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6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CC64A43-1A72-48F0-ADC2-E808C21214E5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B1DD5BB-4603-47F1-8D56-FB3B8CF5B1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64A43-1A72-48F0-ADC2-E808C21214E5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DD5BB-4603-47F1-8D56-FB3B8CF5B1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64A43-1A72-48F0-ADC2-E808C21214E5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DD5BB-4603-47F1-8D56-FB3B8CF5B1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64A43-1A72-48F0-ADC2-E808C21214E5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DD5BB-4603-47F1-8D56-FB3B8CF5B1B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64A43-1A72-48F0-ADC2-E808C21214E5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DD5BB-4603-47F1-8D56-FB3B8CF5B1B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64A43-1A72-48F0-ADC2-E808C21214E5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DD5BB-4603-47F1-8D56-FB3B8CF5B1B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64A43-1A72-48F0-ADC2-E808C21214E5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DD5BB-4603-47F1-8D56-FB3B8CF5B1B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64A43-1A72-48F0-ADC2-E808C21214E5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DD5BB-4603-47F1-8D56-FB3B8CF5B1B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64A43-1A72-48F0-ADC2-E808C21214E5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DD5BB-4603-47F1-8D56-FB3B8CF5B1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CC64A43-1A72-48F0-ADC2-E808C21214E5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DD5BB-4603-47F1-8D56-FB3B8CF5B1B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C64A43-1A72-48F0-ADC2-E808C21214E5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B1DD5BB-4603-47F1-8D56-FB3B8CF5B1B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CC64A43-1A72-48F0-ADC2-E808C21214E5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B1DD5BB-4603-47F1-8D56-FB3B8CF5B1B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586536" cy="4495800"/>
          </a:xfrm>
        </p:spPr>
        <p:txBody>
          <a:bodyPr>
            <a:normAutofit/>
          </a:bodyPr>
          <a:lstStyle/>
          <a:p>
            <a:pPr marL="0" marR="64008" indent="0" algn="just" hangingPunct="0">
              <a:buNone/>
            </a:pPr>
            <a:r>
              <a:rPr lang="kk-KZ" sz="1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Жоспар:</a:t>
            </a:r>
            <a:endParaRPr lang="en-US" sz="1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kk-KZ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Дифференциалды </a:t>
            </a:r>
            <a:r>
              <a:rPr lang="kk-KZ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теңдеулерді локальды компьютерде параллель есептеу</a:t>
            </a:r>
            <a:endParaRPr lang="ru-RU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kk-KZ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Дифференциалды </a:t>
            </a:r>
            <a:r>
              <a:rPr lang="kk-KZ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теңдеулерді параллель есептеулер кластерінде есептеу </a:t>
            </a:r>
            <a:r>
              <a:rPr lang="kk-KZ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әдісі</a:t>
            </a:r>
            <a:endParaRPr lang="en-US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ru-RU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64008" indent="0" algn="just" hangingPunct="0">
              <a:buNone/>
            </a:pPr>
            <a:r>
              <a:rPr lang="kk-KZ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Сабақ </a:t>
            </a:r>
            <a:r>
              <a:rPr lang="kk-KZ" sz="1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kk-KZ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қарапайым дифференциалды теңдіктер,  конфигурация жайлы </a:t>
            </a:r>
            <a:r>
              <a:rPr lang="kk-KZ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таныстыру</a:t>
            </a:r>
            <a:endParaRPr lang="en-US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64008" indent="0" algn="just" hangingPunct="0">
              <a:buNone/>
            </a:pPr>
            <a:endParaRPr lang="ru-RU" sz="1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64008" indent="0" algn="just" hangingPunct="0">
              <a:buNone/>
            </a:pPr>
            <a:r>
              <a:rPr lang="kk-KZ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Негізгі </a:t>
            </a:r>
            <a:r>
              <a:rPr lang="kk-KZ" sz="1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түсініктер: </a:t>
            </a:r>
            <a:r>
              <a:rPr lang="kk-KZ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қарапайым дифференциалды теңдіктер, конфигурация (пішім), odesystem.m.</a:t>
            </a:r>
            <a:endParaRPr lang="ru-RU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153400" cy="670520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800" b="1" cap="all" dirty="0">
                <a:latin typeface="Times New Roman" pitchFamily="18" charset="0"/>
                <a:cs typeface="Times New Roman" pitchFamily="18" charset="0"/>
              </a:rPr>
              <a:t>Дифференциалды теңдеулерді шешу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15407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	m*X'' + b*X' + k*X = 0 дифференциалды теңдеуінің параллельді есептеу кластеріндегі шешімін көрейік. Бұл үшін 4 жұмыс процессорлары мен кластер worker-лерін қолданамыз. Тапсырманы орындау үшін m-файлдар paramSweep.m және  odesystem.m пайдаланамыз. </a:t>
            </a:r>
          </a:p>
          <a:p>
            <a:pPr>
              <a:buNone/>
            </a:pPr>
            <a:r>
              <a:rPr lang="kk-KZ" sz="1800" dirty="0" smtClean="0"/>
              <a:t>	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Мысалы, odesystem.m файлының мәтіні суретте көрсетілген.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Дифференциалды теңдеулерді локальды компьютерде параллель есептеу</a:t>
            </a:r>
            <a:endParaRPr lang="ru-RU" sz="2400" dirty="0"/>
          </a:p>
        </p:txBody>
      </p:sp>
      <p:pic>
        <p:nvPicPr>
          <p:cNvPr id="1026" name="Рисунок 35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3140968"/>
            <a:ext cx="5184576" cy="292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123728" y="6021288"/>
            <a:ext cx="46805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Сурет - odesystem.m файлының мәтіні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836712"/>
            <a:ext cx="8369424" cy="51438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Қарапайым екінші дәрежелі  дифференциалды теңдеуді шешу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m*X'' + b*X' + k*X = 0 – берілген қарапайым екінші дәрежелі  дифференциалды теңдеу.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Қарапайым екінші дәрежелі дифференциалды теңдеуді шешу қарапайым бірінші дәрежелі</a:t>
            </a: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дифференциалды теңдеуді шешу жүйесіне сай келеді: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=X'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' = -1/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* (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')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 Жоғарыда көрсетілген жүйе odesystem.m файлында былай көрсетілген: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(1) = y(2);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(2) = -1/m * (k * y(1) + b * y(2));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 odesystem.m ParamSweep.m.-тегі негізгі файлында қолданылатынын айта кеткен жөн.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153400" cy="4495800"/>
          </a:xfrm>
        </p:spPr>
        <p:txBody>
          <a:bodyPr>
            <a:noAutofit/>
          </a:bodyPr>
          <a:lstStyle/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%% b және k параметрлері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% қарапайым екінші дәрежелі дифференциалды теңдеу шешімін табуда қолданылады. (ODE) 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% $m\ddot{x} + b\dot{x} + kx = 0$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indent="0">
              <a:spcBef>
                <a:spcPts val="0"/>
              </a:spcBef>
              <a:buNone/>
            </a:pP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%  ODE-ні 0 мен 25 секунд аралығындағы уақыт диапазонына шешеміз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%  бастапқы шарттарымен 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% $x(0) = 0$ және	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% $\dot{x}(0) = 1$.  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біз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$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b$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и $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k$</a:t>
            </a: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 параметр мағыналарын өзгертеміз 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% және $x$ - дің пиктік мағыналарын осы параметрлер ушін табамыз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% соңында нәтижелерді үстіртін қарап шығамыз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% Copyright 2009-2011 TheMathWorks, Inc.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%тапсырма инициализациясы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m =5;  % масса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bVals = linspace(0.1, 5, 50);  % демпфирлеу мағынасы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kVals = linspace(1.5, 5, 70);  % қаттылық мағынасы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kGrid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bGrid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] = 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meshgrid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bVals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kVals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peakVals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nan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(size(</a:t>
            </a:r>
            <a:r>
              <a:rPr lang="en-US" sz="1300" dirty="0" err="1" smtClean="0">
                <a:latin typeface="Times New Roman" pitchFamily="18" charset="0"/>
                <a:cs typeface="Times New Roman" pitchFamily="18" charset="0"/>
              </a:rPr>
              <a:t>kGrid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));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% бірінші біз ретті цикл есебін жасап аламыз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disp('Computing in serial...');drawnow;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tic;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foridx = 1:numel(kGrid)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Решим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 ODE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[T,Y] = ode45(@(t,y) odesystem(t, y, m, bGrid(idx), kGrid(idx)), ...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[0, 25], ...% 25 секунд ішінде орындау 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[0, 1]) ;   алғышарттардың бірі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% ең көп түсініктерді анықтау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peakVals(idx) = max(Y(:,1));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end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t1 = toc; 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indent="0">
              <a:spcBef>
                <a:spcPts val="0"/>
              </a:spcBef>
              <a:buNone/>
            </a:pPr>
            <a:endParaRPr lang="ru-RU" sz="1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60648"/>
            <a:ext cx="81534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% келесі оператор монитор экранында текст %0.2f ( үтірден кейінгі 2 сан % секундпен) форматында жұмсалған уақытты анықтайды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 err="1" smtClean="0">
                <a:latin typeface="Times New Roman" pitchFamily="18" charset="0"/>
                <a:cs typeface="Times New Roman" pitchFamily="18" charset="0"/>
              </a:rPr>
              <a:t>fprintf</a:t>
            </a:r>
            <a:r>
              <a:rPr lang="en-US" sz="1250" dirty="0" smtClean="0">
                <a:latin typeface="Times New Roman" pitchFamily="18" charset="0"/>
                <a:cs typeface="Times New Roman" pitchFamily="18" charset="0"/>
              </a:rPr>
              <a:t>('Elapsed time is %0.2f seconds.\n', t1); 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% енді параллельді цикл есебін жасаймыз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% for-ды parfor-мен алмастырып,  matlabpool пішіммен ашамыз</a:t>
            </a:r>
          </a:p>
          <a:p>
            <a:pPr marL="0" indent="0">
              <a:spcBef>
                <a:spcPts val="0"/>
              </a:spcBef>
              <a:buNone/>
            </a:pP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% mpc және worker саны 4-ке тең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disp('Computing in parallel...');drawnow;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matlabpool open mpc 4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tic;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parforidx = 1:numel(kGrid)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% ODE шешеміз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50" dirty="0" smtClean="0">
                <a:latin typeface="Times New Roman" pitchFamily="18" charset="0"/>
                <a:cs typeface="Times New Roman" pitchFamily="18" charset="0"/>
              </a:rPr>
              <a:t>  [</a:t>
            </a: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T,Y] = ode45(@(t,y) odesystem(t, y, m, bGrid(idx), kGrid(idx)), ...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[0, 25], ...% 25 секунд ішінде орындау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    [0, 1]) ;% алғышарттар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% пиктік мағыналарды анықтау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peakVals(idx) = max(Y(:,1));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end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t2 = toc;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fprintf('Elapsed time is %0.2f seconds.\n', t2);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% matlabpool жабылуы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matlabpool close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 % визуализалдау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figure;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surf(bVals, kVals, peakVals);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xlabel('Damping (b)'); % демпфирлеу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ylabel('Stiffness (k)'); % қаттылық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zlabel('Peak Response'); % ең көп мағыналық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view(50, 30)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% жылдамдық жайлы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 %  Жоғары жылдамдыққа жеткендігімізді көреміз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fprintf('\n\nSpeed up (time serial / time parallel): %0.2f\n', t1/t2);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25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25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9647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	Ары қарай біз екі ядролық процессор деңгейіндегі дифференциалды теңдеу нәтижелері көрсетілген.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Дифференциалды теңдеулерді параллель есептеулер кластерінде есептеу әдісі</a:t>
            </a:r>
            <a:endParaRPr lang="ru-RU" sz="2800" dirty="0"/>
          </a:p>
        </p:txBody>
      </p:sp>
      <p:sp>
        <p:nvSpPr>
          <p:cNvPr id="17410" name="Блок-схема: перфолента 389"/>
          <p:cNvSpPr>
            <a:spLocks noChangeArrowheads="1"/>
          </p:cNvSpPr>
          <p:nvPr/>
        </p:nvSpPr>
        <p:spPr bwMode="auto">
          <a:xfrm>
            <a:off x="1691680" y="4293096"/>
            <a:ext cx="5976664" cy="1152128"/>
          </a:xfrm>
          <a:prstGeom prst="flowChartPunchedTape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kk-KZ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Нұсқаулықтың мәтінінде mpc конфигурацияның және labs (workers) саныныңқолданылуына назар аудару керек</a:t>
            </a:r>
          </a:p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kk-KZ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Блок-схема: перфолента 390"/>
          <p:cNvSpPr>
            <a:spLocks noChangeArrowheads="1"/>
          </p:cNvSpPr>
          <p:nvPr/>
        </p:nvSpPr>
        <p:spPr bwMode="auto">
          <a:xfrm>
            <a:off x="1403648" y="2924944"/>
            <a:ext cx="6048672" cy="1008112"/>
          </a:xfrm>
          <a:prstGeom prst="flowChartPunchedTape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kk-KZ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Теңдеу шешімінің уақытына назар аударыңыздар</a:t>
            </a:r>
            <a:endParaRPr kumimoji="0" lang="kk-KZ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0"/>
            <a:ext cx="81534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&gt;&gt;paramSweep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Computing in serial...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Elapsed time is 19.27 seconds.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Computing in parallel...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Starting matlabpool using the 'mpc' configuration ... connected to 2 labs.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Elapsed time is 9.12 seconds.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Sending a stop signal to all the labs ... stopped.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 Speed up (time serial / time parallel): 2.11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&gt;&gt;JobsTasksExample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Computing serially...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RMSE between ODE15s and ODE23     : 0.0025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RMSE between ODE15s and ODE45     : 0.0023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RMSE between ODE15s and Analytical: 0.0028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RMSE between ODE23 and ODE45      : 0.0025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RMSE between ODE23 and Analytical : 0.0028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RMSE between ODE45 and Analytical : 0.0016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Elapsed time is 43.80 seconds.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Computing using Jobs and Tasks...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RMSE between ODE15s and ODE23     : 0.0025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RMSE between ODE15s and ODE45     : 0.0023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RMSE between ODE15s and Analytical: 0.0028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RMSE between ODE23 and ODE45      : 0.0025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RMSE between ODE23 and Analytical : 0.0028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RMSE between ODE45 and Analytical : 0.0016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Elapsed time is 27.72 seconds.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Speed up (time serial / time parallel): 1.58.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&gt;&gt; 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2648" y="5301208"/>
            <a:ext cx="8153400" cy="794792"/>
          </a:xfrm>
        </p:spPr>
        <p:txBody>
          <a:bodyPr>
            <a:normAutofit fontScale="85000" lnSpcReduction="1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Екі ядролы екі компьютерді біріктіріп дифференциалды теңдеу шешу конфигурацияны өзгертіп шешуге негізделеді.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Рисунок 38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556791"/>
            <a:ext cx="4320480" cy="3351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Бақылау сұрақтары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Дифференциалды теңдеулерді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локальды компьютерде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параллель есептеу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әдісін атаңыз</a:t>
            </a: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Дифференциалды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теңдеулерді параллель есептеулер кластерінде есептеу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әдісін атаңыз.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Әдебиет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Оленев Н.Н., Печенкин Р.В., Чернецов А.М. Параллельное программирование в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MatLab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и его приложения. –М., 2007. 115с.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Серік М., Бакиев М. Параллель есептеулер. –Астана, 2016. -93б.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5634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</TotalTime>
  <Words>519</Words>
  <Application>Microsoft Office PowerPoint</Application>
  <PresentationFormat>Экран (4:3)</PresentationFormat>
  <Paragraphs>127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Дифференциалды теңдеулерді шешу </vt:lpstr>
      <vt:lpstr>Дифференциалды теңдеулерді локальды компьютерде параллель есептеу</vt:lpstr>
      <vt:lpstr>Презентация PowerPoint</vt:lpstr>
      <vt:lpstr>Презентация PowerPoint</vt:lpstr>
      <vt:lpstr>Презентация PowerPoint</vt:lpstr>
      <vt:lpstr>Дифференциалды теңдеулерді параллель есептеулер кластерінде есептеу әдісі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Параллель есептеулер кластерінде дифференциалды теңдеулерді параллель есептеу</dc:title>
  <dc:creator>Мейрамгуль</dc:creator>
  <cp:lastModifiedBy>asus</cp:lastModifiedBy>
  <cp:revision>20</cp:revision>
  <dcterms:created xsi:type="dcterms:W3CDTF">2018-03-31T12:55:06Z</dcterms:created>
  <dcterms:modified xsi:type="dcterms:W3CDTF">2018-04-01T18:35:56Z</dcterms:modified>
</cp:coreProperties>
</file>