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718" autoAdjust="0"/>
  </p:normalViewPr>
  <p:slideViewPr>
    <p:cSldViewPr>
      <p:cViewPr>
        <p:scale>
          <a:sx n="53" d="100"/>
          <a:sy n="53" d="100"/>
        </p:scale>
        <p:origin x="-96" y="-414"/>
      </p:cViewPr>
      <p:guideLst>
        <p:guide orient="horz" pos="2160"/>
        <p:guide pos="2880"/>
      </p:guideLst>
    </p:cSldViewPr>
  </p:slideViewPr>
  <p:outlineViewPr>
    <p:cViewPr>
      <p:scale>
        <a:sx n="33" d="100"/>
        <a:sy n="33" d="100"/>
      </p:scale>
      <p:origin x="54" y="3010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2BCD625D-C710-4283-B059-E86E12ECC38E}" type="datetimeFigureOut">
              <a:rPr lang="ru-RU" smtClean="0"/>
              <a:t>02.04.2018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E3F9B190-331B-4A0F-B216-28DDF3F6EB7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3F9B190-331B-4A0F-B216-28DDF3F6EB7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3F9B190-331B-4A0F-B216-28DDF3F6EB7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3F9B190-331B-4A0F-B216-28DDF3F6EB7C}"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3F9B190-331B-4A0F-B216-28DDF3F6EB7C}"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3F9B190-331B-4A0F-B216-28DDF3F6EB7C}"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3F9B190-331B-4A0F-B216-28DDF3F6EB7C}"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3F9B190-331B-4A0F-B216-28DDF3F6EB7C}"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2BCD625D-C710-4283-B059-E86E12ECC38E}" type="datetimeFigureOut">
              <a:rPr lang="ru-RU" smtClean="0"/>
              <a:t>02.04.2018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3F9B190-331B-4A0F-B216-28DDF3F6EB7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2BCD625D-C710-4283-B059-E86E12ECC38E}" type="datetimeFigureOut">
              <a:rPr lang="ru-RU" smtClean="0"/>
              <a:t>02.04.2018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3F9B190-331B-4A0F-B216-28DDF3F6EB7C}"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2BCD625D-C710-4283-B059-E86E12ECC38E}" type="datetimeFigureOut">
              <a:rPr lang="ru-RU" smtClean="0"/>
              <a:t>02.04.2018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E3F9B190-331B-4A0F-B216-28DDF3F6EB7C}"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BCD625D-C710-4283-B059-E86E12ECC38E}" type="datetimeFigureOut">
              <a:rPr lang="ru-RU" smtClean="0"/>
              <a:t>02.04.2018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F9B190-331B-4A0F-B216-28DDF3F6EB7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athworks.com/access/helpdesk/help/toolbox/distcomp/labbroadcast.html" TargetMode="External"/><Relationship Id="rId2" Type="http://schemas.openxmlformats.org/officeDocument/2006/relationships/hyperlink" Target="http://www.mathworks.com/access/helpdesk/help/toolbox/distcomp/labindex.html" TargetMode="External"/><Relationship Id="rId1" Type="http://schemas.openxmlformats.org/officeDocument/2006/relationships/slideLayout" Target="../slideLayouts/slideLayout2.xml"/><Relationship Id="rId4" Type="http://schemas.openxmlformats.org/officeDocument/2006/relationships/hyperlink" Target="http://www.mathworks.com/access/helpdesk/help/toolbox/distcomp/gplus.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themeOverride" Target="../theme/themeOverride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988840"/>
            <a:ext cx="8442520" cy="4248472"/>
          </a:xfrm>
        </p:spPr>
        <p:txBody>
          <a:bodyPr>
            <a:normAutofit/>
          </a:bodyPr>
          <a:lstStyle/>
          <a:p>
            <a:pPr>
              <a:buNone/>
            </a:pPr>
            <a:r>
              <a:rPr lang="kk-KZ" sz="1800" b="1" dirty="0">
                <a:solidFill>
                  <a:schemeClr val="tx2"/>
                </a:solidFill>
                <a:latin typeface="Times New Roman" pitchFamily="18" charset="0"/>
                <a:cs typeface="Times New Roman" pitchFamily="18" charset="0"/>
              </a:rPr>
              <a:t>Жоспар:</a:t>
            </a:r>
            <a:endParaRPr lang="en-US" sz="1800" b="1" dirty="0">
              <a:solidFill>
                <a:schemeClr val="tx2"/>
              </a:solidFill>
              <a:latin typeface="Times New Roman" pitchFamily="18" charset="0"/>
              <a:cs typeface="Times New Roman" pitchFamily="18" charset="0"/>
            </a:endParaRPr>
          </a:p>
          <a:p>
            <a:pPr marL="800100" lvl="1" indent="-342900">
              <a:buFont typeface="+mj-lt"/>
              <a:buAutoNum type="arabicPeriod"/>
            </a:pPr>
            <a:r>
              <a:rPr lang="kk-KZ" sz="1800" dirty="0" smtClean="0">
                <a:solidFill>
                  <a:schemeClr val="tx2"/>
                </a:solidFill>
                <a:latin typeface="Times New Roman" pitchFamily="18" charset="0"/>
                <a:cs typeface="Times New Roman" pitchFamily="18" charset="0"/>
              </a:rPr>
              <a:t>Негізгі </a:t>
            </a:r>
            <a:r>
              <a:rPr lang="kk-KZ" sz="1800" dirty="0">
                <a:solidFill>
                  <a:schemeClr val="tx2"/>
                </a:solidFill>
                <a:latin typeface="Times New Roman" pitchFamily="18" charset="0"/>
                <a:cs typeface="Times New Roman" pitchFamily="18" charset="0"/>
              </a:rPr>
              <a:t>түсініктер</a:t>
            </a:r>
            <a:endParaRPr lang="ru-RU" sz="1800" dirty="0">
              <a:solidFill>
                <a:schemeClr val="tx2"/>
              </a:solidFill>
              <a:latin typeface="Times New Roman" pitchFamily="18" charset="0"/>
              <a:cs typeface="Times New Roman" pitchFamily="18" charset="0"/>
            </a:endParaRPr>
          </a:p>
          <a:p>
            <a:pPr marL="800100" lvl="1" indent="-342900">
              <a:buFont typeface="+mj-lt"/>
              <a:buAutoNum type="arabicPeriod"/>
            </a:pPr>
            <a:r>
              <a:rPr lang="kk-KZ" sz="1800" dirty="0" smtClean="0">
                <a:solidFill>
                  <a:schemeClr val="tx2"/>
                </a:solidFill>
                <a:latin typeface="Times New Roman" pitchFamily="18" charset="0"/>
                <a:cs typeface="Times New Roman" pitchFamily="18" charset="0"/>
              </a:rPr>
              <a:t> </a:t>
            </a:r>
            <a:r>
              <a:rPr lang="kk-KZ" sz="1800" dirty="0">
                <a:solidFill>
                  <a:schemeClr val="tx2"/>
                </a:solidFill>
                <a:latin typeface="Times New Roman" pitchFamily="18" charset="0"/>
                <a:cs typeface="Times New Roman" pitchFamily="18" charset="0"/>
              </a:rPr>
              <a:t>«Параллель тапсырма» объектісі мысалдары. m-файлдың негізгі бұйрықтарын қолдану </a:t>
            </a:r>
            <a:endParaRPr lang="en-US" sz="1800" dirty="0" smtClean="0">
              <a:solidFill>
                <a:schemeClr val="tx2"/>
              </a:solidFill>
              <a:latin typeface="Times New Roman" pitchFamily="18" charset="0"/>
              <a:cs typeface="Times New Roman" pitchFamily="18" charset="0"/>
            </a:endParaRPr>
          </a:p>
          <a:p>
            <a:pPr marL="800100" lvl="1" indent="-342900">
              <a:buFont typeface="+mj-lt"/>
              <a:buAutoNum type="arabicPeriod"/>
            </a:pPr>
            <a:endParaRPr lang="ru-RU" sz="1800" dirty="0">
              <a:solidFill>
                <a:schemeClr val="tx2"/>
              </a:solidFill>
              <a:latin typeface="Times New Roman" pitchFamily="18" charset="0"/>
              <a:cs typeface="Times New Roman" pitchFamily="18" charset="0"/>
            </a:endParaRPr>
          </a:p>
          <a:p>
            <a:pPr marL="0" marR="64008" indent="0" algn="just" hangingPunct="0">
              <a:buNone/>
            </a:pPr>
            <a:r>
              <a:rPr lang="kk-KZ" sz="1800" b="1" dirty="0">
                <a:solidFill>
                  <a:schemeClr val="tx2"/>
                </a:solidFill>
                <a:latin typeface="Times New Roman" pitchFamily="18" charset="0"/>
                <a:cs typeface="Times New Roman" pitchFamily="18" charset="0"/>
              </a:rPr>
              <a:t>Сабақ мақсаты: </a:t>
            </a:r>
            <a:r>
              <a:rPr lang="kk-KZ" sz="1800" dirty="0">
                <a:solidFill>
                  <a:schemeClr val="tx2"/>
                </a:solidFill>
                <a:latin typeface="Times New Roman" pitchFamily="18" charset="0"/>
                <a:cs typeface="Times New Roman" pitchFamily="18" charset="0"/>
              </a:rPr>
              <a:t>студенттерді «</a:t>
            </a:r>
            <a:r>
              <a:rPr lang="kk-KZ" sz="1800" dirty="0" smtClean="0">
                <a:solidFill>
                  <a:schemeClr val="tx2"/>
                </a:solidFill>
                <a:latin typeface="Times New Roman" pitchFamily="18" charset="0"/>
                <a:cs typeface="Times New Roman" pitchFamily="18" charset="0"/>
              </a:rPr>
              <a:t>Параллель</a:t>
            </a:r>
            <a:r>
              <a:rPr lang="en-US" sz="1800" dirty="0" smtClean="0">
                <a:solidFill>
                  <a:schemeClr val="tx2"/>
                </a:solidFill>
                <a:latin typeface="Times New Roman" pitchFamily="18" charset="0"/>
                <a:cs typeface="Times New Roman" pitchFamily="18" charset="0"/>
              </a:rPr>
              <a:t> </a:t>
            </a:r>
            <a:r>
              <a:rPr lang="kk-KZ" sz="1800" dirty="0" smtClean="0">
                <a:solidFill>
                  <a:schemeClr val="tx2"/>
                </a:solidFill>
                <a:latin typeface="Times New Roman" pitchFamily="18" charset="0"/>
                <a:cs typeface="Times New Roman" pitchFamily="18" charset="0"/>
              </a:rPr>
              <a:t> </a:t>
            </a:r>
            <a:r>
              <a:rPr lang="kk-KZ" sz="1800" dirty="0">
                <a:solidFill>
                  <a:schemeClr val="tx2"/>
                </a:solidFill>
                <a:latin typeface="Times New Roman" pitchFamily="18" charset="0"/>
                <a:cs typeface="Times New Roman" pitchFamily="18" charset="0"/>
              </a:rPr>
              <a:t>тапсырма» объектісі мысалдарымен таныстыру</a:t>
            </a:r>
            <a:r>
              <a:rPr lang="kk-KZ" sz="1800" b="1" dirty="0" smtClean="0">
                <a:solidFill>
                  <a:schemeClr val="tx2"/>
                </a:solidFill>
                <a:latin typeface="Times New Roman" pitchFamily="18" charset="0"/>
                <a:cs typeface="Times New Roman" pitchFamily="18" charset="0"/>
              </a:rPr>
              <a:t>.</a:t>
            </a:r>
            <a:endParaRPr lang="en-US" sz="1800" b="1" dirty="0" smtClean="0">
              <a:solidFill>
                <a:schemeClr val="tx2"/>
              </a:solidFill>
              <a:latin typeface="Times New Roman" pitchFamily="18" charset="0"/>
              <a:cs typeface="Times New Roman" pitchFamily="18" charset="0"/>
            </a:endParaRPr>
          </a:p>
          <a:p>
            <a:pPr marL="0" marR="64008" indent="0" algn="just" hangingPunct="0">
              <a:buNone/>
            </a:pPr>
            <a:endParaRPr lang="ru-RU" sz="1800" b="1" dirty="0">
              <a:solidFill>
                <a:schemeClr val="tx2"/>
              </a:solidFill>
              <a:latin typeface="Times New Roman" pitchFamily="18" charset="0"/>
              <a:cs typeface="Times New Roman" pitchFamily="18" charset="0"/>
            </a:endParaRPr>
          </a:p>
          <a:p>
            <a:pPr algn="just">
              <a:buNone/>
            </a:pPr>
            <a:r>
              <a:rPr lang="kk-KZ" sz="1800" b="1" dirty="0">
                <a:solidFill>
                  <a:schemeClr val="tx2"/>
                </a:solidFill>
                <a:latin typeface="Times New Roman" pitchFamily="18" charset="0"/>
                <a:cs typeface="Times New Roman" pitchFamily="18" charset="0"/>
              </a:rPr>
              <a:t>Негізгі түсініктер: </a:t>
            </a:r>
            <a:r>
              <a:rPr lang="kk-KZ" sz="1800" dirty="0">
                <a:solidFill>
                  <a:schemeClr val="tx2"/>
                </a:solidFill>
                <a:latin typeface="Times New Roman" pitchFamily="18" charset="0"/>
                <a:cs typeface="Times New Roman" pitchFamily="18" charset="0"/>
              </a:rPr>
              <a:t>«параллельді </a:t>
            </a:r>
            <a:r>
              <a:rPr lang="kk-KZ" sz="1800" dirty="0" smtClean="0">
                <a:solidFill>
                  <a:schemeClr val="tx2"/>
                </a:solidFill>
                <a:latin typeface="Times New Roman" pitchFamily="18" charset="0"/>
                <a:cs typeface="Times New Roman" pitchFamily="18" charset="0"/>
              </a:rPr>
              <a:t>тапсырма»</a:t>
            </a:r>
            <a:r>
              <a:rPr lang="en-US" sz="1800" dirty="0" smtClean="0">
                <a:solidFill>
                  <a:schemeClr val="tx2"/>
                </a:solidFill>
                <a:latin typeface="Times New Roman" pitchFamily="18" charset="0"/>
                <a:cs typeface="Times New Roman" pitchFamily="18" charset="0"/>
              </a:rPr>
              <a:t> </a:t>
            </a:r>
            <a:r>
              <a:rPr lang="kk-KZ" sz="1800" dirty="0" smtClean="0">
                <a:solidFill>
                  <a:schemeClr val="tx2"/>
                </a:solidFill>
                <a:latin typeface="Times New Roman" pitchFamily="18" charset="0"/>
                <a:cs typeface="Times New Roman" pitchFamily="18" charset="0"/>
              </a:rPr>
              <a:t>объекті</a:t>
            </a:r>
            <a:r>
              <a:rPr lang="kk-KZ" sz="1800" dirty="0">
                <a:solidFill>
                  <a:schemeClr val="tx2"/>
                </a:solidFill>
                <a:latin typeface="Times New Roman" pitchFamily="18" charset="0"/>
                <a:cs typeface="Times New Roman" pitchFamily="18" charset="0"/>
              </a:rPr>
              <a:t>, task (жұмыс үдерісімен бір </a:t>
            </a:r>
            <a:r>
              <a:rPr lang="kk-KZ" sz="1800" dirty="0" smtClean="0">
                <a:solidFill>
                  <a:schemeClr val="tx2"/>
                </a:solidFill>
                <a:latin typeface="Times New Roman" pitchFamily="18" charset="0"/>
                <a:cs typeface="Times New Roman" pitchFamily="18" charset="0"/>
              </a:rPr>
              <a:t>мезгілдеорындалатын </a:t>
            </a:r>
            <a:r>
              <a:rPr lang="kk-KZ" sz="1800" dirty="0">
                <a:solidFill>
                  <a:schemeClr val="tx2"/>
                </a:solidFill>
                <a:latin typeface="Times New Roman" pitchFamily="18" charset="0"/>
                <a:cs typeface="Times New Roman" pitchFamily="18" charset="0"/>
              </a:rPr>
              <a:t>m-файл).</a:t>
            </a:r>
            <a:endParaRPr lang="ru-RU" sz="1800" dirty="0">
              <a:solidFill>
                <a:schemeClr val="tx2"/>
              </a:solidFill>
              <a:latin typeface="Times New Roman" pitchFamily="18" charset="0"/>
              <a:cs typeface="Times New Roman" pitchFamily="18" charset="0"/>
            </a:endParaRPr>
          </a:p>
        </p:txBody>
      </p:sp>
      <p:sp>
        <p:nvSpPr>
          <p:cNvPr id="2" name="Заголовок 1"/>
          <p:cNvSpPr>
            <a:spLocks noGrp="1"/>
          </p:cNvSpPr>
          <p:nvPr>
            <p:ph type="title"/>
          </p:nvPr>
        </p:nvSpPr>
        <p:spPr>
          <a:xfrm>
            <a:off x="179512" y="742256"/>
            <a:ext cx="8153400" cy="742528"/>
          </a:xfrm>
        </p:spPr>
        <p:txBody>
          <a:bodyPr>
            <a:normAutofit/>
          </a:bodyPr>
          <a:lstStyle/>
          <a:p>
            <a:pPr algn="ctr"/>
            <a:r>
              <a:rPr lang="ru-RU" sz="2500" cap="all" dirty="0">
                <a:effectLst/>
                <a:latin typeface="Times New Roman" pitchFamily="18" charset="0"/>
                <a:cs typeface="Times New Roman" pitchFamily="18" charset="0"/>
              </a:rPr>
              <a:t>«Параллель </a:t>
            </a:r>
            <a:r>
              <a:rPr lang="ru-RU" sz="2500" cap="all" dirty="0" err="1">
                <a:effectLst/>
                <a:latin typeface="Times New Roman" pitchFamily="18" charset="0"/>
                <a:cs typeface="Times New Roman" pitchFamily="18" charset="0"/>
              </a:rPr>
              <a:t>тапсырма</a:t>
            </a:r>
            <a:r>
              <a:rPr lang="ru-RU" sz="2500" cap="all" dirty="0">
                <a:effectLst/>
                <a:latin typeface="Times New Roman" pitchFamily="18" charset="0"/>
                <a:cs typeface="Times New Roman" pitchFamily="18" charset="0"/>
              </a:rPr>
              <a:t>» </a:t>
            </a:r>
            <a:r>
              <a:rPr lang="ru-RU" sz="2500" cap="all" dirty="0" err="1">
                <a:effectLst/>
                <a:latin typeface="Times New Roman" pitchFamily="18" charset="0"/>
                <a:cs typeface="Times New Roman" pitchFamily="18" charset="0"/>
              </a:rPr>
              <a:t>объектісі</a:t>
            </a:r>
            <a:endParaRPr lang="ru-RU" sz="2500" cap="all" dirty="0">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22176"/>
            <a:ext cx="8442520" cy="990600"/>
          </a:xfrm>
        </p:spPr>
        <p:txBody>
          <a:bodyPr>
            <a:noAutofit/>
          </a:bodyPr>
          <a:lstStyle/>
          <a:p>
            <a:r>
              <a:rPr lang="kk-KZ" sz="1800" dirty="0" smtClean="0">
                <a:latin typeface="Times New Roman" pitchFamily="18" charset="0"/>
                <a:cs typeface="Times New Roman" pitchFamily="18" charset="0"/>
              </a:rPr>
              <a:t>Біз аталған  m-файлды UParZadacha23.m деп атадық және осы файл арқылы  Upar_pi.m. программа-функциясына сілтеме жасалады.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Параллельді тапсырмасы бар терезе (m-файл UParZadacha23.m) мынадай түрге ие:</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20482" name="Рисунок 316"/>
          <p:cNvPicPr>
            <a:picLocks noChangeAspect="1" noChangeArrowheads="1"/>
          </p:cNvPicPr>
          <p:nvPr/>
        </p:nvPicPr>
        <p:blipFill>
          <a:blip r:embed="rId2" cstate="print"/>
          <a:srcRect/>
          <a:stretch>
            <a:fillRect/>
          </a:stretch>
        </p:blipFill>
        <p:spPr bwMode="auto">
          <a:xfrm>
            <a:off x="1907704" y="1700808"/>
            <a:ext cx="5184576" cy="3897372"/>
          </a:xfrm>
          <a:prstGeom prst="rect">
            <a:avLst/>
          </a:prstGeom>
          <a:noFill/>
          <a:ln w="9525">
            <a:noFill/>
            <a:miter lim="800000"/>
            <a:headEnd/>
            <a:tailEnd/>
          </a:ln>
        </p:spPr>
      </p:pic>
      <p:sp>
        <p:nvSpPr>
          <p:cNvPr id="20483" name="Rectangle 3"/>
          <p:cNvSpPr>
            <a:spLocks noChangeArrowheads="1"/>
          </p:cNvSpPr>
          <p:nvPr/>
        </p:nvSpPr>
        <p:spPr bwMode="auto">
          <a:xfrm>
            <a:off x="964281" y="5733256"/>
            <a:ext cx="721543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smtClean="0">
                <a:ln>
                  <a:noFill/>
                </a:ln>
                <a:solidFill>
                  <a:schemeClr val="tx1"/>
                </a:solidFill>
                <a:effectLst/>
                <a:latin typeface="Times New Roman" pitchFamily="18" charset="0"/>
                <a:cs typeface="Times New Roman" pitchFamily="18" charset="0"/>
              </a:rPr>
              <a:t>Сурет - Сілтемесі бар UParZadacha23.m m-файл m-файл Upar_pi.m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514528" cy="260648"/>
          </a:xfrm>
        </p:spPr>
        <p:txBody>
          <a:bodyPr>
            <a:noAutofit/>
          </a:bodyPr>
          <a:lstStyle/>
          <a:p>
            <a:pPr algn="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2-кесте - UParZadacha23.m m-файлының негізгі командаларына берілген түсініктеме.</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51520" y="444295"/>
          <a:ext cx="8712968" cy="6413705"/>
        </p:xfrm>
        <a:graphic>
          <a:graphicData uri="http://schemas.openxmlformats.org/drawingml/2006/table">
            <a:tbl>
              <a:tblPr/>
              <a:tblGrid>
                <a:gridCol w="3296799"/>
                <a:gridCol w="5416169"/>
              </a:tblGrid>
              <a:tr h="748876">
                <a:tc>
                  <a:txBody>
                    <a:bodyPr/>
                    <a:lstStyle/>
                    <a:p>
                      <a:pPr algn="just">
                        <a:spcAft>
                          <a:spcPts val="0"/>
                        </a:spcAft>
                      </a:pPr>
                      <a:r>
                        <a:rPr lang="en-US" sz="1200" dirty="0" err="1">
                          <a:latin typeface="Times New Roman"/>
                          <a:ea typeface="Times New Roman"/>
                        </a:rPr>
                        <a:t>jm</a:t>
                      </a:r>
                      <a:r>
                        <a:rPr lang="en-US" sz="1200" dirty="0">
                          <a:latin typeface="Times New Roman"/>
                          <a:ea typeface="Times New Roman"/>
                        </a:rPr>
                        <a:t>=</a:t>
                      </a:r>
                      <a:r>
                        <a:rPr lang="en-US" sz="1200" dirty="0" err="1">
                          <a:latin typeface="Times New Roman"/>
                          <a:ea typeface="Times New Roman"/>
                        </a:rPr>
                        <a:t>findResource</a:t>
                      </a:r>
                      <a:r>
                        <a:rPr lang="en-US" sz="1200" dirty="0">
                          <a:latin typeface="Times New Roman"/>
                          <a:ea typeface="Times New Roman"/>
                        </a:rPr>
                        <a:t>('scheduler',…</a:t>
                      </a:r>
                      <a:endParaRPr lang="ru-RU" sz="1200" dirty="0">
                        <a:latin typeface="Times New Roman"/>
                        <a:ea typeface="Times New Roman"/>
                      </a:endParaRPr>
                    </a:p>
                    <a:p>
                      <a:pPr algn="just">
                        <a:spcAft>
                          <a:spcPts val="0"/>
                        </a:spcAft>
                      </a:pPr>
                      <a:r>
                        <a:rPr lang="en-US" sz="1200" dirty="0">
                          <a:latin typeface="Times New Roman"/>
                          <a:ea typeface="Times New Roman"/>
                        </a:rPr>
                        <a:t>'</a:t>
                      </a:r>
                      <a:r>
                        <a:rPr lang="en-US" sz="1200" dirty="0" err="1">
                          <a:latin typeface="Times New Roman"/>
                          <a:ea typeface="Times New Roman"/>
                        </a:rPr>
                        <a:t>configuration','mpc</a:t>
                      </a:r>
                      <a:r>
                        <a:rPr lang="en-US" sz="1200" dirty="0">
                          <a:latin typeface="Times New Roman"/>
                          <a:ea typeface="Times New Roman"/>
                        </a:rPr>
                        <a:t>'); </a:t>
                      </a:r>
                      <a:endParaRPr lang="ru-RU" sz="1200" dirty="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a:latin typeface="Times New Roman"/>
                          <a:ea typeface="Times New Roman"/>
                        </a:rPr>
                        <a:t>‘</a:t>
                      </a:r>
                      <a:r>
                        <a:rPr lang="en-US" sz="1200" dirty="0" err="1">
                          <a:latin typeface="Times New Roman"/>
                          <a:ea typeface="Times New Roman"/>
                        </a:rPr>
                        <a:t>myconfig</a:t>
                      </a:r>
                      <a:r>
                        <a:rPr lang="en-US" sz="1200" dirty="0">
                          <a:latin typeface="Times New Roman"/>
                          <a:ea typeface="Times New Roman"/>
                        </a:rPr>
                        <a:t>’</a:t>
                      </a:r>
                      <a:r>
                        <a:rPr lang="kk-KZ" sz="1200" dirty="0">
                          <a:latin typeface="Times New Roman"/>
                          <a:ea typeface="Times New Roman"/>
                        </a:rPr>
                        <a:t> мүмкіндігіне ие </a:t>
                      </a:r>
                      <a:r>
                        <a:rPr lang="en-US" sz="1200" dirty="0" err="1">
                          <a:latin typeface="Times New Roman"/>
                          <a:ea typeface="Times New Roman"/>
                        </a:rPr>
                        <a:t>jobmanager</a:t>
                      </a:r>
                      <a:r>
                        <a:rPr lang="kk-KZ" sz="1200" dirty="0">
                          <a:latin typeface="Times New Roman"/>
                          <a:ea typeface="Times New Roman"/>
                        </a:rPr>
                        <a:t> жүйелік үдерісінің сілтемесіне іздеу жүргізеді</a:t>
                      </a:r>
                      <a:r>
                        <a:rPr lang="en-US" sz="1200" dirty="0">
                          <a:solidFill>
                            <a:srgbClr val="000000"/>
                          </a:solidFill>
                          <a:latin typeface="Times New Roman"/>
                          <a:ea typeface="Times New Roman"/>
                        </a:rPr>
                        <a:t>. </a:t>
                      </a:r>
                      <a:r>
                        <a:rPr lang="kk-KZ" sz="1200" dirty="0">
                          <a:solidFill>
                            <a:srgbClr val="000000"/>
                          </a:solidFill>
                          <a:latin typeface="Times New Roman"/>
                          <a:ea typeface="Times New Roman"/>
                        </a:rPr>
                        <a:t>Біздің жағдайда </a:t>
                      </a:r>
                      <a:r>
                        <a:rPr lang="en-US" sz="1200" dirty="0" err="1">
                          <a:latin typeface="Times New Roman"/>
                          <a:ea typeface="Times New Roman"/>
                        </a:rPr>
                        <a:t>jobmanager</a:t>
                      </a:r>
                      <a:r>
                        <a:rPr lang="en-US" sz="1200" dirty="0">
                          <a:latin typeface="Times New Roman"/>
                          <a:ea typeface="Times New Roman"/>
                        </a:rPr>
                        <a:t>=</a:t>
                      </a:r>
                      <a:r>
                        <a:rPr lang="en-US" sz="1200" dirty="0" err="1">
                          <a:latin typeface="Times New Roman"/>
                          <a:ea typeface="Times New Roman"/>
                        </a:rPr>
                        <a:t>jm</a:t>
                      </a:r>
                      <a:r>
                        <a:rPr lang="en-US" sz="1200" dirty="0">
                          <a:solidFill>
                            <a:srgbClr val="000000"/>
                          </a:solidFill>
                          <a:latin typeface="Times New Roman"/>
                          <a:ea typeface="Times New Roman"/>
                        </a:rPr>
                        <a:t>, </a:t>
                      </a:r>
                      <a:r>
                        <a:rPr lang="en-US" sz="1200" dirty="0" err="1">
                          <a:latin typeface="Times New Roman"/>
                          <a:ea typeface="Times New Roman"/>
                        </a:rPr>
                        <a:t>myconfig</a:t>
                      </a:r>
                      <a:r>
                        <a:rPr lang="en-US" sz="1200" dirty="0">
                          <a:latin typeface="Times New Roman"/>
                          <a:ea typeface="Times New Roman"/>
                        </a:rPr>
                        <a:t>=</a:t>
                      </a:r>
                      <a:r>
                        <a:rPr lang="en-US" sz="1200" dirty="0" err="1">
                          <a:latin typeface="Times New Roman"/>
                          <a:ea typeface="Times New Roman"/>
                        </a:rPr>
                        <a:t>mpc</a:t>
                      </a:r>
                      <a:r>
                        <a:rPr lang="en-US" sz="1200" dirty="0">
                          <a:solidFill>
                            <a:srgbClr val="000000"/>
                          </a:solidFill>
                          <a:latin typeface="Times New Roman"/>
                          <a:ea typeface="Times New Roman"/>
                        </a:rPr>
                        <a:t>. </a:t>
                      </a:r>
                      <a:r>
                        <a:rPr lang="kk-KZ" sz="1200" dirty="0">
                          <a:solidFill>
                            <a:srgbClr val="000000"/>
                          </a:solidFill>
                          <a:latin typeface="Times New Roman"/>
                          <a:ea typeface="Times New Roman"/>
                        </a:rPr>
                        <a:t>Программаның қайда, қанша уақытта орындалатыны  </a:t>
                      </a:r>
                      <a:r>
                        <a:rPr lang="ru-RU" sz="1200" dirty="0">
                          <a:solidFill>
                            <a:srgbClr val="000000"/>
                          </a:solidFill>
                          <a:latin typeface="Times New Roman"/>
                          <a:ea typeface="Times New Roman"/>
                        </a:rPr>
                        <a:t>параллель</a:t>
                      </a:r>
                      <a:r>
                        <a:rPr lang="kk-KZ" sz="1200" dirty="0">
                          <a:solidFill>
                            <a:srgbClr val="000000"/>
                          </a:solidFill>
                          <a:latin typeface="Times New Roman"/>
                          <a:ea typeface="Times New Roman"/>
                        </a:rPr>
                        <a:t>ді</a:t>
                      </a:r>
                      <a:r>
                        <a:rPr lang="ru-RU" sz="1200" dirty="0" err="1">
                          <a:solidFill>
                            <a:srgbClr val="000000"/>
                          </a:solidFill>
                          <a:latin typeface="Times New Roman"/>
                          <a:ea typeface="Times New Roman"/>
                        </a:rPr>
                        <a:t>конфигураци</a:t>
                      </a:r>
                      <a:r>
                        <a:rPr lang="kk-KZ" sz="1200" dirty="0">
                          <a:solidFill>
                            <a:srgbClr val="000000"/>
                          </a:solidFill>
                          <a:latin typeface="Times New Roman"/>
                          <a:ea typeface="Times New Roman"/>
                        </a:rPr>
                        <a:t>яда берілген мәлімет </a:t>
                      </a:r>
                      <a:r>
                        <a:rPr lang="en-US" sz="1200" dirty="0">
                          <a:solidFill>
                            <a:srgbClr val="000000"/>
                          </a:solidFill>
                          <a:latin typeface="Times New Roman"/>
                          <a:ea typeface="Times New Roman"/>
                        </a:rPr>
                        <a:t>(</a:t>
                      </a:r>
                      <a:r>
                        <a:rPr lang="en-US" sz="1200" dirty="0">
                          <a:latin typeface="Times New Roman"/>
                          <a:ea typeface="Times New Roman"/>
                        </a:rPr>
                        <a:t>scheduler</a:t>
                      </a:r>
                      <a:r>
                        <a:rPr lang="en-US" sz="1200" dirty="0">
                          <a:solidFill>
                            <a:srgbClr val="000000"/>
                          </a:solidFill>
                          <a:latin typeface="Times New Roman"/>
                          <a:ea typeface="Times New Roman"/>
                        </a:rPr>
                        <a:t>)</a:t>
                      </a:r>
                      <a:r>
                        <a:rPr lang="kk-KZ" sz="1200" dirty="0">
                          <a:solidFill>
                            <a:srgbClr val="000000"/>
                          </a:solidFill>
                          <a:latin typeface="Times New Roman"/>
                          <a:ea typeface="Times New Roman"/>
                        </a:rPr>
                        <a:t> бойынша жобалаушы арқылы анық болады. </a:t>
                      </a:r>
                      <a:endParaRPr lang="ru-RU" sz="1200" dirty="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3204">
                <a:tc>
                  <a:txBody>
                    <a:bodyPr/>
                    <a:lstStyle/>
                    <a:p>
                      <a:pPr algn="just">
                        <a:spcAft>
                          <a:spcPts val="0"/>
                        </a:spcAft>
                      </a:pPr>
                      <a:endParaRPr lang="en-US" sz="1200" dirty="0" smtClean="0">
                        <a:latin typeface="Times New Roman"/>
                        <a:ea typeface="Times New Roman"/>
                      </a:endParaRPr>
                    </a:p>
                    <a:p>
                      <a:pPr algn="just">
                        <a:spcAft>
                          <a:spcPts val="0"/>
                        </a:spcAft>
                      </a:pPr>
                      <a:endParaRPr lang="en-US" sz="1200" dirty="0" smtClean="0">
                        <a:latin typeface="Times New Roman"/>
                        <a:ea typeface="Times New Roman"/>
                      </a:endParaRPr>
                    </a:p>
                    <a:p>
                      <a:pPr algn="just">
                        <a:spcAft>
                          <a:spcPts val="0"/>
                        </a:spcAft>
                      </a:pPr>
                      <a:endParaRPr lang="en-US" sz="1200" dirty="0" smtClean="0">
                        <a:latin typeface="Times New Roman"/>
                        <a:ea typeface="Times New Roman"/>
                      </a:endParaRPr>
                    </a:p>
                    <a:p>
                      <a:pPr algn="just">
                        <a:spcAft>
                          <a:spcPts val="0"/>
                        </a:spcAft>
                      </a:pPr>
                      <a:r>
                        <a:rPr lang="ru-RU" sz="1200" dirty="0" err="1" smtClean="0">
                          <a:latin typeface="Times New Roman"/>
                          <a:ea typeface="Times New Roman"/>
                        </a:rPr>
                        <a:t>pjob</a:t>
                      </a:r>
                      <a:r>
                        <a:rPr lang="ru-RU" sz="1200" dirty="0" smtClean="0">
                          <a:latin typeface="Times New Roman"/>
                          <a:ea typeface="Times New Roman"/>
                        </a:rPr>
                        <a:t> </a:t>
                      </a:r>
                      <a:r>
                        <a:rPr lang="ru-RU" sz="1200" dirty="0">
                          <a:latin typeface="Times New Roman"/>
                          <a:ea typeface="Times New Roman"/>
                        </a:rPr>
                        <a:t>= </a:t>
                      </a:r>
                      <a:r>
                        <a:rPr lang="ru-RU" sz="1200" dirty="0" err="1">
                          <a:latin typeface="Times New Roman"/>
                          <a:ea typeface="Times New Roman"/>
                        </a:rPr>
                        <a:t>createParallelJob</a:t>
                      </a:r>
                      <a:r>
                        <a:rPr lang="ru-RU" sz="1200" dirty="0">
                          <a:latin typeface="Times New Roman"/>
                          <a:ea typeface="Times New Roman"/>
                        </a:rPr>
                        <a:t>(</a:t>
                      </a:r>
                      <a:r>
                        <a:rPr lang="ru-RU" sz="1200" dirty="0" err="1">
                          <a:latin typeface="Times New Roman"/>
                          <a:ea typeface="Times New Roman"/>
                        </a:rPr>
                        <a:t>jm</a:t>
                      </a:r>
                      <a:r>
                        <a:rPr lang="ru-RU" sz="1200" dirty="0">
                          <a:latin typeface="Times New Roman"/>
                          <a:ea typeface="Times New Roman"/>
                        </a:rPr>
                        <a:t>)</a:t>
                      </a:r>
                      <a:r>
                        <a:rPr lang="ru-RU" sz="1200" dirty="0">
                          <a:solidFill>
                            <a:srgbClr val="000000"/>
                          </a:solidFill>
                          <a:latin typeface="Times New Roman"/>
                          <a:ea typeface="Times New Roman"/>
                        </a:rPr>
                        <a:t>;</a:t>
                      </a:r>
                      <a:endParaRPr lang="ru-RU" sz="1200" dirty="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200" dirty="0" smtClean="0">
                        <a:solidFill>
                          <a:srgbClr val="000000"/>
                        </a:solidFill>
                        <a:latin typeface="Times New Roman"/>
                        <a:ea typeface="Times New Roman"/>
                      </a:endParaRPr>
                    </a:p>
                    <a:p>
                      <a:pPr algn="just">
                        <a:spcAft>
                          <a:spcPts val="0"/>
                        </a:spcAft>
                      </a:pPr>
                      <a:endParaRPr lang="en-US" sz="1200" dirty="0" smtClean="0">
                        <a:solidFill>
                          <a:srgbClr val="000000"/>
                        </a:solidFill>
                        <a:latin typeface="Times New Roman"/>
                        <a:ea typeface="Times New Roman"/>
                      </a:endParaRPr>
                    </a:p>
                    <a:p>
                      <a:pPr algn="l">
                        <a:spcAft>
                          <a:spcPts val="0"/>
                        </a:spcAft>
                      </a:pPr>
                      <a:r>
                        <a:rPr lang="kk-KZ" sz="1200" dirty="0" smtClean="0">
                          <a:solidFill>
                            <a:srgbClr val="000000"/>
                          </a:solidFill>
                          <a:latin typeface="Times New Roman"/>
                          <a:ea typeface="Times New Roman"/>
                        </a:rPr>
                        <a:t>Жобалаушының </a:t>
                      </a:r>
                      <a:r>
                        <a:rPr lang="kk-KZ" sz="1200" dirty="0">
                          <a:solidFill>
                            <a:srgbClr val="000000"/>
                          </a:solidFill>
                          <a:latin typeface="Times New Roman"/>
                          <a:ea typeface="Times New Roman"/>
                        </a:rPr>
                        <a:t>жүйелік үдерісіне арналған </a:t>
                      </a:r>
                      <a:r>
                        <a:rPr lang="ru-RU" sz="1200" dirty="0" err="1">
                          <a:latin typeface="Times New Roman"/>
                          <a:ea typeface="Times New Roman"/>
                        </a:rPr>
                        <a:t>pjob</a:t>
                      </a:r>
                      <a:r>
                        <a:rPr lang="kk-KZ" sz="1200" dirty="0">
                          <a:latin typeface="Times New Roman"/>
                          <a:ea typeface="Times New Roman"/>
                        </a:rPr>
                        <a:t>айнымалысы</a:t>
                      </a:r>
                      <a:r>
                        <a:rPr lang="ru-RU" sz="1200" dirty="0" err="1">
                          <a:solidFill>
                            <a:srgbClr val="000000"/>
                          </a:solidFill>
                          <a:latin typeface="Times New Roman"/>
                          <a:ea typeface="Times New Roman"/>
                        </a:rPr>
                        <a:t>оператив</a:t>
                      </a:r>
                      <a:r>
                        <a:rPr lang="kk-KZ" sz="1200" dirty="0">
                          <a:solidFill>
                            <a:srgbClr val="000000"/>
                          </a:solidFill>
                          <a:latin typeface="Times New Roman"/>
                          <a:ea typeface="Times New Roman"/>
                        </a:rPr>
                        <a:t>тік жадының белгілі бір аймағына тиесілі болады.Жұмыс күйін  </a:t>
                      </a:r>
                      <a:r>
                        <a:rPr lang="kk-KZ" sz="1200" dirty="0">
                          <a:latin typeface="Times New Roman"/>
                          <a:ea typeface="Times New Roman"/>
                        </a:rPr>
                        <a:t>pjob жұмысының State аясынан, pjob немесе pjob.State. деп теру арқылы көруге болады.</a:t>
                      </a:r>
                      <a:br>
                        <a:rPr lang="kk-KZ" sz="1200" dirty="0">
                          <a:latin typeface="Times New Roman"/>
                          <a:ea typeface="Times New Roman"/>
                        </a:rPr>
                      </a:br>
                      <a:r>
                        <a:rPr lang="kk-KZ" sz="1200" dirty="0">
                          <a:latin typeface="Times New Roman"/>
                          <a:ea typeface="Times New Roman"/>
                        </a:rPr>
                        <a:t>Жұмыс жағдайының негізгі мағыналары:</a:t>
                      </a:r>
                      <a:br>
                        <a:rPr lang="kk-KZ" sz="1200" dirty="0">
                          <a:latin typeface="Times New Roman"/>
                          <a:ea typeface="Times New Roman"/>
                        </a:rPr>
                      </a:br>
                      <a:r>
                        <a:rPr lang="kk-KZ" sz="1200" dirty="0">
                          <a:latin typeface="Times New Roman"/>
                          <a:ea typeface="Times New Roman"/>
                        </a:rPr>
                        <a:t>    pending      (кезекке тұруды ұйымдастырады)</a:t>
                      </a:r>
                      <a:br>
                        <a:rPr lang="kk-KZ" sz="1200" dirty="0">
                          <a:latin typeface="Times New Roman"/>
                          <a:ea typeface="Times New Roman"/>
                        </a:rPr>
                      </a:br>
                      <a:r>
                        <a:rPr lang="kk-KZ" sz="1200" dirty="0">
                          <a:latin typeface="Times New Roman"/>
                          <a:ea typeface="Times New Roman"/>
                        </a:rPr>
                        <a:t>    queued       (кезекке тұрады)</a:t>
                      </a:r>
                      <a:br>
                        <a:rPr lang="kk-KZ" sz="1200" dirty="0">
                          <a:latin typeface="Times New Roman"/>
                          <a:ea typeface="Times New Roman"/>
                        </a:rPr>
                      </a:br>
                      <a:r>
                        <a:rPr lang="kk-KZ" sz="1200" dirty="0">
                          <a:latin typeface="Times New Roman"/>
                          <a:ea typeface="Times New Roman"/>
                        </a:rPr>
                        <a:t>    running      (орындалу үстіде)</a:t>
                      </a:r>
                      <a:br>
                        <a:rPr lang="kk-KZ" sz="1200" dirty="0">
                          <a:latin typeface="Times New Roman"/>
                          <a:ea typeface="Times New Roman"/>
                        </a:rPr>
                      </a:br>
                      <a:r>
                        <a:rPr lang="kk-KZ" sz="1200" dirty="0">
                          <a:latin typeface="Times New Roman"/>
                          <a:ea typeface="Times New Roman"/>
                        </a:rPr>
                        <a:t>    finished     (аяқталды)</a:t>
                      </a:r>
                      <a:endParaRPr lang="ru-RU" sz="1200" dirty="0">
                        <a:latin typeface="Times New Roman"/>
                        <a:ea typeface="Times New Roman"/>
                      </a:endParaRPr>
                    </a:p>
                    <a:p>
                      <a:pPr algn="just">
                        <a:spcAft>
                          <a:spcPts val="0"/>
                        </a:spcAft>
                      </a:pPr>
                      <a:r>
                        <a:rPr lang="kk-KZ" sz="1200" dirty="0">
                          <a:latin typeface="Times New Roman"/>
                          <a:ea typeface="Times New Roman"/>
                        </a:rPr>
                        <a:t>Есептің аяқталуын wait функциясының көмегімен күтуге болады: </a:t>
                      </a:r>
                      <a:br>
                        <a:rPr lang="kk-KZ" sz="1200" dirty="0">
                          <a:latin typeface="Times New Roman"/>
                          <a:ea typeface="Times New Roman"/>
                        </a:rPr>
                      </a:br>
                      <a:r>
                        <a:rPr lang="kk-KZ" sz="1200" dirty="0">
                          <a:latin typeface="Times New Roman"/>
                          <a:ea typeface="Times New Roman"/>
                        </a:rPr>
                        <a:t>    wait(pjob); немесе pjob.wait(). </a:t>
                      </a:r>
                      <a:endParaRPr lang="ru-RU" sz="1200" dirty="0">
                        <a:latin typeface="Times New Roman"/>
                        <a:ea typeface="Times New Roman"/>
                      </a:endParaRPr>
                    </a:p>
                    <a:p>
                      <a:pPr algn="just">
                        <a:spcAft>
                          <a:spcPts val="0"/>
                        </a:spcAft>
                      </a:pPr>
                      <a:r>
                        <a:rPr lang="kk-KZ" sz="1200" dirty="0">
                          <a:latin typeface="Times New Roman"/>
                          <a:ea typeface="Times New Roman"/>
                        </a:rPr>
                        <a:t>pjob жұмысының орындалу барысында жоғарыда сипатталған әр түрлі жағдайлар өтеді.</a:t>
                      </a:r>
                      <a:endParaRPr lang="ru-RU" sz="1200" dirty="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64">
                <a:tc>
                  <a:txBody>
                    <a:bodyPr/>
                    <a:lstStyle/>
                    <a:p>
                      <a:pPr algn="just">
                        <a:spcAft>
                          <a:spcPts val="0"/>
                        </a:spcAft>
                      </a:pPr>
                      <a:r>
                        <a:rPr lang="ru-RU" sz="1200">
                          <a:latin typeface="Times New Roman"/>
                          <a:ea typeface="Times New Roman"/>
                        </a:rPr>
                        <a:t>get(pjob)</a:t>
                      </a:r>
                      <a:r>
                        <a:rPr lang="ru-RU" sz="1200">
                          <a:solidFill>
                            <a:srgbClr val="000000"/>
                          </a:solidFill>
                          <a:latin typeface="Times New Roman"/>
                          <a:ea typeface="Times New Roman"/>
                        </a:rPr>
                        <a:t>;</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200">
                          <a:latin typeface="Times New Roman"/>
                          <a:ea typeface="Times New Roman"/>
                        </a:rPr>
                        <a:t>pjob</a:t>
                      </a:r>
                      <a:r>
                        <a:rPr lang="ru-RU" sz="1200">
                          <a:solidFill>
                            <a:srgbClr val="000000"/>
                          </a:solidFill>
                          <a:latin typeface="Times New Roman"/>
                          <a:ea typeface="Times New Roman"/>
                        </a:rPr>
                        <a:t>объект</a:t>
                      </a:r>
                      <a:r>
                        <a:rPr lang="kk-KZ" sz="1200">
                          <a:solidFill>
                            <a:srgbClr val="000000"/>
                          </a:solidFill>
                          <a:latin typeface="Times New Roman"/>
                          <a:ea typeface="Times New Roman"/>
                        </a:rPr>
                        <a:t>ісінің мүмкіндіктері жайлы мәлімет береді.</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929">
                <a:tc>
                  <a:txBody>
                    <a:bodyPr/>
                    <a:lstStyle/>
                    <a:p>
                      <a:pPr algn="just">
                        <a:spcAft>
                          <a:spcPts val="0"/>
                        </a:spcAft>
                      </a:pPr>
                      <a:r>
                        <a:rPr lang="en-US" sz="1200">
                          <a:latin typeface="Times New Roman"/>
                          <a:ea typeface="Times New Roman"/>
                        </a:rPr>
                        <a:t>set(pjob,'MinimumNumberOfWorkers',4);</a:t>
                      </a:r>
                      <a:endParaRPr lang="ru-RU" sz="1200">
                        <a:latin typeface="Times New Roman"/>
                        <a:ea typeface="Times New Roman"/>
                      </a:endParaRPr>
                    </a:p>
                    <a:p>
                      <a:pPr algn="just">
                        <a:spcAft>
                          <a:spcPts val="0"/>
                        </a:spcAft>
                      </a:pPr>
                      <a:r>
                        <a:rPr lang="en-US" sz="1200">
                          <a:latin typeface="Times New Roman"/>
                          <a:ea typeface="Times New Roman"/>
                        </a:rPr>
                        <a:t>set(pjob,'MaximumNumberOfWorkers',4)</a:t>
                      </a:r>
                      <a:r>
                        <a:rPr lang="en-US" sz="1200">
                          <a:solidFill>
                            <a:srgbClr val="000000"/>
                          </a:solidFill>
                          <a:latin typeface="Times New Roman"/>
                          <a:ea typeface="Times New Roman"/>
                        </a:rPr>
                        <a:t>;</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200">
                          <a:latin typeface="Times New Roman"/>
                          <a:ea typeface="Times New Roman"/>
                        </a:rPr>
                        <a:t>Мәні </a:t>
                      </a:r>
                      <a:r>
                        <a:rPr lang="en-US" sz="1200">
                          <a:latin typeface="Times New Roman"/>
                          <a:ea typeface="Times New Roman"/>
                        </a:rPr>
                        <a:t>4</a:t>
                      </a:r>
                      <a:r>
                        <a:rPr lang="kk-KZ" sz="1200">
                          <a:latin typeface="Times New Roman"/>
                          <a:ea typeface="Times New Roman"/>
                        </a:rPr>
                        <a:t>-ке тең </a:t>
                      </a:r>
                      <a:r>
                        <a:rPr lang="en-US" sz="1200">
                          <a:latin typeface="Times New Roman"/>
                          <a:ea typeface="Times New Roman"/>
                        </a:rPr>
                        <a:t>Pjob</a:t>
                      </a:r>
                      <a:r>
                        <a:rPr lang="ru-RU" sz="1200">
                          <a:latin typeface="Times New Roman"/>
                          <a:ea typeface="Times New Roman"/>
                        </a:rPr>
                        <a:t>объект</a:t>
                      </a:r>
                      <a:r>
                        <a:rPr lang="kk-KZ" sz="1200">
                          <a:latin typeface="Times New Roman"/>
                          <a:ea typeface="Times New Roman"/>
                        </a:rPr>
                        <a:t>ісінің </a:t>
                      </a:r>
                      <a:r>
                        <a:rPr lang="en-US" sz="1200">
                          <a:latin typeface="Times New Roman"/>
                          <a:ea typeface="Times New Roman"/>
                        </a:rPr>
                        <a:t>MinimumNumberOfWorkers</a:t>
                      </a:r>
                      <a:r>
                        <a:rPr lang="kk-KZ" sz="1200">
                          <a:latin typeface="Times New Roman"/>
                          <a:ea typeface="Times New Roman"/>
                        </a:rPr>
                        <a:t>  және </a:t>
                      </a:r>
                      <a:r>
                        <a:rPr lang="en-US" sz="1200">
                          <a:latin typeface="Times New Roman"/>
                          <a:ea typeface="Times New Roman"/>
                        </a:rPr>
                        <a:t>MaximumNumberOfWorkers</a:t>
                      </a:r>
                      <a:r>
                        <a:rPr lang="kk-KZ" sz="1200">
                          <a:latin typeface="Times New Roman"/>
                          <a:ea typeface="Times New Roman"/>
                        </a:rPr>
                        <a:t> мүмкіндіктерінің мәнін  орнатады.</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64">
                <a:tc>
                  <a:txBody>
                    <a:bodyPr/>
                    <a:lstStyle/>
                    <a:p>
                      <a:pPr algn="just">
                        <a:spcAft>
                          <a:spcPts val="0"/>
                        </a:spcAft>
                      </a:pPr>
                      <a:r>
                        <a:rPr lang="ru-RU" sz="1200">
                          <a:latin typeface="Times New Roman"/>
                          <a:ea typeface="Times New Roman"/>
                        </a:rPr>
                        <a:t>get(pjob,'MinimumNumberOfWorkers')</a:t>
                      </a: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200">
                          <a:latin typeface="Times New Roman"/>
                          <a:ea typeface="Times New Roman"/>
                        </a:rPr>
                        <a:t>MinimumNumberOfWorkers</a:t>
                      </a:r>
                      <a:r>
                        <a:rPr lang="kk-KZ" sz="1200">
                          <a:latin typeface="Times New Roman"/>
                          <a:ea typeface="Times New Roman"/>
                        </a:rPr>
                        <a:t>  мүмкіндігінің мәнін қайтарады.</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601">
                <a:tc>
                  <a:txBody>
                    <a:bodyPr/>
                    <a:lstStyle/>
                    <a:p>
                      <a:pPr algn="just">
                        <a:spcAft>
                          <a:spcPts val="0"/>
                        </a:spcAft>
                      </a:pPr>
                      <a:r>
                        <a:rPr lang="en-US" sz="1200">
                          <a:latin typeface="Times New Roman"/>
                          <a:ea typeface="Times New Roman"/>
                        </a:rPr>
                        <a:t>set(pjob,'FileDependencies',…</a:t>
                      </a:r>
                      <a:endParaRPr lang="ru-RU" sz="1200">
                        <a:latin typeface="Times New Roman"/>
                        <a:ea typeface="Times New Roman"/>
                      </a:endParaRPr>
                    </a:p>
                    <a:p>
                      <a:pPr algn="just">
                        <a:spcAft>
                          <a:spcPts val="0"/>
                        </a:spcAft>
                      </a:pPr>
                      <a:r>
                        <a:rPr lang="en-US" sz="1200">
                          <a:latin typeface="Times New Roman"/>
                          <a:ea typeface="Times New Roman"/>
                        </a:rPr>
                        <a:t>{'Upar_pi.m'});</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rPr>
                        <a:t>FileDependencies</a:t>
                      </a:r>
                      <a:r>
                        <a:rPr lang="ru-RU" sz="1200">
                          <a:latin typeface="Times New Roman"/>
                          <a:ea typeface="Times New Roman"/>
                        </a:rPr>
                        <a:t>объект</a:t>
                      </a:r>
                      <a:r>
                        <a:rPr lang="kk-KZ" sz="1200">
                          <a:latin typeface="Times New Roman"/>
                          <a:ea typeface="Times New Roman"/>
                        </a:rPr>
                        <a:t>ісінің мүмкіндіктерінде </a:t>
                      </a:r>
                      <a:r>
                        <a:rPr lang="en-US" sz="1200">
                          <a:latin typeface="Times New Roman"/>
                          <a:ea typeface="Times New Roman"/>
                        </a:rPr>
                        <a:t>pjob</a:t>
                      </a:r>
                      <a:r>
                        <a:rPr lang="kk-KZ" sz="1200">
                          <a:latin typeface="Times New Roman"/>
                          <a:ea typeface="Times New Roman"/>
                        </a:rPr>
                        <a:t> атауы беріледі</a:t>
                      </a:r>
                      <a:r>
                        <a:rPr lang="en-US" sz="1200">
                          <a:latin typeface="Times New Roman"/>
                          <a:ea typeface="Times New Roman"/>
                        </a:rPr>
                        <a:t>. </a:t>
                      </a:r>
                      <a:r>
                        <a:rPr lang="kk-KZ" sz="1200">
                          <a:latin typeface="Times New Roman"/>
                          <a:ea typeface="Times New Roman"/>
                        </a:rPr>
                        <a:t>Біздің жағдайда </a:t>
                      </a:r>
                      <a:r>
                        <a:rPr lang="ru-RU" sz="1200">
                          <a:latin typeface="Times New Roman"/>
                          <a:ea typeface="Times New Roman"/>
                        </a:rPr>
                        <a:t>Upar_pi.m.</a:t>
                      </a: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401">
                <a:tc>
                  <a:txBody>
                    <a:bodyPr/>
                    <a:lstStyle/>
                    <a:p>
                      <a:pPr algn="just">
                        <a:spcAft>
                          <a:spcPts val="0"/>
                        </a:spcAft>
                      </a:pPr>
                      <a:r>
                        <a:rPr lang="ru-RU" sz="1200">
                          <a:latin typeface="Times New Roman"/>
                          <a:ea typeface="Times New Roman"/>
                        </a:rPr>
                        <a:t>F=@(x) 4./(1+x.^2)</a:t>
                      </a:r>
                      <a:r>
                        <a:rPr lang="ru-RU" sz="1200">
                          <a:solidFill>
                            <a:srgbClr val="000000"/>
                          </a:solidFill>
                          <a:latin typeface="Times New Roman"/>
                          <a:ea typeface="Times New Roman"/>
                        </a:rPr>
                        <a:t>;</a:t>
                      </a:r>
                      <a:endParaRPr lang="ru-RU" sz="1200">
                        <a:latin typeface="Times New Roman"/>
                        <a:ea typeface="Times New Roman"/>
                      </a:endParaRPr>
                    </a:p>
                    <a:p>
                      <a:pPr algn="just">
                        <a:spcAft>
                          <a:spcPts val="0"/>
                        </a:spcAft>
                      </a:pPr>
                      <a:r>
                        <a:rPr lang="ru-RU" sz="1200">
                          <a:latin typeface="Times New Roman"/>
                          <a:ea typeface="Times New Roman"/>
                        </a:rPr>
                        <a:t>a=0</a:t>
                      </a:r>
                      <a:r>
                        <a:rPr lang="ru-RU" sz="1200">
                          <a:solidFill>
                            <a:srgbClr val="000000"/>
                          </a:solidFill>
                          <a:latin typeface="Times New Roman"/>
                          <a:ea typeface="Times New Roman"/>
                        </a:rPr>
                        <a:t>;</a:t>
                      </a:r>
                      <a:endParaRPr lang="ru-RU" sz="1200">
                        <a:latin typeface="Times New Roman"/>
                        <a:ea typeface="Times New Roman"/>
                      </a:endParaRPr>
                    </a:p>
                    <a:p>
                      <a:pPr algn="just">
                        <a:spcAft>
                          <a:spcPts val="0"/>
                        </a:spcAft>
                      </a:pPr>
                      <a:r>
                        <a:rPr lang="ru-RU" sz="1200">
                          <a:latin typeface="Times New Roman"/>
                          <a:ea typeface="Times New Roman"/>
                        </a:rPr>
                        <a:t>b=1</a:t>
                      </a:r>
                      <a:r>
                        <a:rPr lang="ru-RU" sz="1200">
                          <a:solidFill>
                            <a:srgbClr val="000000"/>
                          </a:solidFill>
                          <a:latin typeface="Times New Roman"/>
                          <a:ea typeface="Times New Roman"/>
                        </a:rPr>
                        <a:t>;</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200">
                          <a:latin typeface="Times New Roman"/>
                          <a:ea typeface="Times New Roman"/>
                        </a:rPr>
                        <a:t>F,a,b</a:t>
                      </a:r>
                      <a:r>
                        <a:rPr lang="kk-KZ" sz="1200">
                          <a:solidFill>
                            <a:srgbClr val="000000"/>
                          </a:solidFill>
                          <a:latin typeface="Times New Roman"/>
                          <a:ea typeface="Times New Roman"/>
                        </a:rPr>
                        <a:t>кірме </a:t>
                      </a:r>
                      <a:r>
                        <a:rPr lang="ru-RU" sz="1200">
                          <a:solidFill>
                            <a:srgbClr val="000000"/>
                          </a:solidFill>
                          <a:latin typeface="Times New Roman"/>
                          <a:ea typeface="Times New Roman"/>
                        </a:rPr>
                        <a:t>аргумен</a:t>
                      </a:r>
                      <a:r>
                        <a:rPr lang="kk-KZ" sz="1200">
                          <a:solidFill>
                            <a:srgbClr val="000000"/>
                          </a:solidFill>
                          <a:latin typeface="Times New Roman"/>
                          <a:ea typeface="Times New Roman"/>
                        </a:rPr>
                        <a:t>ттерінің тапсырмалары</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5201">
                <a:tc>
                  <a:txBody>
                    <a:bodyPr/>
                    <a:lstStyle/>
                    <a:p>
                      <a:pPr algn="just">
                        <a:spcAft>
                          <a:spcPts val="0"/>
                        </a:spcAft>
                      </a:pPr>
                      <a:r>
                        <a:rPr lang="en-US" sz="1200">
                          <a:latin typeface="Times New Roman"/>
                          <a:ea typeface="Times New Roman"/>
                        </a:rPr>
                        <a:t>obj=createTask(pjob,'Upar_pi',1,…</a:t>
                      </a:r>
                      <a:endParaRPr lang="ru-RU" sz="1200">
                        <a:latin typeface="Times New Roman"/>
                        <a:ea typeface="Times New Roman"/>
                      </a:endParaRPr>
                    </a:p>
                    <a:p>
                      <a:pPr algn="just">
                        <a:spcAft>
                          <a:spcPts val="0"/>
                        </a:spcAft>
                      </a:pPr>
                      <a:r>
                        <a:rPr lang="ru-RU" sz="1200">
                          <a:latin typeface="Times New Roman"/>
                          <a:ea typeface="Times New Roman"/>
                        </a:rPr>
                        <a:t>{F,a,b});</a:t>
                      </a: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1200">
                          <a:latin typeface="Times New Roman"/>
                          <a:ea typeface="Times New Roman"/>
                        </a:rPr>
                        <a:t>Obj</a:t>
                      </a:r>
                      <a:r>
                        <a:rPr lang="kk-KZ" sz="1200">
                          <a:solidFill>
                            <a:srgbClr val="000000"/>
                          </a:solidFill>
                          <a:latin typeface="Times New Roman"/>
                          <a:ea typeface="Times New Roman"/>
                        </a:rPr>
                        <a:t> деген атпен </a:t>
                      </a:r>
                      <a:r>
                        <a:rPr lang="ru-RU" sz="1200">
                          <a:solidFill>
                            <a:srgbClr val="000000"/>
                          </a:solidFill>
                          <a:latin typeface="Times New Roman"/>
                          <a:ea typeface="Times New Roman"/>
                        </a:rPr>
                        <a:t>параллель</a:t>
                      </a:r>
                      <a:r>
                        <a:rPr lang="kk-KZ" sz="1200">
                          <a:solidFill>
                            <a:srgbClr val="000000"/>
                          </a:solidFill>
                          <a:latin typeface="Times New Roman"/>
                          <a:ea typeface="Times New Roman"/>
                        </a:rPr>
                        <a:t>ді тапсырманың құрылуы.</a:t>
                      </a:r>
                      <a:endParaRPr lang="ru-RU" sz="1200">
                        <a:latin typeface="Times New Roman"/>
                        <a:ea typeface="Times New Roman"/>
                      </a:endParaRPr>
                    </a:p>
                    <a:p>
                      <a:pPr algn="just">
                        <a:spcAft>
                          <a:spcPts val="0"/>
                        </a:spcAft>
                      </a:pPr>
                      <a:r>
                        <a:rPr lang="kk-KZ" sz="1200">
                          <a:solidFill>
                            <a:srgbClr val="000000"/>
                          </a:solidFill>
                          <a:latin typeface="Times New Roman"/>
                          <a:ea typeface="Times New Roman"/>
                        </a:rPr>
                        <a:t>1-аргумент - </a:t>
                      </a:r>
                      <a:r>
                        <a:rPr lang="kk-KZ" sz="1200">
                          <a:latin typeface="Times New Roman"/>
                          <a:ea typeface="Times New Roman"/>
                        </a:rPr>
                        <a:t>pjob</a:t>
                      </a:r>
                      <a:r>
                        <a:rPr lang="kk-KZ" sz="1200">
                          <a:solidFill>
                            <a:srgbClr val="000000"/>
                          </a:solidFill>
                          <a:latin typeface="Times New Roman"/>
                          <a:ea typeface="Times New Roman"/>
                        </a:rPr>
                        <a:t>, 2-аргумент – біздің параллельді тапсырма </a:t>
                      </a:r>
                      <a:r>
                        <a:rPr lang="kk-KZ" sz="1200">
                          <a:latin typeface="Times New Roman"/>
                          <a:ea typeface="Times New Roman"/>
                        </a:rPr>
                        <a:t>'Upar_pi', 3- аргумент - саны 1-ге тең шығыс аргументі, </a:t>
                      </a:r>
                      <a:endParaRPr lang="ru-RU" sz="1200">
                        <a:latin typeface="Times New Roman"/>
                        <a:ea typeface="Times New Roman"/>
                      </a:endParaRPr>
                    </a:p>
                    <a:p>
                      <a:pPr algn="just">
                        <a:spcAft>
                          <a:spcPts val="0"/>
                        </a:spcAft>
                      </a:pPr>
                      <a:r>
                        <a:rPr lang="kk-KZ" sz="1200">
                          <a:latin typeface="Times New Roman"/>
                          <a:ea typeface="Times New Roman"/>
                        </a:rPr>
                        <a:t>4-й – кірме аргументтер{F,a,b}.</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64">
                <a:tc>
                  <a:txBody>
                    <a:bodyPr/>
                    <a:lstStyle/>
                    <a:p>
                      <a:pPr algn="just">
                        <a:spcAft>
                          <a:spcPts val="0"/>
                        </a:spcAft>
                      </a:pPr>
                      <a:r>
                        <a:rPr lang="ru-RU" sz="1200">
                          <a:latin typeface="Times New Roman"/>
                          <a:ea typeface="Times New Roman"/>
                        </a:rPr>
                        <a:t>submit(pjob); waitForState(pjob)</a:t>
                      </a:r>
                      <a:r>
                        <a:rPr lang="ru-RU" sz="1200">
                          <a:solidFill>
                            <a:srgbClr val="000000"/>
                          </a:solidFill>
                          <a:latin typeface="Times New Roman"/>
                          <a:ea typeface="Times New Roman"/>
                        </a:rPr>
                        <a:t>;</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200">
                          <a:solidFill>
                            <a:srgbClr val="000000"/>
                          </a:solidFill>
                          <a:latin typeface="Times New Roman"/>
                          <a:ea typeface="Times New Roman"/>
                        </a:rPr>
                        <a:t>submit </a:t>
                      </a:r>
                      <a:r>
                        <a:rPr lang="kk-KZ" sz="1200">
                          <a:solidFill>
                            <a:srgbClr val="000000"/>
                          </a:solidFill>
                          <a:latin typeface="Times New Roman"/>
                          <a:ea typeface="Times New Roman"/>
                        </a:rPr>
                        <a:t>к</a:t>
                      </a:r>
                      <a:r>
                        <a:rPr lang="ru-RU" sz="1200">
                          <a:solidFill>
                            <a:srgbClr val="000000"/>
                          </a:solidFill>
                          <a:latin typeface="Times New Roman"/>
                          <a:ea typeface="Times New Roman"/>
                        </a:rPr>
                        <a:t>оманда</a:t>
                      </a:r>
                      <a:r>
                        <a:rPr lang="kk-KZ" sz="1200">
                          <a:solidFill>
                            <a:srgbClr val="000000"/>
                          </a:solidFill>
                          <a:latin typeface="Times New Roman"/>
                          <a:ea typeface="Times New Roman"/>
                        </a:rPr>
                        <a:t>сы</a:t>
                      </a:r>
                      <a:r>
                        <a:rPr lang="ru-RU" sz="1200">
                          <a:solidFill>
                            <a:srgbClr val="000000"/>
                          </a:solidFill>
                          <a:latin typeface="Times New Roman"/>
                          <a:ea typeface="Times New Roman"/>
                        </a:rPr>
                        <a:t>pjobобъект</a:t>
                      </a:r>
                      <a:r>
                        <a:rPr lang="kk-KZ" sz="1200">
                          <a:solidFill>
                            <a:srgbClr val="000000"/>
                          </a:solidFill>
                          <a:latin typeface="Times New Roman"/>
                          <a:ea typeface="Times New Roman"/>
                        </a:rPr>
                        <a:t>іні</a:t>
                      </a:r>
                      <a:r>
                        <a:rPr lang="ru-RU" sz="1200">
                          <a:solidFill>
                            <a:srgbClr val="000000"/>
                          </a:solidFill>
                          <a:latin typeface="Times New Roman"/>
                          <a:ea typeface="Times New Roman"/>
                        </a:rPr>
                        <a:t>jm</a:t>
                      </a:r>
                      <a:r>
                        <a:rPr lang="kk-KZ" sz="1200">
                          <a:solidFill>
                            <a:srgbClr val="000000"/>
                          </a:solidFill>
                          <a:latin typeface="Times New Roman"/>
                          <a:ea typeface="Times New Roman"/>
                        </a:rPr>
                        <a:t> жобалаушыға тасымалдайды</a:t>
                      </a:r>
                      <a:endParaRPr lang="ru-RU" sz="120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601">
                <a:tc>
                  <a:txBody>
                    <a:bodyPr/>
                    <a:lstStyle/>
                    <a:p>
                      <a:pPr algn="just">
                        <a:spcAft>
                          <a:spcPts val="0"/>
                        </a:spcAft>
                      </a:pPr>
                      <a:r>
                        <a:rPr lang="ru-RU" sz="1200">
                          <a:latin typeface="Times New Roman"/>
                          <a:ea typeface="Times New Roman"/>
                        </a:rPr>
                        <a:t>results=getAllOutputArguments(pjob)</a:t>
                      </a: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200" dirty="0" err="1">
                          <a:latin typeface="Times New Roman"/>
                          <a:ea typeface="Times New Roman"/>
                        </a:rPr>
                        <a:t>Pjob</a:t>
                      </a:r>
                      <a:r>
                        <a:rPr lang="ru-RU" sz="1200" dirty="0" err="1">
                          <a:solidFill>
                            <a:srgbClr val="000000"/>
                          </a:solidFill>
                          <a:latin typeface="Times New Roman"/>
                          <a:ea typeface="Times New Roman"/>
                        </a:rPr>
                        <a:t>стату</a:t>
                      </a:r>
                      <a:r>
                        <a:rPr lang="kk-KZ" sz="1200" dirty="0">
                          <a:solidFill>
                            <a:srgbClr val="000000"/>
                          </a:solidFill>
                          <a:latin typeface="Times New Roman"/>
                          <a:ea typeface="Times New Roman"/>
                        </a:rPr>
                        <a:t>сын</a:t>
                      </a:r>
                      <a:r>
                        <a:rPr lang="ru-RU" sz="1200" dirty="0" err="1">
                          <a:latin typeface="Times New Roman"/>
                          <a:ea typeface="Times New Roman"/>
                        </a:rPr>
                        <a:t>finished</a:t>
                      </a:r>
                      <a:r>
                        <a:rPr lang="kk-KZ" sz="1200" dirty="0">
                          <a:latin typeface="Times New Roman"/>
                          <a:ea typeface="Times New Roman"/>
                        </a:rPr>
                        <a:t>-ке ауыстырысымен</a:t>
                      </a:r>
                      <a:r>
                        <a:rPr lang="ru-RU" sz="1200" dirty="0">
                          <a:solidFill>
                            <a:srgbClr val="000000"/>
                          </a:solidFill>
                          <a:latin typeface="Times New Roman"/>
                          <a:ea typeface="Times New Roman"/>
                        </a:rPr>
                        <a:t>, </a:t>
                      </a:r>
                      <a:r>
                        <a:rPr lang="ru-RU" sz="1200" dirty="0" err="1">
                          <a:latin typeface="Times New Roman"/>
                          <a:ea typeface="Times New Roman"/>
                        </a:rPr>
                        <a:t>getAllOutputArguments</a:t>
                      </a:r>
                      <a:r>
                        <a:rPr lang="kk-KZ" sz="1200" dirty="0">
                          <a:solidFill>
                            <a:srgbClr val="000000"/>
                          </a:solidFill>
                          <a:latin typeface="Times New Roman"/>
                          <a:ea typeface="Times New Roman"/>
                        </a:rPr>
                        <a:t>әдісі көмегімен нәтижеге қол жеткіземіз. </a:t>
                      </a:r>
                      <a:endParaRPr lang="ru-RU" sz="1200" dirty="0">
                        <a:latin typeface="Times New Roman"/>
                        <a:ea typeface="Times New Roman"/>
                      </a:endParaRPr>
                    </a:p>
                  </a:txBody>
                  <a:tcPr marL="33130" marR="331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32656"/>
            <a:ext cx="8369424" cy="5619328"/>
          </a:xfrm>
        </p:spPr>
        <p:txBody>
          <a:bodyPr>
            <a:normAutofit fontScale="62500" lnSpcReduction="20000"/>
          </a:bodyPr>
          <a:lstStyle/>
          <a:p>
            <a:pPr>
              <a:buNone/>
            </a:pPr>
            <a:r>
              <a:rPr lang="kk-KZ" dirty="0" smtClean="0">
                <a:latin typeface="Times New Roman" pitchFamily="18" charset="0"/>
                <a:cs typeface="Times New Roman" pitchFamily="18" charset="0"/>
              </a:rPr>
              <a:t>Келесі тапсырманы қарастырамыз: numlabs-қа тең магиялық шаршыныңжолдар санымен қосқандағы элементтер қосындысы.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MATLAB-қа команданы жазып, нәтижесін көріңіз:  </a:t>
            </a:r>
            <a:endParaRPr lang="ru-RU" dirty="0" smtClean="0">
              <a:latin typeface="Times New Roman" pitchFamily="18" charset="0"/>
              <a:cs typeface="Times New Roman" pitchFamily="18" charset="0"/>
            </a:endParaRPr>
          </a:p>
          <a:p>
            <a:pPr>
              <a:buNone/>
            </a:pPr>
            <a:endParaRPr lang="kk-KZ" dirty="0" smtClean="0">
              <a:latin typeface="Times New Roman" pitchFamily="18" charset="0"/>
              <a:cs typeface="Times New Roman" pitchFamily="18" charset="0"/>
            </a:endParaRPr>
          </a:p>
          <a:p>
            <a:pPr>
              <a:buNone/>
            </a:pPr>
            <a:endParaRPr lang="kk-KZ"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&gt;&gt;magic(4)</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ans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16     2     3    13</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5    11    10     8</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9     7     6    12</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4    14    15     1</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&gt;&gt;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Бұл тапсырмада параллельді программа-функцияларының программалануының негізгі  принциптері көрсетілген. Жұмыс жасаушы функцияның көшірмесі, яғни </a:t>
            </a:r>
            <a:r>
              <a:rPr lang="kk-KZ" dirty="0" smtClean="0">
                <a:latin typeface="Times New Roman" pitchFamily="18" charset="0"/>
                <a:cs typeface="Times New Roman" pitchFamily="18" charset="0"/>
                <a:hlinkClick r:id="rId2"/>
              </a:rPr>
              <a:t>labindex</a:t>
            </a:r>
            <a:r>
              <a:rPr lang="kk-KZ" dirty="0" smtClean="0">
                <a:latin typeface="Times New Roman" pitchFamily="18" charset="0"/>
                <a:cs typeface="Times New Roman" pitchFamily="18" charset="0"/>
              </a:rPr>
              <a:t> мәні 1-ге тең  (Task) есебі  бағандар мен тармақтар санымен сәйкес магиялық шаршы (magicsquare) көшірмелер құрайды және матрицаны </a:t>
            </a:r>
            <a:r>
              <a:rPr lang="kk-KZ" dirty="0" smtClean="0">
                <a:latin typeface="Times New Roman" pitchFamily="18" charset="0"/>
                <a:cs typeface="Times New Roman" pitchFamily="18" charset="0"/>
                <a:hlinkClick r:id="rId3"/>
              </a:rPr>
              <a:t>labBbroadcast</a:t>
            </a:r>
            <a:r>
              <a:rPr lang="kk-KZ" dirty="0" smtClean="0">
                <a:latin typeface="Times New Roman" pitchFamily="18" charset="0"/>
                <a:cs typeface="Times New Roman" pitchFamily="18" charset="0"/>
              </a:rPr>
              <a:t> көмегімен басқа көшірмелерге жасалған жаңа көшірмені жібереді. Әр көшірме матрицаның бір бағанының қосындысын есептеп табады. Бастапқы магиялық шаршыныңжалпы элементінің қосындысын есептеу үшін бағандардың барлық қосындысы</a:t>
            </a:r>
            <a:r>
              <a:rPr lang="kk-KZ" dirty="0" smtClean="0">
                <a:latin typeface="Times New Roman" pitchFamily="18" charset="0"/>
                <a:cs typeface="Times New Roman" pitchFamily="18" charset="0"/>
                <a:hlinkClick r:id="rId4"/>
              </a:rPr>
              <a:t>gplus</a:t>
            </a:r>
            <a:r>
              <a:rPr lang="kk-KZ" dirty="0" smtClean="0">
                <a:latin typeface="Times New Roman" pitchFamily="18" charset="0"/>
                <a:cs typeface="Times New Roman" pitchFamily="18" charset="0"/>
              </a:rPr>
              <a:t> функциясының көмегімен біріктіріледі. </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602" name="Рисунок 314"/>
          <p:cNvPicPr>
            <a:picLocks noChangeAspect="1" noChangeArrowheads="1"/>
          </p:cNvPicPr>
          <p:nvPr/>
        </p:nvPicPr>
        <p:blipFill>
          <a:blip r:embed="rId3" cstate="print"/>
          <a:srcRect/>
          <a:stretch>
            <a:fillRect/>
          </a:stretch>
        </p:blipFill>
        <p:spPr bwMode="auto">
          <a:xfrm>
            <a:off x="4355976" y="1628800"/>
            <a:ext cx="4543529" cy="3600400"/>
          </a:xfrm>
          <a:prstGeom prst="rect">
            <a:avLst/>
          </a:prstGeom>
          <a:noFill/>
          <a:ln w="9525">
            <a:noFill/>
            <a:miter lim="800000"/>
            <a:headEnd/>
            <a:tailEnd/>
          </a:ln>
        </p:spPr>
      </p:pic>
      <p:sp>
        <p:nvSpPr>
          <p:cNvPr id="5" name="Содержимое 4"/>
          <p:cNvSpPr>
            <a:spLocks noGrp="1"/>
          </p:cNvSpPr>
          <p:nvPr>
            <p:ph sz="half" idx="1"/>
          </p:nvPr>
        </p:nvSpPr>
        <p:spPr>
          <a:xfrm>
            <a:off x="251520" y="635768"/>
            <a:ext cx="3886200" cy="4572000"/>
          </a:xfrm>
        </p:spPr>
        <p:txBody>
          <a:bodyPr>
            <a:normAutofit fontScale="55000" lnSpcReduction="20000"/>
          </a:bodyPr>
          <a:lstStyle/>
          <a:p>
            <a:pPr>
              <a:buNone/>
            </a:pPr>
            <a:r>
              <a:rPr lang="en-US" dirty="0" err="1" smtClean="0"/>
              <a:t>functiontotal_sum</a:t>
            </a:r>
            <a:r>
              <a:rPr lang="en-US" dirty="0" smtClean="0"/>
              <a:t> = </a:t>
            </a:r>
            <a:r>
              <a:rPr lang="en-US" dirty="0" err="1" smtClean="0"/>
              <a:t>colsum</a:t>
            </a:r>
            <a:endParaRPr lang="ru-RU" dirty="0" smtClean="0"/>
          </a:p>
          <a:p>
            <a:pPr>
              <a:buNone/>
            </a:pPr>
            <a:r>
              <a:rPr lang="en-US" dirty="0" err="1" smtClean="0"/>
              <a:t>iflabindex</a:t>
            </a:r>
            <a:r>
              <a:rPr lang="en-US" dirty="0" smtClean="0"/>
              <a:t> == 1</a:t>
            </a:r>
            <a:endParaRPr lang="ru-RU" dirty="0" smtClean="0"/>
          </a:p>
          <a:p>
            <a:pPr>
              <a:buNone/>
            </a:pPr>
            <a:r>
              <a:rPr lang="en-US" dirty="0" smtClean="0"/>
              <a:t>% Send magic square to other labs</a:t>
            </a:r>
            <a:endParaRPr lang="ru-RU" dirty="0" smtClean="0"/>
          </a:p>
          <a:p>
            <a:pPr>
              <a:buNone/>
            </a:pPr>
            <a:r>
              <a:rPr lang="en-US" dirty="0" smtClean="0"/>
              <a:t>A = </a:t>
            </a:r>
            <a:r>
              <a:rPr lang="en-US" dirty="0" err="1" smtClean="0"/>
              <a:t>labBroadcast</a:t>
            </a:r>
            <a:r>
              <a:rPr lang="en-US" dirty="0" smtClean="0"/>
              <a:t>(1,magic(</a:t>
            </a:r>
            <a:r>
              <a:rPr lang="en-US" dirty="0" err="1" smtClean="0"/>
              <a:t>numlabs</a:t>
            </a:r>
            <a:r>
              <a:rPr lang="en-US" dirty="0" smtClean="0"/>
              <a:t>))</a:t>
            </a:r>
            <a:endParaRPr lang="ru-RU" dirty="0" smtClean="0"/>
          </a:p>
          <a:p>
            <a:pPr>
              <a:buNone/>
            </a:pPr>
            <a:endParaRPr lang="ru-RU" dirty="0" smtClean="0"/>
          </a:p>
          <a:p>
            <a:pPr>
              <a:buNone/>
            </a:pPr>
            <a:r>
              <a:rPr lang="en-US" dirty="0" smtClean="0"/>
              <a:t>else</a:t>
            </a:r>
            <a:endParaRPr lang="ru-RU" dirty="0" smtClean="0"/>
          </a:p>
          <a:p>
            <a:pPr>
              <a:buNone/>
            </a:pPr>
            <a:r>
              <a:rPr lang="en-US" dirty="0" smtClean="0"/>
              <a:t>% Receive broadcast on other labs</a:t>
            </a:r>
            <a:endParaRPr lang="ru-RU" dirty="0" smtClean="0"/>
          </a:p>
          <a:p>
            <a:pPr>
              <a:buNone/>
            </a:pPr>
            <a:r>
              <a:rPr lang="en-US" dirty="0" smtClean="0"/>
              <a:t>A = </a:t>
            </a:r>
            <a:r>
              <a:rPr lang="en-US" dirty="0" err="1" smtClean="0"/>
              <a:t>labBroadcast</a:t>
            </a:r>
            <a:r>
              <a:rPr lang="en-US" dirty="0" smtClean="0"/>
              <a:t>(1)</a:t>
            </a:r>
            <a:endParaRPr lang="ru-RU" dirty="0" smtClean="0"/>
          </a:p>
          <a:p>
            <a:pPr>
              <a:buNone/>
            </a:pPr>
            <a:r>
              <a:rPr lang="en-US" dirty="0" smtClean="0"/>
              <a:t>End</a:t>
            </a:r>
            <a:endParaRPr lang="ru-RU" dirty="0" smtClean="0"/>
          </a:p>
          <a:p>
            <a:pPr>
              <a:buNone/>
            </a:pPr>
            <a:r>
              <a:rPr lang="en-US" dirty="0" smtClean="0"/>
              <a:t>% Calculate sum of column identified </a:t>
            </a:r>
            <a:endParaRPr lang="ru-RU" dirty="0" smtClean="0"/>
          </a:p>
          <a:p>
            <a:pPr>
              <a:buNone/>
            </a:pPr>
            <a:r>
              <a:rPr lang="en-US" dirty="0" smtClean="0"/>
              <a:t>by </a:t>
            </a:r>
            <a:r>
              <a:rPr lang="en-US" dirty="0" err="1" smtClean="0"/>
              <a:t>labindex</a:t>
            </a:r>
            <a:r>
              <a:rPr lang="en-US" dirty="0" smtClean="0"/>
              <a:t> for this lab</a:t>
            </a:r>
            <a:endParaRPr lang="ru-RU" dirty="0" smtClean="0"/>
          </a:p>
          <a:p>
            <a:pPr>
              <a:buNone/>
            </a:pPr>
            <a:r>
              <a:rPr lang="en-US" dirty="0" err="1" smtClean="0"/>
              <a:t>column_sum</a:t>
            </a:r>
            <a:r>
              <a:rPr lang="en-US" dirty="0" smtClean="0"/>
              <a:t> = sum(A(:,</a:t>
            </a:r>
            <a:r>
              <a:rPr lang="en-US" dirty="0" err="1" smtClean="0"/>
              <a:t>labindex</a:t>
            </a:r>
            <a:r>
              <a:rPr lang="en-US" dirty="0" smtClean="0"/>
              <a:t>))</a:t>
            </a:r>
            <a:endParaRPr lang="ru-RU" dirty="0" smtClean="0"/>
          </a:p>
          <a:p>
            <a:pPr>
              <a:buNone/>
            </a:pPr>
            <a:r>
              <a:rPr lang="en-US" dirty="0" smtClean="0"/>
              <a:t>% Calculate total sum by combining </a:t>
            </a:r>
            <a:endParaRPr lang="ru-RU" dirty="0" smtClean="0"/>
          </a:p>
          <a:p>
            <a:pPr>
              <a:buNone/>
            </a:pPr>
            <a:r>
              <a:rPr lang="en-US" dirty="0" smtClean="0"/>
              <a:t>column sum from all labs</a:t>
            </a:r>
            <a:endParaRPr lang="ru-RU" dirty="0" smtClean="0"/>
          </a:p>
          <a:p>
            <a:pPr>
              <a:buNone/>
            </a:pPr>
            <a:r>
              <a:rPr lang="en-US" dirty="0" err="1" smtClean="0"/>
              <a:t>total_sum</a:t>
            </a:r>
            <a:r>
              <a:rPr lang="en-US" dirty="0" smtClean="0"/>
              <a:t> = </a:t>
            </a:r>
            <a:r>
              <a:rPr lang="en-US" dirty="0" err="1" smtClean="0"/>
              <a:t>gplus</a:t>
            </a:r>
            <a:r>
              <a:rPr lang="en-US" dirty="0" smtClean="0"/>
              <a:t>(</a:t>
            </a:r>
            <a:r>
              <a:rPr lang="en-US" dirty="0" err="1" smtClean="0"/>
              <a:t>column_sum</a:t>
            </a:r>
            <a:r>
              <a:rPr lang="en-US" dirty="0" smtClean="0"/>
              <a:t>)</a:t>
            </a:r>
            <a:endParaRPr lang="ru-RU" dirty="0" smtClean="0"/>
          </a:p>
          <a:p>
            <a:pPr>
              <a:buNone/>
            </a:pPr>
            <a:r>
              <a:rPr lang="en-US" dirty="0" smtClean="0"/>
              <a:t>end</a:t>
            </a:r>
            <a:endParaRPr lang="ru-RU" dirty="0" smtClean="0"/>
          </a:p>
          <a:p>
            <a:pPr>
              <a:buNone/>
            </a:pPr>
            <a:endParaRPr lang="ru-RU" dirty="0"/>
          </a:p>
        </p:txBody>
      </p:sp>
      <p:sp>
        <p:nvSpPr>
          <p:cNvPr id="6" name="Содержимое 5"/>
          <p:cNvSpPr>
            <a:spLocks noGrp="1"/>
          </p:cNvSpPr>
          <p:nvPr>
            <p:ph sz="half" idx="2"/>
          </p:nvPr>
        </p:nvSpPr>
        <p:spPr>
          <a:xfrm>
            <a:off x="4572000" y="764704"/>
            <a:ext cx="3384375" cy="615297"/>
          </a:xfrm>
        </p:spPr>
        <p:txBody>
          <a:bodyPr>
            <a:normAutofit fontScale="55000" lnSpcReduction="20000"/>
          </a:bodyPr>
          <a:lstStyle/>
          <a:p>
            <a:pPr>
              <a:buNone/>
            </a:pPr>
            <a:r>
              <a:rPr lang="kk-KZ" dirty="0" smtClean="0">
                <a:latin typeface="Times New Roman" pitchFamily="18" charset="0"/>
                <a:cs typeface="Times New Roman" pitchFamily="18" charset="0"/>
              </a:rPr>
              <a:t>	MATLABR2011b-та файл ретінде мынадай көрініске ие</a:t>
            </a:r>
            <a:endParaRPr lang="ru-RU" dirty="0">
              <a:latin typeface="Times New Roman" pitchFamily="18" charset="0"/>
              <a:cs typeface="Times New Roman" pitchFamily="18" charset="0"/>
            </a:endParaRPr>
          </a:p>
        </p:txBody>
      </p:sp>
      <p:pic>
        <p:nvPicPr>
          <p:cNvPr id="25603" name="Рисунок 315"/>
          <p:cNvPicPr>
            <a:picLocks noChangeAspect="1" noChangeArrowheads="1"/>
          </p:cNvPicPr>
          <p:nvPr/>
        </p:nvPicPr>
        <p:blipFill>
          <a:blip r:embed="rId4" cstate="print"/>
          <a:srcRect/>
          <a:stretch>
            <a:fillRect/>
          </a:stretch>
        </p:blipFill>
        <p:spPr bwMode="auto">
          <a:xfrm>
            <a:off x="5606234" y="1268760"/>
            <a:ext cx="1299275" cy="360040"/>
          </a:xfrm>
          <a:prstGeom prst="rect">
            <a:avLst/>
          </a:prstGeom>
          <a:noFill/>
          <a:ln w="9525">
            <a:noFill/>
            <a:miter lim="800000"/>
            <a:headEnd/>
            <a:tailEnd/>
          </a:ln>
        </p:spPr>
      </p:pic>
      <p:sp>
        <p:nvSpPr>
          <p:cNvPr id="25604" name="Rectangle 4"/>
          <p:cNvSpPr>
            <a:spLocks noChangeArrowheads="1"/>
          </p:cNvSpPr>
          <p:nvPr/>
        </p:nvSpPr>
        <p:spPr bwMode="auto">
          <a:xfrm>
            <a:off x="3203848" y="5480938"/>
            <a:ext cx="532859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Arial" pitchFamily="34" charset="0"/>
                <a:cs typeface="Arial" pitchFamily="34" charset="0"/>
              </a:rPr>
              <a:t>Сурет - Магиялық шаршы элементтерінің  қосындысын есептеуге арналған colsum.m программа-функциясы</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5076056" y="3429000"/>
            <a:ext cx="3886200" cy="2084495"/>
          </a:xfrm>
        </p:spPr>
        <p:txBody>
          <a:bodyPr>
            <a:normAutofit fontScale="77500" lnSpcReduction="20000"/>
          </a:bodyPr>
          <a:lstStyle/>
          <a:p>
            <a:r>
              <a:rPr lang="kk-KZ" dirty="0" smtClean="0"/>
              <a:t>Нәтижесі: </a:t>
            </a:r>
            <a:endParaRPr lang="ru-RU" dirty="0" smtClean="0"/>
          </a:p>
          <a:p>
            <a:pPr>
              <a:buNone/>
            </a:pPr>
            <a:r>
              <a:rPr lang="kk-KZ" dirty="0" smtClean="0"/>
              <a:t>results = </a:t>
            </a:r>
            <a:endParaRPr lang="ru-RU" dirty="0" smtClean="0"/>
          </a:p>
          <a:p>
            <a:pPr>
              <a:buNone/>
            </a:pPr>
            <a:r>
              <a:rPr lang="kk-KZ" dirty="0" smtClean="0"/>
              <a:t>    [34]</a:t>
            </a:r>
            <a:endParaRPr lang="ru-RU" dirty="0" smtClean="0"/>
          </a:p>
          <a:p>
            <a:pPr>
              <a:buNone/>
            </a:pPr>
            <a:r>
              <a:rPr lang="kk-KZ" dirty="0" smtClean="0"/>
              <a:t>    [34]</a:t>
            </a:r>
            <a:endParaRPr lang="ru-RU" dirty="0" smtClean="0"/>
          </a:p>
          <a:p>
            <a:pPr>
              <a:buNone/>
            </a:pPr>
            <a:r>
              <a:rPr lang="kk-KZ" dirty="0" smtClean="0"/>
              <a:t>    [34]</a:t>
            </a:r>
            <a:endParaRPr lang="ru-RU" dirty="0" smtClean="0"/>
          </a:p>
          <a:p>
            <a:pPr>
              <a:buNone/>
            </a:pPr>
            <a:r>
              <a:rPr lang="kk-KZ" dirty="0" smtClean="0"/>
              <a:t>    [34]</a:t>
            </a:r>
            <a:endParaRPr lang="ru-RU" dirty="0" smtClean="0"/>
          </a:p>
          <a:p>
            <a:endParaRPr lang="ru-RU" dirty="0"/>
          </a:p>
        </p:txBody>
      </p:sp>
      <p:sp>
        <p:nvSpPr>
          <p:cNvPr id="2" name="Заголовок 1"/>
          <p:cNvSpPr>
            <a:spLocks noGrp="1"/>
          </p:cNvSpPr>
          <p:nvPr>
            <p:ph type="title"/>
          </p:nvPr>
        </p:nvSpPr>
        <p:spPr>
          <a:xfrm>
            <a:off x="611560" y="404664"/>
            <a:ext cx="8153400" cy="990600"/>
          </a:xfrm>
        </p:spPr>
        <p:txBody>
          <a:bodyPr>
            <a:noAutofit/>
          </a:bodyPr>
          <a:lstStyle/>
          <a:p>
            <a:r>
              <a:rPr lang="kk-KZ" sz="2400" dirty="0" smtClean="0">
                <a:latin typeface="Times New Roman" pitchFamily="18" charset="0"/>
                <a:cs typeface="Times New Roman" pitchFamily="18" charset="0"/>
              </a:rPr>
              <a:t>Аталған параллельді программаны орындау кезінде өткен программадағыдай Ucolsum.m коды қолданылады:</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26625" name="Рисунок 324"/>
          <p:cNvPicPr>
            <a:picLocks noChangeAspect="1" noChangeArrowheads="1"/>
          </p:cNvPicPr>
          <p:nvPr/>
        </p:nvPicPr>
        <p:blipFill>
          <a:blip r:embed="rId3" cstate="print"/>
          <a:srcRect/>
          <a:stretch>
            <a:fillRect/>
          </a:stretch>
        </p:blipFill>
        <p:spPr bwMode="auto">
          <a:xfrm>
            <a:off x="467544" y="1772816"/>
            <a:ext cx="4467966" cy="3600400"/>
          </a:xfrm>
          <a:prstGeom prst="rect">
            <a:avLst/>
          </a:prstGeom>
          <a:noFill/>
          <a:ln w="9525">
            <a:noFill/>
            <a:miter lim="800000"/>
            <a:headEnd/>
            <a:tailEnd/>
          </a:ln>
        </p:spPr>
      </p:pic>
      <p:sp>
        <p:nvSpPr>
          <p:cNvPr id="6" name="Прямоугольник 5"/>
          <p:cNvSpPr/>
          <p:nvPr/>
        </p:nvSpPr>
        <p:spPr>
          <a:xfrm>
            <a:off x="395536" y="5589240"/>
            <a:ext cx="4406271" cy="369332"/>
          </a:xfrm>
          <a:prstGeom prst="rect">
            <a:avLst/>
          </a:prstGeom>
        </p:spPr>
        <p:txBody>
          <a:bodyPr wrap="none">
            <a:spAutoFit/>
          </a:bodyPr>
          <a:lstStyle/>
          <a:p>
            <a:r>
              <a:rPr lang="kk-KZ" dirty="0"/>
              <a:t>Сурет  – қолданысқа ие m-файл Ucolsum.m</a:t>
            </a:r>
            <a:endParaRPr lang="ru-RU" dirty="0"/>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251520" y="620688"/>
            <a:ext cx="8229600" cy="4525963"/>
          </a:xfrm>
        </p:spPr>
        <p:txBody>
          <a:bodyPr>
            <a:normAutofit fontScale="70000" lnSpcReduction="20000"/>
          </a:bodyPr>
          <a:lstStyle/>
          <a:p>
            <a:pPr lvl="0">
              <a:buNone/>
            </a:pPr>
            <a:r>
              <a:rPr lang="kk-KZ" b="1" dirty="0">
                <a:latin typeface="Times New Roman" pitchFamily="18" charset="0"/>
                <a:cs typeface="Times New Roman" pitchFamily="18" charset="0"/>
              </a:rPr>
              <a:t>Бақылау сұрақтары</a:t>
            </a:r>
            <a:r>
              <a:rPr lang="kk-KZ"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a:p>
            <a:pPr lvl="0">
              <a:buNone/>
            </a:pPr>
            <a:r>
              <a:rPr lang="ru-RU" dirty="0" smtClean="0">
                <a:latin typeface="Times New Roman" pitchFamily="18" charset="0"/>
                <a:cs typeface="Times New Roman" pitchFamily="18" charset="0"/>
              </a:rPr>
              <a:t>1</a:t>
            </a:r>
            <a:r>
              <a:rPr lang="kk-KZ"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t>
            </a:r>
            <a:r>
              <a:rPr lang="ru-RU" dirty="0" smtClean="0">
                <a:latin typeface="Times New Roman" pitchFamily="18" charset="0"/>
                <a:cs typeface="Times New Roman" pitchFamily="18" charset="0"/>
              </a:rPr>
              <a:t>-файл</a:t>
            </a:r>
            <a:r>
              <a:rPr lang="kk-KZ" dirty="0" smtClean="0">
                <a:latin typeface="Times New Roman" pitchFamily="18" charset="0"/>
                <a:cs typeface="Times New Roman" pitchFamily="18" charset="0"/>
              </a:rPr>
              <a:t>дер қалай орындалады</a:t>
            </a:r>
            <a:r>
              <a:rPr lang="ru-RU" dirty="0" smtClean="0">
                <a:latin typeface="Times New Roman" pitchFamily="18" charset="0"/>
                <a:cs typeface="Times New Roman" pitchFamily="18" charset="0"/>
              </a:rPr>
              <a:t>?</a:t>
            </a:r>
          </a:p>
          <a:p>
            <a:pPr lvl="0">
              <a:buNone/>
            </a:pPr>
            <a:r>
              <a:rPr lang="kk-KZ"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Submit</a:t>
            </a:r>
            <a:r>
              <a:rPr lang="ru-RU"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pjob</a:t>
            </a:r>
            <a:r>
              <a:rPr lang="ru-RU"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деген не</a:t>
            </a:r>
            <a:r>
              <a:rPr lang="ru-RU" dirty="0" smtClean="0">
                <a:latin typeface="Times New Roman" pitchFamily="18" charset="0"/>
                <a:cs typeface="Times New Roman" pitchFamily="18" charset="0"/>
              </a:rPr>
              <a:t>?</a:t>
            </a:r>
          </a:p>
          <a:p>
            <a:pPr lvl="0">
              <a:buNone/>
            </a:pPr>
            <a:r>
              <a:rPr lang="kk-KZ"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Upar</a:t>
            </a:r>
            <a:r>
              <a:rPr lang="ru-RU" dirty="0" smtClean="0">
                <a:latin typeface="Times New Roman" pitchFamily="18" charset="0"/>
                <a:cs typeface="Times New Roman" pitchFamily="18" charset="0"/>
              </a:rPr>
              <a:t>_</a:t>
            </a:r>
            <a:r>
              <a:rPr lang="en-US" dirty="0" smtClean="0">
                <a:latin typeface="Times New Roman" pitchFamily="18" charset="0"/>
                <a:cs typeface="Times New Roman" pitchFamily="18" charset="0"/>
              </a:rPr>
              <a:t>pi</a:t>
            </a:r>
            <a:r>
              <a:rPr lang="ru-RU"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m</a:t>
            </a:r>
            <a:r>
              <a:rPr lang="kk-KZ" dirty="0" smtClean="0">
                <a:latin typeface="Times New Roman" pitchFamily="18" charset="0"/>
                <a:cs typeface="Times New Roman" pitchFamily="18" charset="0"/>
              </a:rPr>
              <a:t> және </a:t>
            </a:r>
            <a:r>
              <a:rPr lang="ru-RU" dirty="0" smtClean="0">
                <a:latin typeface="Times New Roman" pitchFamily="18" charset="0"/>
                <a:cs typeface="Times New Roman" pitchFamily="18" charset="0"/>
              </a:rPr>
              <a:t>UParZadacha23.m</a:t>
            </a:r>
            <a:r>
              <a:rPr lang="kk-KZ" dirty="0" smtClean="0">
                <a:latin typeface="Times New Roman" pitchFamily="18" charset="0"/>
                <a:cs typeface="Times New Roman" pitchFamily="18" charset="0"/>
              </a:rPr>
              <a:t> файлдарының айырмасы не</a:t>
            </a:r>
            <a:r>
              <a:rPr lang="ru-RU" dirty="0" smtClean="0">
                <a:latin typeface="Times New Roman" pitchFamily="18" charset="0"/>
                <a:cs typeface="Times New Roman" pitchFamily="18" charset="0"/>
              </a:rPr>
              <a:t>?</a:t>
            </a:r>
          </a:p>
          <a:p>
            <a:pPr lvl="0">
              <a:buNone/>
            </a:pPr>
            <a:r>
              <a:rPr lang="kk-KZ" dirty="0" smtClean="0">
                <a:latin typeface="Times New Roman" pitchFamily="18" charset="0"/>
                <a:cs typeface="Times New Roman" pitchFamily="18" charset="0"/>
              </a:rPr>
              <a:t>4. П</a:t>
            </a:r>
            <a:r>
              <a:rPr lang="ru-RU" dirty="0" err="1" smtClean="0">
                <a:latin typeface="Times New Roman" pitchFamily="18" charset="0"/>
                <a:cs typeface="Times New Roman" pitchFamily="18" charset="0"/>
              </a:rPr>
              <a:t>рограмма-функция</a:t>
            </a:r>
            <a:r>
              <a:rPr lang="kk-KZ" dirty="0" smtClean="0">
                <a:latin typeface="Times New Roman" pitchFamily="18" charset="0"/>
                <a:cs typeface="Times New Roman" pitchFamily="18" charset="0"/>
              </a:rPr>
              <a:t> деген не</a:t>
            </a:r>
            <a:r>
              <a:rPr lang="ru-RU"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109728" indent="0">
              <a:buNone/>
            </a:pPr>
            <a:endParaRPr lang="en-US" b="1" dirty="0" smtClean="0">
              <a:latin typeface="Times New Roman" pitchFamily="18" charset="0"/>
              <a:cs typeface="Times New Roman" pitchFamily="18" charset="0"/>
            </a:endParaRPr>
          </a:p>
          <a:p>
            <a:pPr marL="109728" indent="0">
              <a:buNone/>
            </a:pPr>
            <a:r>
              <a:rPr lang="kk-KZ" b="1" dirty="0" smtClean="0">
                <a:latin typeface="Times New Roman" pitchFamily="18" charset="0"/>
                <a:cs typeface="Times New Roman" pitchFamily="18" charset="0"/>
              </a:rPr>
              <a:t>Әдебиеттер</a:t>
            </a:r>
            <a:r>
              <a:rPr lang="kk-KZ" b="1" dirty="0">
                <a:latin typeface="Times New Roman" pitchFamily="18" charset="0"/>
                <a:cs typeface="Times New Roman" pitchFamily="18" charset="0"/>
              </a:rPr>
              <a:t>:</a:t>
            </a:r>
            <a:endParaRPr lang="ru-RU" b="1" dirty="0">
              <a:latin typeface="Times New Roman" pitchFamily="18" charset="0"/>
              <a:cs typeface="Times New Roman" pitchFamily="18" charset="0"/>
            </a:endParaRPr>
          </a:p>
          <a:p>
            <a:pPr lvl="0"/>
            <a:r>
              <a:rPr lang="kk-KZ" sz="2800" dirty="0">
                <a:solidFill>
                  <a:schemeClr val="tx2"/>
                </a:solidFill>
                <a:latin typeface="Times New Roman" pitchFamily="18" charset="0"/>
                <a:cs typeface="Times New Roman" pitchFamily="18" charset="0"/>
              </a:rPr>
              <a:t>Гергель В.П., Стронгин Р.Г. Основы параллельных вычислений для многопроцессорных вычислительных систем. Учебное пособие. – Нижний Новгород, 2003. http://referatwork.ru/category/computer/view/106743_peredacha_dannyh_ot_odnogo_processora _vsem_ostal_nym_processoram_seti</a:t>
            </a:r>
            <a:endParaRPr lang="ru-RU" sz="2800" dirty="0">
              <a:solidFill>
                <a:schemeClr val="tx2"/>
              </a:solidFill>
              <a:latin typeface="Times New Roman" pitchFamily="18" charset="0"/>
              <a:cs typeface="Times New Roman" pitchFamily="18" charset="0"/>
            </a:endParaRPr>
          </a:p>
          <a:p>
            <a:pPr lvl="0"/>
            <a:r>
              <a:rPr lang="kk-KZ" sz="2800" dirty="0">
                <a:solidFill>
                  <a:schemeClr val="tx2"/>
                </a:solidFill>
                <a:latin typeface="Times New Roman" pitchFamily="18" charset="0"/>
                <a:cs typeface="Times New Roman" pitchFamily="18" charset="0"/>
              </a:rPr>
              <a:t>http://www.ccas.ru/paral/prog/torus.gif</a:t>
            </a:r>
            <a:endParaRPr lang="ru-RU" sz="2800" dirty="0">
              <a:solidFill>
                <a:schemeClr val="tx2"/>
              </a:solidFill>
              <a:latin typeface="Times New Roman" pitchFamily="18" charset="0"/>
              <a:cs typeface="Times New Roman" pitchFamily="18" charset="0"/>
            </a:endParaRPr>
          </a:p>
          <a:p>
            <a:pPr lvl="0"/>
            <a:r>
              <a:rPr lang="kk-KZ" sz="2800" dirty="0">
                <a:solidFill>
                  <a:schemeClr val="tx2"/>
                </a:solidFill>
                <a:latin typeface="Times New Roman" pitchFamily="18" charset="0"/>
                <a:cs typeface="Times New Roman" pitchFamily="18" charset="0"/>
              </a:rPr>
              <a:t>http://www.ccas.ru/paral/prog/hcube.gif</a:t>
            </a:r>
            <a:endParaRPr lang="ru-RU" sz="2800" dirty="0">
              <a:solidFill>
                <a:schemeClr val="tx2"/>
              </a:solidFill>
              <a:latin typeface="Times New Roman" pitchFamily="18" charset="0"/>
              <a:cs typeface="Times New Roman" pitchFamily="18" charset="0"/>
            </a:endParaRPr>
          </a:p>
          <a:p>
            <a:pPr lvl="0"/>
            <a:r>
              <a:rPr lang="kk-KZ" sz="2800" dirty="0">
                <a:solidFill>
                  <a:schemeClr val="tx2"/>
                </a:solidFill>
                <a:latin typeface="Times New Roman" pitchFamily="18" charset="0"/>
                <a:cs typeface="Times New Roman" pitchFamily="18" charset="0"/>
              </a:rPr>
              <a:t>http://www.ccas.ru/paral/prog/clique.gif</a:t>
            </a:r>
            <a:endParaRPr lang="ru-RU" sz="2800" dirty="0">
              <a:solidFill>
                <a:schemeClr val="tx2"/>
              </a:solidFill>
              <a:latin typeface="Times New Roman" pitchFamily="18" charset="0"/>
              <a:cs typeface="Times New Roman" pitchFamily="18" charset="0"/>
            </a:endParaRPr>
          </a:p>
          <a:p>
            <a:pPr lvl="0">
              <a:buNone/>
            </a:pP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980728"/>
            <a:ext cx="8640960" cy="5256584"/>
          </a:xfrm>
        </p:spPr>
        <p:txBody>
          <a:bodyPr>
            <a:noAutofit/>
          </a:bodyPr>
          <a:lstStyle/>
          <a:p>
            <a:pPr marL="0" indent="0">
              <a:spcBef>
                <a:spcPts val="0"/>
              </a:spcBef>
              <a:buNone/>
            </a:pPr>
            <a:r>
              <a:rPr lang="kk-KZ" sz="1600" dirty="0" smtClean="0">
                <a:latin typeface="Times New Roman" pitchFamily="18" charset="0"/>
                <a:cs typeface="Times New Roman" pitchFamily="18" charset="0"/>
              </a:rPr>
              <a:t>	Параллельді есептеулерде бір физикалық орын алатын, бір-бірімен етене жақын құрылғылар қолданылады.  Программиске оның жұмыс параметрінің бәрі аян. Ал бөлінген есептеулерде түйіндер арасында жақын байланыс жоқ. Атауына сәйкес олар кейбір территорияларға бөлінген. Бұл жүйенің жұмыс істеу параметрлері динамикалы, әрі сондықтан да олар әрдайым белгілі бола бермейді.</a:t>
            </a:r>
            <a:endParaRPr lang="ru-RU" sz="1600" dirty="0" smtClean="0">
              <a:latin typeface="Times New Roman" pitchFamily="18" charset="0"/>
              <a:cs typeface="Times New Roman" pitchFamily="18" charset="0"/>
            </a:endParaRPr>
          </a:p>
          <a:p>
            <a:pPr marL="0" indent="0">
              <a:spcBef>
                <a:spcPts val="0"/>
              </a:spcBef>
              <a:buNone/>
            </a:pPr>
            <a:r>
              <a:rPr lang="kk-KZ" sz="1600" dirty="0" smtClean="0">
                <a:latin typeface="Times New Roman" pitchFamily="18" charset="0"/>
                <a:cs typeface="Times New Roman" pitchFamily="18" charset="0"/>
              </a:rPr>
              <a:t>	Параллельді программа – көшірмесі кластерде бір уақытта жұмыс жасайтын әрі  бір-біріне ықпал ететін программа.  </a:t>
            </a:r>
            <a:endParaRPr lang="ru-RU" sz="1600" dirty="0" smtClean="0">
              <a:latin typeface="Times New Roman" pitchFamily="18" charset="0"/>
              <a:cs typeface="Times New Roman" pitchFamily="18" charset="0"/>
            </a:endParaRPr>
          </a:p>
          <a:p>
            <a:pPr marL="0" indent="0">
              <a:spcBef>
                <a:spcPts val="0"/>
              </a:spcBef>
              <a:buNone/>
            </a:pPr>
            <a:r>
              <a:rPr lang="kk-KZ" sz="1600" dirty="0" smtClean="0">
                <a:latin typeface="Times New Roman" pitchFamily="18" charset="0"/>
                <a:cs typeface="Times New Roman" pitchFamily="18" charset="0"/>
              </a:rPr>
              <a:t>	Қолданушының программасы  функция сияқты жасалып, файлдың басында келеді де  басқа көмекші файлдарға жол ашуы керек. Файлдың атауы бірінші (негізгі) функцияның атымен сәйкес келуі қажет. Бірінші функция атауға тәуелсіз орындала беретіндіктен,  алғашқы емес файлмен аттас функция ешқашан орындалмайды. Файл "m" кеңейтіліміне ие болуы керек.</a:t>
            </a:r>
            <a:endParaRPr lang="ru-RU" sz="1600" dirty="0" smtClean="0">
              <a:latin typeface="Times New Roman" pitchFamily="18" charset="0"/>
              <a:cs typeface="Times New Roman" pitchFamily="18" charset="0"/>
            </a:endParaRPr>
          </a:p>
          <a:p>
            <a:pPr marL="0" indent="0">
              <a:spcBef>
                <a:spcPts val="0"/>
              </a:spcBef>
              <a:buNone/>
            </a:pPr>
            <a:r>
              <a:rPr lang="kk-KZ" sz="1600" dirty="0" smtClean="0">
                <a:latin typeface="Times New Roman" pitchFamily="18" charset="0"/>
                <a:cs typeface="Times New Roman" pitchFamily="18" charset="0"/>
              </a:rPr>
              <a:t>	Жұмыс істеп тұрған программаның көшірмесі  Task объектісі арқылы  MatLab жүйесінде көрсетілгенін атап өтуіміз керек.  Job-тың әрбір  объектісі реттік номеріне сай (ID) идентификаторын алады.  Нумерация 1-ден басталады. Іске қосқанда пайда болатын Job1 түріне сәйкес жұмыс атауы  MDCE_JOB_LOCATION айналасының айнымалысында сақталады және программада қолданысқа ие бола алады, ал объектінің өзі MatLab сеансы кезінде де қолданушының қолданыс аясына сай келе алады.</a:t>
            </a:r>
            <a:br>
              <a:rPr lang="kk-KZ" sz="1600" dirty="0" smtClean="0">
                <a:latin typeface="Times New Roman" pitchFamily="18" charset="0"/>
                <a:cs typeface="Times New Roman" pitchFamily="18" charset="0"/>
              </a:rPr>
            </a:br>
            <a:r>
              <a:rPr lang="kk-KZ" sz="1600" dirty="0" smtClean="0">
                <a:latin typeface="Times New Roman" pitchFamily="18" charset="0"/>
                <a:cs typeface="Times New Roman" pitchFamily="18" charset="0"/>
              </a:rPr>
              <a:t>Сондай-ақ, қолданушы 1-ден бастап белгіленетін Task нысанын да еркін қолдана алады. Идентификатор немесе тапсырманың номері (1,2,...) – оған сай параллельді үдерістердің номері (lab) әрі оны labindex функциясының көмегімен анықтауға болады, ал numlabs функциясының көмегімен енгізілген көшірмелердің ортақ санын табуға болады.</a:t>
            </a:r>
            <a:endParaRPr lang="ru-RU" sz="1600" dirty="0" smtClean="0">
              <a:latin typeface="Times New Roman" pitchFamily="18" charset="0"/>
              <a:cs typeface="Times New Roman" pitchFamily="18" charset="0"/>
            </a:endParaRPr>
          </a:p>
          <a:p>
            <a:pPr marL="0" indent="0">
              <a:spcBef>
                <a:spcPts val="0"/>
              </a:spcBef>
              <a:buNone/>
            </a:pPr>
            <a:endParaRPr lang="ru-RU" sz="16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8229600" cy="706090"/>
          </a:xfrm>
        </p:spPr>
        <p:txBody>
          <a:bodyPr>
            <a:normAutofit/>
          </a:bodyPr>
          <a:lstStyle/>
          <a:p>
            <a:pPr algn="ctr"/>
            <a:r>
              <a:rPr lang="kk-KZ" sz="3600" b="1" dirty="0" smtClean="0">
                <a:latin typeface="Times New Roman" pitchFamily="18" charset="0"/>
                <a:cs typeface="Times New Roman" pitchFamily="18" charset="0"/>
              </a:rPr>
              <a:t>Негізгі түсініктер</a:t>
            </a:r>
            <a:endParaRPr lang="ru-RU"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0"/>
            <a:ext cx="8424936" cy="4495800"/>
          </a:xfrm>
        </p:spPr>
        <p:txBody>
          <a:bodyPr>
            <a:noAutofit/>
          </a:bodyPr>
          <a:lstStyle/>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Job нысаны ретінде енгізілген қолданушы программасы енгізу жүйесінің құзырына өтеді де кезекке тұрады. Сонымен қатар, программаның аты кезекте нүктемен ажыратылған программаның атымен және номерімен тұрады, мысалы, my_function.1.:</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 </a:t>
            </a:r>
            <a:r>
              <a:rPr lang="kk-KZ" sz="1800" dirty="0" smtClean="0">
                <a:latin typeface="Times New Roman" pitchFamily="18" charset="0"/>
                <a:cs typeface="Times New Roman" pitchFamily="18" charset="0"/>
              </a:rPr>
              <a:t>жұмыс</a:t>
            </a:r>
            <a:r>
              <a:rPr lang="en-US" sz="1800" dirty="0" smtClean="0">
                <a:latin typeface="Times New Roman" pitchFamily="18" charset="0"/>
                <a:cs typeface="Times New Roman" pitchFamily="18" charset="0"/>
              </a:rPr>
              <a:t> (Job1);</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 </a:t>
            </a:r>
            <a:r>
              <a:rPr lang="kk-KZ" sz="1800" dirty="0" smtClean="0">
                <a:latin typeface="Times New Roman" pitchFamily="18" charset="0"/>
                <a:cs typeface="Times New Roman" pitchFamily="18" charset="0"/>
              </a:rPr>
              <a:t>тапсырмалар</a:t>
            </a:r>
            <a:r>
              <a:rPr lang="en-US" sz="1800" dirty="0" smtClean="0">
                <a:latin typeface="Times New Roman" pitchFamily="18" charset="0"/>
                <a:cs typeface="Times New Roman" pitchFamily="18" charset="0"/>
              </a:rPr>
              <a:t> (Task1, Task2,…);</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 </a:t>
            </a:r>
            <a:r>
              <a:rPr lang="kk-KZ" sz="1800" dirty="0" smtClean="0">
                <a:latin typeface="Times New Roman" pitchFamily="18" charset="0"/>
                <a:cs typeface="Times New Roman" pitchFamily="18" charset="0"/>
              </a:rPr>
              <a:t>кезектердің</a:t>
            </a:r>
            <a:r>
              <a:rPr lang="en-US" sz="1800" dirty="0" smtClean="0">
                <a:latin typeface="Times New Roman" pitchFamily="18" charset="0"/>
                <a:cs typeface="Times New Roman" pitchFamily="18" charset="0"/>
              </a:rPr>
              <a:t> (my_function.1) </a:t>
            </a:r>
            <a:r>
              <a:rPr lang="kk-KZ" sz="1800" dirty="0" smtClean="0">
                <a:latin typeface="Times New Roman" pitchFamily="18" charset="0"/>
                <a:cs typeface="Times New Roman" pitchFamily="18" charset="0"/>
              </a:rPr>
              <a:t>аттары.</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Аталған программамен тығыз байланысты есептеу үдерісінде  файлдар мен каталогтардың атының құрастырылуы үшін  қолданылады. Негізінде Job1 түріндегі каталог  тапсырмаларды шешуге арналған файлдар жиынтығынан құралған.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Бұл файлдардың аттары тиісінше Task1, Task2, …, деп басталады, мысалы, шығыс файлдары Task1.out.mat, Task2.out.mat түрінде келеді және т.б.</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Енгізу жүйесі файлдар арасында қолданушыға қызықты errors және  manager,  log  файлы бар  my_function.1 түріндегі каталог құрастырады. Егер кластер ресурсы жеткілікті деңгейде болса, есептеуге қатысатын әрбір процессорда (көпядролы процессорларда ядрода) лицензия саны түгел келген жағдайда қолданушының программа-функциясының көшірмесі іске қосылады. Жұмыс жағдайы туралы ақпарат қолданушыға (State)  Job нысаны арқылы белгілі болады. Қолданушы программасының жағдайын  JobMonitor (Parallel меню пункті) арқылы  Matlab жүйесінің терезесінде  көре алады (R2011b нұсқасы).</a:t>
            </a:r>
            <a:endParaRPr lang="ru-RU" sz="1800" dirty="0" smtClean="0">
              <a:latin typeface="Times New Roman" pitchFamily="18" charset="0"/>
              <a:cs typeface="Times New Roman" pitchFamily="18" charset="0"/>
            </a:endParaRPr>
          </a:p>
          <a:p>
            <a:pPr>
              <a:buNone/>
            </a:pPr>
            <a:endParaRPr lang="ru-RU" sz="1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Рисунок 336"/>
          <p:cNvPicPr>
            <a:picLocks noChangeAspect="1" noChangeArrowheads="1"/>
          </p:cNvPicPr>
          <p:nvPr/>
        </p:nvPicPr>
        <p:blipFill>
          <a:blip r:embed="rId2" cstate="print"/>
          <a:srcRect/>
          <a:stretch>
            <a:fillRect/>
          </a:stretch>
        </p:blipFill>
        <p:spPr bwMode="auto">
          <a:xfrm>
            <a:off x="647554" y="548680"/>
            <a:ext cx="7819795" cy="4968552"/>
          </a:xfrm>
          <a:prstGeom prst="rect">
            <a:avLst/>
          </a:prstGeom>
          <a:noFill/>
          <a:ln w="9525">
            <a:noFill/>
            <a:miter lim="800000"/>
            <a:headEnd/>
            <a:tailEnd/>
          </a:ln>
        </p:spPr>
      </p:pic>
      <p:sp>
        <p:nvSpPr>
          <p:cNvPr id="1027" name="Rectangle 3"/>
          <p:cNvSpPr>
            <a:spLocks noChangeArrowheads="1"/>
          </p:cNvSpPr>
          <p:nvPr/>
        </p:nvSpPr>
        <p:spPr bwMode="auto">
          <a:xfrm>
            <a:off x="899592" y="6021288"/>
            <a:ext cx="731572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smtClean="0">
                <a:ln>
                  <a:noFill/>
                </a:ln>
                <a:solidFill>
                  <a:schemeClr val="tx1"/>
                </a:solidFill>
                <a:effectLst/>
                <a:latin typeface="Times New Roman" pitchFamily="18" charset="0"/>
                <a:cs typeface="Times New Roman" pitchFamily="18" charset="0"/>
              </a:rPr>
              <a:t>Сурет –Matlab жүйесіндегі терезедегі программаның күйін бақылау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kk-KZ" sz="2400" dirty="0" smtClean="0">
                <a:latin typeface="Times New Roman" pitchFamily="18" charset="0"/>
                <a:cs typeface="Times New Roman" pitchFamily="18" charset="0"/>
              </a:rPr>
              <a:t>«Параллель тапсырма» объектісі мысалдары. m-файлының негізгі командалары</a:t>
            </a:r>
            <a:endParaRPr lang="ru-RU" sz="2400" dirty="0" smtClean="0">
              <a:latin typeface="Times New Roman" pitchFamily="18" charset="0"/>
              <a:cs typeface="Times New Roman" pitchFamily="18" charset="0"/>
            </a:endParaRPr>
          </a:p>
          <a:p>
            <a:pPr>
              <a:buNone/>
            </a:pPr>
            <a:r>
              <a:rPr lang="kk-KZ" sz="2400" dirty="0" smtClean="0">
                <a:latin typeface="Times New Roman" pitchFamily="18" charset="0"/>
                <a:cs typeface="Times New Roman" pitchFamily="18" charset="0"/>
              </a:rPr>
              <a:t>Екі мысалды қарастырайық:</a:t>
            </a:r>
            <a:endParaRPr lang="ru-RU" sz="2400" dirty="0" smtClean="0">
              <a:latin typeface="Times New Roman" pitchFamily="18" charset="0"/>
              <a:cs typeface="Times New Roman" pitchFamily="18" charset="0"/>
            </a:endParaRPr>
          </a:p>
          <a:p>
            <a:pPr lvl="0">
              <a:buNone/>
            </a:pPr>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pi санын есептеу;</a:t>
            </a:r>
            <a:endParaRPr lang="ru-RU" sz="2400" dirty="0" smtClean="0">
              <a:latin typeface="Times New Roman" pitchFamily="18" charset="0"/>
              <a:cs typeface="Times New Roman" pitchFamily="18" charset="0"/>
            </a:endParaRPr>
          </a:p>
          <a:p>
            <a:pPr lvl="0">
              <a:buNone/>
            </a:pPr>
            <a:r>
              <a:rPr lang="en-US"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магиялық шаршының элементтерінің қосындысын есептеу (жол мен бағандарының саны numlabs-қа тең).</a:t>
            </a:r>
            <a:endParaRPr lang="ru-RU" sz="2400" dirty="0" smtClean="0">
              <a:latin typeface="Times New Roman" pitchFamily="18" charset="0"/>
              <a:cs typeface="Times New Roman" pitchFamily="18" charset="0"/>
            </a:endParaRPr>
          </a:p>
          <a:p>
            <a:pPr>
              <a:buNone/>
            </a:pPr>
            <a:r>
              <a:rPr lang="kk-KZ" sz="2400" dirty="0" smtClean="0">
                <a:latin typeface="Times New Roman" pitchFamily="18" charset="0"/>
                <a:cs typeface="Times New Roman" pitchFamily="18" charset="0"/>
              </a:rPr>
              <a:t>Upar_pi.m. программа-функциясындағы pi санының есептелуін қарастырамыз.</a:t>
            </a:r>
            <a:endParaRPr lang="ru-RU" sz="2400" dirty="0" smtClean="0">
              <a:latin typeface="Times New Roman" pitchFamily="18" charset="0"/>
              <a:cs typeface="Times New Roman" pitchFamily="18" charset="0"/>
            </a:endParaRPr>
          </a:p>
          <a:p>
            <a:pPr>
              <a:buNone/>
            </a:pPr>
            <a:r>
              <a:rPr lang="kk-KZ" sz="2400" dirty="0" smtClean="0">
                <a:latin typeface="Times New Roman" pitchFamily="18" charset="0"/>
                <a:cs typeface="Times New Roman" pitchFamily="18" charset="0"/>
              </a:rPr>
              <a:t>Editor редакторына бізге белгілі командалар енгізілген.</a:t>
            </a:r>
            <a:endParaRPr lang="ru-RU" sz="2400" dirty="0" smtClean="0">
              <a:latin typeface="Times New Roman" pitchFamily="18" charset="0"/>
              <a:cs typeface="Times New Roman" pitchFamily="18" charset="0"/>
            </a:endParaRPr>
          </a:p>
          <a:p>
            <a:pPr>
              <a:buNone/>
            </a:pP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395536" y="260648"/>
            <a:ext cx="8153400" cy="990600"/>
          </a:xfrm>
        </p:spPr>
        <p:txBody>
          <a:bodyPr>
            <a:noAutofit/>
          </a:bodyPr>
          <a:lstStyle/>
          <a:p>
            <a:pPr algn="ctr"/>
            <a:r>
              <a:rPr lang="kk-KZ" sz="2800" b="1" dirty="0" smtClean="0">
                <a:latin typeface="Times New Roman" pitchFamily="18" charset="0"/>
                <a:cs typeface="Times New Roman" pitchFamily="18" charset="0"/>
              </a:rPr>
              <a:t>«Параллель тапсырма» объектісі мысалдары. m-файлының негізгі командалары</a:t>
            </a:r>
            <a:endParaRPr lang="ru-RU"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Рисунок 318"/>
          <p:cNvPicPr>
            <a:picLocks noChangeAspect="1" noChangeArrowheads="1"/>
          </p:cNvPicPr>
          <p:nvPr/>
        </p:nvPicPr>
        <p:blipFill>
          <a:blip r:embed="rId2" cstate="print"/>
          <a:srcRect/>
          <a:stretch>
            <a:fillRect/>
          </a:stretch>
        </p:blipFill>
        <p:spPr bwMode="auto">
          <a:xfrm>
            <a:off x="971600" y="620688"/>
            <a:ext cx="7743966" cy="4752528"/>
          </a:xfrm>
          <a:prstGeom prst="rect">
            <a:avLst/>
          </a:prstGeom>
          <a:noFill/>
          <a:ln w="9525">
            <a:noFill/>
            <a:miter lim="800000"/>
            <a:headEnd/>
            <a:tailEnd/>
          </a:ln>
        </p:spPr>
      </p:pic>
      <p:sp>
        <p:nvSpPr>
          <p:cNvPr id="5" name="Прямоугольник 4"/>
          <p:cNvSpPr/>
          <p:nvPr/>
        </p:nvSpPr>
        <p:spPr>
          <a:xfrm>
            <a:off x="3275856" y="5661248"/>
            <a:ext cx="2758127" cy="369332"/>
          </a:xfrm>
          <a:prstGeom prst="rect">
            <a:avLst/>
          </a:prstGeom>
        </p:spPr>
        <p:txBody>
          <a:bodyPr wrap="none">
            <a:spAutoFit/>
          </a:bodyPr>
          <a:lstStyle/>
          <a:p>
            <a:r>
              <a:rPr lang="kk-KZ" dirty="0">
                <a:latin typeface="Times New Roman" pitchFamily="18" charset="0"/>
                <a:cs typeface="Times New Roman" pitchFamily="18" charset="0"/>
              </a:rPr>
              <a:t>Сурет - m-файл Upar_pi.m</a:t>
            </a:r>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340768"/>
            <a:ext cx="8892480" cy="4611216"/>
          </a:xfrm>
        </p:spPr>
        <p:txBody>
          <a:bodyPr>
            <a:noAutofit/>
          </a:bodyPr>
          <a:lstStyle/>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Бұл m-файл бір мезгілде 4 жұмыс үдерісі арқылы орындалады. m-файлда анықталған айнымалылар әрбір жұмыс процесіне локальді болып көрінетін болады және MATLAB-тың арнайы функцияларын қолданбаса оларға басқа үдерістер  кіре алмайды.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m-файлды құрғаннан соң  (Upar_pi.m)  FileDependencies мүмкіндігінде   pjob нысанына файлдың атын енгізу керек.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set (</a:t>
            </a: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FileDependencies</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Upar_pi.m</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Ары қарай тапсырмаға қосымша болатын айнымалыны құрастырамыз. Кірме параметрлерде айнымалыға – параллельді тапсырмаға, шықпа аргументтер санына (біздің мысалда -1) және {F,a,b} кірме аргументтерге (F,a,b айнымалылары  MATLAB локальді сессиясында анықталып тұруы керек) нұсқау берілуі қажет.</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obj</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createTask</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 ‘Upar_pi’,1,{</a:t>
            </a:r>
            <a:r>
              <a:rPr lang="en-US" sz="1800" dirty="0" err="1" smtClean="0">
                <a:latin typeface="Times New Roman" pitchFamily="18" charset="0"/>
                <a:cs typeface="Times New Roman" pitchFamily="18" charset="0"/>
              </a:rPr>
              <a:t>F,a,b</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Содан кейін келесі кодты орындау қажет</a:t>
            </a:r>
            <a:r>
              <a:rPr lang="ru-RU" sz="1800"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	Submit</a:t>
            </a:r>
            <a:r>
              <a:rPr lang="ru-RU"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pjob</a:t>
            </a:r>
            <a:r>
              <a:rPr lang="ru-RU"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waitForState</a:t>
            </a:r>
            <a:r>
              <a:rPr lang="ru-RU"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pjob</a:t>
            </a:r>
            <a:r>
              <a:rPr lang="ru-RU" sz="1800" dirty="0" smtClean="0">
                <a:latin typeface="Times New Roman" pitchFamily="18" charset="0"/>
                <a:cs typeface="Times New Roman" pitchFamily="18" charset="0"/>
              </a:rPr>
              <a:t>);</a:t>
            </a:r>
          </a:p>
          <a:p>
            <a:pPr>
              <a:buNone/>
            </a:pP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a:xfrm>
            <a:off x="612648" y="548680"/>
            <a:ext cx="8153400" cy="670520"/>
          </a:xfrm>
        </p:spPr>
        <p:txBody>
          <a:bodyPr>
            <a:noAutofit/>
          </a:bodyPr>
          <a:lstStyle/>
          <a:p>
            <a:r>
              <a:rPr lang="kk-KZ" sz="2400" dirty="0" smtClean="0">
                <a:latin typeface="Times New Roman" pitchFamily="18" charset="0"/>
                <a:cs typeface="Times New Roman" pitchFamily="18" charset="0"/>
              </a:rPr>
              <a:t>CurrentFolder  терезесінде аталған файл мына белгімен көрсетілген:</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pic>
        <p:nvPicPr>
          <p:cNvPr id="19458" name="Рисунок 317"/>
          <p:cNvPicPr>
            <a:picLocks noChangeAspect="1" noChangeArrowheads="1"/>
          </p:cNvPicPr>
          <p:nvPr/>
        </p:nvPicPr>
        <p:blipFill>
          <a:blip r:embed="rId2" cstate="print"/>
          <a:srcRect/>
          <a:stretch>
            <a:fillRect/>
          </a:stretch>
        </p:blipFill>
        <p:spPr bwMode="auto">
          <a:xfrm>
            <a:off x="3347864" y="692696"/>
            <a:ext cx="2604289" cy="43204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600200"/>
            <a:ext cx="8514528" cy="4495800"/>
          </a:xfrm>
        </p:spPr>
        <p:txBody>
          <a:bodyPr>
            <a:noAutofit/>
          </a:bodyPr>
          <a:lstStyle/>
          <a:p>
            <a:pPr>
              <a:buNone/>
            </a:pPr>
            <a:r>
              <a:rPr lang="en-US"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Мұндағы жұмыс істеу принципі төмендегідей: Submit командасы pjob жобалаушыға (jm, jobmanager)тапсырманы жібереді. </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Бос жұмыс  үдерісінің саны pjob тапсырмасындағы MinimumNumberOfWorkers  мүмкіндіктерінің мәнімен сәйкес келген жағдайда  pjob тапсырмасы орындала бастайды немесе running күйіне көшеді. Осы уақытқа дейін pjob тапсырмасы кезекте тұрған, яғни queued күйін басынан кешірген болатын.</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kk-KZ" sz="2000" dirty="0" smtClean="0">
                <a:latin typeface="Times New Roman" pitchFamily="18" charset="0"/>
                <a:cs typeface="Times New Roman" pitchFamily="18" charset="0"/>
              </a:rPr>
              <a:t>Программа-функциясында жазылған  Upar_pi.m  тапсырмасы орындалғанда ғана pjob  нысанының State мүмкіндіктері finished-ке тең болады. Содан кейін нәтижеге қол жеткізу үшін getAllOutputArguments әдісі іске қосылады. jobmanager жобалаушының желісі арқылы тапсырмаларды жіберу кезінде FileDependencies мүмкіндіктерінде көрсетілген zip-архив  оны алдын-ала орап алады, содан соң оны барлық жұмыс үдерістеріне тасымалдайды. </a:t>
            </a:r>
            <a:endParaRPr lang="ru-RU" sz="2000" dirty="0" smtClean="0">
              <a:latin typeface="Times New Roman" pitchFamily="18" charset="0"/>
              <a:cs typeface="Times New Roman" pitchFamily="18" charset="0"/>
            </a:endParaRPr>
          </a:p>
          <a:p>
            <a:pPr>
              <a:buNone/>
            </a:pPr>
            <a:endParaRPr lang="ru-RU" sz="20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76672"/>
            <a:ext cx="8297416" cy="4495800"/>
          </a:xfrm>
        </p:spPr>
        <p:txBody>
          <a:bodyPr>
            <a:noAutofit/>
          </a:bodyPr>
          <a:lstStyle/>
          <a:p>
            <a:pPr>
              <a:buNone/>
            </a:pPr>
            <a:r>
              <a:rPr lang="en-US" sz="1600" dirty="0" smtClean="0">
                <a:latin typeface="Times New Roman" pitchFamily="18" charset="0"/>
                <a:cs typeface="Times New Roman" pitchFamily="18" charset="0"/>
              </a:rPr>
              <a:t>	</a:t>
            </a:r>
            <a:r>
              <a:rPr lang="kk-KZ" sz="1600" dirty="0" smtClean="0">
                <a:latin typeface="Times New Roman" pitchFamily="18" charset="0"/>
                <a:cs typeface="Times New Roman" pitchFamily="18" charset="0"/>
              </a:rPr>
              <a:t>Ары қарай локальді сессияларда оны жұмыстың орындалу шарттары жазылған MATLAB тіліндегі m-файл код орайды, ол жобалаушыға тапсырманы жібереді және нәтижені былай көруге болады: </a:t>
            </a:r>
            <a:endParaRPr lang="en-US" sz="1600" dirty="0" smtClean="0">
              <a:latin typeface="Times New Roman" pitchFamily="18" charset="0"/>
              <a:cs typeface="Times New Roman" pitchFamily="18" charset="0"/>
            </a:endParaRPr>
          </a:p>
          <a:p>
            <a:pPr>
              <a:buNone/>
            </a:pPr>
            <a:endParaRPr lang="ru-RU" sz="1600" dirty="0" smtClean="0">
              <a:latin typeface="Times New Roman" pitchFamily="18" charset="0"/>
              <a:cs typeface="Times New Roman" pitchFamily="18" charset="0"/>
            </a:endParaRPr>
          </a:p>
          <a:p>
            <a:pPr>
              <a:buNone/>
            </a:pP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pi</a:t>
            </a:r>
            <a:r>
              <a:rPr lang="kk-KZ" sz="1600" dirty="0" smtClean="0">
                <a:latin typeface="Times New Roman" pitchFamily="18" charset="0"/>
                <a:cs typeface="Times New Roman" pitchFamily="18" charset="0"/>
              </a:rPr>
              <a:t> санын есептеп табуға арналған </a:t>
            </a:r>
            <a:r>
              <a:rPr lang="ru-RU" sz="1600" dirty="0" smtClean="0">
                <a:latin typeface="Times New Roman" pitchFamily="18" charset="0"/>
                <a:cs typeface="Times New Roman" pitchFamily="18" charset="0"/>
              </a:rPr>
              <a:t>параллель</a:t>
            </a:r>
            <a:r>
              <a:rPr lang="kk-KZ" sz="1600" dirty="0" smtClean="0">
                <a:latin typeface="Times New Roman" pitchFamily="18" charset="0"/>
                <a:cs typeface="Times New Roman" pitchFamily="18" charset="0"/>
              </a:rPr>
              <a:t>ді</a:t>
            </a:r>
            <a:r>
              <a:rPr lang="ru-RU" sz="1600" dirty="0" smtClean="0">
                <a:latin typeface="Times New Roman" pitchFamily="18" charset="0"/>
                <a:cs typeface="Times New Roman" pitchFamily="18" charset="0"/>
              </a:rPr>
              <a:t> программа </a:t>
            </a:r>
          </a:p>
          <a:p>
            <a:pPr>
              <a:buNone/>
            </a:pPr>
            <a:r>
              <a:rPr lang="en-US" sz="1600" dirty="0" err="1" smtClean="0">
                <a:latin typeface="Times New Roman" pitchFamily="18" charset="0"/>
                <a:cs typeface="Times New Roman" pitchFamily="18" charset="0"/>
              </a:rPr>
              <a:t>Jm</a:t>
            </a:r>
            <a:r>
              <a:rPr lang="en-US" sz="1600" dirty="0" smtClean="0">
                <a:latin typeface="Times New Roman" pitchFamily="18" charset="0"/>
                <a:cs typeface="Times New Roman" pitchFamily="18" charset="0"/>
              </a:rPr>
              <a:t> = </a:t>
            </a:r>
            <a:r>
              <a:rPr lang="en-US" sz="1600" dirty="0" err="1" smtClean="0">
                <a:latin typeface="Times New Roman" pitchFamily="18" charset="0"/>
                <a:cs typeface="Times New Roman" pitchFamily="18" charset="0"/>
              </a:rPr>
              <a:t>findResource</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scheduler’,‘type’,’jobmanager</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Name’,’MyJobManager</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параллель</a:t>
            </a:r>
            <a:r>
              <a:rPr lang="kk-KZ" sz="1600" dirty="0" smtClean="0">
                <a:latin typeface="Times New Roman" pitchFamily="18" charset="0"/>
                <a:cs typeface="Times New Roman" pitchFamily="18" charset="0"/>
              </a:rPr>
              <a:t> есепті құру</a:t>
            </a:r>
            <a:endParaRPr lang="ru-RU" sz="1600" dirty="0" smtClean="0">
              <a:latin typeface="Times New Roman" pitchFamily="18" charset="0"/>
              <a:cs typeface="Times New Roman" pitchFamily="18" charset="0"/>
            </a:endParaRPr>
          </a:p>
          <a:p>
            <a:pPr>
              <a:buNone/>
            </a:pPr>
            <a:r>
              <a:rPr lang="en-US" sz="1600" dirty="0" err="1" smtClean="0">
                <a:latin typeface="Times New Roman" pitchFamily="18" charset="0"/>
                <a:cs typeface="Times New Roman" pitchFamily="18" charset="0"/>
              </a:rPr>
              <a:t>Pjob</a:t>
            </a:r>
            <a:r>
              <a:rPr lang="en-US" sz="1600" dirty="0" smtClean="0">
                <a:latin typeface="Times New Roman" pitchFamily="18" charset="0"/>
                <a:cs typeface="Times New Roman" pitchFamily="18" charset="0"/>
              </a:rPr>
              <a:t> = </a:t>
            </a:r>
            <a:r>
              <a:rPr lang="en-US" sz="1600" dirty="0" err="1" smtClean="0">
                <a:latin typeface="Times New Roman" pitchFamily="18" charset="0"/>
                <a:cs typeface="Times New Roman" pitchFamily="18" charset="0"/>
              </a:rPr>
              <a:t>jm.createParallelJob</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set(pjob,'MinimumNumberOfWorkers',4);</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set(pjob,'MaximumNumberOfWorkers',4);</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set(</a:t>
            </a:r>
            <a:r>
              <a:rPr lang="en-US" sz="1600" dirty="0" err="1" smtClean="0">
                <a:latin typeface="Times New Roman" pitchFamily="18" charset="0"/>
                <a:cs typeface="Times New Roman" pitchFamily="18" charset="0"/>
              </a:rPr>
              <a:t>pjob,'FileDependencies</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Upar_pi.m</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F=@(x) 4./(1+x.^2);</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a=0;</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b=1;</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параллель</a:t>
            </a:r>
            <a:r>
              <a:rPr lang="kk-KZ" sz="1600" dirty="0" smtClean="0">
                <a:latin typeface="Times New Roman" pitchFamily="18" charset="0"/>
                <a:cs typeface="Times New Roman" pitchFamily="18" charset="0"/>
              </a:rPr>
              <a:t> ішкі есепті құру</a:t>
            </a:r>
            <a:endParaRPr lang="ru-RU" sz="1600" dirty="0" smtClean="0">
              <a:latin typeface="Times New Roman" pitchFamily="18" charset="0"/>
              <a:cs typeface="Times New Roman" pitchFamily="18" charset="0"/>
            </a:endParaRPr>
          </a:p>
          <a:p>
            <a:pPr>
              <a:buNone/>
            </a:pPr>
            <a:r>
              <a:rPr lang="en-US" sz="1600" dirty="0" err="1" smtClean="0">
                <a:latin typeface="Times New Roman" pitchFamily="18" charset="0"/>
                <a:cs typeface="Times New Roman" pitchFamily="18" charset="0"/>
              </a:rPr>
              <a:t>obj</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createTask</a:t>
            </a:r>
            <a:r>
              <a:rPr lang="en-US" sz="1600" dirty="0" smtClean="0">
                <a:latin typeface="Times New Roman" pitchFamily="18" charset="0"/>
                <a:cs typeface="Times New Roman" pitchFamily="18" charset="0"/>
              </a:rPr>
              <a:t>(pjob,'Upar_pi',1,{</a:t>
            </a:r>
            <a:r>
              <a:rPr lang="en-US" sz="1600" dirty="0" err="1" smtClean="0">
                <a:latin typeface="Times New Roman" pitchFamily="18" charset="0"/>
                <a:cs typeface="Times New Roman" pitchFamily="18" charset="0"/>
              </a:rPr>
              <a:t>F,a,b</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submit(</a:t>
            </a:r>
            <a:r>
              <a:rPr lang="en-US" sz="1600" dirty="0" err="1" smtClean="0">
                <a:latin typeface="Times New Roman" pitchFamily="18" charset="0"/>
                <a:cs typeface="Times New Roman" pitchFamily="18" charset="0"/>
              </a:rPr>
              <a:t>pjob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waitForState</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pjob</a:t>
            </a:r>
            <a:r>
              <a:rPr lang="en-US" sz="1600" dirty="0" smtClean="0">
                <a:latin typeface="Times New Roman" pitchFamily="18" charset="0"/>
                <a:cs typeface="Times New Roman" pitchFamily="18" charset="0"/>
              </a:rPr>
              <a:t>);</a:t>
            </a:r>
            <a:endParaRPr lang="ru-RU" sz="1600" dirty="0" smtClean="0">
              <a:latin typeface="Times New Roman" pitchFamily="18" charset="0"/>
              <a:cs typeface="Times New Roman" pitchFamily="18" charset="0"/>
            </a:endParaRPr>
          </a:p>
          <a:p>
            <a:pPr>
              <a:buNone/>
            </a:pPr>
            <a:r>
              <a:rPr lang="kk-KZ" sz="1600" dirty="0" smtClean="0">
                <a:latin typeface="Times New Roman" pitchFamily="18" charset="0"/>
                <a:cs typeface="Times New Roman" pitchFamily="18" charset="0"/>
              </a:rPr>
              <a:t>results=getAllOutputArguments(pjob)</a:t>
            </a:r>
            <a:endParaRPr lang="ru-RU" sz="1600" dirty="0" smtClean="0">
              <a:latin typeface="Times New Roman" pitchFamily="18" charset="0"/>
              <a:cs typeface="Times New Roman" pitchFamily="18" charset="0"/>
            </a:endParaRPr>
          </a:p>
          <a:p>
            <a:pPr>
              <a:buNone/>
            </a:pPr>
            <a:endParaRPr lang="ru-RU" sz="1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61</TotalTime>
  <Words>621</Words>
  <Application>Microsoft Office PowerPoint</Application>
  <PresentationFormat>Экран (4:3)</PresentationFormat>
  <Paragraphs>145</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Открытая</vt:lpstr>
      <vt:lpstr>«Параллель тапсырма» объектісі</vt:lpstr>
      <vt:lpstr>Негізгі түсініктер</vt:lpstr>
      <vt:lpstr>Презентация PowerPoint</vt:lpstr>
      <vt:lpstr>Презентация PowerPoint</vt:lpstr>
      <vt:lpstr>«Параллель тапсырма» объектісі мысалдары. m-файлының негізгі командалары</vt:lpstr>
      <vt:lpstr>Презентация PowerPoint</vt:lpstr>
      <vt:lpstr>CurrentFolder  терезесінде аталған файл мына белгімен көрсетілген: </vt:lpstr>
      <vt:lpstr>Презентация PowerPoint</vt:lpstr>
      <vt:lpstr>Презентация PowerPoint</vt:lpstr>
      <vt:lpstr>Біз аталған  m-файлды UParZadacha23.m деп атадық және осы файл арқылы  Upar_pi.m. программа-функциясына сілтеме жасалады.   Параллельді тапсырмасы бар терезе (m-файл UParZadacha23.m) мынадай түрге ие: </vt:lpstr>
      <vt:lpstr>   2-кесте - UParZadacha23.m m-файлының негізгі командаларына берілген түсініктеме. </vt:lpstr>
      <vt:lpstr>Презентация PowerPoint</vt:lpstr>
      <vt:lpstr>Презентация PowerPoint</vt:lpstr>
      <vt:lpstr>Аталған параллельді программаны орындау кезінде өткен программадағыдай Ucolsum.m коды қолданылады: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«Параллель тапсырма» объектісі</dc:title>
  <dc:creator>Мейрамгуль</dc:creator>
  <cp:lastModifiedBy>asus</cp:lastModifiedBy>
  <cp:revision>30</cp:revision>
  <dcterms:created xsi:type="dcterms:W3CDTF">2018-03-31T11:57:47Z</dcterms:created>
  <dcterms:modified xsi:type="dcterms:W3CDTF">2018-04-01T18:29:31Z</dcterms:modified>
</cp:coreProperties>
</file>