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96"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8B2C5652-73DB-4019-9756-5BF5A8729F48}" type="datetimeFigureOut">
              <a:rPr lang="ru-RU" smtClean="0"/>
              <a:pPr/>
              <a:t>01.04.2018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2924291-43BA-4A9E-A6E4-24C8BCFCDA7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2924291-43BA-4A9E-A6E4-24C8BCFCDA7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2924291-43BA-4A9E-A6E4-24C8BCFCDA7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2924291-43BA-4A9E-A6E4-24C8BCFCDA7C}"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2924291-43BA-4A9E-A6E4-24C8BCFCDA7C}"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2924291-43BA-4A9E-A6E4-24C8BCFCDA7C}"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2924291-43BA-4A9E-A6E4-24C8BCFCDA7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2924291-43BA-4A9E-A6E4-24C8BCFCDA7C}"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8B2C5652-73DB-4019-9756-5BF5A8729F48}" type="datetimeFigureOut">
              <a:rPr lang="ru-RU" smtClean="0"/>
              <a:pPr/>
              <a:t>01.04.2018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2924291-43BA-4A9E-A6E4-24C8BCFCDA7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8B2C5652-73DB-4019-9756-5BF5A8729F48}" type="datetimeFigureOut">
              <a:rPr lang="ru-RU" smtClean="0"/>
              <a:pPr/>
              <a:t>01.04.2018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2924291-43BA-4A9E-A6E4-24C8BCFCDA7C}"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8B2C5652-73DB-4019-9756-5BF5A8729F48}" type="datetimeFigureOut">
              <a:rPr lang="ru-RU" smtClean="0"/>
              <a:pPr/>
              <a:t>01.04.2018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2924291-43BA-4A9E-A6E4-24C8BCFCDA7C}"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2C5652-73DB-4019-9756-5BF5A8729F48}" type="datetimeFigureOut">
              <a:rPr lang="ru-RU" smtClean="0"/>
              <a:pPr/>
              <a:t>01.04.2018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2924291-43BA-4A9E-A6E4-24C8BCFCDA7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8766048" cy="4495800"/>
          </a:xfrm>
        </p:spPr>
        <p:txBody>
          <a:bodyPr>
            <a:normAutofit/>
          </a:bodyPr>
          <a:lstStyle/>
          <a:p>
            <a:pPr>
              <a:buNone/>
            </a:pPr>
            <a:r>
              <a:rPr lang="kk-KZ" dirty="0" smtClean="0">
                <a:latin typeface="Times New Roman" pitchFamily="18" charset="0"/>
                <a:cs typeface="Times New Roman" pitchFamily="18" charset="0"/>
              </a:rPr>
              <a:t>	</a:t>
            </a:r>
            <a:r>
              <a:rPr lang="kk-KZ" b="1" dirty="0">
                <a:latin typeface="Times New Roman" pitchFamily="18" charset="0"/>
                <a:cs typeface="Times New Roman" pitchFamily="18" charset="0"/>
              </a:rPr>
              <a:t> </a:t>
            </a:r>
            <a:r>
              <a:rPr lang="kk-KZ" sz="1800" b="1" dirty="0">
                <a:solidFill>
                  <a:schemeClr val="tx2"/>
                </a:solidFill>
                <a:latin typeface="Times New Roman" pitchFamily="18" charset="0"/>
                <a:cs typeface="Times New Roman" pitchFamily="18" charset="0"/>
              </a:rPr>
              <a:t>Жоспар: </a:t>
            </a:r>
            <a:endParaRPr lang="en-US" sz="1800" b="1" dirty="0">
              <a:solidFill>
                <a:schemeClr val="tx2"/>
              </a:solidFill>
              <a:latin typeface="Times New Roman" pitchFamily="18" charset="0"/>
              <a:cs typeface="Times New Roman" pitchFamily="18" charset="0"/>
            </a:endParaRPr>
          </a:p>
          <a:p>
            <a:pPr marL="800100" lvl="1" indent="-342900">
              <a:buFont typeface="+mj-lt"/>
              <a:buAutoNum type="arabicPeriod"/>
            </a:pP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kk-KZ" sz="1900" dirty="0">
                <a:solidFill>
                  <a:schemeClr val="tx2"/>
                </a:solidFill>
                <a:latin typeface="Times New Roman" pitchFamily="18" charset="0"/>
                <a:cs typeface="Times New Roman" pitchFamily="18" charset="0"/>
              </a:rPr>
              <a:t>Негізгі </a:t>
            </a:r>
            <a:r>
              <a:rPr lang="kk-KZ" sz="1900" dirty="0">
                <a:solidFill>
                  <a:schemeClr val="tx2"/>
                </a:solidFill>
                <a:latin typeface="Times New Roman" pitchFamily="18" charset="0"/>
                <a:cs typeface="Times New Roman" pitchFamily="18" charset="0"/>
              </a:rPr>
              <a:t>түсініктер </a:t>
            </a:r>
            <a:endParaRPr lang="ru-RU" sz="1900" dirty="0">
              <a:solidFill>
                <a:schemeClr val="tx2"/>
              </a:solidFill>
              <a:latin typeface="Times New Roman" pitchFamily="18" charset="0"/>
              <a:cs typeface="Times New Roman" pitchFamily="18" charset="0"/>
            </a:endParaRPr>
          </a:p>
          <a:p>
            <a:pPr marL="800100" lvl="1" indent="-342900">
              <a:buFont typeface="+mj-lt"/>
              <a:buAutoNum type="arabicPeriod"/>
            </a:pPr>
            <a:r>
              <a:rPr lang="kk-KZ" sz="1900" dirty="0">
                <a:solidFill>
                  <a:schemeClr val="tx2"/>
                </a:solidFill>
                <a:latin typeface="Times New Roman" pitchFamily="18" charset="0"/>
                <a:cs typeface="Times New Roman" pitchFamily="18" charset="0"/>
              </a:rPr>
              <a:t>	Тізбекті және параллаль циклдарды жүзеге асыру жолдары</a:t>
            </a:r>
            <a:endParaRPr lang="ru-RU" sz="1900" dirty="0">
              <a:solidFill>
                <a:schemeClr val="tx2"/>
              </a:solidFill>
              <a:latin typeface="Times New Roman" pitchFamily="18" charset="0"/>
              <a:cs typeface="Times New Roman" pitchFamily="18" charset="0"/>
            </a:endParaRPr>
          </a:p>
          <a:p>
            <a:pPr marL="800100" lvl="1" indent="-342900">
              <a:buFont typeface="+mj-lt"/>
              <a:buAutoNum type="arabicPeriod"/>
            </a:pPr>
            <a:r>
              <a:rPr lang="kk-KZ" sz="1900" dirty="0">
                <a:solidFill>
                  <a:schemeClr val="tx2"/>
                </a:solidFill>
                <a:latin typeface="Times New Roman" pitchFamily="18" charset="0"/>
                <a:cs typeface="Times New Roman" pitchFamily="18" charset="0"/>
              </a:rPr>
              <a:t>	Тізбекті және параллаль циклдардың есептеу уақыттарын салыстыру</a:t>
            </a:r>
            <a:endParaRPr lang="ru-RU" sz="1900" dirty="0">
              <a:solidFill>
                <a:schemeClr val="tx2"/>
              </a:solidFill>
              <a:latin typeface="Times New Roman" pitchFamily="18" charset="0"/>
              <a:cs typeface="Times New Roman" pitchFamily="18" charset="0"/>
            </a:endParaRPr>
          </a:p>
          <a:p>
            <a:pPr>
              <a:buNone/>
            </a:pPr>
            <a:endParaRPr lang="kk-KZ" b="1"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a:t>
            </a:r>
            <a:r>
              <a:rPr lang="kk-KZ" sz="1800" b="1" dirty="0">
                <a:solidFill>
                  <a:schemeClr val="tx2"/>
                </a:solidFill>
                <a:latin typeface="Times New Roman" pitchFamily="18" charset="0"/>
                <a:cs typeface="Times New Roman" pitchFamily="18" charset="0"/>
              </a:rPr>
              <a:t>Сабақ мақсаты: </a:t>
            </a:r>
            <a:r>
              <a:rPr lang="kk-KZ" sz="1800" dirty="0">
                <a:solidFill>
                  <a:schemeClr val="tx2"/>
                </a:solidFill>
                <a:latin typeface="Times New Roman" pitchFamily="18" charset="0"/>
                <a:cs typeface="Times New Roman" pitchFamily="18" charset="0"/>
              </a:rPr>
              <a:t>тізбекті және параллаль циклдарды </a:t>
            </a:r>
          </a:p>
          <a:p>
            <a:pPr>
              <a:buNone/>
            </a:pPr>
            <a:r>
              <a:rPr lang="kk-KZ" sz="1800" dirty="0">
                <a:solidFill>
                  <a:schemeClr val="tx2"/>
                </a:solidFill>
                <a:latin typeface="Times New Roman" pitchFamily="18" charset="0"/>
                <a:cs typeface="Times New Roman" pitchFamily="18" charset="0"/>
              </a:rPr>
              <a:t>	жүзеге асыру жолдарын қарастыру</a:t>
            </a:r>
            <a:endParaRPr lang="ru-RU" sz="1800" dirty="0">
              <a:solidFill>
                <a:schemeClr val="tx2"/>
              </a:solidFill>
              <a:latin typeface="Times New Roman" pitchFamily="18" charset="0"/>
              <a:cs typeface="Times New Roman" pitchFamily="18" charset="0"/>
            </a:endParaRPr>
          </a:p>
          <a:p>
            <a:pPr>
              <a:buNone/>
            </a:pPr>
            <a:endParaRPr lang="kk-KZ" b="1"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a:t>
            </a:r>
            <a:r>
              <a:rPr lang="kk-KZ" sz="1800" b="1" dirty="0">
                <a:solidFill>
                  <a:schemeClr val="tx2"/>
                </a:solidFill>
                <a:latin typeface="Times New Roman" pitchFamily="18" charset="0"/>
                <a:cs typeface="Times New Roman" pitchFamily="18" charset="0"/>
              </a:rPr>
              <a:t>Негізгі түсініктер: </a:t>
            </a:r>
            <a:r>
              <a:rPr lang="kk-KZ" sz="1800" dirty="0">
                <a:solidFill>
                  <a:schemeClr val="tx2"/>
                </a:solidFill>
                <a:latin typeface="Times New Roman" pitchFamily="18" charset="0"/>
                <a:cs typeface="Times New Roman" pitchFamily="18" charset="0"/>
              </a:rPr>
              <a:t>тізбекті және параллель циклдер, массив элементі, итерациялар.</a:t>
            </a:r>
            <a:endParaRPr lang="ru-RU" sz="1800" dirty="0">
              <a:solidFill>
                <a:schemeClr val="tx2"/>
              </a:solidFill>
              <a:latin typeface="Times New Roman" pitchFamily="18" charset="0"/>
              <a:cs typeface="Times New Roman" pitchFamily="18" charset="0"/>
            </a:endParaRPr>
          </a:p>
          <a:p>
            <a:pPr>
              <a:buNone/>
            </a:pPr>
            <a:endParaRPr lang="ru-RU" sz="1800" dirty="0">
              <a:solidFill>
                <a:schemeClr val="tx2"/>
              </a:solidFill>
              <a:latin typeface="Times New Roman" pitchFamily="18" charset="0"/>
              <a:cs typeface="Times New Roman" pitchFamily="18" charset="0"/>
            </a:endParaRPr>
          </a:p>
        </p:txBody>
      </p:sp>
      <p:sp>
        <p:nvSpPr>
          <p:cNvPr id="2" name="Заголовок 1"/>
          <p:cNvSpPr>
            <a:spLocks noGrp="1"/>
          </p:cNvSpPr>
          <p:nvPr>
            <p:ph type="title"/>
          </p:nvPr>
        </p:nvSpPr>
        <p:spPr>
          <a:xfrm>
            <a:off x="323528" y="548680"/>
            <a:ext cx="8153400" cy="990600"/>
          </a:xfrm>
        </p:spPr>
        <p:txBody>
          <a:bodyPr>
            <a:normAutofit/>
          </a:bodyPr>
          <a:lstStyle/>
          <a:p>
            <a:pPr algn="ctr"/>
            <a:r>
              <a:rPr lang="ru-RU" sz="2500" cap="all" dirty="0" err="1">
                <a:effectLst/>
                <a:latin typeface="Times New Roman" pitchFamily="18" charset="0"/>
                <a:cs typeface="Times New Roman" pitchFamily="18" charset="0"/>
              </a:rPr>
              <a:t>Тізбекті</a:t>
            </a:r>
            <a:r>
              <a:rPr lang="ru-RU" sz="2500" cap="all" dirty="0">
                <a:effectLst/>
                <a:latin typeface="Times New Roman" pitchFamily="18" charset="0"/>
                <a:cs typeface="Times New Roman" pitchFamily="18" charset="0"/>
              </a:rPr>
              <a:t> </a:t>
            </a:r>
            <a:r>
              <a:rPr lang="ru-RU" sz="2500" cap="all" dirty="0" err="1">
                <a:effectLst/>
                <a:latin typeface="Times New Roman" pitchFamily="18" charset="0"/>
                <a:cs typeface="Times New Roman" pitchFamily="18" charset="0"/>
              </a:rPr>
              <a:t>және</a:t>
            </a:r>
            <a:r>
              <a:rPr lang="ru-RU" sz="2500" cap="all" dirty="0">
                <a:effectLst/>
                <a:latin typeface="Times New Roman" pitchFamily="18" charset="0"/>
                <a:cs typeface="Times New Roman" pitchFamily="18" charset="0"/>
              </a:rPr>
              <a:t> параллель </a:t>
            </a:r>
            <a:r>
              <a:rPr lang="ru-RU" sz="2500" cap="all" dirty="0" err="1">
                <a:effectLst/>
                <a:latin typeface="Times New Roman" pitchFamily="18" charset="0"/>
                <a:cs typeface="Times New Roman" pitchFamily="18" charset="0"/>
              </a:rPr>
              <a:t>циклдер</a:t>
            </a:r>
            <a:endParaRPr lang="ru-RU" sz="2500" cap="all" dirty="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84784"/>
            <a:ext cx="9144000" cy="5184576"/>
          </a:xfrm>
        </p:spPr>
        <p:txBody>
          <a:bodyPr>
            <a:noAutofit/>
          </a:bodyPr>
          <a:lstStyle/>
          <a:p>
            <a:pPr>
              <a:buNone/>
            </a:pPr>
            <a:r>
              <a:rPr lang="kk-KZ" sz="1600" dirty="0" smtClean="0">
                <a:latin typeface="Times New Roman" pitchFamily="18" charset="0"/>
                <a:cs typeface="Times New Roman" pitchFamily="18" charset="0"/>
              </a:rPr>
              <a:t>	Көптеген қосымшалар кодтың қайталамалы сегментіне ие. Осындай жағдайларда есепті шешу үшін for циклі жиі қолданылады.  Кодты дербес компьютерде немесе кластерде параллельді түрде қолдану мүмкіндігі өнімділікті айтарлықтай жоғарылатуы мүмкін: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1) Параметрлердің орнын ауыстыру қабілетіне ие қосымшалар, яғни</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 итерацияның үлкен мәні  – итерацияның санына байланысты орын ауыстыру көп уақыт алуы мүмкін. Әрбір итерация өте жылдам орындалуы мүмкін, бірақ мұндай мыңдаған тіпті миллиондаған итерацияларды орындау көп уақытты талап етеді;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 ұзын итерациялар – орын ауыстыру итерацияның аса үлкен мәнін қажет етпеуі де мүмкін, алайда оның әрбірі көп уақыт алуы мүмкін.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Негізінде интерациялар арасындағы айырма кірме деректерге байланысты. Осы жағдайларда жекелеген итерацияларды орындау қабілеті өнімділікті арттыра алады. Осындай итерацияларды орындау мол және көлемді дерек қорын өңдеудің ең тиімді жолы болып келеді.  Бір ғана шектеу бар, ол - итерациялардың бір-біріне байланысты бола алмайтыны.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2) Байланыссыз есептер қатарын орындайтын тәуелсіз сегменті бар программаларды теруді бір мезгілде жекелеген ресурстарда іске асыруға болады. Осындай түрлі есептерге for циклі жиі қолданылмайды, бірақ осындай жағдайларда параллельді for (parfor) циклын қолданған дұрыс.  </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	Parallel Computing Toolbox осы тәріздес циклдердің орындалу өнімділігін арттыра түсіп, бірнеше жұмысшыларға циклдің бөлек итерацияларын бір уақытта орындауға мүмкіндік береді. </a:t>
            </a:r>
            <a:endParaRPr lang="ru-RU" sz="1600" dirty="0" smtClean="0">
              <a:latin typeface="Times New Roman" pitchFamily="18" charset="0"/>
              <a:cs typeface="Times New Roman" pitchFamily="18" charset="0"/>
            </a:endParaRPr>
          </a:p>
          <a:p>
            <a:pPr>
              <a:buNone/>
            </a:pPr>
            <a:endParaRPr lang="ru-RU" sz="16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pPr algn="ctr"/>
            <a:r>
              <a:rPr lang="kk-KZ" b="1" dirty="0" smtClean="0">
                <a:latin typeface="Times New Roman" pitchFamily="18" charset="0"/>
                <a:cs typeface="Times New Roman" pitchFamily="18" charset="0"/>
              </a:rPr>
              <a:t>Негізгі түсініктер</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712968" cy="3168352"/>
          </a:xfrm>
        </p:spPr>
        <p:txBody>
          <a:bodyPr>
            <a:normAutofit/>
          </a:bodyPr>
          <a:lstStyle/>
          <a:p>
            <a:pPr marL="0" indent="0">
              <a:spcBef>
                <a:spcPts val="0"/>
              </a:spcBef>
            </a:pPr>
            <a:r>
              <a:rPr lang="kk-KZ" sz="1800" dirty="0" smtClean="0">
                <a:latin typeface="Times New Roman" pitchFamily="18" charset="0"/>
                <a:cs typeface="Times New Roman" pitchFamily="18" charset="0"/>
              </a:rPr>
              <a:t> Мысалы, 100 итерациялық циклды кластерде 20 жұмысшы бір уақытта әрбір жұмысшы 5 итерация орындайтындай етіп жасауға болады. Әрине, жұмыс жылдамдығы желі трафигі үшін 20 есе өсе қоймайды, дегенмен жылдамдық ұлғаюын байқауға болады. </a:t>
            </a:r>
          </a:p>
          <a:p>
            <a:pPr marL="0" indent="0">
              <a:spcBef>
                <a:spcPts val="0"/>
              </a:spcBef>
            </a:pPr>
            <a:r>
              <a:rPr lang="kk-KZ"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Бір машинада жергілікті жұмыскерлерді салудың өзі көп ядролық компьютердегі өнімділіктің жақсаруын көрсетеді. Сонымен, цикл итерация санына байланысты көп уақыт, көлем алу-алмауына тәуелсіз, жұмыс жылдамдығын итерацияларды MATLAB жұмысшыларының арасында анықтау арқылы өсіруге болады. </a:t>
            </a:r>
            <a:endParaRPr lang="ru-RU" sz="1800" dirty="0" smtClean="0">
              <a:latin typeface="Times New Roman" pitchFamily="18" charset="0"/>
              <a:cs typeface="Times New Roman" pitchFamily="18" charset="0"/>
            </a:endParaRPr>
          </a:p>
          <a:p>
            <a:pPr marL="0" indent="0">
              <a:spcBef>
                <a:spcPts val="0"/>
              </a:spcBef>
            </a:pPr>
            <a:r>
              <a:rPr lang="kk-KZ" sz="1800" dirty="0" smtClean="0">
                <a:latin typeface="Times New Roman" pitchFamily="18" charset="0"/>
                <a:cs typeface="Times New Roman" pitchFamily="18" charset="0"/>
              </a:rPr>
              <a:t> Итерациялар MATLAB-тың барлық сеансында паралелльді жұмыс жасағандықтан, әрбір итерация қалған барлық итерациялардан тәуелсіз болуы тиіс.</a:t>
            </a:r>
            <a:endParaRPr lang="ru-RU" sz="1800" dirty="0" smtClean="0">
              <a:latin typeface="Times New Roman" pitchFamily="18" charset="0"/>
              <a:cs typeface="Times New Roman" pitchFamily="18" charset="0"/>
            </a:endParaRPr>
          </a:p>
          <a:p>
            <a:pPr marL="0" indent="0">
              <a:spcBef>
                <a:spcPts val="0"/>
              </a:spcBef>
              <a:buNone/>
            </a:pPr>
            <a:endParaRPr lang="ru-RU" sz="1800" dirty="0">
              <a:latin typeface="Times New Roman" pitchFamily="18" charset="0"/>
              <a:cs typeface="Times New Roman" pitchFamily="18" charset="0"/>
            </a:endParaRPr>
          </a:p>
        </p:txBody>
      </p:sp>
      <p:grpSp>
        <p:nvGrpSpPr>
          <p:cNvPr id="1026" name="Group 2"/>
          <p:cNvGrpSpPr>
            <a:grpSpLocks/>
          </p:cNvGrpSpPr>
          <p:nvPr/>
        </p:nvGrpSpPr>
        <p:grpSpPr bwMode="auto">
          <a:xfrm>
            <a:off x="755576" y="3573016"/>
            <a:ext cx="4896544" cy="2304256"/>
            <a:chOff x="1931" y="1997"/>
            <a:chExt cx="7684" cy="4063"/>
          </a:xfrm>
        </p:grpSpPr>
        <p:sp>
          <p:nvSpPr>
            <p:cNvPr id="342" name="AutoShape 57"/>
            <p:cNvSpPr>
              <a:spLocks noChangeArrowheads="1"/>
            </p:cNvSpPr>
            <p:nvPr/>
          </p:nvSpPr>
          <p:spPr bwMode="auto">
            <a:xfrm>
              <a:off x="1931" y="1997"/>
              <a:ext cx="7684" cy="4063"/>
            </a:xfrm>
            <a:prstGeom prst="bevel">
              <a:avLst>
                <a:gd name="adj" fmla="val 125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nvGrpSpPr>
            <p:cNvPr id="343" name="Group 58"/>
            <p:cNvGrpSpPr>
              <a:grpSpLocks/>
            </p:cNvGrpSpPr>
            <p:nvPr/>
          </p:nvGrpSpPr>
          <p:grpSpPr bwMode="auto">
            <a:xfrm>
              <a:off x="2775" y="3092"/>
              <a:ext cx="6014" cy="1811"/>
              <a:chOff x="3442" y="11608"/>
              <a:chExt cx="5082" cy="1612"/>
            </a:xfrm>
          </p:grpSpPr>
          <p:pic>
            <p:nvPicPr>
              <p:cNvPr id="344" name="Рисунок 15" descr="1"/>
              <p:cNvPicPr>
                <a:picLocks noChangeAspect="1"/>
              </p:cNvPicPr>
              <p:nvPr/>
            </p:nvPicPr>
            <p:blipFill>
              <a:blip r:embed="rId2" cstate="print"/>
              <a:srcRect/>
              <a:stretch>
                <a:fillRect/>
              </a:stretch>
            </p:blipFill>
            <p:spPr bwMode="auto">
              <a:xfrm>
                <a:off x="3442" y="11622"/>
                <a:ext cx="550" cy="552"/>
              </a:xfrm>
              <a:prstGeom prst="rect">
                <a:avLst/>
              </a:prstGeom>
              <a:noFill/>
            </p:spPr>
          </p:pic>
          <p:sp>
            <p:nvSpPr>
              <p:cNvPr id="345" name="AutoShape 60"/>
              <p:cNvSpPr>
                <a:spLocks/>
              </p:cNvSpPr>
              <p:nvPr/>
            </p:nvSpPr>
            <p:spPr bwMode="auto">
              <a:xfrm>
                <a:off x="4006" y="12876"/>
                <a:ext cx="1130" cy="344"/>
              </a:xfrm>
              <a:prstGeom prst="borderCallout1">
                <a:avLst>
                  <a:gd name="adj1" fmla="val 57324"/>
                  <a:gd name="adj2" fmla="val -11333"/>
                  <a:gd name="adj3" fmla="val -185352"/>
                  <a:gd name="adj4" fmla="val -36356"/>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kk-KZ" sz="900" b="0" i="0" u="none" strike="noStrike" cap="none" normalizeH="0" baseline="0" smtClean="0">
                    <a:ln>
                      <a:noFill/>
                    </a:ln>
                    <a:solidFill>
                      <a:schemeClr val="tx1"/>
                    </a:solidFill>
                    <a:effectLst/>
                    <a:latin typeface="Calibri" pitchFamily="34" charset="0"/>
                    <a:cs typeface="Arial" pitchFamily="34" charset="0"/>
                  </a:rPr>
                  <a:t>1-</a:t>
                </a:r>
                <a:r>
                  <a:rPr kumimoji="0" lang="kk-KZ" sz="1000" b="0" i="0" u="none" strike="noStrike" cap="none" normalizeH="0" baseline="0" smtClean="0">
                    <a:ln>
                      <a:noFill/>
                    </a:ln>
                    <a:solidFill>
                      <a:schemeClr val="tx1"/>
                    </a:solidFill>
                    <a:effectLst/>
                    <a:latin typeface="Calibri" pitchFamily="34" charset="0"/>
                    <a:cs typeface="Arial" pitchFamily="34" charset="0"/>
                  </a:rPr>
                  <a:t>итерация</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346" name="Рисунок 14" descr="1"/>
              <p:cNvPicPr>
                <a:picLocks noChangeAspect="1"/>
              </p:cNvPicPr>
              <p:nvPr/>
            </p:nvPicPr>
            <p:blipFill>
              <a:blip r:embed="rId2" cstate="print"/>
              <a:srcRect/>
              <a:stretch>
                <a:fillRect/>
              </a:stretch>
            </p:blipFill>
            <p:spPr bwMode="auto">
              <a:xfrm>
                <a:off x="4963" y="11608"/>
                <a:ext cx="550" cy="552"/>
              </a:xfrm>
              <a:prstGeom prst="rect">
                <a:avLst/>
              </a:prstGeom>
              <a:noFill/>
            </p:spPr>
          </p:pic>
          <p:sp>
            <p:nvSpPr>
              <p:cNvPr id="347" name="AutoShape 62"/>
              <p:cNvSpPr>
                <a:spLocks/>
              </p:cNvSpPr>
              <p:nvPr/>
            </p:nvSpPr>
            <p:spPr bwMode="auto">
              <a:xfrm>
                <a:off x="5842" y="12876"/>
                <a:ext cx="1129" cy="344"/>
              </a:xfrm>
              <a:prstGeom prst="borderCallout1">
                <a:avLst>
                  <a:gd name="adj1" fmla="val 57324"/>
                  <a:gd name="adj2" fmla="val -11333"/>
                  <a:gd name="adj3" fmla="val -185352"/>
                  <a:gd name="adj4" fmla="val -36356"/>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kk-KZ" sz="900" b="0" i="0" u="none" strike="noStrike" cap="none" normalizeH="0" baseline="0" smtClean="0">
                    <a:ln>
                      <a:noFill/>
                    </a:ln>
                    <a:solidFill>
                      <a:schemeClr val="tx1"/>
                    </a:solidFill>
                    <a:effectLst/>
                    <a:latin typeface="Calibri" pitchFamily="34" charset="0"/>
                    <a:cs typeface="Arial" pitchFamily="34" charset="0"/>
                  </a:rPr>
                  <a:t>2-</a:t>
                </a:r>
                <a:r>
                  <a:rPr kumimoji="0" lang="kk-KZ" sz="1000" b="0" i="0" u="none" strike="noStrike" cap="none" normalizeH="0" baseline="0" smtClean="0">
                    <a:ln>
                      <a:noFill/>
                    </a:ln>
                    <a:solidFill>
                      <a:schemeClr val="tx1"/>
                    </a:solidFill>
                    <a:effectLst/>
                    <a:latin typeface="Calibri" pitchFamily="34" charset="0"/>
                    <a:cs typeface="Arial" pitchFamily="34" charset="0"/>
                  </a:rPr>
                  <a:t>итерация</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348" name="Рисунок 10" descr="1"/>
              <p:cNvPicPr>
                <a:picLocks noChangeAspect="1"/>
              </p:cNvPicPr>
              <p:nvPr/>
            </p:nvPicPr>
            <p:blipFill>
              <a:blip r:embed="rId2" cstate="print"/>
              <a:srcRect/>
              <a:stretch>
                <a:fillRect/>
              </a:stretch>
            </p:blipFill>
            <p:spPr bwMode="auto">
              <a:xfrm>
                <a:off x="6657" y="11608"/>
                <a:ext cx="549" cy="552"/>
              </a:xfrm>
              <a:prstGeom prst="rect">
                <a:avLst/>
              </a:prstGeom>
              <a:noFill/>
            </p:spPr>
          </p:pic>
          <p:sp>
            <p:nvSpPr>
              <p:cNvPr id="349" name="AutoShape 64"/>
              <p:cNvSpPr>
                <a:spLocks/>
              </p:cNvSpPr>
              <p:nvPr/>
            </p:nvSpPr>
            <p:spPr bwMode="auto">
              <a:xfrm>
                <a:off x="7395" y="12876"/>
                <a:ext cx="1129" cy="344"/>
              </a:xfrm>
              <a:prstGeom prst="borderCallout1">
                <a:avLst>
                  <a:gd name="adj1" fmla="val 57324"/>
                  <a:gd name="adj2" fmla="val -11333"/>
                  <a:gd name="adj3" fmla="val -185352"/>
                  <a:gd name="adj4" fmla="val -4155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kk-KZ" sz="900" b="0" i="0" u="none" strike="noStrike" cap="none" normalizeH="0" baseline="0" dirty="0" smtClean="0">
                    <a:ln>
                      <a:noFill/>
                    </a:ln>
                    <a:solidFill>
                      <a:schemeClr val="tx1"/>
                    </a:solidFill>
                    <a:effectLst/>
                    <a:latin typeface="Calibri" pitchFamily="34" charset="0"/>
                    <a:cs typeface="Arial" pitchFamily="34" charset="0"/>
                  </a:rPr>
                  <a:t>3-</a:t>
                </a:r>
                <a:r>
                  <a:rPr kumimoji="0" lang="kk-KZ" sz="1000" b="0" i="0" u="none" strike="noStrike" cap="none" normalizeH="0" baseline="0" dirty="0" smtClean="0">
                    <a:ln>
                      <a:noFill/>
                    </a:ln>
                    <a:solidFill>
                      <a:schemeClr val="tx1"/>
                    </a:solidFill>
                    <a:effectLst/>
                    <a:latin typeface="Calibri" pitchFamily="34" charset="0"/>
                    <a:cs typeface="Arial" pitchFamily="34" charset="0"/>
                  </a:rPr>
                  <a:t>итерация</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1035" name="Rectangle 11"/>
          <p:cNvSpPr>
            <a:spLocks noChangeArrowheads="1"/>
          </p:cNvSpPr>
          <p:nvPr/>
        </p:nvSpPr>
        <p:spPr bwMode="auto">
          <a:xfrm>
            <a:off x="0" y="6071083"/>
            <a:ext cx="608416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Сурет - Parallel Computing Toolbox-те бірнеше жұмысшыларда циклдің бөлек итерацияларының бір уақытта орындалу мүмкіндігі</a:t>
            </a:r>
            <a:endParaRPr kumimoji="0" lang="kk-KZ"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 name="Rectangle 12"/>
          <p:cNvSpPr>
            <a:spLocks noChangeArrowheads="1"/>
          </p:cNvSpPr>
          <p:nvPr/>
        </p:nvSpPr>
        <p:spPr bwMode="auto">
          <a:xfrm>
            <a:off x="5940152" y="3498902"/>
            <a:ext cx="2736304"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А(100) – дің  мағынасын анықтайтын жұмысшы, А(500) – ді анықтамайтын жұмысшы болмауы мүмкін. А(900) А(400) – ге қарағанда тезірек анықталады деген ешбір кепілдік жоқ. MATLAB жұмысшыларынан барлық мәлімдемелер қайтарылған соң және цикл аяқталғанда А массивінің барлық элементтерінің мағыналары MATLAB клиент сессиясында қол жетімді.</a:t>
            </a: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0183" y="1102821"/>
            <a:ext cx="8712968" cy="1684784"/>
          </a:xfrm>
        </p:spPr>
        <p:txBody>
          <a:bodyPr>
            <a:normAutofit/>
          </a:bodyPr>
          <a:lstStyle/>
          <a:p>
            <a:pPr marL="0" indent="0">
              <a:spcBef>
                <a:spcPts val="0"/>
              </a:spcBef>
              <a:buNone/>
            </a:pPr>
            <a:r>
              <a:rPr lang="kk-KZ" sz="1800" dirty="0" smtClean="0">
                <a:latin typeface="Times New Roman" pitchFamily="18" charset="0"/>
                <a:cs typeface="Times New Roman" pitchFamily="18" charset="0"/>
              </a:rPr>
              <a:t>Бірнеше мысалдарды қарастырамыз.</a:t>
            </a:r>
            <a:endParaRPr lang="ru-RU" sz="1800" dirty="0" smtClean="0">
              <a:latin typeface="Times New Roman" pitchFamily="18" charset="0"/>
              <a:cs typeface="Times New Roman" pitchFamily="18" charset="0"/>
            </a:endParaRPr>
          </a:p>
          <a:p>
            <a:pPr marL="0" indent="0">
              <a:spcBef>
                <a:spcPts val="0"/>
              </a:spcBef>
              <a:buNone/>
            </a:pPr>
            <a:r>
              <a:rPr lang="kk-KZ" sz="1800" dirty="0" smtClean="0">
                <a:latin typeface="Times New Roman" pitchFamily="18" charset="0"/>
                <a:cs typeface="Times New Roman" pitchFamily="18" charset="0"/>
              </a:rPr>
              <a:t>m-файл құру үшін құралдар панелінен  келесі пиктограмманы таңдаймыз:</a:t>
            </a:r>
            <a:endParaRPr lang="ru-RU" sz="1800" dirty="0" smtClean="0">
              <a:latin typeface="Times New Roman" pitchFamily="18" charset="0"/>
              <a:cs typeface="Times New Roman" pitchFamily="18" charset="0"/>
            </a:endParaRPr>
          </a:p>
          <a:p>
            <a:pPr marL="0" indent="0">
              <a:spcBef>
                <a:spcPts val="0"/>
              </a:spcBef>
              <a:buNone/>
            </a:pPr>
            <a:r>
              <a:rPr lang="kk-KZ" sz="1800" dirty="0" smtClean="0">
                <a:latin typeface="Times New Roman" pitchFamily="18" charset="0"/>
                <a:cs typeface="Times New Roman" pitchFamily="18" charset="0"/>
              </a:rPr>
              <a:t>           </a:t>
            </a:r>
          </a:p>
          <a:p>
            <a:pPr marL="0" indent="0">
              <a:spcBef>
                <a:spcPts val="0"/>
              </a:spcBef>
              <a:buNone/>
            </a:pPr>
            <a:r>
              <a:rPr lang="kk-KZ" sz="1800" dirty="0" smtClean="0">
                <a:latin typeface="Times New Roman" pitchFamily="18" charset="0"/>
                <a:cs typeface="Times New Roman" pitchFamily="18" charset="0"/>
              </a:rPr>
              <a:t>            және келесі төменде келтірілген амалдарды орындаймыз: </a:t>
            </a:r>
            <a:endParaRPr lang="ru-RU" sz="1800" dirty="0" smtClean="0">
              <a:latin typeface="Times New Roman" pitchFamily="18" charset="0"/>
              <a:cs typeface="Times New Roman" pitchFamily="18" charset="0"/>
            </a:endParaRPr>
          </a:p>
          <a:p>
            <a:pPr marL="0" indent="0">
              <a:spcBef>
                <a:spcPts val="0"/>
              </a:spcBef>
              <a:buNone/>
            </a:pPr>
            <a:endParaRPr lang="ru-RU" sz="1800" dirty="0">
              <a:latin typeface="Times New Roman" pitchFamily="18" charset="0"/>
              <a:cs typeface="Times New Roman" pitchFamily="18" charset="0"/>
            </a:endParaRPr>
          </a:p>
        </p:txBody>
      </p:sp>
      <p:sp>
        <p:nvSpPr>
          <p:cNvPr id="4" name="Rectangle 12"/>
          <p:cNvSpPr>
            <a:spLocks noChangeArrowheads="1"/>
          </p:cNvSpPr>
          <p:nvPr/>
        </p:nvSpPr>
        <p:spPr bwMode="auto">
          <a:xfrm>
            <a:off x="251520" y="450250"/>
            <a:ext cx="8496944"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kk-KZ" sz="2200" b="1" dirty="0" smtClean="0">
                <a:latin typeface="Times New Roman" pitchFamily="18" charset="0"/>
                <a:cs typeface="Times New Roman" pitchFamily="18" charset="0"/>
              </a:rPr>
              <a:t> Тізбекті және параллаль циклдарды жүзеге асыру жолдары</a:t>
            </a:r>
            <a:endParaRPr kumimoji="0" lang="kk-KZ"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7409" name="Рисунок 340"/>
          <p:cNvPicPr>
            <a:picLocks noChangeAspect="1" noChangeArrowheads="1"/>
          </p:cNvPicPr>
          <p:nvPr/>
        </p:nvPicPr>
        <p:blipFill>
          <a:blip r:embed="rId2" cstate="print"/>
          <a:srcRect/>
          <a:stretch>
            <a:fillRect/>
          </a:stretch>
        </p:blipFill>
        <p:spPr bwMode="auto">
          <a:xfrm>
            <a:off x="539552" y="2348880"/>
            <a:ext cx="504056" cy="492387"/>
          </a:xfrm>
          <a:prstGeom prst="rect">
            <a:avLst/>
          </a:prstGeom>
          <a:noFill/>
          <a:ln w="9525">
            <a:noFill/>
            <a:miter lim="800000"/>
            <a:headEnd/>
            <a:tailEnd/>
          </a:ln>
        </p:spPr>
      </p:pic>
      <p:pic>
        <p:nvPicPr>
          <p:cNvPr id="17410" name="Picture 2"/>
          <p:cNvPicPr>
            <a:picLocks noChangeAspect="1" noChangeArrowheads="1"/>
          </p:cNvPicPr>
          <p:nvPr/>
        </p:nvPicPr>
        <p:blipFill>
          <a:blip r:embed="rId3" cstate="print"/>
          <a:srcRect l="30076" t="40156" r="23435" b="14563"/>
          <a:stretch>
            <a:fillRect/>
          </a:stretch>
        </p:blipFill>
        <p:spPr bwMode="auto">
          <a:xfrm>
            <a:off x="1115616" y="2808311"/>
            <a:ext cx="7182103" cy="393305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600200"/>
            <a:ext cx="8370512" cy="4495800"/>
          </a:xfrm>
        </p:spPr>
        <p:txBody>
          <a:bodyPr>
            <a:noAutofit/>
          </a:bodyPr>
          <a:lstStyle/>
          <a:p>
            <a:pPr>
              <a:buNone/>
            </a:pPr>
            <a:r>
              <a:rPr lang="kk-KZ" sz="1800" dirty="0" smtClean="0">
                <a:latin typeface="Times New Roman" pitchFamily="18" charset="0"/>
                <a:cs typeface="Times New Roman" pitchFamily="18" charset="0"/>
              </a:rPr>
              <a:t>Тізбекті және параллельді  циклдардың мысалдарын қарастырайық.</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1. Тізбекті цикл:</a:t>
            </a:r>
            <a:endParaRPr lang="ru-RU"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fori=1:1000</a:t>
            </a:r>
          </a:p>
          <a:p>
            <a:pPr>
              <a:buNone/>
            </a:pPr>
            <a:r>
              <a:rPr lang="ru-RU" sz="1800" dirty="0" smtClean="0">
                <a:latin typeface="Times New Roman" pitchFamily="18" charset="0"/>
                <a:cs typeface="Times New Roman" pitchFamily="18" charset="0"/>
              </a:rPr>
              <a:t>A(</a:t>
            </a:r>
            <a:r>
              <a:rPr lang="ru-RU" sz="1800" dirty="0" err="1" smtClean="0">
                <a:latin typeface="Times New Roman" pitchFamily="18" charset="0"/>
                <a:cs typeface="Times New Roman" pitchFamily="18" charset="0"/>
              </a:rPr>
              <a:t>i</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sin</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i</a:t>
            </a:r>
            <a:r>
              <a:rPr lang="ru-RU" sz="1800" dirty="0" smtClean="0">
                <a:latin typeface="Times New Roman" pitchFamily="18" charset="0"/>
                <a:cs typeface="Times New Roman" pitchFamily="18" charset="0"/>
              </a:rPr>
              <a:t>*2*</a:t>
            </a:r>
            <a:r>
              <a:rPr lang="ru-RU" sz="1800" dirty="0" err="1" smtClean="0">
                <a:latin typeface="Times New Roman" pitchFamily="18" charset="0"/>
                <a:cs typeface="Times New Roman" pitchFamily="18" charset="0"/>
              </a:rPr>
              <a:t>pi</a:t>
            </a:r>
            <a:r>
              <a:rPr lang="ru-RU" sz="1800" dirty="0" smtClean="0">
                <a:latin typeface="Times New Roman" pitchFamily="18" charset="0"/>
                <a:cs typeface="Times New Roman" pitchFamily="18" charset="0"/>
              </a:rPr>
              <a:t>/1000);</a:t>
            </a:r>
          </a:p>
          <a:p>
            <a:pPr>
              <a:buNone/>
            </a:pPr>
            <a:r>
              <a:rPr lang="ru-RU" sz="1800" dirty="0" err="1" smtClean="0">
                <a:latin typeface="Times New Roman" pitchFamily="18" charset="0"/>
                <a:cs typeface="Times New Roman" pitchFamily="18" charset="0"/>
              </a:rPr>
              <a:t>end</a:t>
            </a:r>
            <a:endParaRPr lang="ru-RU" sz="1800" dirty="0" smtClean="0">
              <a:latin typeface="Times New Roman" pitchFamily="18" charset="0"/>
              <a:cs typeface="Times New Roman" pitchFamily="18" charset="0"/>
            </a:endParaRPr>
          </a:p>
          <a:p>
            <a:pPr>
              <a:buNone/>
            </a:pPr>
            <a:r>
              <a:rPr lang="ru-RU" sz="1800" dirty="0" err="1" smtClean="0">
                <a:latin typeface="Times New Roman" pitchFamily="18" charset="0"/>
                <a:cs typeface="Times New Roman" pitchFamily="18" charset="0"/>
              </a:rPr>
              <a:t>plot</a:t>
            </a:r>
            <a:r>
              <a:rPr lang="ru-RU" sz="1800" dirty="0" smtClean="0">
                <a:latin typeface="Times New Roman" pitchFamily="18" charset="0"/>
                <a:cs typeface="Times New Roman" pitchFamily="18" charset="0"/>
              </a:rPr>
              <a:t>(A)</a:t>
            </a:r>
          </a:p>
          <a:p>
            <a:pPr>
              <a:buNone/>
            </a:pPr>
            <a:r>
              <a:rPr lang="ru-RU" sz="1800" dirty="0" smtClean="0">
                <a:latin typeface="Times New Roman" pitchFamily="18" charset="0"/>
                <a:cs typeface="Times New Roman" pitchFamily="18" charset="0"/>
              </a:rPr>
              <a:t> </a:t>
            </a:r>
          </a:p>
          <a:p>
            <a:pPr>
              <a:buNone/>
            </a:pPr>
            <a:r>
              <a:rPr lang="kk-KZ" sz="1800" dirty="0" smtClean="0">
                <a:latin typeface="Times New Roman" pitchFamily="18" charset="0"/>
                <a:cs typeface="Times New Roman" pitchFamily="18" charset="0"/>
              </a:rPr>
              <a:t>Кодты сақтау, мысалы, m-файл ретінде U1 атап сақтау. Аталған кодты жібереміз. </a:t>
            </a:r>
          </a:p>
          <a:p>
            <a:pPr>
              <a:buNone/>
            </a:pPr>
            <a:r>
              <a:rPr lang="kk-KZ" sz="1800" dirty="0" smtClean="0">
                <a:latin typeface="Times New Roman" pitchFamily="18" charset="0"/>
                <a:cs typeface="Times New Roman" pitchFamily="18" charset="0"/>
              </a:rPr>
              <a:t>Бұл ушін  Matlab командалық тармағынан файл атын жазып Enter-ді басу немесе  </a:t>
            </a:r>
          </a:p>
          <a:p>
            <a:pPr>
              <a:buNone/>
            </a:pPr>
            <a:r>
              <a:rPr lang="kk-KZ" sz="1800" dirty="0" smtClean="0">
                <a:latin typeface="Times New Roman" pitchFamily="18" charset="0"/>
                <a:cs typeface="Times New Roman" pitchFamily="18" charset="0"/>
              </a:rPr>
              <a:t>Current Folder терезесінде  U1 атты m-файл белгішесін таңдап, run белгісін немесе </a:t>
            </a:r>
          </a:p>
          <a:p>
            <a:pPr>
              <a:buNone/>
            </a:pPr>
            <a:r>
              <a:rPr lang="kk-KZ" sz="1800" dirty="0" smtClean="0">
                <a:latin typeface="Times New Roman" pitchFamily="18" charset="0"/>
                <a:cs typeface="Times New Roman" pitchFamily="18" charset="0"/>
              </a:rPr>
              <a:t>F5 пернесін басып тұрып жіберсек жеткілікті. </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	</a:t>
            </a:r>
          </a:p>
          <a:p>
            <a:pPr>
              <a:buNone/>
            </a:pPr>
            <a:endParaRPr lang="kk-KZ" sz="1800" dirty="0" smtClean="0">
              <a:latin typeface="Times New Roman" pitchFamily="18" charset="0"/>
              <a:cs typeface="Times New Roman" pitchFamily="18" charset="0"/>
            </a:endParaRPr>
          </a:p>
          <a:p>
            <a:pPr>
              <a:buNone/>
            </a:pPr>
            <a:endParaRPr lang="kk-KZ" sz="1800" dirty="0" smtClean="0">
              <a:latin typeface="Times New Roman" pitchFamily="18" charset="0"/>
              <a:cs typeface="Times New Roman" pitchFamily="18" charset="0"/>
            </a:endParaRPr>
          </a:p>
          <a:p>
            <a:pPr>
              <a:buNone/>
            </a:pP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a:buNone/>
            </a:pP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a:xfrm>
            <a:off x="539552" y="548680"/>
            <a:ext cx="8153400" cy="742528"/>
          </a:xfrm>
        </p:spPr>
        <p:txBody>
          <a:bodyPr>
            <a:noAutofit/>
          </a:bodyPr>
          <a:lstStyle/>
          <a:p>
            <a:pPr algn="ctr"/>
            <a:r>
              <a:rPr lang="kk-KZ" sz="2800" b="1" dirty="0" smtClean="0">
                <a:latin typeface="Times New Roman" pitchFamily="18" charset="0"/>
                <a:cs typeface="Times New Roman" pitchFamily="18" charset="0"/>
              </a:rPr>
              <a:t>Тізбекті және параллаль циклдардың есептеу уақыттарын салыстыру</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5220072" cy="4709120"/>
          </a:xfrm>
        </p:spPr>
        <p:txBody>
          <a:bodyPr>
            <a:noAutofit/>
          </a:bodyPr>
          <a:lstStyle/>
          <a:p>
            <a:pPr marL="0" lvl="2" indent="0">
              <a:spcBef>
                <a:spcPts val="0"/>
              </a:spcBef>
              <a:buNone/>
            </a:pPr>
            <a:r>
              <a:rPr lang="kk-KZ" sz="1600" dirty="0" smtClean="0">
                <a:latin typeface="Times New Roman" pitchFamily="18" charset="0"/>
                <a:cs typeface="Times New Roman" pitchFamily="18" charset="0"/>
              </a:rPr>
              <a:t>       2. Параллель цикл</a:t>
            </a:r>
            <a:endParaRPr lang="ru-RU" sz="1600" dirty="0" smtClean="0">
              <a:latin typeface="Times New Roman" pitchFamily="18" charset="0"/>
              <a:cs typeface="Times New Roman" pitchFamily="18" charset="0"/>
            </a:endParaRPr>
          </a:p>
          <a:p>
            <a:pPr indent="0">
              <a:buNone/>
            </a:pPr>
            <a:r>
              <a:rPr lang="ru-RU" sz="1600" dirty="0" err="1" smtClean="0">
                <a:latin typeface="Times New Roman" pitchFamily="18" charset="0"/>
                <a:cs typeface="Times New Roman" pitchFamily="18" charset="0"/>
              </a:rPr>
              <a:t>Matlabpool</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open</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mpc</a:t>
            </a:r>
            <a:r>
              <a:rPr lang="ru-RU" sz="1600" dirty="0" smtClean="0">
                <a:latin typeface="Times New Roman" pitchFamily="18" charset="0"/>
                <a:cs typeface="Times New Roman" pitchFamily="18" charset="0"/>
              </a:rPr>
              <a:t> 4</a:t>
            </a:r>
          </a:p>
          <a:p>
            <a:pPr indent="0">
              <a:buNone/>
            </a:pPr>
            <a:r>
              <a:rPr lang="ru-RU" sz="1600" dirty="0" smtClean="0">
                <a:latin typeface="Times New Roman" pitchFamily="18" charset="0"/>
                <a:cs typeface="Times New Roman" pitchFamily="18" charset="0"/>
              </a:rPr>
              <a:t>parfori=1:1000</a:t>
            </a:r>
          </a:p>
          <a:p>
            <a:pPr indent="0">
              <a:buNone/>
            </a:pPr>
            <a:r>
              <a:rPr lang="ru-RU" sz="1600" dirty="0" smtClean="0">
                <a:latin typeface="Times New Roman" pitchFamily="18" charset="0"/>
                <a:cs typeface="Times New Roman" pitchFamily="18" charset="0"/>
              </a:rPr>
              <a:t>A(</a:t>
            </a:r>
            <a:r>
              <a:rPr lang="ru-RU" sz="1600" dirty="0" err="1" smtClean="0">
                <a:latin typeface="Times New Roman" pitchFamily="18" charset="0"/>
                <a:cs typeface="Times New Roman" pitchFamily="18" charset="0"/>
              </a:rPr>
              <a:t>i</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sin</a:t>
            </a:r>
            <a:r>
              <a:rPr lang="ru-RU" sz="1600" dirty="0" smtClean="0">
                <a:latin typeface="Times New Roman" pitchFamily="18" charset="0"/>
                <a:cs typeface="Times New Roman" pitchFamily="18" charset="0"/>
              </a:rPr>
              <a:t>(</a:t>
            </a:r>
            <a:r>
              <a:rPr lang="ru-RU" sz="1600" dirty="0" err="1" smtClean="0">
                <a:latin typeface="Times New Roman" pitchFamily="18" charset="0"/>
                <a:cs typeface="Times New Roman" pitchFamily="18" charset="0"/>
              </a:rPr>
              <a:t>i</a:t>
            </a:r>
            <a:r>
              <a:rPr lang="ru-RU" sz="1600" dirty="0" smtClean="0">
                <a:latin typeface="Times New Roman" pitchFamily="18" charset="0"/>
                <a:cs typeface="Times New Roman" pitchFamily="18" charset="0"/>
              </a:rPr>
              <a:t>*2*</a:t>
            </a:r>
            <a:r>
              <a:rPr lang="ru-RU" sz="1600" dirty="0" err="1" smtClean="0">
                <a:latin typeface="Times New Roman" pitchFamily="18" charset="0"/>
                <a:cs typeface="Times New Roman" pitchFamily="18" charset="0"/>
              </a:rPr>
              <a:t>pi</a:t>
            </a:r>
            <a:r>
              <a:rPr lang="ru-RU" sz="1600" dirty="0" smtClean="0">
                <a:latin typeface="Times New Roman" pitchFamily="18" charset="0"/>
                <a:cs typeface="Times New Roman" pitchFamily="18" charset="0"/>
              </a:rPr>
              <a:t>/1000);</a:t>
            </a:r>
          </a:p>
          <a:p>
            <a:pPr indent="0">
              <a:buNone/>
            </a:pPr>
            <a:r>
              <a:rPr lang="ru-RU" sz="1600" dirty="0" err="1" smtClean="0">
                <a:latin typeface="Times New Roman" pitchFamily="18" charset="0"/>
                <a:cs typeface="Times New Roman" pitchFamily="18" charset="0"/>
              </a:rPr>
              <a:t>end</a:t>
            </a:r>
            <a:endParaRPr lang="ru-RU" sz="1600" dirty="0" smtClean="0">
              <a:latin typeface="Times New Roman" pitchFamily="18" charset="0"/>
              <a:cs typeface="Times New Roman" pitchFamily="18" charset="0"/>
            </a:endParaRPr>
          </a:p>
          <a:p>
            <a:pPr indent="0">
              <a:buNone/>
            </a:pPr>
            <a:r>
              <a:rPr lang="ru-RU" sz="1600" dirty="0" err="1" smtClean="0">
                <a:latin typeface="Times New Roman" pitchFamily="18" charset="0"/>
                <a:cs typeface="Times New Roman" pitchFamily="18" charset="0"/>
              </a:rPr>
              <a:t>plot</a:t>
            </a:r>
            <a:r>
              <a:rPr lang="ru-RU" sz="1600" dirty="0" smtClean="0">
                <a:latin typeface="Times New Roman" pitchFamily="18" charset="0"/>
                <a:cs typeface="Times New Roman" pitchFamily="18" charset="0"/>
              </a:rPr>
              <a:t>(A)</a:t>
            </a:r>
          </a:p>
          <a:p>
            <a:pPr indent="0">
              <a:buNone/>
            </a:pPr>
            <a:r>
              <a:rPr lang="ru-RU" sz="1600" dirty="0" err="1" smtClean="0">
                <a:latin typeface="Times New Roman" pitchFamily="18" charset="0"/>
                <a:cs typeface="Times New Roman" pitchFamily="18" charset="0"/>
              </a:rPr>
              <a:t>matlabpool</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close</a:t>
            </a:r>
            <a:endParaRPr lang="ru-RU" sz="1600" dirty="0" smtClean="0">
              <a:latin typeface="Times New Roman" pitchFamily="18" charset="0"/>
              <a:cs typeface="Times New Roman" pitchFamily="18" charset="0"/>
            </a:endParaRPr>
          </a:p>
          <a:p>
            <a:pPr indent="0">
              <a:buNone/>
            </a:pPr>
            <a:r>
              <a:rPr lang="ru-RU" sz="1600" dirty="0" smtClean="0">
                <a:latin typeface="Times New Roman" pitchFamily="18" charset="0"/>
                <a:cs typeface="Times New Roman" pitchFamily="18" charset="0"/>
              </a:rPr>
              <a:t> </a:t>
            </a:r>
          </a:p>
          <a:p>
            <a:pPr indent="0">
              <a:buNone/>
            </a:pPr>
            <a:r>
              <a:rPr lang="kk-KZ" sz="1600" dirty="0" smtClean="0">
                <a:latin typeface="Times New Roman" pitchFamily="18" charset="0"/>
                <a:cs typeface="Times New Roman" pitchFamily="18" charset="0"/>
              </a:rPr>
              <a:t>Бір-біріне тәуелсіз итерация циклдарының мысалы</a:t>
            </a:r>
            <a:endParaRPr lang="ru-RU" sz="1600" dirty="0" smtClean="0">
              <a:latin typeface="Times New Roman" pitchFamily="18" charset="0"/>
              <a:cs typeface="Times New Roman" pitchFamily="18" charset="0"/>
            </a:endParaRPr>
          </a:p>
          <a:p>
            <a:pPr indent="0">
              <a:buNone/>
            </a:pPr>
            <a:r>
              <a:rPr lang="ru-RU" sz="1600" dirty="0" smtClean="0">
                <a:latin typeface="Times New Roman" pitchFamily="18" charset="0"/>
                <a:cs typeface="Times New Roman" pitchFamily="18" charset="0"/>
              </a:rPr>
              <a:t>3. </a:t>
            </a:r>
            <a:r>
              <a:rPr lang="kk-KZ" sz="1600" dirty="0" smtClean="0">
                <a:latin typeface="Times New Roman" pitchFamily="18" charset="0"/>
                <a:cs typeface="Times New Roman" pitchFamily="18" charset="0"/>
              </a:rPr>
              <a:t>Тізбекті цикл</a:t>
            </a:r>
            <a:endParaRPr lang="ru-RU" sz="1600" dirty="0" smtClean="0">
              <a:latin typeface="Times New Roman" pitchFamily="18" charset="0"/>
              <a:cs typeface="Times New Roman" pitchFamily="18" charset="0"/>
            </a:endParaRPr>
          </a:p>
          <a:p>
            <a:pPr indent="0">
              <a:buNone/>
            </a:pPr>
            <a:r>
              <a:rPr lang="ru-RU" sz="1600" dirty="0" err="1" smtClean="0">
                <a:latin typeface="Times New Roman" pitchFamily="18" charset="0"/>
                <a:cs typeface="Times New Roman" pitchFamily="18" charset="0"/>
              </a:rPr>
              <a:t>clear</a:t>
            </a:r>
            <a:r>
              <a:rPr lang="ru-RU" sz="1600" dirty="0" smtClean="0">
                <a:latin typeface="Times New Roman" pitchFamily="18" charset="0"/>
                <a:cs typeface="Times New Roman" pitchFamily="18" charset="0"/>
              </a:rPr>
              <a:t> A</a:t>
            </a:r>
          </a:p>
          <a:p>
            <a:pPr indent="0">
              <a:buNone/>
            </a:pPr>
            <a:r>
              <a:rPr lang="ru-RU" sz="1600" dirty="0" err="1" smtClean="0">
                <a:latin typeface="Times New Roman" pitchFamily="18" charset="0"/>
                <a:cs typeface="Times New Roman" pitchFamily="18" charset="0"/>
              </a:rPr>
              <a:t>fori</a:t>
            </a:r>
            <a:r>
              <a:rPr lang="ru-RU" sz="1600" dirty="0" smtClean="0">
                <a:latin typeface="Times New Roman" pitchFamily="18" charset="0"/>
                <a:cs typeface="Times New Roman" pitchFamily="18" charset="0"/>
              </a:rPr>
              <a:t> = 1:8</a:t>
            </a:r>
          </a:p>
          <a:p>
            <a:pPr indent="0">
              <a:buNone/>
            </a:pPr>
            <a:r>
              <a:rPr lang="ru-RU" sz="1600" dirty="0" smtClean="0">
                <a:latin typeface="Times New Roman" pitchFamily="18" charset="0"/>
                <a:cs typeface="Times New Roman" pitchFamily="18" charset="0"/>
              </a:rPr>
              <a:t>A(</a:t>
            </a:r>
            <a:r>
              <a:rPr lang="ru-RU" sz="1600" dirty="0" err="1" smtClean="0">
                <a:latin typeface="Times New Roman" pitchFamily="18" charset="0"/>
                <a:cs typeface="Times New Roman" pitchFamily="18" charset="0"/>
              </a:rPr>
              <a:t>i</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i</a:t>
            </a:r>
            <a:r>
              <a:rPr lang="ru-RU" sz="1600" dirty="0" smtClean="0">
                <a:latin typeface="Times New Roman" pitchFamily="18" charset="0"/>
                <a:cs typeface="Times New Roman" pitchFamily="18" charset="0"/>
              </a:rPr>
              <a:t>;</a:t>
            </a:r>
          </a:p>
          <a:p>
            <a:pPr indent="0">
              <a:buNone/>
            </a:pPr>
            <a:r>
              <a:rPr lang="ru-RU" sz="1600" dirty="0" err="1" smtClean="0">
                <a:latin typeface="Times New Roman" pitchFamily="18" charset="0"/>
                <a:cs typeface="Times New Roman" pitchFamily="18" charset="0"/>
              </a:rPr>
              <a:t>end</a:t>
            </a:r>
            <a:endParaRPr lang="ru-RU" sz="1600" dirty="0" smtClean="0">
              <a:latin typeface="Times New Roman" pitchFamily="18" charset="0"/>
              <a:cs typeface="Times New Roman" pitchFamily="18" charset="0"/>
            </a:endParaRPr>
          </a:p>
          <a:p>
            <a:pPr indent="0">
              <a:buNone/>
            </a:pPr>
            <a:r>
              <a:rPr lang="ru-RU" sz="1600" dirty="0" smtClean="0">
                <a:latin typeface="Times New Roman" pitchFamily="18" charset="0"/>
                <a:cs typeface="Times New Roman" pitchFamily="18" charset="0"/>
              </a:rPr>
              <a:t>A</a:t>
            </a:r>
          </a:p>
          <a:p>
            <a:pPr indent="0">
              <a:buNone/>
            </a:pPr>
            <a:r>
              <a:rPr lang="ru-RU" sz="1600" dirty="0" smtClean="0">
                <a:latin typeface="Times New Roman" pitchFamily="18" charset="0"/>
                <a:cs typeface="Times New Roman" pitchFamily="18" charset="0"/>
              </a:rPr>
              <a:t> </a:t>
            </a:r>
          </a:p>
        </p:txBody>
      </p:sp>
      <p:sp>
        <p:nvSpPr>
          <p:cNvPr id="2" name="Заголовок 1"/>
          <p:cNvSpPr>
            <a:spLocks noGrp="1"/>
          </p:cNvSpPr>
          <p:nvPr>
            <p:ph type="title"/>
          </p:nvPr>
        </p:nvSpPr>
        <p:spPr/>
        <p:txBody>
          <a:bodyPr>
            <a:normAutofit/>
          </a:bodyPr>
          <a:lstStyle/>
          <a:p>
            <a:r>
              <a:rPr lang="kk-KZ" sz="2800" dirty="0" smtClean="0">
                <a:latin typeface="Times New Roman" pitchFamily="18" charset="0"/>
                <a:cs typeface="Times New Roman" pitchFamily="18" charset="0"/>
              </a:rPr>
              <a:t>Дәл осы ретпен кодты U2 атты файлды құрамыз:</a:t>
            </a:r>
            <a:endParaRPr lang="ru-RU" sz="2800" dirty="0"/>
          </a:p>
        </p:txBody>
      </p:sp>
      <p:sp>
        <p:nvSpPr>
          <p:cNvPr id="4" name="TextBox 3"/>
          <p:cNvSpPr txBox="1"/>
          <p:nvPr/>
        </p:nvSpPr>
        <p:spPr>
          <a:xfrm>
            <a:off x="5220072" y="1412776"/>
            <a:ext cx="3168352" cy="4893647"/>
          </a:xfrm>
          <a:prstGeom prst="rect">
            <a:avLst/>
          </a:prstGeom>
          <a:noFill/>
        </p:spPr>
        <p:txBody>
          <a:bodyPr wrap="square" rtlCol="0">
            <a:spAutoFit/>
          </a:bodyPr>
          <a:lstStyle/>
          <a:p>
            <a:pPr marL="0" lvl="2" indent="0">
              <a:lnSpc>
                <a:spcPct val="150000"/>
              </a:lnSpc>
              <a:buNone/>
            </a:pPr>
            <a:r>
              <a:rPr lang="kk-KZ" sz="1600" dirty="0" smtClean="0">
                <a:latin typeface="Times New Roman" pitchFamily="18" charset="0"/>
                <a:cs typeface="Times New Roman" pitchFamily="18" charset="0"/>
              </a:rPr>
              <a:t>4. Параллель цикл</a:t>
            </a:r>
            <a:endParaRPr lang="ru-RU" sz="1600" dirty="0" smtClean="0">
              <a:latin typeface="Times New Roman" pitchFamily="18" charset="0"/>
              <a:cs typeface="Times New Roman" pitchFamily="18" charset="0"/>
            </a:endParaRPr>
          </a:p>
          <a:p>
            <a:pPr indent="0">
              <a:lnSpc>
                <a:spcPct val="150000"/>
              </a:lnSpc>
              <a:buNone/>
            </a:pPr>
            <a:r>
              <a:rPr lang="ru-RU" sz="1600" dirty="0" err="1" smtClean="0">
                <a:latin typeface="Times New Roman" pitchFamily="18" charset="0"/>
                <a:cs typeface="Times New Roman" pitchFamily="18" charset="0"/>
              </a:rPr>
              <a:t>matlabpool</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open</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mpc</a:t>
            </a:r>
            <a:r>
              <a:rPr lang="ru-RU" sz="1600" dirty="0" smtClean="0">
                <a:latin typeface="Times New Roman" pitchFamily="18" charset="0"/>
                <a:cs typeface="Times New Roman" pitchFamily="18" charset="0"/>
              </a:rPr>
              <a:t> 4</a:t>
            </a:r>
          </a:p>
          <a:p>
            <a:pPr indent="0">
              <a:lnSpc>
                <a:spcPct val="150000"/>
              </a:lnSpc>
              <a:buNone/>
            </a:pPr>
            <a:r>
              <a:rPr lang="en-US" sz="1600" dirty="0" smtClean="0">
                <a:latin typeface="Times New Roman" pitchFamily="18" charset="0"/>
                <a:cs typeface="Times New Roman" pitchFamily="18" charset="0"/>
              </a:rPr>
              <a:t>clear A</a:t>
            </a:r>
            <a:endParaRPr lang="ru-RU" sz="1600" dirty="0" smtClean="0">
              <a:latin typeface="Times New Roman" pitchFamily="18" charset="0"/>
              <a:cs typeface="Times New Roman" pitchFamily="18" charset="0"/>
            </a:endParaRPr>
          </a:p>
          <a:p>
            <a:pPr indent="0">
              <a:lnSpc>
                <a:spcPct val="150000"/>
              </a:lnSpc>
              <a:buNone/>
            </a:pPr>
            <a:r>
              <a:rPr lang="en-US" sz="1600" dirty="0" err="1" smtClean="0">
                <a:latin typeface="Times New Roman" pitchFamily="18" charset="0"/>
                <a:cs typeface="Times New Roman" pitchFamily="18" charset="0"/>
              </a:rPr>
              <a:t>parfor</a:t>
            </a:r>
            <a:r>
              <a:rPr lang="kk-KZ"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 = 1:8</a:t>
            </a:r>
            <a:endParaRPr lang="ru-RU" sz="1600" dirty="0" smtClean="0">
              <a:latin typeface="Times New Roman" pitchFamily="18" charset="0"/>
              <a:cs typeface="Times New Roman" pitchFamily="18" charset="0"/>
            </a:endParaRPr>
          </a:p>
          <a:p>
            <a:pPr indent="0">
              <a:lnSpc>
                <a:spcPct val="150000"/>
              </a:lnSpc>
              <a:buNone/>
            </a:pPr>
            <a:r>
              <a:rPr lang="en-US" sz="1600" dirty="0" smtClean="0">
                <a:latin typeface="Times New Roman" pitchFamily="18" charset="0"/>
                <a:cs typeface="Times New Roman" pitchFamily="18" charset="0"/>
              </a:rPr>
              <a:t>A(</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 = </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indent="0">
              <a:lnSpc>
                <a:spcPct val="150000"/>
              </a:lnSpc>
              <a:buNone/>
            </a:pPr>
            <a:r>
              <a:rPr lang="en-US" sz="1600" dirty="0" smtClean="0">
                <a:latin typeface="Times New Roman" pitchFamily="18" charset="0"/>
                <a:cs typeface="Times New Roman" pitchFamily="18" charset="0"/>
              </a:rPr>
              <a:t>end</a:t>
            </a:r>
            <a:endParaRPr lang="ru-RU" sz="1600" dirty="0" smtClean="0">
              <a:latin typeface="Times New Roman" pitchFamily="18" charset="0"/>
              <a:cs typeface="Times New Roman" pitchFamily="18" charset="0"/>
            </a:endParaRPr>
          </a:p>
          <a:p>
            <a:pPr indent="0">
              <a:lnSpc>
                <a:spcPct val="150000"/>
              </a:lnSpc>
              <a:buNone/>
            </a:pPr>
            <a:r>
              <a:rPr lang="en-US" sz="1600" dirty="0" err="1" smtClean="0">
                <a:latin typeface="Times New Roman" pitchFamily="18" charset="0"/>
                <a:cs typeface="Times New Roman" pitchFamily="18" charset="0"/>
              </a:rPr>
              <a:t>matlabpool</a:t>
            </a:r>
            <a:r>
              <a:rPr lang="en-US" sz="1600" dirty="0" smtClean="0">
                <a:latin typeface="Times New Roman" pitchFamily="18" charset="0"/>
                <a:cs typeface="Times New Roman" pitchFamily="18" charset="0"/>
              </a:rPr>
              <a:t> close</a:t>
            </a:r>
            <a:endParaRPr lang="kk-KZ" sz="1600" dirty="0" smtClean="0">
              <a:latin typeface="Times New Roman" pitchFamily="18" charset="0"/>
              <a:cs typeface="Times New Roman" pitchFamily="18" charset="0"/>
            </a:endParaRPr>
          </a:p>
          <a:p>
            <a:endParaRPr lang="kk-KZ"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Пареллельдеуге келмейтін цикл мысалы. Фибоначчи қатары.</a:t>
            </a:r>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5. </a:t>
            </a:r>
            <a:r>
              <a:rPr lang="ru-RU" sz="1600" dirty="0" err="1" smtClean="0">
                <a:latin typeface="Times New Roman" pitchFamily="18" charset="0"/>
                <a:cs typeface="Times New Roman" pitchFamily="18" charset="0"/>
              </a:rPr>
              <a:t>f</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zeros</a:t>
            </a:r>
            <a:r>
              <a:rPr lang="ru-RU" sz="1600" dirty="0" smtClean="0">
                <a:latin typeface="Times New Roman" pitchFamily="18" charset="0"/>
                <a:cs typeface="Times New Roman" pitchFamily="18" charset="0"/>
              </a:rPr>
              <a:t>(1,25);</a:t>
            </a:r>
          </a:p>
          <a:p>
            <a:r>
              <a:rPr lang="ru-RU" sz="1600" dirty="0" err="1" smtClean="0">
                <a:latin typeface="Times New Roman" pitchFamily="18" charset="0"/>
                <a:cs typeface="Times New Roman" pitchFamily="18" charset="0"/>
              </a:rPr>
              <a:t>f</a:t>
            </a:r>
            <a:r>
              <a:rPr lang="ru-RU" sz="1600" dirty="0" smtClean="0">
                <a:latin typeface="Times New Roman" pitchFamily="18" charset="0"/>
                <a:cs typeface="Times New Roman" pitchFamily="18" charset="0"/>
              </a:rPr>
              <a:t>(1) = 1;</a:t>
            </a:r>
          </a:p>
          <a:p>
            <a:r>
              <a:rPr lang="ru-RU" sz="1600" dirty="0" err="1" smtClean="0">
                <a:latin typeface="Times New Roman" pitchFamily="18" charset="0"/>
                <a:cs typeface="Times New Roman" pitchFamily="18" charset="0"/>
              </a:rPr>
              <a:t>f</a:t>
            </a:r>
            <a:r>
              <a:rPr lang="ru-RU" sz="1600" dirty="0" smtClean="0">
                <a:latin typeface="Times New Roman" pitchFamily="18" charset="0"/>
                <a:cs typeface="Times New Roman" pitchFamily="18" charset="0"/>
              </a:rPr>
              <a:t>(2) = 2;</a:t>
            </a:r>
          </a:p>
          <a:p>
            <a:r>
              <a:rPr lang="ru-RU" sz="1600" dirty="0" err="1" smtClean="0">
                <a:latin typeface="Times New Roman" pitchFamily="18" charset="0"/>
                <a:cs typeface="Times New Roman" pitchFamily="18" charset="0"/>
              </a:rPr>
              <a:t>parfor</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n</a:t>
            </a:r>
            <a:r>
              <a:rPr lang="ru-RU" sz="1600" dirty="0" smtClean="0">
                <a:latin typeface="Times New Roman" pitchFamily="18" charset="0"/>
                <a:cs typeface="Times New Roman" pitchFamily="18" charset="0"/>
              </a:rPr>
              <a:t> = 3:25</a:t>
            </a:r>
          </a:p>
          <a:p>
            <a:r>
              <a:rPr lang="ru-RU" sz="1600" dirty="0" err="1" smtClean="0">
                <a:latin typeface="Times New Roman" pitchFamily="18" charset="0"/>
                <a:cs typeface="Times New Roman" pitchFamily="18" charset="0"/>
              </a:rPr>
              <a:t>f</a:t>
            </a:r>
            <a:r>
              <a:rPr lang="ru-RU" sz="1600" dirty="0" smtClean="0">
                <a:latin typeface="Times New Roman" pitchFamily="18" charset="0"/>
                <a:cs typeface="Times New Roman" pitchFamily="18" charset="0"/>
              </a:rPr>
              <a:t>(</a:t>
            </a:r>
            <a:r>
              <a:rPr lang="ru-RU" sz="1600" dirty="0" err="1" smtClean="0">
                <a:latin typeface="Times New Roman" pitchFamily="18" charset="0"/>
                <a:cs typeface="Times New Roman" pitchFamily="18" charset="0"/>
              </a:rPr>
              <a:t>n</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f</a:t>
            </a:r>
            <a:r>
              <a:rPr lang="ru-RU" sz="1600" dirty="0" smtClean="0">
                <a:latin typeface="Times New Roman" pitchFamily="18" charset="0"/>
                <a:cs typeface="Times New Roman" pitchFamily="18" charset="0"/>
              </a:rPr>
              <a:t>(n1)+ </a:t>
            </a:r>
            <a:r>
              <a:rPr lang="ru-RU" sz="1600" dirty="0" err="1" smtClean="0">
                <a:latin typeface="Times New Roman" pitchFamily="18" charset="0"/>
                <a:cs typeface="Times New Roman" pitchFamily="18" charset="0"/>
              </a:rPr>
              <a:t>f</a:t>
            </a:r>
            <a:r>
              <a:rPr lang="ru-RU" sz="1600" dirty="0" smtClean="0">
                <a:latin typeface="Times New Roman" pitchFamily="18" charset="0"/>
                <a:cs typeface="Times New Roman" pitchFamily="18" charset="0"/>
              </a:rPr>
              <a:t>(n2);</a:t>
            </a:r>
          </a:p>
          <a:p>
            <a:r>
              <a:rPr lang="ru-RU" sz="1600" dirty="0" err="1" smtClean="0">
                <a:latin typeface="Times New Roman" pitchFamily="18" charset="0"/>
                <a:cs typeface="Times New Roman" pitchFamily="18" charset="0"/>
              </a:rPr>
              <a:t>end</a:t>
            </a: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386603"/>
          </a:xfrm>
        </p:spPr>
        <p:txBody>
          <a:bodyPr>
            <a:normAutofit/>
          </a:bodyPr>
          <a:lstStyle/>
          <a:p>
            <a:pPr marL="109728" indent="0">
              <a:buNone/>
            </a:pPr>
            <a:endParaRPr lang="en-US" sz="2800" b="1" smtClean="0"/>
          </a:p>
          <a:p>
            <a:pPr marL="109728" indent="0">
              <a:buNone/>
            </a:pPr>
            <a:r>
              <a:rPr lang="kk-KZ" sz="2800" b="1" smtClean="0"/>
              <a:t>Бақылау </a:t>
            </a:r>
            <a:r>
              <a:rPr lang="kk-KZ" sz="2800" b="1" dirty="0"/>
              <a:t>сұрақтары:</a:t>
            </a:r>
            <a:endParaRPr lang="ru-RU" sz="2800" dirty="0"/>
          </a:p>
          <a:p>
            <a:pPr lvl="0"/>
            <a:r>
              <a:rPr lang="kk-KZ" sz="1700" dirty="0">
                <a:latin typeface="Times New Roman" pitchFamily="18" charset="0"/>
                <a:cs typeface="Times New Roman" pitchFamily="18" charset="0"/>
              </a:rPr>
              <a:t>Тізбекті  циклдың жасалу жолы қандай?</a:t>
            </a:r>
            <a:endParaRPr lang="ru-RU" sz="1700" dirty="0">
              <a:latin typeface="Times New Roman" pitchFamily="18" charset="0"/>
              <a:cs typeface="Times New Roman" pitchFamily="18" charset="0"/>
            </a:endParaRPr>
          </a:p>
          <a:p>
            <a:pPr lvl="0"/>
            <a:r>
              <a:rPr lang="kk-KZ" sz="1700" dirty="0">
                <a:latin typeface="Times New Roman" pitchFamily="18" charset="0"/>
                <a:cs typeface="Times New Roman" pitchFamily="18" charset="0"/>
              </a:rPr>
              <a:t>Параллельді циклдың жасалу жолы қандай?</a:t>
            </a:r>
            <a:endParaRPr lang="ru-RU" sz="1700" dirty="0">
              <a:latin typeface="Times New Roman" pitchFamily="18" charset="0"/>
              <a:cs typeface="Times New Roman" pitchFamily="18" charset="0"/>
            </a:endParaRPr>
          </a:p>
          <a:p>
            <a:pPr lvl="0"/>
            <a:r>
              <a:rPr lang="kk-KZ" sz="1700" dirty="0">
                <a:latin typeface="Times New Roman" pitchFamily="18" charset="0"/>
                <a:cs typeface="Times New Roman" pitchFamily="18" charset="0"/>
              </a:rPr>
              <a:t>Параллельдеуге келмейтін циклға өзге мысалдар келтіріңіз.</a:t>
            </a:r>
            <a:endParaRPr lang="ru-RU" sz="1700" dirty="0">
              <a:latin typeface="Times New Roman" pitchFamily="18" charset="0"/>
              <a:cs typeface="Times New Roman" pitchFamily="18" charset="0"/>
            </a:endParaRPr>
          </a:p>
          <a:p>
            <a:pPr lvl="0"/>
            <a:r>
              <a:rPr lang="kk-KZ" sz="1700" dirty="0">
                <a:latin typeface="Times New Roman" pitchFamily="18" charset="0"/>
                <a:cs typeface="Times New Roman" pitchFamily="18" charset="0"/>
              </a:rPr>
              <a:t>Параллель циклды қолданғанда конфигурацияны анықтау қалай жүзеге асырылады?</a:t>
            </a:r>
            <a:endParaRPr lang="ru-RU" sz="1700" dirty="0">
              <a:latin typeface="Times New Roman" pitchFamily="18" charset="0"/>
              <a:cs typeface="Times New Roman" pitchFamily="18" charset="0"/>
            </a:endParaRPr>
          </a:p>
          <a:p>
            <a:endParaRPr lang="ru-RU" sz="2800" dirty="0"/>
          </a:p>
          <a:p>
            <a:pPr marL="109728" indent="0">
              <a:buNone/>
            </a:pPr>
            <a:r>
              <a:rPr lang="kk-KZ" sz="2800" b="1" dirty="0"/>
              <a:t>Әдебиет: </a:t>
            </a:r>
            <a:endParaRPr lang="ru-RU" sz="2800" dirty="0"/>
          </a:p>
          <a:p>
            <a:r>
              <a:rPr lang="kk-KZ" sz="1700" dirty="0">
                <a:latin typeface="Times New Roman" pitchFamily="18" charset="0"/>
                <a:cs typeface="Times New Roman" pitchFamily="18" charset="0"/>
              </a:rPr>
              <a:t>Оленев Н.Н., Печенкин Р.В., Чернецов А.М. Параллельное программирование в </a:t>
            </a:r>
            <a:r>
              <a:rPr lang="en-US" sz="1700" dirty="0" err="1">
                <a:latin typeface="Times New Roman" pitchFamily="18" charset="0"/>
                <a:cs typeface="Times New Roman" pitchFamily="18" charset="0"/>
              </a:rPr>
              <a:t>MatLab</a:t>
            </a:r>
            <a:r>
              <a:rPr lang="en-US" sz="1700" dirty="0">
                <a:latin typeface="Times New Roman" pitchFamily="18" charset="0"/>
                <a:cs typeface="Times New Roman" pitchFamily="18" charset="0"/>
              </a:rPr>
              <a:t> </a:t>
            </a:r>
            <a:r>
              <a:rPr lang="kk-KZ" sz="1700" dirty="0">
                <a:latin typeface="Times New Roman" pitchFamily="18" charset="0"/>
                <a:cs typeface="Times New Roman" pitchFamily="18" charset="0"/>
              </a:rPr>
              <a:t>и его приложения. –М., 2007. 115с.</a:t>
            </a:r>
            <a:endParaRPr lang="ru-RU" sz="1700" dirty="0">
              <a:latin typeface="Times New Roman" pitchFamily="18" charset="0"/>
              <a:cs typeface="Times New Roman" pitchFamily="18" charset="0"/>
            </a:endParaRPr>
          </a:p>
          <a:p>
            <a:r>
              <a:rPr lang="kk-KZ" sz="1700" dirty="0">
                <a:latin typeface="Times New Roman" pitchFamily="18" charset="0"/>
                <a:cs typeface="Times New Roman" pitchFamily="18" charset="0"/>
              </a:rPr>
              <a:t>Серік М., Бакиев М. Параллель есептеулер. –Астана, 2016. -93б.</a:t>
            </a:r>
            <a:endParaRPr lang="ru-RU" sz="1700" dirty="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378</Words>
  <Application>Microsoft Office PowerPoint</Application>
  <PresentationFormat>Экран (4:3)</PresentationFormat>
  <Paragraphs>90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Открытая</vt:lpstr>
      <vt:lpstr>Тізбекті және параллель циклдер</vt:lpstr>
      <vt:lpstr>Негізгі түсініктер</vt:lpstr>
      <vt:lpstr>Презентация PowerPoint</vt:lpstr>
      <vt:lpstr>Презентация PowerPoint</vt:lpstr>
      <vt:lpstr>Тізбекті және параллаль циклдардың есептеу уақыттарын салыстыру </vt:lpstr>
      <vt:lpstr>Дәл осы ретпен кодты U2 атты файлды құрамыз:</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Тізбекті және параллель циклдер</dc:title>
  <dc:creator>Мейрамгуль</dc:creator>
  <cp:lastModifiedBy>asus</cp:lastModifiedBy>
  <cp:revision>23</cp:revision>
  <dcterms:created xsi:type="dcterms:W3CDTF">2018-03-30T18:57:16Z</dcterms:created>
  <dcterms:modified xsi:type="dcterms:W3CDTF">2018-04-01T17:55:41Z</dcterms:modified>
</cp:coreProperties>
</file>