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57" r:id="rId2"/>
    <p:sldId id="258" r:id="rId3"/>
    <p:sldId id="259" r:id="rId4"/>
    <p:sldId id="260" r:id="rId5"/>
    <p:sldId id="262" r:id="rId6"/>
    <p:sldId id="263" r:id="rId7"/>
    <p:sldId id="264"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3" d="100"/>
          <a:sy n="53" d="100"/>
        </p:scale>
        <p:origin x="-96" y="-3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058009-97B6-4A8C-81A6-08D9890DECC5}" type="datetimeFigureOut">
              <a:rPr lang="ru-RU" smtClean="0"/>
              <a:t>01.04.2018</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C2755A-1B88-4166-9D81-A202B0047F3C}" type="slidenum">
              <a:rPr lang="ru-RU" smtClean="0"/>
              <a:t>‹#›</a:t>
            </a:fld>
            <a:endParaRPr lang="ru-RU"/>
          </a:p>
        </p:txBody>
      </p:sp>
    </p:spTree>
    <p:extLst>
      <p:ext uri="{BB962C8B-B14F-4D97-AF65-F5344CB8AC3E}">
        <p14:creationId xmlns:p14="http://schemas.microsoft.com/office/powerpoint/2010/main" val="40240503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BC2755A-1B88-4166-9D81-A202B0047F3C}" type="slidenum">
              <a:rPr lang="ru-RU" smtClean="0"/>
              <a:t>6</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D4503BFB-357D-44ED-A288-368B17054C4A}" type="datetimeFigureOut">
              <a:rPr lang="ru-RU" smtClean="0"/>
              <a:t>01.04.2018</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472851F8-8FCD-4F24-AA38-ADFAE1FA3E43}"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D4503BFB-357D-44ED-A288-368B17054C4A}" type="datetimeFigureOut">
              <a:rPr lang="ru-RU" smtClean="0"/>
              <a:t>01.04.2018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72851F8-8FCD-4F24-AA38-ADFAE1FA3E43}"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D4503BFB-357D-44ED-A288-368B17054C4A}" type="datetimeFigureOut">
              <a:rPr lang="ru-RU" smtClean="0"/>
              <a:t>01.04.2018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72851F8-8FCD-4F24-AA38-ADFAE1FA3E43}"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D4503BFB-357D-44ED-A288-368B17054C4A}" type="datetimeFigureOut">
              <a:rPr lang="ru-RU" smtClean="0"/>
              <a:t>01.04.2018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72851F8-8FCD-4F24-AA38-ADFAE1FA3E43}" type="slidenum">
              <a:rPr lang="ru-RU" smtClean="0"/>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D4503BFB-357D-44ED-A288-368B17054C4A}" type="datetimeFigureOut">
              <a:rPr lang="ru-RU" smtClean="0"/>
              <a:t>01.04.2018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72851F8-8FCD-4F24-AA38-ADFAE1FA3E43}" type="slidenum">
              <a:rPr lang="ru-RU" smtClean="0"/>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D4503BFB-357D-44ED-A288-368B17054C4A}" type="datetimeFigureOut">
              <a:rPr lang="ru-RU" smtClean="0"/>
              <a:t>01.04.2018</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472851F8-8FCD-4F24-AA38-ADFAE1FA3E43}" type="slidenum">
              <a:rPr lang="ru-RU" smtClean="0"/>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D4503BFB-357D-44ED-A288-368B17054C4A}" type="datetimeFigureOut">
              <a:rPr lang="ru-RU" smtClean="0"/>
              <a:t>01.04.2018</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472851F8-8FCD-4F24-AA38-ADFAE1FA3E43}"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D4503BFB-357D-44ED-A288-368B17054C4A}" type="datetimeFigureOut">
              <a:rPr lang="ru-RU" smtClean="0"/>
              <a:t>01.04.2018</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472851F8-8FCD-4F24-AA38-ADFAE1FA3E43}" type="slidenum">
              <a:rPr lang="ru-RU" smtClean="0"/>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D4503BFB-357D-44ED-A288-368B17054C4A}" type="datetimeFigureOut">
              <a:rPr lang="ru-RU" smtClean="0"/>
              <a:t>01.04.2018</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472851F8-8FCD-4F24-AA38-ADFAE1FA3E43}"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D4503BFB-357D-44ED-A288-368B17054C4A}" type="datetimeFigureOut">
              <a:rPr lang="ru-RU" smtClean="0"/>
              <a:t>01.04.2018</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472851F8-8FCD-4F24-AA38-ADFAE1FA3E43}"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D4503BFB-357D-44ED-A288-368B17054C4A}" type="datetimeFigureOut">
              <a:rPr lang="ru-RU" smtClean="0"/>
              <a:t>01.04.2018</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472851F8-8FCD-4F24-AA38-ADFAE1FA3E43}" type="slidenum">
              <a:rPr lang="ru-RU" smtClean="0"/>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4503BFB-357D-44ED-A288-368B17054C4A}" type="datetimeFigureOut">
              <a:rPr lang="ru-RU" smtClean="0"/>
              <a:t>01.04.2018</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72851F8-8FCD-4F24-AA38-ADFAE1FA3E43}"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600200"/>
            <a:ext cx="9144000" cy="4495800"/>
          </a:xfrm>
        </p:spPr>
        <p:txBody>
          <a:bodyPr>
            <a:normAutofit/>
          </a:bodyPr>
          <a:lstStyle/>
          <a:p>
            <a:pPr>
              <a:buNone/>
            </a:pPr>
            <a:r>
              <a:rPr lang="kk-KZ" sz="1800" b="1" dirty="0">
                <a:solidFill>
                  <a:schemeClr val="tx2"/>
                </a:solidFill>
                <a:latin typeface="Times New Roman" pitchFamily="18" charset="0"/>
                <a:cs typeface="Times New Roman" pitchFamily="18" charset="0"/>
              </a:rPr>
              <a:t>Жоспар:</a:t>
            </a:r>
            <a:endParaRPr lang="en-US" sz="1800" b="1" dirty="0">
              <a:solidFill>
                <a:schemeClr val="tx2"/>
              </a:solidFill>
              <a:latin typeface="Times New Roman" pitchFamily="18" charset="0"/>
              <a:cs typeface="Times New Roman" pitchFamily="18" charset="0"/>
            </a:endParaRPr>
          </a:p>
          <a:p>
            <a:pPr marL="800100" lvl="1" indent="-342900">
              <a:buFont typeface="+mj-lt"/>
              <a:buAutoNum type="arabicPeriod"/>
            </a:pPr>
            <a:r>
              <a:rPr lang="kk-KZ" sz="1900" dirty="0" smtClean="0">
                <a:solidFill>
                  <a:schemeClr val="tx2"/>
                </a:solidFill>
                <a:latin typeface="Times New Roman" pitchFamily="18" charset="0"/>
                <a:cs typeface="Times New Roman" pitchFamily="18" charset="0"/>
              </a:rPr>
              <a:t>Негізгі </a:t>
            </a:r>
            <a:r>
              <a:rPr lang="kk-KZ" sz="1900" dirty="0">
                <a:solidFill>
                  <a:schemeClr val="tx2"/>
                </a:solidFill>
                <a:latin typeface="Times New Roman" pitchFamily="18" charset="0"/>
                <a:cs typeface="Times New Roman" pitchFamily="18" charset="0"/>
              </a:rPr>
              <a:t>түсініктер</a:t>
            </a:r>
            <a:endParaRPr lang="ru-RU" sz="1900" dirty="0">
              <a:solidFill>
                <a:schemeClr val="tx2"/>
              </a:solidFill>
              <a:latin typeface="Times New Roman" pitchFamily="18" charset="0"/>
              <a:cs typeface="Times New Roman" pitchFamily="18" charset="0"/>
            </a:endParaRPr>
          </a:p>
          <a:p>
            <a:pPr marL="800100" lvl="1" indent="-342900">
              <a:buFont typeface="+mj-lt"/>
              <a:buAutoNum type="arabicPeriod"/>
            </a:pPr>
            <a:r>
              <a:rPr lang="kk-KZ" sz="1900" dirty="0" smtClean="0">
                <a:solidFill>
                  <a:schemeClr val="tx2"/>
                </a:solidFill>
                <a:latin typeface="Times New Roman" pitchFamily="18" charset="0"/>
                <a:cs typeface="Times New Roman" pitchFamily="18" charset="0"/>
              </a:rPr>
              <a:t>2 </a:t>
            </a:r>
            <a:r>
              <a:rPr lang="kk-KZ" sz="1900" dirty="0">
                <a:solidFill>
                  <a:schemeClr val="tx2"/>
                </a:solidFill>
                <a:latin typeface="Times New Roman" pitchFamily="18" charset="0"/>
                <a:cs typeface="Times New Roman" pitchFamily="18" charset="0"/>
              </a:rPr>
              <a:t>m-файлды қолданумен жүзеге асырылатын жұмыстар</a:t>
            </a:r>
            <a:endParaRPr lang="ru-RU" sz="1900" dirty="0">
              <a:solidFill>
                <a:schemeClr val="tx2"/>
              </a:solidFill>
              <a:latin typeface="Times New Roman" pitchFamily="18" charset="0"/>
              <a:cs typeface="Times New Roman" pitchFamily="18" charset="0"/>
            </a:endParaRPr>
          </a:p>
          <a:p>
            <a:pPr marL="457200" lvl="1" indent="0">
              <a:buNone/>
            </a:pPr>
            <a:r>
              <a:rPr lang="kk-KZ" sz="1900" dirty="0">
                <a:solidFill>
                  <a:schemeClr val="tx2"/>
                </a:solidFill>
                <a:latin typeface="Times New Roman" pitchFamily="18" charset="0"/>
                <a:cs typeface="Times New Roman" pitchFamily="18" charset="0"/>
              </a:rPr>
              <a:t>	</a:t>
            </a:r>
            <a:endParaRPr lang="kk-KZ" sz="1900" dirty="0" smtClean="0">
              <a:solidFill>
                <a:schemeClr val="tx2"/>
              </a:solidFill>
              <a:latin typeface="Times New Roman" pitchFamily="18" charset="0"/>
              <a:cs typeface="Times New Roman" pitchFamily="18" charset="0"/>
            </a:endParaRPr>
          </a:p>
          <a:p>
            <a:pPr marL="0" marR="64008" indent="0" hangingPunct="0">
              <a:buNone/>
            </a:pPr>
            <a:r>
              <a:rPr lang="kk-KZ" sz="1800" b="1" dirty="0" smtClean="0">
                <a:solidFill>
                  <a:schemeClr val="tx2"/>
                </a:solidFill>
                <a:latin typeface="Times New Roman" pitchFamily="18" charset="0"/>
                <a:cs typeface="Times New Roman" pitchFamily="18" charset="0"/>
              </a:rPr>
              <a:t>Сабақ мақсаты:</a:t>
            </a:r>
            <a:r>
              <a:rPr lang="en-US" sz="1800" b="1" dirty="0" smtClean="0">
                <a:solidFill>
                  <a:schemeClr val="tx2"/>
                </a:solidFill>
                <a:latin typeface="Times New Roman" pitchFamily="18" charset="0"/>
                <a:cs typeface="Times New Roman" pitchFamily="18" charset="0"/>
              </a:rPr>
              <a:t> </a:t>
            </a:r>
            <a:r>
              <a:rPr lang="kk-KZ" sz="1800" dirty="0" smtClean="0">
                <a:solidFill>
                  <a:schemeClr val="tx2"/>
                </a:solidFill>
                <a:latin typeface="Times New Roman" pitchFamily="18" charset="0"/>
                <a:cs typeface="Times New Roman" pitchFamily="18" charset="0"/>
              </a:rPr>
              <a:t>студенттерге m-файлды қолданумен жүзеге асырылатын жұмыстарды қарастыру. </a:t>
            </a:r>
            <a:endParaRPr lang="ru-RU" sz="1800" dirty="0" smtClean="0">
              <a:solidFill>
                <a:schemeClr val="tx2"/>
              </a:solidFill>
              <a:latin typeface="Times New Roman" pitchFamily="18" charset="0"/>
              <a:cs typeface="Times New Roman" pitchFamily="18" charset="0"/>
            </a:endParaRPr>
          </a:p>
          <a:p>
            <a:pPr marL="0" marR="64008" indent="0" hangingPunct="0">
              <a:buNone/>
            </a:pPr>
            <a:r>
              <a:rPr lang="kk-KZ" sz="1800" b="1" dirty="0">
                <a:solidFill>
                  <a:schemeClr val="tx2"/>
                </a:solidFill>
                <a:latin typeface="Times New Roman" pitchFamily="18" charset="0"/>
                <a:cs typeface="Times New Roman" pitchFamily="18" charset="0"/>
              </a:rPr>
              <a:t>	</a:t>
            </a:r>
          </a:p>
          <a:p>
            <a:pPr marL="0" marR="64008" indent="0" hangingPunct="0">
              <a:buNone/>
            </a:pPr>
            <a:r>
              <a:rPr lang="kk-KZ" sz="1800" b="1" dirty="0" smtClean="0">
                <a:solidFill>
                  <a:schemeClr val="tx2"/>
                </a:solidFill>
                <a:latin typeface="Times New Roman" pitchFamily="18" charset="0"/>
                <a:cs typeface="Times New Roman" pitchFamily="18" charset="0"/>
              </a:rPr>
              <a:t>Негізгі </a:t>
            </a:r>
            <a:r>
              <a:rPr lang="kk-KZ" sz="1800" b="1" dirty="0">
                <a:solidFill>
                  <a:schemeClr val="tx2"/>
                </a:solidFill>
                <a:latin typeface="Times New Roman" pitchFamily="18" charset="0"/>
                <a:cs typeface="Times New Roman" pitchFamily="18" charset="0"/>
              </a:rPr>
              <a:t>түсініктер</a:t>
            </a:r>
            <a:r>
              <a:rPr lang="kk-KZ" sz="1800" b="1" dirty="0" smtClean="0">
                <a:solidFill>
                  <a:schemeClr val="tx2"/>
                </a:solidFill>
                <a:latin typeface="Times New Roman" pitchFamily="18" charset="0"/>
                <a:cs typeface="Times New Roman" pitchFamily="18" charset="0"/>
              </a:rPr>
              <a:t>:</a:t>
            </a:r>
            <a:r>
              <a:rPr lang="en-US" sz="1800" b="1" dirty="0" smtClean="0">
                <a:solidFill>
                  <a:schemeClr val="tx2"/>
                </a:solidFill>
                <a:latin typeface="Times New Roman" pitchFamily="18" charset="0"/>
                <a:cs typeface="Times New Roman" pitchFamily="18" charset="0"/>
              </a:rPr>
              <a:t> </a:t>
            </a:r>
            <a:r>
              <a:rPr lang="kk-KZ" sz="1800" dirty="0">
                <a:solidFill>
                  <a:schemeClr val="tx2"/>
                </a:solidFill>
                <a:latin typeface="Times New Roman" pitchFamily="18" charset="0"/>
                <a:cs typeface="Times New Roman" pitchFamily="18" charset="0"/>
              </a:rPr>
              <a:t>m-файлды </a:t>
            </a:r>
            <a:r>
              <a:rPr lang="kk-KZ" sz="1800" dirty="0">
                <a:solidFill>
                  <a:schemeClr val="tx2"/>
                </a:solidFill>
                <a:latin typeface="Times New Roman" pitchFamily="18" charset="0"/>
                <a:cs typeface="Times New Roman" pitchFamily="18" charset="0"/>
              </a:rPr>
              <a:t>қолану технологиясы, MatLab кодының редакторы, ‘configuration’ қасиеттері,  ’myconfig’ қасиеттері, createParallelJob әдісі,  pjob ауысымы.</a:t>
            </a:r>
            <a:endParaRPr lang="ru-RU" sz="1800" dirty="0">
              <a:solidFill>
                <a:schemeClr val="tx2"/>
              </a:solidFill>
              <a:latin typeface="Times New Roman" pitchFamily="18" charset="0"/>
              <a:cs typeface="Times New Roman" pitchFamily="18" charset="0"/>
            </a:endParaRPr>
          </a:p>
          <a:p>
            <a:pPr>
              <a:buNone/>
            </a:pPr>
            <a:endParaRPr lang="ru-RU" dirty="0">
              <a:latin typeface="Times New Roman" pitchFamily="18" charset="0"/>
              <a:cs typeface="Times New Roman" pitchFamily="18" charset="0"/>
            </a:endParaRPr>
          </a:p>
        </p:txBody>
      </p:sp>
      <p:sp>
        <p:nvSpPr>
          <p:cNvPr id="2" name="Заголовок 1"/>
          <p:cNvSpPr>
            <a:spLocks noGrp="1"/>
          </p:cNvSpPr>
          <p:nvPr>
            <p:ph type="title"/>
          </p:nvPr>
        </p:nvSpPr>
        <p:spPr>
          <a:xfrm>
            <a:off x="395536" y="548680"/>
            <a:ext cx="8153400" cy="990600"/>
          </a:xfrm>
        </p:spPr>
        <p:txBody>
          <a:bodyPr>
            <a:normAutofit/>
          </a:bodyPr>
          <a:lstStyle/>
          <a:p>
            <a:pPr algn="ctr"/>
            <a:r>
              <a:rPr lang="ru-RU" sz="2500" cap="all" dirty="0" err="1">
                <a:effectLst/>
                <a:latin typeface="Times New Roman" pitchFamily="18" charset="0"/>
                <a:cs typeface="Times New Roman" pitchFamily="18" charset="0"/>
              </a:rPr>
              <a:t>Параллельдеуге</a:t>
            </a:r>
            <a:r>
              <a:rPr lang="ru-RU" sz="2500" cap="all" dirty="0">
                <a:effectLst/>
                <a:latin typeface="Times New Roman" pitchFamily="18" charset="0"/>
                <a:cs typeface="Times New Roman" pitchFamily="18" charset="0"/>
              </a:rPr>
              <a:t> </a:t>
            </a:r>
            <a:r>
              <a:rPr lang="ru-RU" sz="2500" cap="all" dirty="0" err="1">
                <a:effectLst/>
                <a:latin typeface="Times New Roman" pitchFamily="18" charset="0"/>
                <a:cs typeface="Times New Roman" pitchFamily="18" charset="0"/>
              </a:rPr>
              <a:t>жататын</a:t>
            </a:r>
            <a:r>
              <a:rPr lang="ru-RU" sz="2500" cap="all" dirty="0">
                <a:effectLst/>
                <a:latin typeface="Times New Roman" pitchFamily="18" charset="0"/>
                <a:cs typeface="Times New Roman" pitchFamily="18" charset="0"/>
              </a:rPr>
              <a:t> </a:t>
            </a:r>
            <a:r>
              <a:rPr lang="ru-RU" sz="2500" cap="all" dirty="0" err="1">
                <a:effectLst/>
                <a:latin typeface="Times New Roman" pitchFamily="18" charset="0"/>
                <a:cs typeface="Times New Roman" pitchFamily="18" charset="0"/>
              </a:rPr>
              <a:t>есептерді</a:t>
            </a:r>
            <a:r>
              <a:rPr lang="ru-RU" sz="2500" cap="all" dirty="0">
                <a:effectLst/>
                <a:latin typeface="Times New Roman" pitchFamily="18" charset="0"/>
                <a:cs typeface="Times New Roman" pitchFamily="18" charset="0"/>
              </a:rPr>
              <a:t> </a:t>
            </a:r>
            <a:r>
              <a:rPr lang="ru-RU" sz="2500" cap="all" dirty="0" err="1">
                <a:effectLst/>
                <a:latin typeface="Times New Roman" pitchFamily="18" charset="0"/>
                <a:cs typeface="Times New Roman" pitchFamily="18" charset="0"/>
              </a:rPr>
              <a:t>программалау</a:t>
            </a:r>
            <a:endParaRPr lang="ru-RU" sz="2500" cap="all" dirty="0">
              <a:effectLst/>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600200"/>
            <a:ext cx="8766048" cy="2908920"/>
          </a:xfrm>
        </p:spPr>
        <p:txBody>
          <a:bodyPr>
            <a:normAutofit/>
          </a:bodyPr>
          <a:lstStyle/>
          <a:p>
            <a:pPr marL="514350" indent="-514350">
              <a:buNone/>
            </a:pPr>
            <a:r>
              <a:rPr lang="kk-KZ" dirty="0" smtClean="0">
                <a:latin typeface="Times New Roman" pitchFamily="18" charset="0"/>
                <a:cs typeface="Times New Roman" pitchFamily="18" charset="0"/>
              </a:rPr>
              <a:t>	Алдыңғы тақырыптарда атап өткеніміздей, MatLab жүйесінде  параллельді есептерді шешудің екі нұсқасы бар:</a:t>
            </a:r>
            <a:endParaRPr lang="ru-RU" dirty="0" smtClean="0">
              <a:latin typeface="Times New Roman" pitchFamily="18" charset="0"/>
              <a:cs typeface="Times New Roman" pitchFamily="18" charset="0"/>
            </a:endParaRPr>
          </a:p>
          <a:p>
            <a:pPr marL="514350" indent="-514350">
              <a:buNone/>
            </a:pPr>
            <a:r>
              <a:rPr lang="kk-KZ" dirty="0" smtClean="0">
                <a:latin typeface="Times New Roman" pitchFamily="18" charset="0"/>
                <a:cs typeface="Times New Roman" pitchFamily="18" charset="0"/>
              </a:rPr>
              <a:t>	-  бірінші нұсқасы pmode режиміне негізделген;</a:t>
            </a:r>
            <a:endParaRPr lang="ru-RU" dirty="0" smtClean="0">
              <a:latin typeface="Times New Roman" pitchFamily="18" charset="0"/>
              <a:cs typeface="Times New Roman" pitchFamily="18" charset="0"/>
            </a:endParaRPr>
          </a:p>
          <a:p>
            <a:pPr marL="514350" indent="-514350">
              <a:buNone/>
            </a:pPr>
            <a:r>
              <a:rPr lang="kk-KZ" dirty="0" smtClean="0">
                <a:latin typeface="Times New Roman" pitchFamily="18" charset="0"/>
                <a:cs typeface="Times New Roman" pitchFamily="18" charset="0"/>
              </a:rPr>
              <a:t>	- екінші нұсқасы m-файлды қолдану технологиясына негізделген.</a:t>
            </a:r>
            <a:r>
              <a:rPr lang="ru-RU" dirty="0" smtClean="0">
                <a:latin typeface="Times New Roman" pitchFamily="18" charset="0"/>
                <a:cs typeface="Times New Roman" pitchFamily="18" charset="0"/>
              </a:rPr>
              <a:t> </a:t>
            </a:r>
            <a:endParaRPr lang="ru-RU" dirty="0">
              <a:latin typeface="Times New Roman" pitchFamily="18" charset="0"/>
              <a:cs typeface="Times New Roman" pitchFamily="18" charset="0"/>
            </a:endParaRPr>
          </a:p>
        </p:txBody>
      </p:sp>
      <p:sp>
        <p:nvSpPr>
          <p:cNvPr id="2" name="Заголовок 1"/>
          <p:cNvSpPr>
            <a:spLocks noGrp="1"/>
          </p:cNvSpPr>
          <p:nvPr>
            <p:ph type="title"/>
          </p:nvPr>
        </p:nvSpPr>
        <p:spPr>
          <a:xfrm>
            <a:off x="0" y="620688"/>
            <a:ext cx="9144000" cy="648072"/>
          </a:xfrm>
        </p:spPr>
        <p:txBody>
          <a:bodyPr>
            <a:normAutofit fontScale="90000"/>
          </a:bodyPr>
          <a:lstStyle/>
          <a:p>
            <a:pPr algn="ctr"/>
            <a:r>
              <a:rPr lang="kk-KZ" b="1" dirty="0" smtClean="0">
                <a:latin typeface="Times New Roman" pitchFamily="18" charset="0"/>
                <a:cs typeface="Times New Roman" pitchFamily="18" charset="0"/>
              </a:rPr>
              <a:t>Негізгі түсініктер</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endParaRPr lang="ru-RU" dirty="0"/>
          </a:p>
        </p:txBody>
      </p:sp>
      <p:grpSp>
        <p:nvGrpSpPr>
          <p:cNvPr id="1026" name="Группа 309"/>
          <p:cNvGrpSpPr>
            <a:grpSpLocks/>
          </p:cNvGrpSpPr>
          <p:nvPr/>
        </p:nvGrpSpPr>
        <p:grpSpPr bwMode="auto">
          <a:xfrm>
            <a:off x="539552" y="4221088"/>
            <a:ext cx="8136904" cy="1728192"/>
            <a:chOff x="0" y="0"/>
            <a:chExt cx="59759" cy="16916"/>
          </a:xfrm>
        </p:grpSpPr>
        <p:sp>
          <p:nvSpPr>
            <p:cNvPr id="310" name="Волна 8"/>
            <p:cNvSpPr>
              <a:spLocks noChangeArrowheads="1"/>
            </p:cNvSpPr>
            <p:nvPr/>
          </p:nvSpPr>
          <p:spPr bwMode="auto">
            <a:xfrm>
              <a:off x="0" y="1714"/>
              <a:ext cx="17449" cy="12497"/>
            </a:xfrm>
            <a:prstGeom prst="wave">
              <a:avLst>
                <a:gd name="adj1" fmla="val 13005"/>
                <a:gd name="adj2" fmla="val 0"/>
              </a:avLst>
            </a:prstGeom>
            <a:gradFill rotWithShape="0">
              <a:gsLst>
                <a:gs pos="0">
                  <a:srgbClr val="FFFFFF"/>
                </a:gs>
                <a:gs pos="100000">
                  <a:srgbClr val="E5B8B7"/>
                </a:gs>
              </a:gsLst>
              <a:lin ang="5400000" scaled="1"/>
            </a:gradFill>
            <a:ln w="12700">
              <a:solidFill>
                <a:srgbClr val="D99594"/>
              </a:solidFill>
              <a:round/>
              <a:headEnd/>
              <a:tailEnd/>
            </a:ln>
            <a:effectLst>
              <a:outerShdw dist="28398" dir="3806097" algn="ctr" rotWithShape="0">
                <a:srgbClr val="622423">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kk-KZ" sz="1400" b="0" i="0" u="none" strike="noStrike" cap="none" normalizeH="0" baseline="0" dirty="0" smtClean="0">
                  <a:ln>
                    <a:noFill/>
                  </a:ln>
                  <a:solidFill>
                    <a:schemeClr val="tx1"/>
                  </a:solidFill>
                  <a:effectLst/>
                  <a:latin typeface="Times New Roman" pitchFamily="18" charset="0"/>
                  <a:cs typeface="Times New Roman" pitchFamily="18" charset="0"/>
                </a:rPr>
                <a:t>Бірінші нұсқа </a:t>
              </a:r>
              <a:r>
                <a:rPr kumimoji="0" lang="ru-RU" sz="1400" b="0" i="0" u="none" strike="noStrike" cap="none" normalizeH="0" baseline="0" dirty="0" err="1" smtClean="0">
                  <a:ln>
                    <a:noFill/>
                  </a:ln>
                  <a:solidFill>
                    <a:schemeClr val="tx1"/>
                  </a:solidFill>
                  <a:effectLst/>
                  <a:latin typeface="Times New Roman" pitchFamily="18" charset="0"/>
                  <a:cs typeface="Times New Roman" pitchFamily="18" charset="0"/>
                </a:rPr>
                <a:t>pmode</a:t>
              </a:r>
              <a:r>
                <a:rPr kumimoji="0" lang="ru-RU" sz="1400" b="0" i="0" u="none" strike="noStrike" cap="none" normalizeH="0" baseline="0" dirty="0" smtClean="0">
                  <a:ln>
                    <a:noFill/>
                  </a:ln>
                  <a:solidFill>
                    <a:schemeClr val="tx1"/>
                  </a:solidFill>
                  <a:effectLst/>
                  <a:latin typeface="Times New Roman" pitchFamily="18" charset="0"/>
                  <a:cs typeface="Times New Roman" pitchFamily="18" charset="0"/>
                </a:rPr>
                <a:t> режим</a:t>
              </a:r>
              <a:r>
                <a:rPr kumimoji="0" lang="kk-KZ" sz="1400" b="0" i="0" u="none" strike="noStrike" cap="none" normalizeH="0" baseline="0" dirty="0" smtClean="0">
                  <a:ln>
                    <a:noFill/>
                  </a:ln>
                  <a:solidFill>
                    <a:schemeClr val="tx1"/>
                  </a:solidFill>
                  <a:effectLst/>
                  <a:latin typeface="Times New Roman" pitchFamily="18" charset="0"/>
                  <a:cs typeface="Times New Roman" pitchFamily="18" charset="0"/>
                </a:rPr>
                <a:t>іне негізделген</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11" name="Круглая лента лицом вниз 10"/>
            <p:cNvSpPr>
              <a:spLocks noChangeArrowheads="1"/>
            </p:cNvSpPr>
            <p:nvPr/>
          </p:nvSpPr>
          <p:spPr bwMode="auto">
            <a:xfrm>
              <a:off x="18383" y="0"/>
              <a:ext cx="21031" cy="16916"/>
            </a:xfrm>
            <a:prstGeom prst="ellipseRibbon">
              <a:avLst>
                <a:gd name="adj1" fmla="val 17056"/>
                <a:gd name="adj2" fmla="val 50000"/>
                <a:gd name="adj3" fmla="val 12500"/>
              </a:avLst>
            </a:prstGeom>
            <a:gradFill rotWithShape="0">
              <a:gsLst>
                <a:gs pos="0">
                  <a:srgbClr val="FFFFFF"/>
                </a:gs>
                <a:gs pos="100000">
                  <a:srgbClr val="E5B8B7"/>
                </a:gs>
              </a:gsLst>
              <a:lin ang="5400000" scaled="1"/>
            </a:gradFill>
            <a:ln w="12700">
              <a:solidFill>
                <a:srgbClr val="D99594"/>
              </a:solidFill>
              <a:round/>
              <a:headEnd/>
              <a:tailEnd/>
            </a:ln>
            <a:effectLst>
              <a:outerShdw dist="28398" dir="3806097" algn="ctr" rotWithShape="0">
                <a:srgbClr val="622423">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MatLab</a:t>
              </a:r>
              <a:r>
                <a:rPr kumimoji="0" lang="kk-KZ" sz="1400" b="0" i="0" u="none" strike="noStrike" cap="none" normalizeH="0" baseline="0" smtClean="0">
                  <a:ln>
                    <a:noFill/>
                  </a:ln>
                  <a:solidFill>
                    <a:schemeClr val="tx1"/>
                  </a:solidFill>
                  <a:effectLst/>
                  <a:latin typeface="Times New Roman" pitchFamily="18" charset="0"/>
                  <a:cs typeface="Times New Roman" pitchFamily="18" charset="0"/>
                </a:rPr>
                <a:t>жүйесінде параллель есептер шешудің екі нұсқасы бар</a:t>
              </a:r>
              <a:endParaRPr kumimoji="0" lang="ru-RU" sz="14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312" name="Волна 11"/>
            <p:cNvSpPr>
              <a:spLocks noChangeArrowheads="1"/>
            </p:cNvSpPr>
            <p:nvPr/>
          </p:nvSpPr>
          <p:spPr bwMode="auto">
            <a:xfrm>
              <a:off x="41243" y="1333"/>
              <a:ext cx="18516" cy="12954"/>
            </a:xfrm>
            <a:prstGeom prst="wave">
              <a:avLst>
                <a:gd name="adj1" fmla="val 13005"/>
                <a:gd name="adj2" fmla="val 0"/>
              </a:avLst>
            </a:prstGeom>
            <a:gradFill rotWithShape="0">
              <a:gsLst>
                <a:gs pos="0">
                  <a:srgbClr val="FFFFFF"/>
                </a:gs>
                <a:gs pos="100000">
                  <a:srgbClr val="E5B8B7"/>
                </a:gs>
              </a:gsLst>
              <a:lin ang="5400000" scaled="1"/>
            </a:gradFill>
            <a:ln w="12700">
              <a:solidFill>
                <a:srgbClr val="D99594"/>
              </a:solidFill>
              <a:round/>
              <a:headEnd/>
              <a:tailEnd/>
            </a:ln>
            <a:effectLst>
              <a:outerShdw dist="28398" dir="3806097" algn="ctr" rotWithShape="0">
                <a:srgbClr val="622423">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kk-KZ" sz="1400" b="0" i="0" u="none" strike="noStrike" cap="none" normalizeH="0" baseline="0" smtClean="0">
                  <a:ln>
                    <a:noFill/>
                  </a:ln>
                  <a:solidFill>
                    <a:srgbClr val="FF0000"/>
                  </a:solidFill>
                  <a:effectLst/>
                  <a:latin typeface="Times New Roman" pitchFamily="18" charset="0"/>
                  <a:cs typeface="Times New Roman" pitchFamily="18" charset="0"/>
                </a:rPr>
                <a:t>Екінші нұсқа</a:t>
              </a:r>
              <a:r>
                <a:rPr kumimoji="0" lang="ru-RU" sz="1400" b="0" i="0" u="none" strike="noStrike" cap="none" normalizeH="0" baseline="0" smtClean="0">
                  <a:ln>
                    <a:noFill/>
                  </a:ln>
                  <a:solidFill>
                    <a:srgbClr val="FF0000"/>
                  </a:solidFill>
                  <a:effectLst/>
                  <a:latin typeface="Times New Roman" pitchFamily="18" charset="0"/>
                  <a:cs typeface="Times New Roman" pitchFamily="18" charset="0"/>
                </a:rPr>
                <a:t> m-файл</a:t>
              </a:r>
              <a:r>
                <a:rPr kumimoji="0" lang="kk-KZ" sz="1400" b="0" i="0" u="none" strike="noStrike" cap="none" normalizeH="0" baseline="0" smtClean="0">
                  <a:ln>
                    <a:noFill/>
                  </a:ln>
                  <a:solidFill>
                    <a:srgbClr val="FF0000"/>
                  </a:solidFill>
                  <a:effectLst/>
                  <a:latin typeface="Times New Roman" pitchFamily="18" charset="0"/>
                  <a:cs typeface="Times New Roman" pitchFamily="18" charset="0"/>
                </a:rPr>
                <a:t>дар </a:t>
              </a:r>
              <a:r>
                <a:rPr kumimoji="0" lang="ru-RU" sz="1400" b="0" i="0" u="none" strike="noStrike" cap="none" normalizeH="0" baseline="0" smtClean="0">
                  <a:ln>
                    <a:noFill/>
                  </a:ln>
                  <a:solidFill>
                    <a:srgbClr val="FF0000"/>
                  </a:solidFill>
                  <a:effectLst/>
                  <a:latin typeface="Times New Roman" pitchFamily="18" charset="0"/>
                  <a:cs typeface="Times New Roman" pitchFamily="18" charset="0"/>
                </a:rPr>
                <a:t>технологи</a:t>
              </a:r>
              <a:r>
                <a:rPr kumimoji="0" lang="kk-KZ" sz="1400" b="0" i="0" u="none" strike="noStrike" cap="none" normalizeH="0" baseline="0" smtClean="0">
                  <a:ln>
                    <a:noFill/>
                  </a:ln>
                  <a:solidFill>
                    <a:srgbClr val="FF0000"/>
                  </a:solidFill>
                  <a:effectLst/>
                  <a:latin typeface="Times New Roman" pitchFamily="18" charset="0"/>
                  <a:cs typeface="Times New Roman" pitchFamily="18" charset="0"/>
                </a:rPr>
                <a:t>ясын пайдалануға  негізделген</a:t>
              </a:r>
              <a:endParaRPr kumimoji="0" lang="ru-RU" sz="1400" b="0" i="0" u="none" strike="noStrike" cap="none" normalizeH="0" baseline="0" smtClean="0">
                <a:ln>
                  <a:noFill/>
                </a:ln>
                <a:solidFill>
                  <a:srgbClr val="FF0000"/>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400" b="0" i="0" u="none" strike="noStrike" cap="none" normalizeH="0" baseline="0" smtClean="0">
                <a:ln>
                  <a:noFill/>
                </a:ln>
                <a:solidFill>
                  <a:schemeClr val="tx1"/>
                </a:solidFill>
                <a:effectLst/>
                <a:latin typeface="Times New Roman" pitchFamily="18" charset="0"/>
                <a:cs typeface="Times New Roman" pitchFamily="18" charset="0"/>
              </a:endParaRPr>
            </a:p>
          </p:txBody>
        </p:sp>
      </p:grpSp>
      <p:sp>
        <p:nvSpPr>
          <p:cNvPr id="1030" name="Rectangle 6"/>
          <p:cNvSpPr>
            <a:spLocks noChangeArrowheads="1"/>
          </p:cNvSpPr>
          <p:nvPr/>
        </p:nvSpPr>
        <p:spPr bwMode="auto">
          <a:xfrm>
            <a:off x="1259632" y="6309320"/>
            <a:ext cx="5724644"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50850" algn="ctr" defTabSz="914400" rtl="0" eaLnBrk="1" fontAlgn="base" latinLnBrk="0" hangingPunct="1">
              <a:lnSpc>
                <a:spcPct val="100000"/>
              </a:lnSpc>
              <a:spcBef>
                <a:spcPct val="0"/>
              </a:spcBef>
              <a:spcAft>
                <a:spcPct val="0"/>
              </a:spcAft>
              <a:buClrTx/>
              <a:buSzTx/>
              <a:buFontTx/>
              <a:buNone/>
              <a:tabLst>
                <a:tab pos="3195638" algn="ctr"/>
                <a:tab pos="4914900" algn="l"/>
              </a:tabLst>
            </a:pPr>
            <a:r>
              <a:rPr kumimoji="0" lang="kk-KZ" sz="1800" b="0" i="0" u="none" strike="noStrike" cap="none" normalizeH="0" baseline="0" dirty="0" smtClean="0">
                <a:ln>
                  <a:noFill/>
                </a:ln>
                <a:solidFill>
                  <a:schemeClr val="tx1"/>
                </a:solidFill>
                <a:effectLst/>
                <a:latin typeface="Times New Roman" pitchFamily="18" charset="0"/>
                <a:cs typeface="Times New Roman" pitchFamily="18" charset="0"/>
              </a:rPr>
              <a:t>	Сурет - Параллель есептер шешу нұсқалары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548680"/>
            <a:ext cx="4104456" cy="4205064"/>
          </a:xfrm>
        </p:spPr>
        <p:txBody>
          <a:bodyPr>
            <a:normAutofit fontScale="62500" lnSpcReduction="20000"/>
          </a:bodyPr>
          <a:lstStyle/>
          <a:p>
            <a:pPr>
              <a:buNone/>
            </a:pPr>
            <a:r>
              <a:rPr lang="kk-KZ" dirty="0" smtClean="0">
                <a:latin typeface="Times New Roman" pitchFamily="18" charset="0"/>
                <a:cs typeface="Times New Roman" pitchFamily="18" charset="0"/>
              </a:rPr>
              <a:t>Аталған жұмыста біз екінші нұсқаны</a:t>
            </a:r>
          </a:p>
          <a:p>
            <a:pPr>
              <a:buNone/>
            </a:pPr>
            <a:r>
              <a:rPr lang="kk-KZ" dirty="0" smtClean="0">
                <a:latin typeface="Times New Roman" pitchFamily="18" charset="0"/>
                <a:cs typeface="Times New Roman" pitchFamily="18" charset="0"/>
              </a:rPr>
              <a:t>қарастырамыз. </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Біз қанық болатын жайт:</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жұмыс үдерісінің максималды және</a:t>
            </a:r>
          </a:p>
          <a:p>
            <a:pPr>
              <a:buNone/>
            </a:pPr>
            <a:r>
              <a:rPr lang="kk-KZ" dirty="0" smtClean="0">
                <a:latin typeface="Times New Roman" pitchFamily="18" charset="0"/>
                <a:cs typeface="Times New Roman" pitchFamily="18" charset="0"/>
              </a:rPr>
              <a:t> минималды көлемі;</a:t>
            </a:r>
            <a:endParaRPr lang="ru-RU"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FileDependencies</a:t>
            </a:r>
            <a:r>
              <a:rPr lang="en-US" dirty="0" smtClean="0">
                <a:latin typeface="Times New Roman" pitchFamily="18" charset="0"/>
                <a:cs typeface="Times New Roman" pitchFamily="18" charset="0"/>
              </a:rPr>
              <a:t>;</a:t>
            </a:r>
            <a:endParaRPr lang="ru-RU"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createParallelJob</a:t>
            </a:r>
            <a:r>
              <a:rPr lang="en-US" dirty="0" smtClean="0">
                <a:latin typeface="Times New Roman" pitchFamily="18" charset="0"/>
                <a:cs typeface="Times New Roman" pitchFamily="18" charset="0"/>
              </a:rPr>
              <a:t>;</a:t>
            </a:r>
            <a:endParaRPr lang="ru-RU"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findResource</a:t>
            </a:r>
            <a:r>
              <a:rPr lang="kk-KZ" dirty="0" smtClean="0">
                <a:latin typeface="Times New Roman" pitchFamily="18" charset="0"/>
                <a:cs typeface="Times New Roman" pitchFamily="18" charset="0"/>
              </a:rPr>
              <a:t> т.б.</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Мұнда келесі  операциялар орындалады:</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бірнеше қасиеттері </a:t>
            </a:r>
            <a:endParaRPr lang="ru-RU" dirty="0" smtClean="0">
              <a:latin typeface="Times New Roman" pitchFamily="18" charset="0"/>
              <a:cs typeface="Times New Roman" pitchFamily="18" charset="0"/>
            </a:endParaRPr>
          </a:p>
          <a:p>
            <a:pPr>
              <a:buNone/>
            </a:pPr>
            <a:r>
              <a:rPr lang="kk-KZ" i="1" dirty="0" smtClean="0">
                <a:latin typeface="Times New Roman" pitchFamily="18" charset="0"/>
                <a:cs typeface="Times New Roman" pitchFamily="18" charset="0"/>
              </a:rPr>
              <a:t>matlabroot/toolbox/distcomp/user/distcompUserConfig.m </a:t>
            </a:r>
            <a:r>
              <a:rPr lang="kk-KZ" dirty="0" smtClean="0">
                <a:latin typeface="Times New Roman" pitchFamily="18" charset="0"/>
                <a:cs typeface="Times New Roman" pitchFamily="18" charset="0"/>
              </a:rPr>
              <a:t>m-файлда жазулы тұрады: сәйкесінше атау беріледі; ‘configuration’ мүмкіндіктері қолданылады, жобалаушы сілтемесіне іздеу салынады. </a:t>
            </a:r>
            <a:endParaRPr lang="ru-RU" dirty="0" smtClean="0">
              <a:latin typeface="Times New Roman" pitchFamily="18" charset="0"/>
              <a:cs typeface="Times New Roman" pitchFamily="18" charset="0"/>
            </a:endParaRPr>
          </a:p>
          <a:p>
            <a:pPr>
              <a:buNone/>
            </a:pPr>
            <a:endParaRPr lang="ru-RU" dirty="0">
              <a:latin typeface="Times New Roman" pitchFamily="18" charset="0"/>
              <a:cs typeface="Times New Roman" pitchFamily="18" charset="0"/>
            </a:endParaRPr>
          </a:p>
        </p:txBody>
      </p:sp>
      <p:pic>
        <p:nvPicPr>
          <p:cNvPr id="16386" name="Схема 307"/>
          <p:cNvPicPr>
            <a:picLocks noChangeAspect="1" noChangeArrowheads="1"/>
          </p:cNvPicPr>
          <p:nvPr/>
        </p:nvPicPr>
        <p:blipFill>
          <a:blip r:embed="rId2" cstate="print"/>
          <a:srcRect/>
          <a:stretch>
            <a:fillRect/>
          </a:stretch>
        </p:blipFill>
        <p:spPr bwMode="auto">
          <a:xfrm>
            <a:off x="4716016" y="548680"/>
            <a:ext cx="4021185" cy="4176464"/>
          </a:xfrm>
          <a:prstGeom prst="rect">
            <a:avLst/>
          </a:prstGeom>
          <a:noFill/>
          <a:ln w="9525">
            <a:noFill/>
            <a:miter lim="800000"/>
            <a:headEnd/>
            <a:tailEnd/>
          </a:ln>
        </p:spPr>
      </p:pic>
      <p:sp>
        <p:nvSpPr>
          <p:cNvPr id="16387" name="Rectangle 3"/>
          <p:cNvSpPr>
            <a:spLocks noChangeArrowheads="1"/>
          </p:cNvSpPr>
          <p:nvPr/>
        </p:nvSpPr>
        <p:spPr bwMode="auto">
          <a:xfrm>
            <a:off x="4211960" y="5661248"/>
            <a:ext cx="4716016"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k-KZ" sz="1800" b="0" i="0" u="none" strike="noStrike" cap="none" normalizeH="0" baseline="0" dirty="0" smtClean="0">
                <a:ln>
                  <a:noFill/>
                </a:ln>
                <a:solidFill>
                  <a:schemeClr val="tx1"/>
                </a:solidFill>
                <a:effectLst/>
                <a:latin typeface="Arial" pitchFamily="34" charset="0"/>
                <a:cs typeface="Arial" pitchFamily="34" charset="0"/>
              </a:rPr>
              <a:t>Сурет - m-файлдың жүзеге асырылу жолы</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1196752"/>
            <a:ext cx="8748464" cy="4495800"/>
          </a:xfrm>
        </p:spPr>
        <p:txBody>
          <a:bodyPr>
            <a:noAutofit/>
          </a:bodyPr>
          <a:lstStyle/>
          <a:p>
            <a:pPr>
              <a:buNone/>
            </a:pPr>
            <a:r>
              <a:rPr lang="kk-KZ" sz="1800" dirty="0" smtClean="0">
                <a:latin typeface="Times New Roman" pitchFamily="18" charset="0"/>
                <a:cs typeface="Times New Roman" pitchFamily="18" charset="0"/>
              </a:rPr>
              <a:t>m-файлды қолданумен жүзеге асырылатын жұмыстар</a:t>
            </a:r>
            <a:endParaRPr lang="ru-RU" sz="1800" dirty="0" smtClean="0">
              <a:latin typeface="Times New Roman" pitchFamily="18" charset="0"/>
              <a:cs typeface="Times New Roman" pitchFamily="18" charset="0"/>
            </a:endParaRPr>
          </a:p>
          <a:p>
            <a:pPr>
              <a:buNone/>
            </a:pPr>
            <a:r>
              <a:rPr lang="en-US" sz="1800" dirty="0" err="1" smtClean="0">
                <a:latin typeface="Times New Roman" pitchFamily="18" charset="0"/>
                <a:cs typeface="Times New Roman" pitchFamily="18" charset="0"/>
              </a:rPr>
              <a:t>jm</a:t>
            </a:r>
            <a:r>
              <a:rPr lang="en-US" sz="1800" dirty="0" smtClean="0">
                <a:latin typeface="Times New Roman" pitchFamily="18" charset="0"/>
                <a:cs typeface="Times New Roman" pitchFamily="18" charset="0"/>
              </a:rPr>
              <a:t> = </a:t>
            </a:r>
            <a:r>
              <a:rPr lang="en-US" sz="1800" dirty="0" err="1" smtClean="0">
                <a:latin typeface="Times New Roman" pitchFamily="18" charset="0"/>
                <a:cs typeface="Times New Roman" pitchFamily="18" charset="0"/>
              </a:rPr>
              <a:t>findResource</a:t>
            </a:r>
            <a:r>
              <a:rPr lang="en-US" sz="1800" dirty="0" smtClean="0">
                <a:latin typeface="Times New Roman" pitchFamily="18" charset="0"/>
                <a:cs typeface="Times New Roman" pitchFamily="18" charset="0"/>
              </a:rPr>
              <a:t>(‘</a:t>
            </a:r>
            <a:r>
              <a:rPr lang="en-US" sz="1800" dirty="0" err="1" smtClean="0">
                <a:latin typeface="Times New Roman" pitchFamily="18" charset="0"/>
                <a:cs typeface="Times New Roman" pitchFamily="18" charset="0"/>
              </a:rPr>
              <a:t>scheduler’,’configuration’,’myconfig</a:t>
            </a:r>
            <a:r>
              <a:rPr lang="en-US" sz="1800" dirty="0" smtClean="0">
                <a:latin typeface="Times New Roman" pitchFamily="18" charset="0"/>
                <a:cs typeface="Times New Roman" pitchFamily="18" charset="0"/>
              </a:rPr>
              <a:t>’) </a:t>
            </a:r>
            <a:endParaRPr lang="ru-RU" sz="1800" dirty="0" smtClean="0">
              <a:latin typeface="Times New Roman" pitchFamily="18" charset="0"/>
              <a:cs typeface="Times New Roman" pitchFamily="18" charset="0"/>
            </a:endParaRPr>
          </a:p>
          <a:p>
            <a:pPr>
              <a:buNone/>
            </a:pPr>
            <a:r>
              <a:rPr lang="en-US" sz="1800" dirty="0" smtClean="0">
                <a:latin typeface="Times New Roman" pitchFamily="18" charset="0"/>
                <a:cs typeface="Times New Roman" pitchFamily="18" charset="0"/>
              </a:rPr>
              <a:t>’</a:t>
            </a:r>
            <a:r>
              <a:rPr lang="en-US" sz="1800" dirty="0" err="1" smtClean="0">
                <a:latin typeface="Times New Roman" pitchFamily="18" charset="0"/>
                <a:cs typeface="Times New Roman" pitchFamily="18" charset="0"/>
              </a:rPr>
              <a:t>myconfig</a:t>
            </a:r>
            <a:r>
              <a:rPr lang="en-US" sz="1800" dirty="0" smtClean="0">
                <a:latin typeface="Times New Roman" pitchFamily="18" charset="0"/>
                <a:cs typeface="Times New Roman" pitchFamily="18" charset="0"/>
              </a:rPr>
              <a:t>’</a:t>
            </a:r>
            <a:r>
              <a:rPr lang="kk-KZ" sz="1800" dirty="0" smtClean="0">
                <a:latin typeface="Times New Roman" pitchFamily="18" charset="0"/>
                <a:cs typeface="Times New Roman" pitchFamily="18" charset="0"/>
              </a:rPr>
              <a:t> мүмкіндігіне ие  </a:t>
            </a:r>
            <a:r>
              <a:rPr lang="en-US" sz="1800" dirty="0" err="1" smtClean="0">
                <a:latin typeface="Times New Roman" pitchFamily="18" charset="0"/>
                <a:cs typeface="Times New Roman" pitchFamily="18" charset="0"/>
              </a:rPr>
              <a:t>jobmanager</a:t>
            </a:r>
            <a:r>
              <a:rPr lang="kk-KZ" sz="1800" dirty="0" smtClean="0">
                <a:latin typeface="Times New Roman" pitchFamily="18" charset="0"/>
                <a:cs typeface="Times New Roman" pitchFamily="18" charset="0"/>
              </a:rPr>
              <a:t> жүйелік үдерісінің сілтемесіне іздеу салынады.</a:t>
            </a:r>
            <a:endParaRPr lang="ru-RU" sz="1800" dirty="0" smtClean="0">
              <a:latin typeface="Times New Roman" pitchFamily="18" charset="0"/>
              <a:cs typeface="Times New Roman" pitchFamily="18" charset="0"/>
            </a:endParaRPr>
          </a:p>
          <a:p>
            <a:pPr>
              <a:buNone/>
            </a:pPr>
            <a:r>
              <a:rPr lang="kk-KZ" sz="1800" dirty="0" smtClean="0">
                <a:latin typeface="Times New Roman" pitchFamily="18" charset="0"/>
                <a:cs typeface="Times New Roman" pitchFamily="18" charset="0"/>
              </a:rPr>
              <a:t> Біздің жағдайда ол былайша көрініс табады: </a:t>
            </a:r>
            <a:endParaRPr lang="ru-RU" sz="1800" dirty="0" smtClean="0">
              <a:latin typeface="Times New Roman" pitchFamily="18" charset="0"/>
              <a:cs typeface="Times New Roman" pitchFamily="18" charset="0"/>
            </a:endParaRPr>
          </a:p>
          <a:p>
            <a:pPr>
              <a:buNone/>
            </a:pPr>
            <a:r>
              <a:rPr lang="en-US" sz="1800" dirty="0" err="1" smtClean="0">
                <a:latin typeface="Times New Roman" pitchFamily="18" charset="0"/>
                <a:cs typeface="Times New Roman" pitchFamily="18" charset="0"/>
              </a:rPr>
              <a:t>jm</a:t>
            </a:r>
            <a:r>
              <a:rPr lang="en-US" sz="1800" dirty="0" smtClean="0">
                <a:latin typeface="Times New Roman" pitchFamily="18" charset="0"/>
                <a:cs typeface="Times New Roman" pitchFamily="18" charset="0"/>
              </a:rPr>
              <a:t> = </a:t>
            </a:r>
            <a:r>
              <a:rPr lang="en-US" sz="1800" dirty="0" err="1" smtClean="0">
                <a:latin typeface="Times New Roman" pitchFamily="18" charset="0"/>
                <a:cs typeface="Times New Roman" pitchFamily="18" charset="0"/>
              </a:rPr>
              <a:t>findResource</a:t>
            </a:r>
            <a:r>
              <a:rPr lang="en-US" sz="1800" dirty="0" smtClean="0">
                <a:latin typeface="Times New Roman" pitchFamily="18" charset="0"/>
                <a:cs typeface="Times New Roman" pitchFamily="18" charset="0"/>
              </a:rPr>
              <a:t>(‘</a:t>
            </a:r>
            <a:r>
              <a:rPr lang="en-US" sz="1800" dirty="0" err="1" smtClean="0">
                <a:latin typeface="Times New Roman" pitchFamily="18" charset="0"/>
                <a:cs typeface="Times New Roman" pitchFamily="18" charset="0"/>
              </a:rPr>
              <a:t>scheduler’,’configuration’,’mpc</a:t>
            </a:r>
            <a:r>
              <a:rPr lang="en-US" sz="1800" dirty="0" smtClean="0">
                <a:latin typeface="Times New Roman" pitchFamily="18" charset="0"/>
                <a:cs typeface="Times New Roman" pitchFamily="18" charset="0"/>
              </a:rPr>
              <a:t>’) </a:t>
            </a:r>
            <a:endParaRPr lang="ru-RU" sz="1800" dirty="0" smtClean="0">
              <a:latin typeface="Times New Roman" pitchFamily="18" charset="0"/>
              <a:cs typeface="Times New Roman" pitchFamily="18" charset="0"/>
            </a:endParaRPr>
          </a:p>
          <a:p>
            <a:pPr>
              <a:buNone/>
            </a:pPr>
            <a:r>
              <a:rPr lang="kk-KZ" sz="1800" dirty="0" smtClean="0">
                <a:latin typeface="Times New Roman" pitchFamily="18" charset="0"/>
                <a:cs typeface="Times New Roman" pitchFamily="18" charset="0"/>
              </a:rPr>
              <a:t>m-файлды қолдана отырып параллельді программаларды құру технологиясыpmodeрежимінен ерекшеленеді және MatLab кодының редакторы қолданылады.</a:t>
            </a:r>
            <a:endParaRPr lang="ru-RU" sz="1800" dirty="0" smtClean="0">
              <a:latin typeface="Times New Roman" pitchFamily="18" charset="0"/>
              <a:cs typeface="Times New Roman" pitchFamily="18" charset="0"/>
            </a:endParaRPr>
          </a:p>
          <a:p>
            <a:pPr>
              <a:buNone/>
            </a:pPr>
            <a:r>
              <a:rPr lang="kk-KZ" sz="1800" dirty="0" smtClean="0">
                <a:latin typeface="Times New Roman" pitchFamily="18" charset="0"/>
                <a:cs typeface="Times New Roman" pitchFamily="18" charset="0"/>
              </a:rPr>
              <a:t>createParallelJob әдісін қолдану үшін мына тәсілді жүзеге асыруға болады: </a:t>
            </a:r>
            <a:endParaRPr lang="ru-RU" sz="1800" dirty="0" smtClean="0">
              <a:latin typeface="Times New Roman" pitchFamily="18" charset="0"/>
              <a:cs typeface="Times New Roman" pitchFamily="18" charset="0"/>
            </a:endParaRPr>
          </a:p>
          <a:p>
            <a:pPr>
              <a:buNone/>
            </a:pP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pjob</a:t>
            </a:r>
            <a:r>
              <a:rPr lang="en-US" sz="1800" dirty="0" smtClean="0">
                <a:latin typeface="Times New Roman" pitchFamily="18" charset="0"/>
                <a:cs typeface="Times New Roman" pitchFamily="18" charset="0"/>
              </a:rPr>
              <a:t>=</a:t>
            </a:r>
            <a:r>
              <a:rPr lang="en-US" sz="1800" dirty="0" err="1" smtClean="0">
                <a:latin typeface="Times New Roman" pitchFamily="18" charset="0"/>
                <a:cs typeface="Times New Roman" pitchFamily="18" charset="0"/>
              </a:rPr>
              <a:t>createParallelJob</a:t>
            </a:r>
            <a:r>
              <a:rPr lang="en-US" sz="1800" dirty="0" smtClean="0">
                <a:latin typeface="Times New Roman" pitchFamily="18" charset="0"/>
                <a:cs typeface="Times New Roman" pitchFamily="18" charset="0"/>
              </a:rPr>
              <a:t>(</a:t>
            </a:r>
            <a:r>
              <a:rPr lang="en-US" sz="1800" dirty="0" err="1" smtClean="0">
                <a:latin typeface="Times New Roman" pitchFamily="18" charset="0"/>
                <a:cs typeface="Times New Roman" pitchFamily="18" charset="0"/>
              </a:rPr>
              <a:t>jm</a:t>
            </a:r>
            <a:r>
              <a:rPr lang="en-US" sz="1800" dirty="0" smtClean="0">
                <a:latin typeface="Times New Roman" pitchFamily="18" charset="0"/>
                <a:cs typeface="Times New Roman" pitchFamily="18" charset="0"/>
              </a:rPr>
              <a:t>);</a:t>
            </a:r>
            <a:endParaRPr lang="ru-RU" sz="1800" dirty="0" smtClean="0">
              <a:latin typeface="Times New Roman" pitchFamily="18" charset="0"/>
              <a:cs typeface="Times New Roman" pitchFamily="18" charset="0"/>
            </a:endParaRPr>
          </a:p>
          <a:p>
            <a:pPr>
              <a:buNone/>
            </a:pP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pjob</a:t>
            </a:r>
            <a:r>
              <a:rPr lang="en-US" sz="1800" dirty="0" smtClean="0">
                <a:latin typeface="Times New Roman" pitchFamily="18" charset="0"/>
                <a:cs typeface="Times New Roman" pitchFamily="18" charset="0"/>
              </a:rPr>
              <a:t>=</a:t>
            </a:r>
            <a:r>
              <a:rPr lang="en-US" sz="1800" dirty="0" err="1" smtClean="0">
                <a:latin typeface="Times New Roman" pitchFamily="18" charset="0"/>
                <a:cs typeface="Times New Roman" pitchFamily="18" charset="0"/>
              </a:rPr>
              <a:t>jm.createParallelJob</a:t>
            </a:r>
            <a:r>
              <a:rPr lang="en-US" sz="1800" dirty="0" smtClean="0">
                <a:latin typeface="Times New Roman" pitchFamily="18" charset="0"/>
                <a:cs typeface="Times New Roman" pitchFamily="18" charset="0"/>
              </a:rPr>
              <a:t>.</a:t>
            </a:r>
            <a:endParaRPr lang="ru-RU" sz="1800" dirty="0" smtClean="0">
              <a:latin typeface="Times New Roman" pitchFamily="18" charset="0"/>
              <a:cs typeface="Times New Roman" pitchFamily="18" charset="0"/>
            </a:endParaRPr>
          </a:p>
          <a:p>
            <a:pPr>
              <a:buNone/>
            </a:pPr>
            <a:r>
              <a:rPr lang="en-US" sz="1800" dirty="0" smtClean="0">
                <a:latin typeface="Times New Roman" pitchFamily="18" charset="0"/>
                <a:cs typeface="Times New Roman" pitchFamily="18" charset="0"/>
              </a:rPr>
              <a:t> </a:t>
            </a:r>
            <a:r>
              <a:rPr lang="en-US" sz="1800" b="1" dirty="0" smtClean="0">
                <a:latin typeface="Times New Roman" pitchFamily="18" charset="0"/>
                <a:cs typeface="Times New Roman" pitchFamily="18" charset="0"/>
              </a:rPr>
              <a:t>&gt;&gt;</a:t>
            </a:r>
            <a:r>
              <a:rPr lang="en-US" sz="1800" dirty="0" err="1" smtClean="0">
                <a:latin typeface="Times New Roman" pitchFamily="18" charset="0"/>
                <a:cs typeface="Times New Roman" pitchFamily="18" charset="0"/>
              </a:rPr>
              <a:t>pjob</a:t>
            </a:r>
            <a:r>
              <a:rPr lang="en-US" sz="1800" dirty="0" smtClean="0">
                <a:latin typeface="Times New Roman" pitchFamily="18" charset="0"/>
                <a:cs typeface="Times New Roman" pitchFamily="18" charset="0"/>
              </a:rPr>
              <a:t> = </a:t>
            </a:r>
            <a:r>
              <a:rPr lang="en-US" sz="1800" dirty="0" err="1" smtClean="0">
                <a:latin typeface="Times New Roman" pitchFamily="18" charset="0"/>
                <a:cs typeface="Times New Roman" pitchFamily="18" charset="0"/>
              </a:rPr>
              <a:t>jm.createParallelJob</a:t>
            </a:r>
            <a:endParaRPr lang="ru-RU" sz="1800" dirty="0" smtClean="0">
              <a:latin typeface="Times New Roman" pitchFamily="18" charset="0"/>
              <a:cs typeface="Times New Roman" pitchFamily="18" charset="0"/>
            </a:endParaRPr>
          </a:p>
          <a:p>
            <a:pPr>
              <a:buNone/>
            </a:pPr>
            <a:r>
              <a:rPr lang="en-US" sz="1800" dirty="0" err="1" smtClean="0">
                <a:latin typeface="Times New Roman" pitchFamily="18" charset="0"/>
                <a:cs typeface="Times New Roman" pitchFamily="18" charset="0"/>
              </a:rPr>
              <a:t>pjob</a:t>
            </a:r>
            <a:r>
              <a:rPr lang="en-US" sz="1800" dirty="0" smtClean="0">
                <a:latin typeface="Times New Roman" pitchFamily="18" charset="0"/>
                <a:cs typeface="Times New Roman" pitchFamily="18" charset="0"/>
              </a:rPr>
              <a:t> =</a:t>
            </a:r>
            <a:endParaRPr lang="ru-RU" sz="1800" dirty="0" smtClean="0">
              <a:latin typeface="Times New Roman" pitchFamily="18" charset="0"/>
              <a:cs typeface="Times New Roman" pitchFamily="18" charset="0"/>
            </a:endParaRPr>
          </a:p>
          <a:p>
            <a:pPr>
              <a:buNone/>
            </a:pPr>
            <a:r>
              <a:rPr lang="en-US" sz="1800" dirty="0" smtClean="0">
                <a:latin typeface="Times New Roman" pitchFamily="18" charset="0"/>
                <a:cs typeface="Times New Roman" pitchFamily="18" charset="0"/>
              </a:rPr>
              <a:t>Parallel Job ID 245 Information</a:t>
            </a:r>
            <a:endParaRPr lang="ru-RU" sz="1800" dirty="0" smtClean="0">
              <a:latin typeface="Times New Roman" pitchFamily="18" charset="0"/>
              <a:cs typeface="Times New Roman" pitchFamily="18" charset="0"/>
            </a:endParaRPr>
          </a:p>
          <a:p>
            <a:pPr>
              <a:buNone/>
            </a:pPr>
            <a:endParaRPr lang="ru-RU" sz="1800" dirty="0">
              <a:latin typeface="Times New Roman" pitchFamily="18" charset="0"/>
              <a:cs typeface="Times New Roman" pitchFamily="18" charset="0"/>
            </a:endParaRPr>
          </a:p>
        </p:txBody>
      </p:sp>
      <p:sp>
        <p:nvSpPr>
          <p:cNvPr id="2" name="Заголовок 1"/>
          <p:cNvSpPr>
            <a:spLocks noGrp="1"/>
          </p:cNvSpPr>
          <p:nvPr>
            <p:ph type="title"/>
          </p:nvPr>
        </p:nvSpPr>
        <p:spPr>
          <a:xfrm>
            <a:off x="179512" y="228600"/>
            <a:ext cx="8964488" cy="990600"/>
          </a:xfrm>
        </p:spPr>
        <p:txBody>
          <a:bodyPr>
            <a:noAutofit/>
          </a:bodyPr>
          <a:lstStyle/>
          <a:p>
            <a:pPr algn="ctr"/>
            <a:r>
              <a:rPr lang="kk-KZ" sz="2600" b="1" dirty="0" smtClean="0">
                <a:latin typeface="Times New Roman" pitchFamily="18" charset="0"/>
                <a:cs typeface="Times New Roman" pitchFamily="18" charset="0"/>
              </a:rPr>
              <a:t>m-файлды қолданумен жүзеге асырылатын жұмыстар</a:t>
            </a:r>
            <a:endParaRPr lang="ru-RU" sz="26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260648"/>
            <a:ext cx="8370512" cy="5835352"/>
          </a:xfrm>
        </p:spPr>
        <p:txBody>
          <a:bodyPr>
            <a:noAutofit/>
          </a:bodyPr>
          <a:lstStyle/>
          <a:p>
            <a:pPr marL="0" indent="0">
              <a:spcBef>
                <a:spcPts val="0"/>
              </a:spcBef>
              <a:buNone/>
            </a:pPr>
            <a:r>
              <a:rPr lang="en-US" sz="1400" dirty="0" err="1" smtClean="0">
                <a:latin typeface="Times New Roman" pitchFamily="18" charset="0"/>
                <a:cs typeface="Times New Roman" pitchFamily="18" charset="0"/>
              </a:rPr>
              <a:t>Pjob</a:t>
            </a:r>
            <a:r>
              <a:rPr lang="kk-KZ" sz="1400" dirty="0" smtClean="0">
                <a:latin typeface="Times New Roman" pitchFamily="18" charset="0"/>
                <a:cs typeface="Times New Roman" pitchFamily="18" charset="0"/>
              </a:rPr>
              <a:t> айнымалысы </a:t>
            </a:r>
            <a:r>
              <a:rPr lang="en-US" sz="1400" dirty="0" smtClean="0">
                <a:latin typeface="Times New Roman" pitchFamily="18" charset="0"/>
                <a:cs typeface="Times New Roman" pitchFamily="18" charset="0"/>
              </a:rPr>
              <a:t>– </a:t>
            </a:r>
            <a:r>
              <a:rPr lang="kk-KZ" sz="1400" dirty="0" smtClean="0">
                <a:latin typeface="Times New Roman" pitchFamily="18" charset="0"/>
                <a:cs typeface="Times New Roman" pitchFamily="18" charset="0"/>
              </a:rPr>
              <a:t>сілтемелі айнымалы. Ол жобалаушының жүйелік үдерісіне бөлінген оперативтік жадының белгілі бір бөлігіне иек артады.</a:t>
            </a:r>
            <a:endParaRPr lang="ru-RU" sz="1400" dirty="0" smtClean="0">
              <a:latin typeface="Times New Roman" pitchFamily="18" charset="0"/>
              <a:cs typeface="Times New Roman" pitchFamily="18" charset="0"/>
            </a:endParaRPr>
          </a:p>
          <a:p>
            <a:pPr marL="0" indent="0">
              <a:spcBef>
                <a:spcPts val="0"/>
              </a:spcBef>
              <a:buNone/>
            </a:pPr>
            <a:r>
              <a:rPr lang="kk-KZ" sz="1400" dirty="0" smtClean="0">
                <a:latin typeface="Times New Roman" pitchFamily="18" charset="0"/>
                <a:cs typeface="Times New Roman" pitchFamily="18" charset="0"/>
              </a:rPr>
              <a:t>pjob объектісі мынадай қасиеттерге ие:</a:t>
            </a:r>
            <a:endParaRPr lang="ru-RU" sz="1400" dirty="0" smtClean="0">
              <a:latin typeface="Times New Roman" pitchFamily="18" charset="0"/>
              <a:cs typeface="Times New Roman" pitchFamily="18" charset="0"/>
            </a:endParaRPr>
          </a:p>
          <a:p>
            <a:pPr marL="0" indent="0">
              <a:spcBef>
                <a:spcPts val="0"/>
              </a:spcBef>
              <a:buNone/>
            </a:pPr>
            <a:endParaRPr lang="kk-KZ" sz="1400" dirty="0" smtClean="0">
              <a:latin typeface="Times New Roman" pitchFamily="18" charset="0"/>
              <a:cs typeface="Times New Roman" pitchFamily="18" charset="0"/>
            </a:endParaRPr>
          </a:p>
          <a:p>
            <a:pPr marL="0" indent="0">
              <a:spcBef>
                <a:spcPts val="0"/>
              </a:spcBef>
              <a:buNone/>
            </a:pPr>
            <a:r>
              <a:rPr lang="en-US" sz="1350" dirty="0" smtClean="0">
                <a:latin typeface="Times New Roman" pitchFamily="18" charset="0"/>
                <a:cs typeface="Times New Roman" pitchFamily="18" charset="0"/>
              </a:rPr>
              <a:t>&gt;&gt;</a:t>
            </a:r>
            <a:r>
              <a:rPr lang="en-US" sz="1350" dirty="0" smtClean="0">
                <a:latin typeface="Times New Roman" pitchFamily="18" charset="0"/>
                <a:cs typeface="Times New Roman" pitchFamily="18" charset="0"/>
              </a:rPr>
              <a:t>get(</a:t>
            </a:r>
            <a:r>
              <a:rPr lang="en-US" sz="1350" dirty="0" err="1" smtClean="0">
                <a:latin typeface="Times New Roman" pitchFamily="18" charset="0"/>
                <a:cs typeface="Times New Roman" pitchFamily="18" charset="0"/>
              </a:rPr>
              <a:t>pjob</a:t>
            </a:r>
            <a:r>
              <a:rPr lang="en-US" sz="1350" dirty="0" smtClean="0">
                <a:latin typeface="Times New Roman" pitchFamily="18" charset="0"/>
                <a:cs typeface="Times New Roman" pitchFamily="18" charset="0"/>
              </a:rPr>
              <a:t>);</a:t>
            </a:r>
            <a:endParaRPr lang="ru-RU" sz="1350" dirty="0" smtClean="0">
              <a:latin typeface="Times New Roman" pitchFamily="18" charset="0"/>
              <a:cs typeface="Times New Roman" pitchFamily="18" charset="0"/>
            </a:endParaRPr>
          </a:p>
          <a:p>
            <a:pPr marL="0" indent="0">
              <a:spcBef>
                <a:spcPts val="0"/>
              </a:spcBef>
              <a:buNone/>
            </a:pPr>
            <a:r>
              <a:rPr lang="en-US" sz="1350" dirty="0" smtClean="0">
                <a:latin typeface="Times New Roman" pitchFamily="18" charset="0"/>
                <a:cs typeface="Times New Roman" pitchFamily="18" charset="0"/>
              </a:rPr>
              <a:t>Configuration: ''</a:t>
            </a:r>
            <a:endParaRPr lang="ru-RU" sz="1350" dirty="0" smtClean="0">
              <a:latin typeface="Times New Roman" pitchFamily="18" charset="0"/>
              <a:cs typeface="Times New Roman" pitchFamily="18" charset="0"/>
            </a:endParaRPr>
          </a:p>
          <a:p>
            <a:pPr marL="0" indent="0">
              <a:spcBef>
                <a:spcPts val="0"/>
              </a:spcBef>
              <a:buNone/>
            </a:pPr>
            <a:r>
              <a:rPr lang="en-US" sz="1350" dirty="0" smtClean="0">
                <a:latin typeface="Times New Roman" pitchFamily="18" charset="0"/>
                <a:cs typeface="Times New Roman" pitchFamily="18" charset="0"/>
              </a:rPr>
              <a:t>Name: 'Job456'</a:t>
            </a:r>
            <a:endParaRPr lang="ru-RU" sz="1350" dirty="0" smtClean="0">
              <a:latin typeface="Times New Roman" pitchFamily="18" charset="0"/>
              <a:cs typeface="Times New Roman" pitchFamily="18" charset="0"/>
            </a:endParaRPr>
          </a:p>
          <a:p>
            <a:pPr marL="0" indent="0">
              <a:spcBef>
                <a:spcPts val="0"/>
              </a:spcBef>
              <a:buNone/>
            </a:pPr>
            <a:r>
              <a:rPr lang="en-US" sz="1350" dirty="0" smtClean="0">
                <a:latin typeface="Times New Roman" pitchFamily="18" charset="0"/>
                <a:cs typeface="Times New Roman" pitchFamily="18" charset="0"/>
              </a:rPr>
              <a:t>ID: 456</a:t>
            </a:r>
            <a:endParaRPr lang="ru-RU" sz="1350" dirty="0" smtClean="0">
              <a:latin typeface="Times New Roman" pitchFamily="18" charset="0"/>
              <a:cs typeface="Times New Roman" pitchFamily="18" charset="0"/>
            </a:endParaRPr>
          </a:p>
          <a:p>
            <a:pPr marL="0" indent="0">
              <a:spcBef>
                <a:spcPts val="0"/>
              </a:spcBef>
              <a:buNone/>
            </a:pPr>
            <a:r>
              <a:rPr lang="en-US" sz="1350" dirty="0" err="1" smtClean="0">
                <a:latin typeface="Times New Roman" pitchFamily="18" charset="0"/>
                <a:cs typeface="Times New Roman" pitchFamily="18" charset="0"/>
              </a:rPr>
              <a:t>UserName</a:t>
            </a:r>
            <a:r>
              <a:rPr lang="en-US" sz="1350" dirty="0" smtClean="0">
                <a:latin typeface="Times New Roman" pitchFamily="18" charset="0"/>
                <a:cs typeface="Times New Roman" pitchFamily="18" charset="0"/>
              </a:rPr>
              <a:t>: 'Administrator'</a:t>
            </a:r>
            <a:endParaRPr lang="ru-RU" sz="1350" dirty="0" smtClean="0">
              <a:latin typeface="Times New Roman" pitchFamily="18" charset="0"/>
              <a:cs typeface="Times New Roman" pitchFamily="18" charset="0"/>
            </a:endParaRPr>
          </a:p>
          <a:p>
            <a:pPr marL="0" indent="0">
              <a:spcBef>
                <a:spcPts val="0"/>
              </a:spcBef>
              <a:buNone/>
            </a:pPr>
            <a:r>
              <a:rPr lang="en-US" sz="1350" dirty="0" err="1" smtClean="0">
                <a:latin typeface="Times New Roman" pitchFamily="18" charset="0"/>
                <a:cs typeface="Times New Roman" pitchFamily="18" charset="0"/>
              </a:rPr>
              <a:t>AuthorizedUsers</a:t>
            </a:r>
            <a:r>
              <a:rPr lang="en-US" sz="1350" dirty="0" smtClean="0">
                <a:latin typeface="Times New Roman" pitchFamily="18" charset="0"/>
                <a:cs typeface="Times New Roman" pitchFamily="18" charset="0"/>
              </a:rPr>
              <a:t>: {1x0 cell}</a:t>
            </a:r>
            <a:endParaRPr lang="ru-RU" sz="1350" dirty="0" smtClean="0">
              <a:latin typeface="Times New Roman" pitchFamily="18" charset="0"/>
              <a:cs typeface="Times New Roman" pitchFamily="18" charset="0"/>
            </a:endParaRPr>
          </a:p>
          <a:p>
            <a:pPr marL="0" indent="0">
              <a:spcBef>
                <a:spcPts val="0"/>
              </a:spcBef>
              <a:buNone/>
            </a:pPr>
            <a:r>
              <a:rPr lang="en-US" sz="1350" dirty="0" smtClean="0">
                <a:latin typeface="Times New Roman" pitchFamily="18" charset="0"/>
                <a:cs typeface="Times New Roman" pitchFamily="18" charset="0"/>
              </a:rPr>
              <a:t>                       Tag: ''</a:t>
            </a:r>
            <a:endParaRPr lang="ru-RU" sz="1350" dirty="0" smtClean="0">
              <a:latin typeface="Times New Roman" pitchFamily="18" charset="0"/>
              <a:cs typeface="Times New Roman" pitchFamily="18" charset="0"/>
            </a:endParaRPr>
          </a:p>
          <a:p>
            <a:pPr marL="0" indent="0">
              <a:spcBef>
                <a:spcPts val="0"/>
              </a:spcBef>
              <a:buNone/>
            </a:pPr>
            <a:r>
              <a:rPr lang="en-US" sz="1350" dirty="0" smtClean="0">
                <a:latin typeface="Times New Roman" pitchFamily="18" charset="0"/>
                <a:cs typeface="Times New Roman" pitchFamily="18" charset="0"/>
              </a:rPr>
              <a:t>                     State: 'finished'</a:t>
            </a:r>
            <a:endParaRPr lang="ru-RU" sz="1350" dirty="0" smtClean="0">
              <a:latin typeface="Times New Roman" pitchFamily="18" charset="0"/>
              <a:cs typeface="Times New Roman" pitchFamily="18" charset="0"/>
            </a:endParaRPr>
          </a:p>
          <a:p>
            <a:pPr marL="0" indent="0">
              <a:spcBef>
                <a:spcPts val="0"/>
              </a:spcBef>
              <a:buNone/>
            </a:pPr>
            <a:r>
              <a:rPr lang="en-US" sz="1350" dirty="0" err="1" smtClean="0">
                <a:latin typeface="Times New Roman" pitchFamily="18" charset="0"/>
                <a:cs typeface="Times New Roman" pitchFamily="18" charset="0"/>
              </a:rPr>
              <a:t>RestartWorker</a:t>
            </a:r>
            <a:r>
              <a:rPr lang="en-US" sz="1350" dirty="0" smtClean="0">
                <a:latin typeface="Times New Roman" pitchFamily="18" charset="0"/>
                <a:cs typeface="Times New Roman" pitchFamily="18" charset="0"/>
              </a:rPr>
              <a:t>: 0</a:t>
            </a:r>
            <a:endParaRPr lang="ru-RU" sz="1350" dirty="0" smtClean="0">
              <a:latin typeface="Times New Roman" pitchFamily="18" charset="0"/>
              <a:cs typeface="Times New Roman" pitchFamily="18" charset="0"/>
            </a:endParaRPr>
          </a:p>
          <a:p>
            <a:pPr marL="0" indent="0">
              <a:spcBef>
                <a:spcPts val="0"/>
              </a:spcBef>
              <a:buNone/>
            </a:pPr>
            <a:r>
              <a:rPr lang="en-US" sz="1350" dirty="0" smtClean="0">
                <a:latin typeface="Times New Roman" pitchFamily="18" charset="0"/>
                <a:cs typeface="Times New Roman" pitchFamily="18" charset="0"/>
              </a:rPr>
              <a:t>                   Timeout: </a:t>
            </a:r>
            <a:r>
              <a:rPr lang="en-US" sz="1350" dirty="0" err="1" smtClean="0">
                <a:latin typeface="Times New Roman" pitchFamily="18" charset="0"/>
                <a:cs typeface="Times New Roman" pitchFamily="18" charset="0"/>
              </a:rPr>
              <a:t>Inf</a:t>
            </a:r>
            <a:endParaRPr lang="ru-RU" sz="1350" dirty="0" smtClean="0">
              <a:latin typeface="Times New Roman" pitchFamily="18" charset="0"/>
              <a:cs typeface="Times New Roman" pitchFamily="18" charset="0"/>
            </a:endParaRPr>
          </a:p>
          <a:p>
            <a:pPr marL="0" indent="0">
              <a:spcBef>
                <a:spcPts val="0"/>
              </a:spcBef>
              <a:buNone/>
            </a:pPr>
            <a:r>
              <a:rPr lang="en-US" sz="1350" dirty="0" err="1" smtClean="0">
                <a:latin typeface="Times New Roman" pitchFamily="18" charset="0"/>
                <a:cs typeface="Times New Roman" pitchFamily="18" charset="0"/>
              </a:rPr>
              <a:t>MaximumNumberOfWorkers</a:t>
            </a:r>
            <a:r>
              <a:rPr lang="en-US" sz="1350" dirty="0" smtClean="0">
                <a:latin typeface="Times New Roman" pitchFamily="18" charset="0"/>
                <a:cs typeface="Times New Roman" pitchFamily="18" charset="0"/>
              </a:rPr>
              <a:t>: 4</a:t>
            </a:r>
            <a:endParaRPr lang="ru-RU" sz="1350" dirty="0" smtClean="0">
              <a:latin typeface="Times New Roman" pitchFamily="18" charset="0"/>
              <a:cs typeface="Times New Roman" pitchFamily="18" charset="0"/>
            </a:endParaRPr>
          </a:p>
          <a:p>
            <a:pPr marL="0" indent="0">
              <a:spcBef>
                <a:spcPts val="0"/>
              </a:spcBef>
              <a:buNone/>
            </a:pPr>
            <a:r>
              <a:rPr lang="en-US" sz="1350" dirty="0" err="1" smtClean="0">
                <a:latin typeface="Times New Roman" pitchFamily="18" charset="0"/>
                <a:cs typeface="Times New Roman" pitchFamily="18" charset="0"/>
              </a:rPr>
              <a:t>MinimumNumberOfWorkers</a:t>
            </a:r>
            <a:r>
              <a:rPr lang="en-US" sz="1350" dirty="0" smtClean="0">
                <a:latin typeface="Times New Roman" pitchFamily="18" charset="0"/>
                <a:cs typeface="Times New Roman" pitchFamily="18" charset="0"/>
              </a:rPr>
              <a:t>: 4</a:t>
            </a:r>
            <a:endParaRPr lang="ru-RU" sz="1350" dirty="0" smtClean="0">
              <a:latin typeface="Times New Roman" pitchFamily="18" charset="0"/>
              <a:cs typeface="Times New Roman" pitchFamily="18" charset="0"/>
            </a:endParaRPr>
          </a:p>
          <a:p>
            <a:pPr marL="0" indent="0">
              <a:spcBef>
                <a:spcPts val="0"/>
              </a:spcBef>
              <a:buNone/>
            </a:pPr>
            <a:r>
              <a:rPr lang="en-US" sz="1350" dirty="0" err="1" smtClean="0">
                <a:latin typeface="Times New Roman" pitchFamily="18" charset="0"/>
                <a:cs typeface="Times New Roman" pitchFamily="18" charset="0"/>
              </a:rPr>
              <a:t>CreateTime</a:t>
            </a:r>
            <a:r>
              <a:rPr lang="en-US" sz="1350" dirty="0" smtClean="0">
                <a:latin typeface="Times New Roman" pitchFamily="18" charset="0"/>
                <a:cs typeface="Times New Roman" pitchFamily="18" charset="0"/>
              </a:rPr>
              <a:t>: 'Sat Feb 09 01:21:35 CST 2013'</a:t>
            </a:r>
            <a:endParaRPr lang="ru-RU" sz="1350" dirty="0" smtClean="0">
              <a:latin typeface="Times New Roman" pitchFamily="18" charset="0"/>
              <a:cs typeface="Times New Roman" pitchFamily="18" charset="0"/>
            </a:endParaRPr>
          </a:p>
          <a:p>
            <a:pPr marL="0" indent="0">
              <a:spcBef>
                <a:spcPts val="0"/>
              </a:spcBef>
              <a:buNone/>
            </a:pPr>
            <a:r>
              <a:rPr lang="en-US" sz="1350" dirty="0" err="1" smtClean="0">
                <a:latin typeface="Times New Roman" pitchFamily="18" charset="0"/>
                <a:cs typeface="Times New Roman" pitchFamily="18" charset="0"/>
              </a:rPr>
              <a:t>SubmitTime</a:t>
            </a:r>
            <a:r>
              <a:rPr lang="en-US" sz="1350" dirty="0" smtClean="0">
                <a:latin typeface="Times New Roman" pitchFamily="18" charset="0"/>
                <a:cs typeface="Times New Roman" pitchFamily="18" charset="0"/>
              </a:rPr>
              <a:t>: 'Sat Feb 09 01:21:35 CST 2013'</a:t>
            </a:r>
            <a:endParaRPr lang="ru-RU" sz="1350" dirty="0" smtClean="0">
              <a:latin typeface="Times New Roman" pitchFamily="18" charset="0"/>
              <a:cs typeface="Times New Roman" pitchFamily="18" charset="0"/>
            </a:endParaRPr>
          </a:p>
          <a:p>
            <a:pPr marL="0" indent="0">
              <a:spcBef>
                <a:spcPts val="0"/>
              </a:spcBef>
              <a:buNone/>
            </a:pPr>
            <a:r>
              <a:rPr lang="en-US" sz="1350" dirty="0" err="1" smtClean="0">
                <a:latin typeface="Times New Roman" pitchFamily="18" charset="0"/>
                <a:cs typeface="Times New Roman" pitchFamily="18" charset="0"/>
              </a:rPr>
              <a:t>StartTime</a:t>
            </a:r>
            <a:r>
              <a:rPr lang="en-US" sz="1350" dirty="0" smtClean="0">
                <a:latin typeface="Times New Roman" pitchFamily="18" charset="0"/>
                <a:cs typeface="Times New Roman" pitchFamily="18" charset="0"/>
              </a:rPr>
              <a:t>: 'Sat Feb 09 01:21:35 CST 2013'</a:t>
            </a:r>
            <a:endParaRPr lang="ru-RU" sz="1350" dirty="0" smtClean="0">
              <a:latin typeface="Times New Roman" pitchFamily="18" charset="0"/>
              <a:cs typeface="Times New Roman" pitchFamily="18" charset="0"/>
            </a:endParaRPr>
          </a:p>
          <a:p>
            <a:pPr marL="0" indent="0">
              <a:spcBef>
                <a:spcPts val="0"/>
              </a:spcBef>
              <a:buNone/>
            </a:pPr>
            <a:r>
              <a:rPr lang="en-US" sz="1350" dirty="0" err="1" smtClean="0">
                <a:latin typeface="Times New Roman" pitchFamily="18" charset="0"/>
                <a:cs typeface="Times New Roman" pitchFamily="18" charset="0"/>
              </a:rPr>
              <a:t>FinishTime</a:t>
            </a:r>
            <a:r>
              <a:rPr lang="en-US" sz="1350" dirty="0" smtClean="0">
                <a:latin typeface="Times New Roman" pitchFamily="18" charset="0"/>
                <a:cs typeface="Times New Roman" pitchFamily="18" charset="0"/>
              </a:rPr>
              <a:t>: 'Sat Feb 09 01:21:37 CST 2013'</a:t>
            </a:r>
            <a:endParaRPr lang="ru-RU" sz="1350" dirty="0" smtClean="0">
              <a:latin typeface="Times New Roman" pitchFamily="18" charset="0"/>
              <a:cs typeface="Times New Roman" pitchFamily="18" charset="0"/>
            </a:endParaRPr>
          </a:p>
          <a:p>
            <a:pPr marL="0" indent="0">
              <a:spcBef>
                <a:spcPts val="0"/>
              </a:spcBef>
              <a:buNone/>
            </a:pPr>
            <a:r>
              <a:rPr lang="en-US" sz="1350" dirty="0" smtClean="0">
                <a:latin typeface="Times New Roman" pitchFamily="18" charset="0"/>
                <a:cs typeface="Times New Roman" pitchFamily="18" charset="0"/>
              </a:rPr>
              <a:t>                     Tasks: [4x1 </a:t>
            </a:r>
            <a:r>
              <a:rPr lang="en-US" sz="1350" dirty="0" err="1" smtClean="0">
                <a:latin typeface="Times New Roman" pitchFamily="18" charset="0"/>
                <a:cs typeface="Times New Roman" pitchFamily="18" charset="0"/>
              </a:rPr>
              <a:t>distcomp.task</a:t>
            </a:r>
            <a:r>
              <a:rPr lang="en-US" sz="1350" dirty="0" smtClean="0">
                <a:latin typeface="Times New Roman" pitchFamily="18" charset="0"/>
                <a:cs typeface="Times New Roman" pitchFamily="18" charset="0"/>
              </a:rPr>
              <a:t>]</a:t>
            </a:r>
            <a:endParaRPr lang="ru-RU" sz="1350" dirty="0" smtClean="0">
              <a:latin typeface="Times New Roman" pitchFamily="18" charset="0"/>
              <a:cs typeface="Times New Roman" pitchFamily="18" charset="0"/>
            </a:endParaRPr>
          </a:p>
          <a:p>
            <a:pPr marL="0" indent="0">
              <a:spcBef>
                <a:spcPts val="0"/>
              </a:spcBef>
              <a:buNone/>
            </a:pPr>
            <a:r>
              <a:rPr lang="en-US" sz="1350" dirty="0" err="1" smtClean="0">
                <a:latin typeface="Times New Roman" pitchFamily="18" charset="0"/>
                <a:cs typeface="Times New Roman" pitchFamily="18" charset="0"/>
              </a:rPr>
              <a:t>FileDependencies</a:t>
            </a:r>
            <a:r>
              <a:rPr lang="en-US" sz="1350" dirty="0" smtClean="0">
                <a:latin typeface="Times New Roman" pitchFamily="18" charset="0"/>
                <a:cs typeface="Times New Roman" pitchFamily="18" charset="0"/>
              </a:rPr>
              <a:t>: {[1x61 char]}</a:t>
            </a:r>
            <a:endParaRPr lang="ru-RU" sz="1350" dirty="0" smtClean="0">
              <a:latin typeface="Times New Roman" pitchFamily="18" charset="0"/>
              <a:cs typeface="Times New Roman" pitchFamily="18" charset="0"/>
            </a:endParaRPr>
          </a:p>
          <a:p>
            <a:pPr marL="0" indent="0">
              <a:spcBef>
                <a:spcPts val="0"/>
              </a:spcBef>
              <a:buNone/>
            </a:pPr>
            <a:r>
              <a:rPr lang="en-US" sz="1350" dirty="0" err="1" smtClean="0">
                <a:latin typeface="Times New Roman" pitchFamily="18" charset="0"/>
                <a:cs typeface="Times New Roman" pitchFamily="18" charset="0"/>
              </a:rPr>
              <a:t>PathDependencies</a:t>
            </a:r>
            <a:r>
              <a:rPr lang="en-US" sz="1350" dirty="0" smtClean="0">
                <a:latin typeface="Times New Roman" pitchFamily="18" charset="0"/>
                <a:cs typeface="Times New Roman" pitchFamily="18" charset="0"/>
              </a:rPr>
              <a:t>: {0x1 cell}</a:t>
            </a:r>
            <a:endParaRPr lang="ru-RU" sz="1350" dirty="0" smtClean="0">
              <a:latin typeface="Times New Roman" pitchFamily="18" charset="0"/>
              <a:cs typeface="Times New Roman" pitchFamily="18" charset="0"/>
            </a:endParaRPr>
          </a:p>
          <a:p>
            <a:pPr marL="0" indent="0">
              <a:spcBef>
                <a:spcPts val="0"/>
              </a:spcBef>
              <a:buNone/>
            </a:pPr>
            <a:r>
              <a:rPr lang="en-US" sz="1350" dirty="0" err="1" smtClean="0">
                <a:latin typeface="Times New Roman" pitchFamily="18" charset="0"/>
                <a:cs typeface="Times New Roman" pitchFamily="18" charset="0"/>
              </a:rPr>
              <a:t>JobData</a:t>
            </a:r>
            <a:r>
              <a:rPr lang="en-US" sz="1350" dirty="0" smtClean="0">
                <a:latin typeface="Times New Roman" pitchFamily="18" charset="0"/>
                <a:cs typeface="Times New Roman" pitchFamily="18" charset="0"/>
              </a:rPr>
              <a:t>: []</a:t>
            </a:r>
            <a:endParaRPr lang="ru-RU" sz="1350" dirty="0" smtClean="0">
              <a:latin typeface="Times New Roman" pitchFamily="18" charset="0"/>
              <a:cs typeface="Times New Roman" pitchFamily="18" charset="0"/>
            </a:endParaRPr>
          </a:p>
          <a:p>
            <a:pPr marL="0" indent="0">
              <a:spcBef>
                <a:spcPts val="0"/>
              </a:spcBef>
              <a:buNone/>
            </a:pPr>
            <a:r>
              <a:rPr lang="en-US" sz="1350" dirty="0" smtClean="0">
                <a:latin typeface="Times New Roman" pitchFamily="18" charset="0"/>
                <a:cs typeface="Times New Roman" pitchFamily="18" charset="0"/>
              </a:rPr>
              <a:t>                    Parent: [1x1 </a:t>
            </a:r>
            <a:r>
              <a:rPr lang="en-US" sz="1350" dirty="0" err="1" smtClean="0">
                <a:latin typeface="Times New Roman" pitchFamily="18" charset="0"/>
                <a:cs typeface="Times New Roman" pitchFamily="18" charset="0"/>
              </a:rPr>
              <a:t>distcomp.jobmanager</a:t>
            </a:r>
            <a:r>
              <a:rPr lang="en-US" sz="1350" dirty="0" smtClean="0">
                <a:latin typeface="Times New Roman" pitchFamily="18" charset="0"/>
                <a:cs typeface="Times New Roman" pitchFamily="18" charset="0"/>
              </a:rPr>
              <a:t>]</a:t>
            </a:r>
            <a:endParaRPr lang="ru-RU" sz="1350" dirty="0" smtClean="0">
              <a:latin typeface="Times New Roman" pitchFamily="18" charset="0"/>
              <a:cs typeface="Times New Roman" pitchFamily="18" charset="0"/>
            </a:endParaRPr>
          </a:p>
          <a:p>
            <a:pPr marL="0" indent="0">
              <a:spcBef>
                <a:spcPts val="0"/>
              </a:spcBef>
              <a:buNone/>
            </a:pPr>
            <a:r>
              <a:rPr lang="en-US" sz="1350" dirty="0" err="1" smtClean="0">
                <a:latin typeface="Times New Roman" pitchFamily="18" charset="0"/>
                <a:cs typeface="Times New Roman" pitchFamily="18" charset="0"/>
              </a:rPr>
              <a:t>UserData</a:t>
            </a:r>
            <a:r>
              <a:rPr lang="en-US" sz="1350" dirty="0" smtClean="0">
                <a:latin typeface="Times New Roman" pitchFamily="18" charset="0"/>
                <a:cs typeface="Times New Roman" pitchFamily="18" charset="0"/>
              </a:rPr>
              <a:t>: []</a:t>
            </a:r>
            <a:endParaRPr lang="ru-RU" sz="1350" dirty="0" smtClean="0">
              <a:latin typeface="Times New Roman" pitchFamily="18" charset="0"/>
              <a:cs typeface="Times New Roman" pitchFamily="18" charset="0"/>
            </a:endParaRPr>
          </a:p>
          <a:p>
            <a:pPr marL="0" indent="0">
              <a:spcBef>
                <a:spcPts val="0"/>
              </a:spcBef>
              <a:buNone/>
            </a:pPr>
            <a:r>
              <a:rPr lang="en-US" sz="1350" dirty="0" err="1" smtClean="0">
                <a:latin typeface="Times New Roman" pitchFamily="18" charset="0"/>
                <a:cs typeface="Times New Roman" pitchFamily="18" charset="0"/>
              </a:rPr>
              <a:t>QueuedFcn</a:t>
            </a:r>
            <a:r>
              <a:rPr lang="en-US" sz="1350" dirty="0" smtClean="0">
                <a:latin typeface="Times New Roman" pitchFamily="18" charset="0"/>
                <a:cs typeface="Times New Roman" pitchFamily="18" charset="0"/>
              </a:rPr>
              <a:t>: []</a:t>
            </a:r>
            <a:endParaRPr lang="ru-RU" sz="1350" dirty="0" smtClean="0">
              <a:latin typeface="Times New Roman" pitchFamily="18" charset="0"/>
              <a:cs typeface="Times New Roman" pitchFamily="18" charset="0"/>
            </a:endParaRPr>
          </a:p>
          <a:p>
            <a:pPr marL="0" indent="0">
              <a:spcBef>
                <a:spcPts val="0"/>
              </a:spcBef>
              <a:buNone/>
            </a:pPr>
            <a:r>
              <a:rPr lang="en-US" sz="1350" dirty="0" err="1" smtClean="0">
                <a:latin typeface="Times New Roman" pitchFamily="18" charset="0"/>
                <a:cs typeface="Times New Roman" pitchFamily="18" charset="0"/>
              </a:rPr>
              <a:t>RunningFcn</a:t>
            </a:r>
            <a:r>
              <a:rPr lang="en-US" sz="1350" dirty="0" smtClean="0">
                <a:latin typeface="Times New Roman" pitchFamily="18" charset="0"/>
                <a:cs typeface="Times New Roman" pitchFamily="18" charset="0"/>
              </a:rPr>
              <a:t>: []</a:t>
            </a:r>
            <a:endParaRPr lang="ru-RU" sz="1350" dirty="0" smtClean="0">
              <a:latin typeface="Times New Roman" pitchFamily="18" charset="0"/>
              <a:cs typeface="Times New Roman" pitchFamily="18" charset="0"/>
            </a:endParaRPr>
          </a:p>
          <a:p>
            <a:pPr marL="0" indent="0">
              <a:spcBef>
                <a:spcPts val="0"/>
              </a:spcBef>
              <a:buNone/>
            </a:pPr>
            <a:r>
              <a:rPr lang="en-US" sz="1350" dirty="0" err="1" smtClean="0">
                <a:latin typeface="Times New Roman" pitchFamily="18" charset="0"/>
                <a:cs typeface="Times New Roman" pitchFamily="18" charset="0"/>
              </a:rPr>
              <a:t>FinishedFcn</a:t>
            </a:r>
            <a:r>
              <a:rPr lang="en-US" sz="1350" dirty="0" smtClean="0">
                <a:latin typeface="Times New Roman" pitchFamily="18" charset="0"/>
                <a:cs typeface="Times New Roman" pitchFamily="18" charset="0"/>
              </a:rPr>
              <a:t>: []</a:t>
            </a:r>
            <a:endParaRPr lang="ru-RU" sz="1350" dirty="0" smtClean="0">
              <a:latin typeface="Times New Roman" pitchFamily="18" charset="0"/>
              <a:cs typeface="Times New Roman" pitchFamily="18" charset="0"/>
            </a:endParaRPr>
          </a:p>
          <a:p>
            <a:pPr marL="0" indent="0">
              <a:spcBef>
                <a:spcPts val="0"/>
              </a:spcBef>
              <a:buNone/>
            </a:pPr>
            <a:endParaRPr lang="ru-RU" sz="1350" dirty="0" smtClean="0">
              <a:latin typeface="Times New Roman" pitchFamily="18" charset="0"/>
              <a:cs typeface="Times New Roman" pitchFamily="18" charset="0"/>
            </a:endParaRPr>
          </a:p>
          <a:p>
            <a:pPr marL="0" indent="0">
              <a:spcBef>
                <a:spcPts val="0"/>
              </a:spcBef>
              <a:buNone/>
            </a:pPr>
            <a:endParaRPr lang="ru-RU" sz="1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404664"/>
            <a:ext cx="4860032" cy="5688632"/>
          </a:xfrm>
        </p:spPr>
        <p:txBody>
          <a:bodyPr>
            <a:normAutofit fontScale="70000" lnSpcReduction="20000"/>
          </a:bodyPr>
          <a:lstStyle/>
          <a:p>
            <a:pPr>
              <a:buNone/>
            </a:pPr>
            <a:r>
              <a:rPr lang="kk-KZ" dirty="0" smtClean="0">
                <a:latin typeface="Times New Roman" pitchFamily="18" charset="0"/>
                <a:cs typeface="Times New Roman" pitchFamily="18" charset="0"/>
              </a:rPr>
              <a:t>	Біздің есеп jm жобалаушы арқылы есептелінеді. Жұмыс үдерісінің минималды және максималды саны жоғарыда көрсетілген. Жобалаушыға pjob тапсырмасында сипатталған есептеуді бастау үшін қанша бос жұмыс процесінің керек екені тапсырманың өзінде (pjob объектінде)  көрсетілуі керек. </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Maximum Number Of Workers и Minimum Number Of Workers мүмкіндігінің мәні бүтін оң сан.  Біздің жағдайда мәні 4-ке тең, яғни  pjob тапсырмасында jm жобалаушыда 4 бос жұмыс үдерісі пайда болғанда, есептеу басталады.</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Мүмкіндіктерге белгілі бір мән беретін командаларды командалық терезе арқылы, сондай-ақ  m-файлда енгізуге болады.</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Мысалы, мыналарды енгізе отырып</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set(pjob,’MinimumNumberOfWorkers’,4)</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set(pjob,’MaximumNumberOfWorkers’,4) </a:t>
            </a:r>
            <a:endParaRPr lang="ru-RU" dirty="0" smtClean="0">
              <a:latin typeface="Times New Roman" pitchFamily="18" charset="0"/>
              <a:cs typeface="Times New Roman" pitchFamily="18" charset="0"/>
            </a:endParaRPr>
          </a:p>
          <a:p>
            <a:pPr>
              <a:buNone/>
            </a:pPr>
            <a:endParaRPr lang="ru-RU" dirty="0">
              <a:latin typeface="Times New Roman" pitchFamily="18" charset="0"/>
              <a:cs typeface="Times New Roman" pitchFamily="18" charset="0"/>
            </a:endParaRPr>
          </a:p>
        </p:txBody>
      </p:sp>
      <p:pic>
        <p:nvPicPr>
          <p:cNvPr id="17410" name="Рисунок 305"/>
          <p:cNvPicPr>
            <a:picLocks noChangeAspect="1" noChangeArrowheads="1"/>
          </p:cNvPicPr>
          <p:nvPr/>
        </p:nvPicPr>
        <p:blipFill>
          <a:blip r:embed="rId3" cstate="print"/>
          <a:srcRect/>
          <a:stretch>
            <a:fillRect/>
          </a:stretch>
        </p:blipFill>
        <p:spPr bwMode="auto">
          <a:xfrm>
            <a:off x="4716016" y="476672"/>
            <a:ext cx="4145861" cy="4865186"/>
          </a:xfrm>
          <a:prstGeom prst="rect">
            <a:avLst/>
          </a:prstGeom>
          <a:noFill/>
          <a:ln w="9525">
            <a:noFill/>
            <a:miter lim="800000"/>
            <a:headEnd/>
            <a:tailEnd/>
          </a:ln>
        </p:spPr>
      </p:pic>
      <p:sp>
        <p:nvSpPr>
          <p:cNvPr id="17412" name="Rectangle 4"/>
          <p:cNvSpPr>
            <a:spLocks noChangeArrowheads="1"/>
          </p:cNvSpPr>
          <p:nvPr/>
        </p:nvSpPr>
        <p:spPr bwMode="auto">
          <a:xfrm>
            <a:off x="4355976" y="5157192"/>
            <a:ext cx="4248472"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ctr" defTabSz="914400" rtl="0" eaLnBrk="1" fontAlgn="base" latinLnBrk="0" hangingPunct="1">
              <a:lnSpc>
                <a:spcPct val="100000"/>
              </a:lnSpc>
              <a:spcBef>
                <a:spcPct val="0"/>
              </a:spcBef>
              <a:spcAft>
                <a:spcPct val="0"/>
              </a:spcAft>
              <a:buClrTx/>
              <a:buSzTx/>
              <a:buFontTx/>
              <a:buNone/>
              <a:tabLst/>
            </a:pPr>
            <a:r>
              <a:rPr kumimoji="0" lang="kk-KZ" sz="1800" b="0" i="0" u="none" strike="noStrike" cap="none" normalizeH="0" baseline="0" dirty="0" smtClean="0">
                <a:ln>
                  <a:noFill/>
                </a:ln>
                <a:solidFill>
                  <a:schemeClr val="tx1"/>
                </a:solidFill>
                <a:effectLst/>
                <a:latin typeface="Arial" pitchFamily="34" charset="0"/>
                <a:cs typeface="Arial" pitchFamily="34" charset="0"/>
              </a:rPr>
              <a:t>Сурет - m-файл мысалы</a:t>
            </a:r>
          </a:p>
        </p:txBody>
      </p:sp>
      <p:sp>
        <p:nvSpPr>
          <p:cNvPr id="7" name="TextBox 6"/>
          <p:cNvSpPr txBox="1"/>
          <p:nvPr/>
        </p:nvSpPr>
        <p:spPr>
          <a:xfrm>
            <a:off x="467544" y="5877272"/>
            <a:ext cx="8136904" cy="1200329"/>
          </a:xfrm>
          <a:prstGeom prst="rect">
            <a:avLst/>
          </a:prstGeom>
          <a:noFill/>
        </p:spPr>
        <p:txBody>
          <a:bodyPr wrap="square" rtlCol="0">
            <a:spAutoFit/>
          </a:bodyPr>
          <a:lstStyle/>
          <a:p>
            <a:r>
              <a:rPr lang="kk-KZ" dirty="0" smtClean="0">
                <a:latin typeface="Times New Roman" pitchFamily="18" charset="0"/>
                <a:cs typeface="Times New Roman" pitchFamily="18" charset="0"/>
              </a:rPr>
              <a:t>керекті қасиеттерді орната аламыз. </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Қасиеттер мәнін тексеру үшін get командасын қолдануға болады:</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get(pjob,’MinimumNumberOfWorkers’).</a:t>
            </a:r>
            <a:endParaRPr lang="ru-RU" dirty="0" smtClean="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a:bodyPr>
          <a:lstStyle/>
          <a:p>
            <a:pPr lvl="0"/>
            <a:r>
              <a:rPr lang="kk-KZ" dirty="0" smtClean="0">
                <a:latin typeface="Times New Roman" pitchFamily="18" charset="0"/>
                <a:cs typeface="Times New Roman" pitchFamily="18" charset="0"/>
              </a:rPr>
              <a:t>«m-файлды қолдану технологиясы» түсінігінің мәні неде?</a:t>
            </a:r>
            <a:endParaRPr lang="ru-RU" dirty="0" smtClean="0">
              <a:latin typeface="Times New Roman" pitchFamily="18" charset="0"/>
              <a:cs typeface="Times New Roman" pitchFamily="18" charset="0"/>
            </a:endParaRPr>
          </a:p>
          <a:p>
            <a:pPr lvl="0"/>
            <a:r>
              <a:rPr lang="en-US" dirty="0" err="1" smtClean="0">
                <a:latin typeface="Times New Roman" pitchFamily="18" charset="0"/>
                <a:cs typeface="Times New Roman" pitchFamily="18" charset="0"/>
              </a:rPr>
              <a:t>Pjob</a:t>
            </a:r>
            <a:r>
              <a:rPr lang="kk-KZ" dirty="0" smtClean="0">
                <a:latin typeface="Times New Roman" pitchFamily="18" charset="0"/>
                <a:cs typeface="Times New Roman" pitchFamily="18" charset="0"/>
              </a:rPr>
              <a:t> айнымалысының рөлі қандай</a:t>
            </a:r>
            <a:r>
              <a:rPr lang="ru-RU" dirty="0" smtClean="0">
                <a:latin typeface="Times New Roman" pitchFamily="18" charset="0"/>
                <a:cs typeface="Times New Roman" pitchFamily="18" charset="0"/>
              </a:rPr>
              <a:t>?</a:t>
            </a:r>
          </a:p>
          <a:p>
            <a:pPr lvl="0"/>
            <a:r>
              <a:rPr lang="en-US" dirty="0" smtClean="0">
                <a:latin typeface="Times New Roman" pitchFamily="18" charset="0"/>
                <a:cs typeface="Times New Roman" pitchFamily="18" charset="0"/>
              </a:rPr>
              <a:t>Get</a:t>
            </a:r>
            <a:r>
              <a:rPr lang="ru-RU" dirty="0" err="1" smtClean="0">
                <a:latin typeface="Times New Roman" pitchFamily="18" charset="0"/>
                <a:cs typeface="Times New Roman" pitchFamily="18" charset="0"/>
              </a:rPr>
              <a:t>коман</a:t>
            </a:r>
            <a:r>
              <a:rPr lang="kk-KZ" dirty="0" smtClean="0">
                <a:latin typeface="Times New Roman" pitchFamily="18" charset="0"/>
                <a:cs typeface="Times New Roman" pitchFamily="18" charset="0"/>
              </a:rPr>
              <a:t>дасының рөлі қандай</a:t>
            </a:r>
            <a:r>
              <a:rPr lang="ru-RU" dirty="0" smtClean="0">
                <a:latin typeface="Times New Roman" pitchFamily="18" charset="0"/>
                <a:cs typeface="Times New Roman" pitchFamily="18" charset="0"/>
              </a:rPr>
              <a:t>?</a:t>
            </a:r>
          </a:p>
          <a:p>
            <a:pPr lvl="0"/>
            <a:r>
              <a:rPr lang="kk-KZ" dirty="0" smtClean="0">
                <a:latin typeface="Times New Roman" pitchFamily="18" charset="0"/>
                <a:cs typeface="Times New Roman" pitchFamily="18" charset="0"/>
              </a:rPr>
              <a:t>Сіздің құрастырған кластеріңізде максимум қанша жұмысшы болады</a:t>
            </a:r>
            <a:r>
              <a:rPr lang="ru-RU" dirty="0" smtClean="0">
                <a:latin typeface="Times New Roman" pitchFamily="18" charset="0"/>
                <a:cs typeface="Times New Roman" pitchFamily="18" charset="0"/>
              </a:rPr>
              <a:t>?</a:t>
            </a:r>
          </a:p>
          <a:p>
            <a:pPr lvl="0"/>
            <a:r>
              <a:rPr lang="kk-KZ" dirty="0" smtClean="0">
                <a:latin typeface="Times New Roman" pitchFamily="18" charset="0"/>
                <a:cs typeface="Times New Roman" pitchFamily="18" charset="0"/>
              </a:rPr>
              <a:t>Сіздің құрастырған кластеріңізде минимум жұмысшы санын атаңыз</a:t>
            </a:r>
            <a:r>
              <a:rPr lang="ru-RU" dirty="0" smtClean="0">
                <a:latin typeface="Times New Roman" pitchFamily="18" charset="0"/>
                <a:cs typeface="Times New Roman" pitchFamily="18" charset="0"/>
              </a:rPr>
              <a:t>?</a:t>
            </a:r>
          </a:p>
          <a:p>
            <a:endParaRPr lang="ru-RU" dirty="0" smtClean="0">
              <a:latin typeface="Times New Roman" pitchFamily="18" charset="0"/>
              <a:cs typeface="Times New Roman" pitchFamily="18" charset="0"/>
            </a:endParaRPr>
          </a:p>
          <a:p>
            <a:pPr>
              <a:buNone/>
            </a:pPr>
            <a:endParaRPr lang="ru-RU" dirty="0">
              <a:latin typeface="Times New Roman" pitchFamily="18" charset="0"/>
              <a:cs typeface="Times New Roman" pitchFamily="18" charset="0"/>
            </a:endParaRPr>
          </a:p>
        </p:txBody>
      </p:sp>
      <p:sp>
        <p:nvSpPr>
          <p:cNvPr id="2" name="Заголовок 1"/>
          <p:cNvSpPr>
            <a:spLocks noGrp="1"/>
          </p:cNvSpPr>
          <p:nvPr>
            <p:ph type="title"/>
          </p:nvPr>
        </p:nvSpPr>
        <p:spPr/>
        <p:txBody>
          <a:bodyPr/>
          <a:lstStyle/>
          <a:p>
            <a:pPr algn="ctr"/>
            <a:r>
              <a:rPr lang="kk-KZ" b="1" dirty="0" smtClean="0">
                <a:latin typeface="Times New Roman" pitchFamily="18" charset="0"/>
                <a:cs typeface="Times New Roman" pitchFamily="18" charset="0"/>
              </a:rPr>
              <a:t>Бақылау сұрақтары:</a:t>
            </a:r>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26</TotalTime>
  <Words>391</Words>
  <Application>Microsoft Office PowerPoint</Application>
  <PresentationFormat>Экран (4:3)</PresentationFormat>
  <Paragraphs>86</Paragraphs>
  <Slides>7</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Открытая</vt:lpstr>
      <vt:lpstr>Параллельдеуге жататын есептерді программалау</vt:lpstr>
      <vt:lpstr>Негізгі түсініктер </vt:lpstr>
      <vt:lpstr>Презентация PowerPoint</vt:lpstr>
      <vt:lpstr>m-файлды қолданумен жүзеге асырылатын жұмыстар</vt:lpstr>
      <vt:lpstr>Презентация PowerPoint</vt:lpstr>
      <vt:lpstr>Презентация PowerPoint</vt:lpstr>
      <vt:lpstr>Бақылау сұрақтары: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Параллельдеуге жататын есептерді программалау</dc:title>
  <dc:creator>Мейрамгуль</dc:creator>
  <cp:lastModifiedBy>asus</cp:lastModifiedBy>
  <cp:revision>22</cp:revision>
  <dcterms:created xsi:type="dcterms:W3CDTF">2018-03-30T18:33:10Z</dcterms:created>
  <dcterms:modified xsi:type="dcterms:W3CDTF">2018-04-01T17:52:58Z</dcterms:modified>
</cp:coreProperties>
</file>