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3" d="100"/>
          <a:sy n="53" d="100"/>
        </p:scale>
        <p:origin x="-96" y="-34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2597EE94-600A-4962-BACE-B1D526464F1E}" type="datetimeFigureOut">
              <a:rPr lang="ru-RU" smtClean="0"/>
              <a:t>01.04.2018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F66544A-7F36-49B3-A132-0ACFABFAC8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97EE94-600A-4962-BACE-B1D526464F1E}" type="datetimeFigureOut">
              <a:rPr lang="ru-RU" smtClean="0"/>
              <a:t>01.04.2018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66544A-7F36-49B3-A132-0ACFABFAC8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97EE94-600A-4962-BACE-B1D526464F1E}" type="datetimeFigureOut">
              <a:rPr lang="ru-RU" smtClean="0"/>
              <a:t>01.04.2018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66544A-7F36-49B3-A132-0ACFABFAC8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97EE94-600A-4962-BACE-B1D526464F1E}" type="datetimeFigureOut">
              <a:rPr lang="ru-RU" smtClean="0"/>
              <a:t>01.04.2018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66544A-7F36-49B3-A132-0ACFABFAC8A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97EE94-600A-4962-BACE-B1D526464F1E}" type="datetimeFigureOut">
              <a:rPr lang="ru-RU" smtClean="0"/>
              <a:t>01.04.2018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66544A-7F36-49B3-A132-0ACFABFAC8AF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97EE94-600A-4962-BACE-B1D526464F1E}" type="datetimeFigureOut">
              <a:rPr lang="ru-RU" smtClean="0"/>
              <a:t>01.04.2018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66544A-7F36-49B3-A132-0ACFABFAC8AF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97EE94-600A-4962-BACE-B1D526464F1E}" type="datetimeFigureOut">
              <a:rPr lang="ru-RU" smtClean="0"/>
              <a:t>01.04.2018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66544A-7F36-49B3-A132-0ACFABFAC8A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97EE94-600A-4962-BACE-B1D526464F1E}" type="datetimeFigureOut">
              <a:rPr lang="ru-RU" smtClean="0"/>
              <a:t>01.04.2018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66544A-7F36-49B3-A132-0ACFABFAC8AF}" type="slidenum">
              <a:rPr lang="ru-RU" smtClean="0"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597EE94-600A-4962-BACE-B1D526464F1E}" type="datetimeFigureOut">
              <a:rPr lang="ru-RU" smtClean="0"/>
              <a:t>01.04.2018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66544A-7F36-49B3-A132-0ACFABFAC8AF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2597EE94-600A-4962-BACE-B1D526464F1E}" type="datetimeFigureOut">
              <a:rPr lang="ru-RU" smtClean="0"/>
              <a:t>01.04.2018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F66544A-7F36-49B3-A132-0ACFABFAC8AF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2597EE94-600A-4962-BACE-B1D526464F1E}" type="datetimeFigureOut">
              <a:rPr lang="ru-RU" smtClean="0"/>
              <a:t>01.04.2018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F66544A-7F36-49B3-A132-0ACFABFAC8AF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2597EE94-600A-4962-BACE-B1D526464F1E}" type="datetimeFigureOut">
              <a:rPr lang="ru-RU" smtClean="0"/>
              <a:t>01.04.2018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F66544A-7F36-49B3-A132-0ACFABFAC8AF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99592" y="260648"/>
            <a:ext cx="6984776" cy="1224136"/>
          </a:xfrm>
        </p:spPr>
        <p:txBody>
          <a:bodyPr>
            <a:normAutofit/>
          </a:bodyPr>
          <a:lstStyle/>
          <a:p>
            <a:pPr algn="ctr"/>
            <a:r>
              <a:rPr lang="ru-RU" sz="2800" cap="all" dirty="0" err="1">
                <a:effectLst/>
                <a:latin typeface="Times New Roman" pitchFamily="18" charset="0"/>
                <a:cs typeface="Times New Roman" pitchFamily="18" charset="0"/>
              </a:rPr>
              <a:t>Параллельдеуге</a:t>
            </a:r>
            <a:r>
              <a:rPr lang="ru-RU" sz="38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cap="all" dirty="0" err="1">
                <a:effectLst/>
                <a:latin typeface="Times New Roman" pitchFamily="18" charset="0"/>
                <a:cs typeface="Times New Roman" pitchFamily="18" charset="0"/>
              </a:rPr>
              <a:t>жататын</a:t>
            </a:r>
            <a:r>
              <a:rPr lang="ru-RU" sz="2800" cap="all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cap="all" dirty="0" err="1">
                <a:effectLst/>
                <a:latin typeface="Times New Roman" pitchFamily="18" charset="0"/>
                <a:cs typeface="Times New Roman" pitchFamily="18" charset="0"/>
              </a:rPr>
              <a:t>есептерді</a:t>
            </a:r>
            <a:r>
              <a:rPr lang="ru-RU" sz="2800" cap="all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cap="all" dirty="0" err="1">
                <a:effectLst/>
                <a:latin typeface="Times New Roman" pitchFamily="18" charset="0"/>
                <a:cs typeface="Times New Roman" pitchFamily="18" charset="0"/>
              </a:rPr>
              <a:t>программалау</a:t>
            </a:r>
            <a:r>
              <a:rPr lang="ru-RU" sz="2800" cap="all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lang="ru-RU" sz="2800" cap="all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323528" y="1844824"/>
            <a:ext cx="8424936" cy="242374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1">
              <a:spcBef>
                <a:spcPts val="324"/>
              </a:spcBef>
              <a:buClr>
                <a:schemeClr val="accent1"/>
              </a:buClr>
            </a:pPr>
            <a:r>
              <a:rPr lang="kk-KZ" b="1" dirty="0">
                <a:latin typeface="Times New Roman" pitchFamily="18" charset="0"/>
                <a:cs typeface="Times New Roman" pitchFamily="18" charset="0"/>
              </a:rPr>
              <a:t>Жоспар:</a:t>
            </a:r>
            <a:endParaRPr lang="en-US" b="1" dirty="0"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spcBef>
                <a:spcPts val="324"/>
              </a:spcBef>
              <a:buClr>
                <a:schemeClr val="accent1"/>
              </a:buClr>
              <a:buFont typeface="+mj-lt"/>
              <a:buAutoNum type="arabicPeriod"/>
            </a:pPr>
            <a:r>
              <a:rPr lang="kk-KZ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Негізгі </a:t>
            </a:r>
            <a:r>
              <a:rPr lang="kk-KZ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түсініктер. </a:t>
            </a:r>
            <a:r>
              <a:rPr lang="kk-KZ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Pmode режимі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 marL="800100" lvl="1" indent="-342900">
              <a:spcBef>
                <a:spcPts val="324"/>
              </a:spcBef>
              <a:buClr>
                <a:schemeClr val="accent1"/>
              </a:buClr>
              <a:buFont typeface="+mj-lt"/>
              <a:buAutoNum type="arabicPeriod"/>
            </a:pPr>
            <a:r>
              <a:rPr lang="kk-KZ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pmode  </a:t>
            </a:r>
            <a:r>
              <a:rPr lang="kk-KZ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режимін іске қосу </a:t>
            </a:r>
            <a:r>
              <a:rPr lang="kk-KZ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форматы</a:t>
            </a:r>
          </a:p>
          <a:p>
            <a:pPr marL="800100" lvl="1" indent="-342900">
              <a:spcBef>
                <a:spcPts val="324"/>
              </a:spcBef>
              <a:buClr>
                <a:schemeClr val="accent1"/>
              </a:buClr>
              <a:buFont typeface="+mj-lt"/>
              <a:buAutoNum type="arabicPeriod"/>
            </a:pP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accent1"/>
              </a:buClr>
            </a:pPr>
            <a:r>
              <a:rPr lang="kk-KZ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Сабақ мақсаты: </a:t>
            </a:r>
            <a:r>
              <a:rPr lang="kk-KZ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MatLab жүйесінде параллельді есептерді шешу және pmode режимін </a:t>
            </a:r>
            <a:r>
              <a:rPr lang="kk-KZ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қарастыру</a:t>
            </a:r>
          </a:p>
          <a:p>
            <a:pPr>
              <a:buClr>
                <a:schemeClr val="accent1"/>
              </a:buClr>
            </a:pP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  <a:p>
            <a:pPr>
              <a:buClr>
                <a:schemeClr val="accent1"/>
              </a:buClr>
            </a:pPr>
            <a:r>
              <a:rPr lang="kk-KZ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Негізгі түсініктер: </a:t>
            </a:r>
            <a:r>
              <a:rPr lang="kk-KZ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pmode режимі, labindexиnumlabs, jobmanager.</a:t>
            </a:r>
            <a:endParaRPr lang="ru-RU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 l="32372" t="60656" r="21140" b="13751"/>
          <a:stretch>
            <a:fillRect/>
          </a:stretch>
        </p:blipFill>
        <p:spPr bwMode="auto">
          <a:xfrm>
            <a:off x="578326" y="3140968"/>
            <a:ext cx="7909801" cy="24482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600200"/>
            <a:ext cx="9144000" cy="1900808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	MatLab жүйесінде параллельді есептерді шешудің екі түрлі нұсқасы бар: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	- біріншісі  pmode  режиміне негізделген;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	- екінші нұсқасы  m-файлдарды қолдану технологиясына сүйенеді.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692696"/>
            <a:ext cx="8153400" cy="670520"/>
          </a:xfrm>
        </p:spPr>
        <p:txBody>
          <a:bodyPr>
            <a:normAutofit fontScale="90000"/>
          </a:bodyPr>
          <a:lstStyle/>
          <a:p>
            <a:r>
              <a:rPr lang="kk-KZ" b="1" dirty="0" smtClean="0">
                <a:latin typeface="Times New Roman" pitchFamily="18" charset="0"/>
                <a:cs typeface="Times New Roman" pitchFamily="18" charset="0"/>
              </a:rPr>
              <a:t>Негізгі түсініктер. Pmode режимі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27" name="Rectangle 3"/>
          <p:cNvSpPr>
            <a:spLocks noChangeArrowheads="1"/>
          </p:cNvSpPr>
          <p:nvPr/>
        </p:nvSpPr>
        <p:spPr bwMode="auto">
          <a:xfrm>
            <a:off x="0" y="5733256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Сурет - MatLab жүйесінде параллельді есептерді шешудің екі түрлі нұсқасы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23528" y="476672"/>
            <a:ext cx="8640960" cy="4495800"/>
          </a:xfrm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	Аталған жұмыста біз pmode режимін қарастыратын боламыз.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	pmode режимі көрнектілікті түрде жұмыс істеуге ыңғайлы: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-   MatLab командалық терезесі арқылы worker  үдерісімен байланыс жасауға мүмкіндік береді (жұмысшы үдерістер);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-   локальді ауысымдарды қарап шығуға, олардың арасындағы деректермен алмасуға мүмкіндік туғызады; 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-   параллельді  программаларды ретке келтірудің бір тәсілі ретінде қолданылады;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-   бір мезгілде бірнеше лабораторияларда параллельді тапсырмаларды интербелсенді түрде орындауға мүмкіндік береді.  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410" name="Группа 203"/>
          <p:cNvGrpSpPr>
            <a:grpSpLocks/>
          </p:cNvGrpSpPr>
          <p:nvPr/>
        </p:nvGrpSpPr>
        <p:grpSpPr bwMode="auto">
          <a:xfrm>
            <a:off x="683568" y="721195"/>
            <a:ext cx="7920880" cy="4824536"/>
            <a:chOff x="1368" y="9688"/>
            <a:chExt cx="9162" cy="5162"/>
          </a:xfrm>
        </p:grpSpPr>
        <p:sp>
          <p:nvSpPr>
            <p:cNvPr id="204" name="Oval 12"/>
            <p:cNvSpPr>
              <a:spLocks noChangeArrowheads="1"/>
            </p:cNvSpPr>
            <p:nvPr/>
          </p:nvSpPr>
          <p:spPr bwMode="auto">
            <a:xfrm>
              <a:off x="4896" y="11452"/>
              <a:ext cx="1680" cy="1176"/>
            </a:xfrm>
            <a:prstGeom prst="ellipse">
              <a:avLst/>
            </a:prstGeom>
            <a:gradFill rotWithShape="0">
              <a:gsLst>
                <a:gs pos="0">
                  <a:srgbClr val="F79646"/>
                </a:gs>
                <a:gs pos="100000">
                  <a:srgbClr val="DF6A09"/>
                </a:gs>
              </a:gsLst>
              <a:path path="shape">
                <a:fillToRect l="50000" t="50000" r="50000" b="50000"/>
              </a:path>
            </a:gradFill>
            <a:ln w="0">
              <a:noFill/>
              <a:round/>
              <a:headEnd/>
              <a:tailEnd/>
            </a:ln>
            <a:effectLst>
              <a:prstShdw prst="shdw15">
                <a:srgbClr val="FFFF00">
                  <a:alpha val="50000"/>
                </a:srgbClr>
              </a:prst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ru-RU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Режим </a:t>
              </a:r>
              <a:r>
                <a:rPr kumimoji="0" lang="ru-RU" sz="1400" b="0" i="0" u="none" strike="noStrike" cap="none" normalizeH="0" baseline="0" dirty="0" err="1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pmode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5" name="Oval 13"/>
            <p:cNvSpPr>
              <a:spLocks noChangeArrowheads="1"/>
            </p:cNvSpPr>
            <p:nvPr/>
          </p:nvSpPr>
          <p:spPr bwMode="auto">
            <a:xfrm>
              <a:off x="3900" y="12856"/>
              <a:ext cx="3828" cy="1994"/>
            </a:xfrm>
            <a:prstGeom prst="ellipse">
              <a:avLst/>
            </a:prstGeom>
            <a:gradFill rotWithShape="0">
              <a:gsLst>
                <a:gs pos="0">
                  <a:srgbClr val="D99594"/>
                </a:gs>
                <a:gs pos="50000">
                  <a:srgbClr val="C0504D"/>
                </a:gs>
                <a:gs pos="100000">
                  <a:srgbClr val="D99594"/>
                </a:gs>
              </a:gsLst>
              <a:lin ang="5400000" scaled="1"/>
            </a:gradFill>
            <a:ln w="12700">
              <a:solidFill>
                <a:srgbClr val="C0504D"/>
              </a:solidFill>
              <a:round/>
              <a:headEnd/>
              <a:tailEnd/>
            </a:ln>
            <a:effectLst>
              <a:outerShdw dist="28398" dir="3806097" algn="ctr" rotWithShape="0">
                <a:srgbClr val="622423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kk-KZ" sz="14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бір мезгілде бірнеше лабораторияларда параллельді тапсырмалардыинтербелсенді түрде орындауға мүмкіндік береді</a:t>
              </a:r>
              <a:endParaRPr kumimoji="0" lang="ru-RU" sz="14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7" name="Oval 14"/>
            <p:cNvSpPr>
              <a:spLocks noChangeArrowheads="1"/>
            </p:cNvSpPr>
            <p:nvPr/>
          </p:nvSpPr>
          <p:spPr bwMode="auto">
            <a:xfrm>
              <a:off x="1368" y="11068"/>
              <a:ext cx="3156" cy="1702"/>
            </a:xfrm>
            <a:prstGeom prst="ellipse">
              <a:avLst/>
            </a:prstGeom>
            <a:gradFill rotWithShape="0">
              <a:gsLst>
                <a:gs pos="0">
                  <a:srgbClr val="D99594"/>
                </a:gs>
                <a:gs pos="50000">
                  <a:srgbClr val="C0504D"/>
                </a:gs>
                <a:gs pos="100000">
                  <a:srgbClr val="D99594"/>
                </a:gs>
              </a:gsLst>
              <a:lin ang="5400000" scaled="1"/>
            </a:gradFill>
            <a:ln w="12700">
              <a:solidFill>
                <a:srgbClr val="C0504D"/>
              </a:solidFill>
              <a:round/>
              <a:headEnd/>
              <a:tailEnd/>
            </a:ln>
            <a:effectLst>
              <a:outerShdw dist="28398" dir="3806097" algn="ctr" rotWithShape="0">
                <a:srgbClr val="622423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kk-KZ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параллельді  программаларды ретке келтірудің бір тәсілі ретіндеқолданылады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8" name="Oval 15"/>
            <p:cNvSpPr>
              <a:spLocks noChangeArrowheads="1"/>
            </p:cNvSpPr>
            <p:nvPr/>
          </p:nvSpPr>
          <p:spPr bwMode="auto">
            <a:xfrm>
              <a:off x="3780" y="9688"/>
              <a:ext cx="3948" cy="1584"/>
            </a:xfrm>
            <a:prstGeom prst="ellipse">
              <a:avLst/>
            </a:prstGeom>
            <a:gradFill rotWithShape="0">
              <a:gsLst>
                <a:gs pos="0">
                  <a:srgbClr val="D99594"/>
                </a:gs>
                <a:gs pos="50000">
                  <a:srgbClr val="C0504D"/>
                </a:gs>
                <a:gs pos="100000">
                  <a:srgbClr val="D99594"/>
                </a:gs>
              </a:gsLst>
              <a:lin ang="5400000" scaled="1"/>
            </a:gradFill>
            <a:ln w="12700">
              <a:solidFill>
                <a:srgbClr val="C0504D"/>
              </a:solidFill>
              <a:round/>
              <a:headEnd/>
              <a:tailEnd/>
            </a:ln>
            <a:effectLst>
              <a:outerShdw dist="28398" dir="3806097" algn="ctr" rotWithShape="0">
                <a:srgbClr val="622423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kk-KZ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MatLab командалық терезесі арқылы worker  үдерісімен байланыс жасауға мүмкіндік береді</a:t>
              </a: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09" name="Oval 16"/>
            <p:cNvSpPr>
              <a:spLocks noChangeArrowheads="1"/>
            </p:cNvSpPr>
            <p:nvPr/>
          </p:nvSpPr>
          <p:spPr bwMode="auto">
            <a:xfrm>
              <a:off x="7224" y="10984"/>
              <a:ext cx="3306" cy="2017"/>
            </a:xfrm>
            <a:prstGeom prst="ellipse">
              <a:avLst/>
            </a:prstGeom>
            <a:gradFill rotWithShape="0">
              <a:gsLst>
                <a:gs pos="0">
                  <a:srgbClr val="D99594"/>
                </a:gs>
                <a:gs pos="50000">
                  <a:srgbClr val="C0504D"/>
                </a:gs>
                <a:gs pos="100000">
                  <a:srgbClr val="D99594"/>
                </a:gs>
              </a:gsLst>
              <a:lin ang="5400000" scaled="1"/>
            </a:gradFill>
            <a:ln w="12700">
              <a:solidFill>
                <a:srgbClr val="C0504D"/>
              </a:solidFill>
              <a:round/>
              <a:headEnd/>
              <a:tailEnd/>
            </a:ln>
            <a:effectLst>
              <a:outerShdw dist="28398" dir="3806097" algn="ctr" rotWithShape="0">
                <a:srgbClr val="622423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1000"/>
                </a:spcAft>
                <a:buClrTx/>
                <a:buSzTx/>
                <a:buFontTx/>
                <a:buNone/>
                <a:tabLst/>
              </a:pPr>
              <a:r>
                <a:rPr kumimoji="0" lang="kk-KZ" sz="14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cs typeface="Times New Roman" pitchFamily="18" charset="0"/>
                </a:rPr>
                <a:t>локальді ауысымдарды қарап шығуға, олардың арасындағы деректермен алмасуға мүмкіндік туғызады</a:t>
              </a:r>
            </a:p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10" name="AutoShape 17"/>
            <p:cNvSpPr>
              <a:spLocks noChangeArrowheads="1"/>
            </p:cNvSpPr>
            <p:nvPr/>
          </p:nvSpPr>
          <p:spPr bwMode="auto">
            <a:xfrm>
              <a:off x="7296" y="9800"/>
              <a:ext cx="1368" cy="1472"/>
            </a:xfrm>
            <a:custGeom>
              <a:avLst/>
              <a:gdLst>
                <a:gd name="T0" fmla="*/ 60 w 21600"/>
                <a:gd name="T1" fmla="*/ 4 h 21600"/>
                <a:gd name="T2" fmla="*/ 19 w 21600"/>
                <a:gd name="T3" fmla="*/ 29 h 21600"/>
                <a:gd name="T4" fmla="*/ 50 w 21600"/>
                <a:gd name="T5" fmla="*/ 32 h 21600"/>
                <a:gd name="T6" fmla="*/ 97 w 21600"/>
                <a:gd name="T7" fmla="*/ 58 h 21600"/>
                <a:gd name="T8" fmla="*/ 70 w 21600"/>
                <a:gd name="T9" fmla="*/ 82 h 21600"/>
                <a:gd name="T10" fmla="*/ 49 w 21600"/>
                <a:gd name="T11" fmla="*/ 51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58 w 21600"/>
                <a:gd name="T19" fmla="*/ 3170 h 21600"/>
                <a:gd name="T20" fmla="*/ 18442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4983" y="11327"/>
                  </a:moveTo>
                  <a:cubicBezTo>
                    <a:pt x="15005" y="11152"/>
                    <a:pt x="15017" y="10976"/>
                    <a:pt x="15017" y="10800"/>
                  </a:cubicBezTo>
                  <a:cubicBezTo>
                    <a:pt x="15017" y="8471"/>
                    <a:pt x="13128" y="6583"/>
                    <a:pt x="10800" y="6583"/>
                  </a:cubicBezTo>
                  <a:cubicBezTo>
                    <a:pt x="9473" y="6582"/>
                    <a:pt x="8224" y="7207"/>
                    <a:pt x="7427" y="8268"/>
                  </a:cubicBezTo>
                  <a:lnTo>
                    <a:pt x="2162" y="4316"/>
                  </a:lnTo>
                  <a:cubicBezTo>
                    <a:pt x="4202" y="1598"/>
                    <a:pt x="7402" y="-1"/>
                    <a:pt x="10800" y="0"/>
                  </a:cubicBezTo>
                  <a:cubicBezTo>
                    <a:pt x="16764" y="0"/>
                    <a:pt x="21600" y="4835"/>
                    <a:pt x="21600" y="10800"/>
                  </a:cubicBezTo>
                  <a:cubicBezTo>
                    <a:pt x="21600" y="11252"/>
                    <a:pt x="21571" y="11703"/>
                    <a:pt x="21515" y="12152"/>
                  </a:cubicBezTo>
                  <a:lnTo>
                    <a:pt x="24193" y="12490"/>
                  </a:lnTo>
                  <a:lnTo>
                    <a:pt x="17498" y="17684"/>
                  </a:lnTo>
                  <a:lnTo>
                    <a:pt x="12305" y="10989"/>
                  </a:lnTo>
                  <a:lnTo>
                    <a:pt x="14983" y="11327"/>
                  </a:lnTo>
                  <a:close/>
                </a:path>
              </a:pathLst>
            </a:custGeom>
            <a:gradFill rotWithShape="0">
              <a:gsLst>
                <a:gs pos="0">
                  <a:srgbClr val="D99594"/>
                </a:gs>
                <a:gs pos="50000">
                  <a:srgbClr val="C0504D"/>
                </a:gs>
                <a:gs pos="100000">
                  <a:srgbClr val="D99594"/>
                </a:gs>
              </a:gsLst>
              <a:lin ang="5400000" scaled="1"/>
            </a:gradFill>
            <a:ln w="12700">
              <a:solidFill>
                <a:srgbClr val="C0504D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622423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11" name="AutoShape 18"/>
            <p:cNvSpPr>
              <a:spLocks noChangeArrowheads="1"/>
            </p:cNvSpPr>
            <p:nvPr/>
          </p:nvSpPr>
          <p:spPr bwMode="auto">
            <a:xfrm>
              <a:off x="2616" y="9896"/>
              <a:ext cx="1284" cy="1172"/>
            </a:xfrm>
            <a:custGeom>
              <a:avLst/>
              <a:gdLst>
                <a:gd name="T0" fmla="*/ 6 w 21600"/>
                <a:gd name="T1" fmla="*/ 14 h 21600"/>
                <a:gd name="T2" fmla="*/ 31 w 21600"/>
                <a:gd name="T3" fmla="*/ 54 h 21600"/>
                <a:gd name="T4" fmla="*/ 23 w 21600"/>
                <a:gd name="T5" fmla="*/ 24 h 21600"/>
                <a:gd name="T6" fmla="*/ 76 w 21600"/>
                <a:gd name="T7" fmla="*/ 7 h 21600"/>
                <a:gd name="T8" fmla="*/ 72 w 21600"/>
                <a:gd name="T9" fmla="*/ 30 h 21600"/>
                <a:gd name="T10" fmla="*/ 45 w 21600"/>
                <a:gd name="T11" fmla="*/ 28 h 2160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3163 w 21600"/>
                <a:gd name="T19" fmla="*/ 3170 h 21600"/>
                <a:gd name="T20" fmla="*/ 18437 w 21600"/>
                <a:gd name="T21" fmla="*/ 18430 h 2160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1600" h="21600">
                  <a:moveTo>
                    <a:pt x="14786" y="7704"/>
                  </a:moveTo>
                  <a:cubicBezTo>
                    <a:pt x="13830" y="6473"/>
                    <a:pt x="12358" y="5753"/>
                    <a:pt x="10800" y="5753"/>
                  </a:cubicBezTo>
                  <a:cubicBezTo>
                    <a:pt x="8012" y="5753"/>
                    <a:pt x="5753" y="8012"/>
                    <a:pt x="5753" y="10800"/>
                  </a:cubicBezTo>
                  <a:cubicBezTo>
                    <a:pt x="5752" y="13107"/>
                    <a:pt x="7318" y="15121"/>
                    <a:pt x="9554" y="15690"/>
                  </a:cubicBezTo>
                  <a:lnTo>
                    <a:pt x="8134" y="21265"/>
                  </a:lnTo>
                  <a:cubicBezTo>
                    <a:pt x="3349" y="20047"/>
                    <a:pt x="0" y="15738"/>
                    <a:pt x="0" y="10800"/>
                  </a:cubicBezTo>
                  <a:cubicBezTo>
                    <a:pt x="0" y="4835"/>
                    <a:pt x="4835" y="0"/>
                    <a:pt x="10800" y="0"/>
                  </a:cubicBezTo>
                  <a:cubicBezTo>
                    <a:pt x="14135" y="-1"/>
                    <a:pt x="17284" y="1541"/>
                    <a:pt x="19330" y="4176"/>
                  </a:cubicBezTo>
                  <a:lnTo>
                    <a:pt x="21462" y="2520"/>
                  </a:lnTo>
                  <a:lnTo>
                    <a:pt x="20478" y="10345"/>
                  </a:lnTo>
                  <a:lnTo>
                    <a:pt x="12653" y="9360"/>
                  </a:lnTo>
                  <a:lnTo>
                    <a:pt x="14786" y="7704"/>
                  </a:lnTo>
                  <a:close/>
                </a:path>
              </a:pathLst>
            </a:custGeom>
            <a:gradFill rotWithShape="0">
              <a:gsLst>
                <a:gs pos="0">
                  <a:srgbClr val="D99594"/>
                </a:gs>
                <a:gs pos="50000">
                  <a:srgbClr val="C0504D"/>
                </a:gs>
                <a:gs pos="100000">
                  <a:srgbClr val="D99594"/>
                </a:gs>
              </a:gsLst>
              <a:lin ang="5400000" scaled="1"/>
            </a:gradFill>
            <a:ln w="12700">
              <a:solidFill>
                <a:srgbClr val="C0504D"/>
              </a:solidFill>
              <a:miter lim="800000"/>
              <a:headEnd/>
              <a:tailEnd/>
            </a:ln>
            <a:effectLst>
              <a:outerShdw dist="28398" dir="3806097" algn="ctr" rotWithShape="0">
                <a:srgbClr val="622423"/>
              </a:outerShdw>
            </a:effec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17418" name="Rectangle 10"/>
          <p:cNvSpPr>
            <a:spLocks noChangeArrowheads="1"/>
          </p:cNvSpPr>
          <p:nvPr/>
        </p:nvSpPr>
        <p:spPr bwMode="auto">
          <a:xfrm>
            <a:off x="-112139" y="5733256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5085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Сурет - pmode режимінің жұмыс істеу мүмкіндіктері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3" name="Рисунок 19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19672" y="3657183"/>
            <a:ext cx="6480720" cy="29249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404664"/>
            <a:ext cx="9144000" cy="3384376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kk-KZ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ParallelCommandWindow терезесінде терілетін командалар барлық   лабораторияларда (сессияларда, жұмысшыларда ) іске асады</a:t>
            </a: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>
              <a:buNone/>
            </a:pP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	Әрбір лаборатория жеке ауыспалылармен өзінің жұмыс кеңістігінде қызмет атқарады.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	pmode режимін екі жағдайда қолдану керек: 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	ParallelCommandWindow терезесінде терілген командалар барлық  лабораторияда орындалады. </a:t>
            </a:r>
            <a:endParaRPr lang="ru-RU" sz="2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	Әр лаборатория өз жұмыс кеңістігінде жекелеген өзгерістерін енгізе отырып жұмыс жасайды</a:t>
            </a:r>
            <a:r>
              <a:rPr lang="kk-KZ" sz="2200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4" name="Rectangle 2"/>
          <p:cNvSpPr>
            <a:spLocks noChangeArrowheads="1"/>
          </p:cNvSpPr>
          <p:nvPr/>
        </p:nvSpPr>
        <p:spPr bwMode="auto">
          <a:xfrm>
            <a:off x="0" y="64008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449263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kk-KZ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cs typeface="Arial" pitchFamily="34" charset="0"/>
              </a:rPr>
              <a:t>Сурет - pmode режимін қолдану жағдайы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0" y="1412776"/>
            <a:ext cx="9144000" cy="5257800"/>
          </a:xfrm>
        </p:spPr>
        <p:txBody>
          <a:bodyPr>
            <a:noAutofit/>
          </a:bodyPr>
          <a:lstStyle/>
          <a:p>
            <a:pPr>
              <a:buNone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	pmode  режимін тек қана екі мақсатта қолдану керек: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	1) параллельді программалауға элементтерімен алғашқы таныстыққа арналған қолданушыға өте ыңғайлы режим ретінде; көппроцессорлы архитектураны және параллельді программалау парадигмасын түсінуге арналған;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 	2) параллельді программаларды ретке келтіруге арналған тәсіл ретінде.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	pmode режимін іске қосудың ортақ форматы: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	&gt;&gt;</a:t>
            </a: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pmodestartconfnumlabs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	Мұнда conf-тың орнына  жоспарлаушының қолданған конфигурациясының атын; numlabs-тың орнына – аталған жоспарлаушымен қауымдастырылғын жұмыс  процессорларының жалпы санын қоса жазу керек. 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000" dirty="0" smtClean="0">
                <a:latin typeface="Times New Roman" pitchFamily="18" charset="0"/>
                <a:cs typeface="Times New Roman" pitchFamily="18" charset="0"/>
              </a:rPr>
              <a:t>	Сонымен қоса labindex функциясы да қолданылады, ол –  теңдесіз идентификатор, жұмыс  процессорының нөмірлік қатары, жұмыс  процессорының ортақ саны n болғанда 1-ден n-ге дейінгі мәндерді қабылдайды.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kk-KZ" sz="2000" b="1" dirty="0" smtClean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kk-KZ" sz="3600" b="1" dirty="0" smtClean="0">
                <a:latin typeface="Times New Roman" pitchFamily="18" charset="0"/>
                <a:cs typeface="Times New Roman" pitchFamily="18" charset="0"/>
              </a:rPr>
              <a:t>pmode  режимін іске қосу форматы</a:t>
            </a: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11560" y="476672"/>
            <a:ext cx="8153400" cy="5287888"/>
          </a:xfrm>
        </p:spPr>
        <p:txBody>
          <a:bodyPr>
            <a:normAutofit fontScale="70000" lnSpcReduction="20000"/>
          </a:bodyPr>
          <a:lstStyle/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>
                <a:latin typeface="Times New Roman" pitchFamily="18" charset="0"/>
                <a:cs typeface="Times New Roman" pitchFamily="18" charset="0"/>
              </a:rPr>
              <a:t>Бақылау сұрақтары: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mode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режим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і неге арналған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lvl="0"/>
            <a:r>
              <a:rPr lang="kk-KZ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mode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режим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інде қандай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команд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алар қолданылады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?</a:t>
            </a:r>
          </a:p>
          <a:p>
            <a:pPr lvl="0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numlabs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команд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асында орындалған жұмыс нәтижесі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en-US" dirty="0" err="1">
                <a:latin typeface="Times New Roman" pitchFamily="18" charset="0"/>
                <a:cs typeface="Times New Roman" pitchFamily="18" charset="0"/>
              </a:rPr>
              <a:t>labindex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команд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асында орындалған жұмыс нәтижесі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lvl="0"/>
            <a:r>
              <a:rPr lang="kk-KZ" dirty="0">
                <a:latin typeface="Times New Roman" pitchFamily="18" charset="0"/>
                <a:cs typeface="Times New Roman" pitchFamily="18" charset="0"/>
              </a:rPr>
              <a:t>Әр серверде қанша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worker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лер қосылды? 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ru-RU" dirty="0" err="1">
                <a:latin typeface="Times New Roman" pitchFamily="18" charset="0"/>
                <a:cs typeface="Times New Roman" pitchFamily="18" charset="0"/>
              </a:rPr>
              <a:t>quadl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(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F,a,b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функци</a:t>
            </a:r>
            <a:r>
              <a:rPr lang="kk-KZ" dirty="0">
                <a:latin typeface="Times New Roman" pitchFamily="18" charset="0"/>
                <a:cs typeface="Times New Roman" pitchFamily="18" charset="0"/>
              </a:rPr>
              <a:t>ясының қызметі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kk-KZ" b="1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r>
              <a:rPr lang="kk-KZ" b="1" dirty="0">
                <a:latin typeface="Times New Roman" pitchFamily="18" charset="0"/>
                <a:cs typeface="Times New Roman" pitchFamily="18" charset="0"/>
              </a:rPr>
              <a:t>Әдебиет: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dirty="0">
                <a:latin typeface="Times New Roman" pitchFamily="18" charset="0"/>
                <a:cs typeface="Times New Roman" pitchFamily="18" charset="0"/>
              </a:rPr>
              <a:t>Серік М., Бакиев М. Параллель есептеулер. –Астана, 2016. -93б.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dirty="0">
                <a:latin typeface="Times New Roman" pitchFamily="18" charset="0"/>
                <a:cs typeface="Times New Roman" pitchFamily="18" charset="0"/>
              </a:rPr>
              <a:t>В.В.Воеводин, Вл.В.Воеводин. Параллельные вычисления. – Санкт-Петербург: «БХВ-Петербург», 2002. – 608с.: ил. ISBN 5-94157-160-7.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dirty="0">
                <a:latin typeface="Times New Roman" pitchFamily="18" charset="0"/>
                <a:cs typeface="Times New Roman" pitchFamily="18" charset="0"/>
              </a:rPr>
              <a:t>Соснин В.В., Балакшин П.В. Введение в параллельные вычисления. – С-Пб., 2016.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kk-KZ" dirty="0">
                <a:latin typeface="Times New Roman" pitchFamily="18" charset="0"/>
                <a:cs typeface="Times New Roman" pitchFamily="18" charset="0"/>
              </a:rPr>
              <a:t>Гергель В.П. Теория и практика параллельных вычислений. –М., 2007.  -378с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  <a:font script="Geor" typeface="Sylfaen"/>
      </a:minorFont>
    </a:fontScheme>
    <a:fmtScheme name="Открытая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123</TotalTime>
  <Words>158</Words>
  <Application>Microsoft Office PowerPoint</Application>
  <PresentationFormat>Экран (4:3)</PresentationFormat>
  <Paragraphs>56</Paragraphs>
  <Slides>7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7</vt:i4>
      </vt:variant>
    </vt:vector>
  </HeadingPairs>
  <TitlesOfParts>
    <vt:vector size="8" baseType="lpstr">
      <vt:lpstr>Открытая</vt:lpstr>
      <vt:lpstr>Параллельдеуге жататын есептерді программалау </vt:lpstr>
      <vt:lpstr>Негізгі түсініктер. Pmode режимі </vt:lpstr>
      <vt:lpstr>Презентация PowerPoint</vt:lpstr>
      <vt:lpstr>Презентация PowerPoint</vt:lpstr>
      <vt:lpstr>Презентация PowerPoint</vt:lpstr>
      <vt:lpstr>pmode  режимін іске қосу форматы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Параллельдеуге жататын есептерді программалау </dc:title>
  <dc:creator>Мейрамгуль</dc:creator>
  <cp:lastModifiedBy>asus</cp:lastModifiedBy>
  <cp:revision>20</cp:revision>
  <dcterms:created xsi:type="dcterms:W3CDTF">2018-03-30T16:38:12Z</dcterms:created>
  <dcterms:modified xsi:type="dcterms:W3CDTF">2018-04-01T17:49:06Z</dcterms:modified>
</cp:coreProperties>
</file>