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8" r:id="rId3"/>
    <p:sldId id="259" r:id="rId4"/>
    <p:sldId id="260" r:id="rId5"/>
    <p:sldId id="261" r:id="rId6"/>
    <p:sldId id="264" r:id="rId7"/>
    <p:sldId id="270" r:id="rId8"/>
    <p:sldId id="266" r:id="rId9"/>
    <p:sldId id="267" r:id="rId10"/>
    <p:sldId id="268" r:id="rId11"/>
    <p:sldId id="269"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6FFF34A4-069A-4A9F-B997-B743F9A101D5}" type="datetimeFigureOut">
              <a:rPr lang="ru-RU" smtClean="0"/>
              <a:pPr/>
              <a:t>23.09.2020</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6D74E187-C343-440F-9B52-0C8B9305D569}"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FFF34A4-069A-4A9F-B997-B743F9A101D5}" type="datetimeFigureOut">
              <a:rPr lang="ru-RU" smtClean="0"/>
              <a:pPr/>
              <a:t>23.09.2020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D74E187-C343-440F-9B52-0C8B9305D569}"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FFF34A4-069A-4A9F-B997-B743F9A101D5}" type="datetimeFigureOut">
              <a:rPr lang="ru-RU" smtClean="0"/>
              <a:pPr/>
              <a:t>23.09.2020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D74E187-C343-440F-9B52-0C8B9305D569}"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FFF34A4-069A-4A9F-B997-B743F9A101D5}" type="datetimeFigureOut">
              <a:rPr lang="ru-RU" smtClean="0"/>
              <a:pPr/>
              <a:t>23.09.2020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D74E187-C343-440F-9B52-0C8B9305D569}" type="slidenum">
              <a:rPr lang="ru-RU" smtClean="0"/>
              <a:pPr/>
              <a:t>‹#›</a:t>
            </a:fld>
            <a:endParaRPr lang="ru-RU"/>
          </a:p>
        </p:txBody>
      </p:sp>
      <p:sp>
        <p:nvSpPr>
          <p:cNvPr id="7" name="Заголовок 6"/>
          <p:cNvSpPr>
            <a:spLocks noGrp="1"/>
          </p:cNvSpPr>
          <p:nvPr>
            <p:ph type="title"/>
          </p:nvPr>
        </p:nvSpPr>
        <p:spPr/>
        <p:txBody>
          <a:bodyPr rtlCol="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6FFF34A4-069A-4A9F-B997-B743F9A101D5}" type="datetimeFigureOut">
              <a:rPr lang="ru-RU" smtClean="0"/>
              <a:pPr/>
              <a:t>23.09.2020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D74E187-C343-440F-9B52-0C8B9305D569}" type="slidenum">
              <a:rPr lang="ru-RU" smtClean="0"/>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Объект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6FFF34A4-069A-4A9F-B997-B743F9A101D5}" type="datetimeFigureOut">
              <a:rPr lang="ru-RU" smtClean="0"/>
              <a:pPr/>
              <a:t>23.09.2020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D74E187-C343-440F-9B52-0C8B9305D569}" type="slidenum">
              <a:rPr lang="ru-RU" smtClean="0"/>
              <a:pPr/>
              <a:t>‹#›</a:t>
            </a:fld>
            <a:endParaRPr lang="ru-RU"/>
          </a:p>
        </p:txBody>
      </p:sp>
      <p:sp>
        <p:nvSpPr>
          <p:cNvPr id="8" name="Заголовок 7"/>
          <p:cNvSpPr>
            <a:spLocks noGrp="1"/>
          </p:cNvSpPr>
          <p:nvPr>
            <p:ph type="title"/>
          </p:nvPr>
        </p:nvSpPr>
        <p:spPr/>
        <p:txBody>
          <a:bodyPr rtlCol="0"/>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6FFF34A4-069A-4A9F-B997-B743F9A101D5}" type="datetimeFigureOut">
              <a:rPr lang="ru-RU" smtClean="0"/>
              <a:pPr/>
              <a:t>23.09.2020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D74E187-C343-440F-9B52-0C8B9305D569}"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6FFF34A4-069A-4A9F-B997-B743F9A101D5}" type="datetimeFigureOut">
              <a:rPr lang="ru-RU" smtClean="0"/>
              <a:pPr/>
              <a:t>23.09.2020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D74E187-C343-440F-9B52-0C8B9305D569}" type="slidenum">
              <a:rPr lang="ru-RU" smtClean="0"/>
              <a:pPr/>
              <a:t>‹#›</a:t>
            </a:fld>
            <a:endParaRPr lang="ru-RU"/>
          </a:p>
        </p:txBody>
      </p:sp>
      <p:sp>
        <p:nvSpPr>
          <p:cNvPr id="6" name="Заголовок 5"/>
          <p:cNvSpPr>
            <a:spLocks noGrp="1"/>
          </p:cNvSpPr>
          <p:nvPr>
            <p:ph type="title"/>
          </p:nvPr>
        </p:nvSpPr>
        <p:spPr/>
        <p:txBody>
          <a:bodyPr rtlCol="0"/>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FFF34A4-069A-4A9F-B997-B743F9A101D5}" type="datetimeFigureOut">
              <a:rPr lang="ru-RU" smtClean="0"/>
              <a:pPr/>
              <a:t>23.09.2020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D74E187-C343-440F-9B52-0C8B9305D569}"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p>
            <a:fld id="{6FFF34A4-069A-4A9F-B997-B743F9A101D5}" type="datetimeFigureOut">
              <a:rPr lang="ru-RU" smtClean="0"/>
              <a:pPr/>
              <a:t>23.09.2020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D74E187-C343-440F-9B52-0C8B9305D569}"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6FFF34A4-069A-4A9F-B997-B743F9A101D5}" type="datetimeFigureOut">
              <a:rPr lang="ru-RU" smtClean="0"/>
              <a:pPr/>
              <a:t>23.09.2020</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6D74E187-C343-440F-9B52-0C8B9305D569}" type="slidenum">
              <a:rPr lang="ru-RU" smtClean="0"/>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FFF34A4-069A-4A9F-B997-B743F9A101D5}" type="datetimeFigureOut">
              <a:rPr lang="ru-RU" smtClean="0"/>
              <a:pPr/>
              <a:t>23.09.2020</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D74E187-C343-440F-9B52-0C8B9305D569}"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4.xml"/><Relationship Id="rId1" Type="http://schemas.openxmlformats.org/officeDocument/2006/relationships/themeOverride" Target="../theme/themeOverride1.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hemeOverride" Target="../theme/themeOverride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9512" y="188640"/>
            <a:ext cx="9144000" cy="576064"/>
          </a:xfrm>
        </p:spPr>
        <p:txBody>
          <a:bodyPr>
            <a:normAutofit/>
          </a:bodyPr>
          <a:lstStyle/>
          <a:p>
            <a:pPr algn="ctr"/>
            <a:r>
              <a:rPr lang="ru-RU" sz="2500" b="1" cap="all" dirty="0" smtClean="0">
                <a:latin typeface="Times New Roman" pitchFamily="18" charset="0"/>
                <a:cs typeface="Times New Roman" pitchFamily="18" charset="0"/>
              </a:rPr>
              <a:t>Параллель </a:t>
            </a:r>
            <a:r>
              <a:rPr lang="ru-RU" sz="2500" b="1" cap="all" dirty="0" err="1" smtClean="0">
                <a:latin typeface="Times New Roman" pitchFamily="18" charset="0"/>
                <a:cs typeface="Times New Roman" pitchFamily="18" charset="0"/>
              </a:rPr>
              <a:t>есептеулер</a:t>
            </a:r>
            <a:r>
              <a:rPr lang="ru-RU" sz="2500" b="1" cap="all" dirty="0" smtClean="0">
                <a:latin typeface="Times New Roman" pitchFamily="18" charset="0"/>
                <a:cs typeface="Times New Roman" pitchFamily="18" charset="0"/>
              </a:rPr>
              <a:t> </a:t>
            </a:r>
            <a:r>
              <a:rPr lang="ru-RU" sz="2500" b="1" cap="all" dirty="0" err="1" smtClean="0">
                <a:latin typeface="Times New Roman" pitchFamily="18" charset="0"/>
                <a:cs typeface="Times New Roman" pitchFamily="18" charset="0"/>
              </a:rPr>
              <a:t>кластері</a:t>
            </a:r>
            <a:endParaRPr lang="ru-RU" sz="2500" b="1" cap="all" dirty="0">
              <a:latin typeface="Times New Roman" pitchFamily="18" charset="0"/>
              <a:cs typeface="Times New Roman" pitchFamily="18" charset="0"/>
            </a:endParaRPr>
          </a:p>
        </p:txBody>
      </p:sp>
      <p:sp>
        <p:nvSpPr>
          <p:cNvPr id="4" name="Прямоугольник 3"/>
          <p:cNvSpPr/>
          <p:nvPr/>
        </p:nvSpPr>
        <p:spPr>
          <a:xfrm>
            <a:off x="395536" y="1268760"/>
            <a:ext cx="8280920" cy="3808735"/>
          </a:xfrm>
          <a:prstGeom prst="rect">
            <a:avLst/>
          </a:prstGeom>
        </p:spPr>
        <p:txBody>
          <a:bodyPr wrap="square">
            <a:spAutoFit/>
          </a:bodyPr>
          <a:lstStyle/>
          <a:p>
            <a:pPr hangingPunct="0"/>
            <a:r>
              <a:rPr lang="kk-KZ" b="1" dirty="0">
                <a:latin typeface="Times New Roman" pitchFamily="18" charset="0"/>
                <a:cs typeface="Times New Roman" pitchFamily="18" charset="0"/>
              </a:rPr>
              <a:t>Жоспар:</a:t>
            </a:r>
            <a:endParaRPr lang="ru-RU" dirty="0">
              <a:latin typeface="Times New Roman" pitchFamily="18" charset="0"/>
              <a:cs typeface="Times New Roman" pitchFamily="18" charset="0"/>
            </a:endParaRPr>
          </a:p>
          <a:p>
            <a:pPr marL="800100" lvl="1" indent="-342900">
              <a:spcBef>
                <a:spcPts val="324"/>
              </a:spcBef>
              <a:buClr>
                <a:schemeClr val="accent1"/>
              </a:buClr>
              <a:buFont typeface="+mj-lt"/>
              <a:buAutoNum type="arabicPeriod"/>
            </a:pPr>
            <a:r>
              <a:rPr lang="kk-KZ" dirty="0" smtClean="0">
                <a:solidFill>
                  <a:schemeClr val="tx2"/>
                </a:solidFill>
                <a:latin typeface="Times New Roman" pitchFamily="18" charset="0"/>
                <a:cs typeface="Times New Roman" pitchFamily="18" charset="0"/>
              </a:rPr>
              <a:t>Кластерлі </a:t>
            </a:r>
            <a:r>
              <a:rPr lang="kk-KZ" dirty="0">
                <a:solidFill>
                  <a:schemeClr val="tx2"/>
                </a:solidFill>
                <a:latin typeface="Times New Roman" pitchFamily="18" charset="0"/>
                <a:cs typeface="Times New Roman" pitchFamily="18" charset="0"/>
              </a:rPr>
              <a:t>жүйелер туралы түсінік</a:t>
            </a:r>
            <a:endParaRPr lang="ru-RU" dirty="0">
              <a:solidFill>
                <a:schemeClr val="tx2"/>
              </a:solidFill>
              <a:latin typeface="Times New Roman" pitchFamily="18" charset="0"/>
              <a:cs typeface="Times New Roman" pitchFamily="18" charset="0"/>
            </a:endParaRPr>
          </a:p>
          <a:p>
            <a:pPr marL="800100" lvl="1" indent="-342900">
              <a:spcBef>
                <a:spcPts val="324"/>
              </a:spcBef>
              <a:buClr>
                <a:schemeClr val="accent1"/>
              </a:buClr>
              <a:buFont typeface="+mj-lt"/>
              <a:buAutoNum type="arabicPeriod"/>
            </a:pPr>
            <a:r>
              <a:rPr lang="kk-KZ" dirty="0" smtClean="0">
                <a:solidFill>
                  <a:schemeClr val="tx2"/>
                </a:solidFill>
                <a:latin typeface="Times New Roman" pitchFamily="18" charset="0"/>
                <a:cs typeface="Times New Roman" pitchFamily="18" charset="0"/>
              </a:rPr>
              <a:t>MatLab </a:t>
            </a:r>
            <a:r>
              <a:rPr lang="kk-KZ" dirty="0">
                <a:solidFill>
                  <a:schemeClr val="tx2"/>
                </a:solidFill>
                <a:latin typeface="Times New Roman" pitchFamily="18" charset="0"/>
                <a:cs typeface="Times New Roman" pitchFamily="18" charset="0"/>
              </a:rPr>
              <a:t>ортасы. Аппараттық-программалық  жабдықтауға  қойылған талаптар </a:t>
            </a:r>
            <a:endParaRPr lang="ru-RU" dirty="0">
              <a:solidFill>
                <a:schemeClr val="tx2"/>
              </a:solidFill>
              <a:latin typeface="Times New Roman" pitchFamily="18" charset="0"/>
              <a:cs typeface="Times New Roman" pitchFamily="18" charset="0"/>
            </a:endParaRPr>
          </a:p>
          <a:p>
            <a:pPr marL="800100" lvl="1" indent="-342900">
              <a:spcBef>
                <a:spcPts val="324"/>
              </a:spcBef>
              <a:buClr>
                <a:schemeClr val="accent1"/>
              </a:buClr>
              <a:buFont typeface="+mj-lt"/>
              <a:buAutoNum type="arabicPeriod"/>
            </a:pPr>
            <a:r>
              <a:rPr lang="kk-KZ" dirty="0" smtClean="0">
                <a:solidFill>
                  <a:schemeClr val="tx2"/>
                </a:solidFill>
                <a:latin typeface="Times New Roman" pitchFamily="18" charset="0"/>
                <a:cs typeface="Times New Roman" pitchFamily="18" charset="0"/>
              </a:rPr>
              <a:t>Параллель </a:t>
            </a:r>
            <a:r>
              <a:rPr lang="kk-KZ" dirty="0">
                <a:solidFill>
                  <a:schemeClr val="tx2"/>
                </a:solidFill>
                <a:latin typeface="Times New Roman" pitchFamily="18" charset="0"/>
                <a:cs typeface="Times New Roman" pitchFamily="18" charset="0"/>
              </a:rPr>
              <a:t>есептеулер кластерін баптау</a:t>
            </a:r>
            <a:endParaRPr lang="ru-RU" dirty="0">
              <a:solidFill>
                <a:schemeClr val="tx2"/>
              </a:solidFill>
              <a:latin typeface="Times New Roman" pitchFamily="18" charset="0"/>
              <a:cs typeface="Times New Roman" pitchFamily="18" charset="0"/>
            </a:endParaRPr>
          </a:p>
          <a:p>
            <a:r>
              <a:rPr lang="kk-KZ" dirty="0">
                <a:latin typeface="Times New Roman" pitchFamily="18" charset="0"/>
                <a:cs typeface="Times New Roman" pitchFamily="18" charset="0"/>
              </a:rPr>
              <a:t> </a:t>
            </a:r>
            <a:endParaRPr lang="ru-RU" dirty="0">
              <a:latin typeface="Times New Roman" pitchFamily="18" charset="0"/>
              <a:cs typeface="Times New Roman" pitchFamily="18" charset="0"/>
            </a:endParaRPr>
          </a:p>
          <a:p>
            <a:pPr hangingPunct="0"/>
            <a:r>
              <a:rPr lang="kk-KZ" b="1" dirty="0">
                <a:latin typeface="Times New Roman" pitchFamily="18" charset="0"/>
                <a:cs typeface="Times New Roman" pitchFamily="18" charset="0"/>
              </a:rPr>
              <a:t>Сабақ мақсаты:</a:t>
            </a:r>
            <a:r>
              <a:rPr lang="kk-KZ" dirty="0">
                <a:latin typeface="Times New Roman" pitchFamily="18" charset="0"/>
                <a:cs typeface="Times New Roman" pitchFamily="18" charset="0"/>
              </a:rPr>
              <a:t>Кластерлі жүйелер және баптау туралы түсінік беру, практикада қолдануға үйрету.</a:t>
            </a:r>
            <a:endParaRPr lang="ru-RU" dirty="0">
              <a:latin typeface="Times New Roman" pitchFamily="18" charset="0"/>
              <a:cs typeface="Times New Roman" pitchFamily="18" charset="0"/>
            </a:endParaRPr>
          </a:p>
          <a:p>
            <a:r>
              <a:rPr lang="kk-KZ" dirty="0">
                <a:latin typeface="Times New Roman" pitchFamily="18" charset="0"/>
                <a:cs typeface="Times New Roman" pitchFamily="18" charset="0"/>
              </a:rPr>
              <a:t> </a:t>
            </a:r>
            <a:endParaRPr lang="ru-RU" dirty="0">
              <a:latin typeface="Times New Roman" pitchFamily="18" charset="0"/>
              <a:cs typeface="Times New Roman" pitchFamily="18" charset="0"/>
            </a:endParaRPr>
          </a:p>
          <a:p>
            <a:pPr hangingPunct="0"/>
            <a:r>
              <a:rPr lang="kk-KZ" b="1" dirty="0">
                <a:latin typeface="Times New Roman" pitchFamily="18" charset="0"/>
                <a:cs typeface="Times New Roman" pitchFamily="18" charset="0"/>
              </a:rPr>
              <a:t>Негізгі түсініктер</a:t>
            </a:r>
            <a:r>
              <a:rPr lang="kk-KZ" i="1" dirty="0">
                <a:latin typeface="Times New Roman" pitchFamily="18" charset="0"/>
                <a:cs typeface="Times New Roman" pitchFamily="18" charset="0"/>
              </a:rPr>
              <a:t>: </a:t>
            </a:r>
            <a:r>
              <a:rPr lang="kk-KZ" dirty="0">
                <a:latin typeface="Times New Roman" pitchFamily="18" charset="0"/>
                <a:cs typeface="Times New Roman" pitchFamily="18" charset="0"/>
              </a:rPr>
              <a:t>кластерлер, аппараттық-программалық  жабдықтауға  қойылған талаптар, параллель есептеулер кластерін баптау, Параллельді</a:t>
            </a:r>
            <a:r>
              <a:rPr lang="kk-KZ" i="1" dirty="0">
                <a:latin typeface="Times New Roman" pitchFamily="18" charset="0"/>
                <a:cs typeface="Times New Roman" pitchFamily="18" charset="0"/>
              </a:rPr>
              <a:t> </a:t>
            </a:r>
            <a:r>
              <a:rPr lang="kk-KZ" dirty="0">
                <a:latin typeface="Times New Roman" pitchFamily="18" charset="0"/>
                <a:cs typeface="Times New Roman" pitchFamily="18" charset="0"/>
              </a:rPr>
              <a:t>MatLab, Parallel Computing Toolbox, Matlab</a:t>
            </a:r>
            <a:r>
              <a:rPr lang="kk-KZ" i="1" dirty="0">
                <a:latin typeface="Times New Roman" pitchFamily="18" charset="0"/>
                <a:cs typeface="Times New Roman" pitchFamily="18" charset="0"/>
              </a:rPr>
              <a:t> </a:t>
            </a:r>
            <a:r>
              <a:rPr lang="kk-KZ" dirty="0">
                <a:latin typeface="Times New Roman" pitchFamily="18" charset="0"/>
                <a:cs typeface="Times New Roman" pitchFamily="18" charset="0"/>
              </a:rPr>
              <a:t>Distributed Computing Server, MatLab R2011b жүйесі, кластер, license_standlone.dat, license_server.dat.</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 name="Содержимое 10"/>
          <p:cNvPicPr>
            <a:picLocks noGrp="1"/>
          </p:cNvPicPr>
          <p:nvPr>
            <p:ph sz="half" idx="1"/>
          </p:nvPr>
        </p:nvPicPr>
        <p:blipFill>
          <a:blip r:embed="rId3" cstate="print"/>
          <a:stretch>
            <a:fillRect/>
          </a:stretch>
        </p:blipFill>
        <p:spPr bwMode="auto">
          <a:xfrm>
            <a:off x="457200" y="836712"/>
            <a:ext cx="8363272" cy="5760640"/>
          </a:xfrm>
          <a:prstGeom prst="rect">
            <a:avLst/>
          </a:prstGeom>
          <a:noFill/>
          <a:ln w="9525">
            <a:noFill/>
            <a:miter lim="800000"/>
            <a:headEnd/>
            <a:tailEnd/>
          </a:ln>
        </p:spPr>
      </p:pic>
      <p:sp>
        <p:nvSpPr>
          <p:cNvPr id="4" name="Заголовок 3"/>
          <p:cNvSpPr>
            <a:spLocks noGrp="1"/>
          </p:cNvSpPr>
          <p:nvPr>
            <p:ph type="title"/>
          </p:nvPr>
        </p:nvSpPr>
        <p:spPr>
          <a:xfrm>
            <a:off x="683568" y="260648"/>
            <a:ext cx="8172400" cy="894730"/>
          </a:xfrm>
        </p:spPr>
        <p:txBody>
          <a:bodyPr vert="horz" lIns="91440" tIns="45720" rIns="91440" bIns="45720" rtlCol="0" anchor="ctr">
            <a:noAutofit/>
          </a:bodyPr>
          <a:lstStyle/>
          <a:p>
            <a:pPr fontAlgn="auto">
              <a:spcAft>
                <a:spcPts val="0"/>
              </a:spcAft>
              <a:defRPr/>
            </a:pPr>
            <a:r>
              <a:rPr lang="kk-KZ" sz="2400" b="1" dirty="0" smtClean="0">
                <a:solidFill>
                  <a:srgbClr val="002060"/>
                </a:solidFill>
                <a:latin typeface="Times New Roman" pitchFamily="18" charset="0"/>
              </a:rPr>
              <a:t>Білім беру кластерінің сипаттамасы</a:t>
            </a:r>
            <a:br>
              <a:rPr lang="kk-KZ" sz="2400" b="1" dirty="0" smtClean="0">
                <a:solidFill>
                  <a:srgbClr val="002060"/>
                </a:solidFill>
                <a:latin typeface="Times New Roman" pitchFamily="18" charset="0"/>
              </a:rPr>
            </a:br>
            <a:endParaRPr lang="ru-RU" sz="1400" dirty="0" smtClean="0">
              <a:solidFill>
                <a:schemeClr val="tx1"/>
              </a:solidFill>
              <a:latin typeface="+mj-lt"/>
              <a:ea typeface="+mj-ea"/>
              <a:cs typeface="+mj-cs"/>
            </a:endParaRPr>
          </a:p>
        </p:txBody>
      </p:sp>
      <p:sp>
        <p:nvSpPr>
          <p:cNvPr id="36873" name="Rectangle 9"/>
          <p:cNvSpPr>
            <a:spLocks noChangeArrowheads="1"/>
          </p:cNvSpPr>
          <p:nvPr/>
        </p:nvSpPr>
        <p:spPr bwMode="auto">
          <a:xfrm>
            <a:off x="0" y="2420938"/>
            <a:ext cx="9144000" cy="0"/>
          </a:xfrm>
          <a:prstGeom prst="rect">
            <a:avLst/>
          </a:prstGeom>
          <a:noFill/>
          <a:ln w="9525">
            <a:noFill/>
            <a:miter lim="800000"/>
            <a:headEnd/>
            <a:tailEnd/>
          </a:ln>
          <a:effectLst/>
        </p:spPr>
        <p:txBody>
          <a:bodyPr wrap="none" anchor="ctr">
            <a:spAutoFit/>
          </a:bodyPr>
          <a:lstStyle/>
          <a:p>
            <a:endParaRPr lang="ru-RU"/>
          </a:p>
        </p:txBody>
      </p:sp>
      <p:sp>
        <p:nvSpPr>
          <p:cNvPr id="36874" name="Rectangle 10"/>
          <p:cNvSpPr>
            <a:spLocks noChangeArrowheads="1"/>
          </p:cNvSpPr>
          <p:nvPr/>
        </p:nvSpPr>
        <p:spPr bwMode="auto">
          <a:xfrm>
            <a:off x="539552" y="5435858"/>
            <a:ext cx="3889375" cy="584775"/>
          </a:xfrm>
          <a:prstGeom prst="rect">
            <a:avLst/>
          </a:prstGeom>
          <a:noFill/>
          <a:ln w="9525">
            <a:noFill/>
            <a:miter lim="800000"/>
            <a:headEnd/>
            <a:tailEnd/>
          </a:ln>
          <a:effectLst/>
        </p:spPr>
        <p:txBody>
          <a:bodyPr anchor="ctr">
            <a:spAutoFit/>
          </a:bodyPr>
          <a:lstStyle/>
          <a:p>
            <a:r>
              <a:rPr lang="ru-RU" sz="1400" b="1" dirty="0">
                <a:latin typeface="Calibri" pitchFamily="34" charset="0"/>
                <a:cs typeface="Times New Roman" pitchFamily="18" charset="0"/>
              </a:rPr>
              <a:t/>
            </a:r>
            <a:br>
              <a:rPr lang="ru-RU" sz="1400" b="1" dirty="0">
                <a:latin typeface="Calibri" pitchFamily="34" charset="0"/>
                <a:cs typeface="Times New Roman" pitchFamily="18" charset="0"/>
              </a:rPr>
            </a:br>
            <a:endParaRPr lang="ru-RU" dirty="0">
              <a:latin typeface="Calibri" pitchFamily="34" charset="0"/>
            </a:endParaRPr>
          </a:p>
        </p:txBody>
      </p:sp>
      <p:sp>
        <p:nvSpPr>
          <p:cNvPr id="12" name="Прямоугольник 11"/>
          <p:cNvSpPr/>
          <p:nvPr/>
        </p:nvSpPr>
        <p:spPr>
          <a:xfrm>
            <a:off x="162707" y="5910936"/>
            <a:ext cx="8532440" cy="523220"/>
          </a:xfrm>
          <a:prstGeom prst="rect">
            <a:avLst/>
          </a:prstGeom>
        </p:spPr>
        <p:txBody>
          <a:bodyPr wrap="square">
            <a:spAutoFit/>
          </a:bodyPr>
          <a:lstStyle/>
          <a:p>
            <a:pPr algn="r"/>
            <a:r>
              <a:rPr lang="kk-KZ" sz="1400" b="1" dirty="0" smtClean="0">
                <a:solidFill>
                  <a:srgbClr val="002060"/>
                </a:solidFill>
                <a:latin typeface="Times New Roman" pitchFamily="18" charset="0"/>
              </a:rPr>
              <a:t>(екі яролы екі компьютер жиналғанда төрт ядролы болды)</a:t>
            </a:r>
            <a:r>
              <a:rPr lang="ru-RU" sz="1400" dirty="0" smtClean="0"/>
              <a:t/>
            </a:r>
            <a:br>
              <a:rPr lang="ru-RU" sz="1400" dirty="0" smtClean="0"/>
            </a:br>
            <a:endParaRPr lang="en-US" sz="1400" dirty="0"/>
          </a:p>
        </p:txBody>
      </p:sp>
    </p:spTree>
    <p:extLst>
      <p:ext uri="{BB962C8B-B14F-4D97-AF65-F5344CB8AC3E}">
        <p14:creationId xmlns:p14="http://schemas.microsoft.com/office/powerpoint/2010/main" val="358135812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6106690"/>
          </a:xfrm>
        </p:spPr>
        <p:txBody>
          <a:bodyPr>
            <a:normAutofit/>
          </a:bodyPr>
          <a:lstStyle/>
          <a:p>
            <a:r>
              <a:rPr lang="ru-RU" sz="2200" dirty="0" err="1">
                <a:latin typeface="Times New Roman" pitchFamily="18" charset="0"/>
                <a:cs typeface="Times New Roman" pitchFamily="18" charset="0"/>
              </a:rPr>
              <a:t>Әдебиет</a:t>
            </a:r>
            <a:r>
              <a:rPr lang="ru-RU" sz="2200" dirty="0">
                <a:latin typeface="Times New Roman" pitchFamily="18" charset="0"/>
                <a:cs typeface="Times New Roman" pitchFamily="18" charset="0"/>
              </a:rPr>
              <a:t>:</a:t>
            </a:r>
            <a:br>
              <a:rPr lang="ru-RU" sz="2200" dirty="0">
                <a:latin typeface="Times New Roman" pitchFamily="18" charset="0"/>
                <a:cs typeface="Times New Roman" pitchFamily="18" charset="0"/>
              </a:rPr>
            </a:br>
            <a:r>
              <a:rPr lang="ru-RU" sz="2200" dirty="0" smtClean="0">
                <a:latin typeface="Times New Roman" pitchFamily="18" charset="0"/>
                <a:cs typeface="Times New Roman" pitchFamily="18" charset="0"/>
              </a:rPr>
              <a:t>1.  </a:t>
            </a:r>
            <a:r>
              <a:rPr lang="ru-RU" sz="2200" dirty="0" err="1" smtClean="0">
                <a:latin typeface="Times New Roman" pitchFamily="18" charset="0"/>
                <a:cs typeface="Times New Roman" pitchFamily="18" charset="0"/>
              </a:rPr>
              <a:t>Серік</a:t>
            </a:r>
            <a:r>
              <a:rPr lang="ru-RU" sz="2200" dirty="0" smtClean="0">
                <a:latin typeface="Times New Roman" pitchFamily="18" charset="0"/>
                <a:cs typeface="Times New Roman" pitchFamily="18" charset="0"/>
              </a:rPr>
              <a:t> </a:t>
            </a:r>
            <a:r>
              <a:rPr lang="ru-RU" sz="2200" dirty="0">
                <a:latin typeface="Times New Roman" pitchFamily="18" charset="0"/>
                <a:cs typeface="Times New Roman" pitchFamily="18" charset="0"/>
              </a:rPr>
              <a:t>М., </a:t>
            </a:r>
            <a:r>
              <a:rPr lang="ru-RU" sz="2200" dirty="0" err="1">
                <a:latin typeface="Times New Roman" pitchFamily="18" charset="0"/>
                <a:cs typeface="Times New Roman" pitchFamily="18" charset="0"/>
              </a:rPr>
              <a:t>Бакиев</a:t>
            </a:r>
            <a:r>
              <a:rPr lang="ru-RU" sz="2200" dirty="0">
                <a:latin typeface="Times New Roman" pitchFamily="18" charset="0"/>
                <a:cs typeface="Times New Roman" pitchFamily="18" charset="0"/>
              </a:rPr>
              <a:t> М. Параллель </a:t>
            </a:r>
            <a:r>
              <a:rPr lang="ru-RU" sz="2200" dirty="0" err="1">
                <a:latin typeface="Times New Roman" pitchFamily="18" charset="0"/>
                <a:cs typeface="Times New Roman" pitchFamily="18" charset="0"/>
              </a:rPr>
              <a:t>есептеулер</a:t>
            </a:r>
            <a:r>
              <a:rPr lang="ru-RU" sz="2200" dirty="0">
                <a:latin typeface="Times New Roman" pitchFamily="18" charset="0"/>
                <a:cs typeface="Times New Roman" pitchFamily="18" charset="0"/>
              </a:rPr>
              <a:t>. –Астана, 2016. -93б.</a:t>
            </a:r>
            <a:br>
              <a:rPr lang="ru-RU" sz="2200" dirty="0">
                <a:latin typeface="Times New Roman" pitchFamily="18" charset="0"/>
                <a:cs typeface="Times New Roman" pitchFamily="18" charset="0"/>
              </a:rPr>
            </a:br>
            <a:r>
              <a:rPr lang="ru-RU" sz="2200" dirty="0" smtClean="0">
                <a:latin typeface="Times New Roman" pitchFamily="18" charset="0"/>
                <a:cs typeface="Times New Roman" pitchFamily="18" charset="0"/>
              </a:rPr>
              <a:t>2.  </a:t>
            </a:r>
            <a:r>
              <a:rPr lang="ru-RU" sz="2200" dirty="0" err="1" smtClean="0">
                <a:latin typeface="Times New Roman" pitchFamily="18" charset="0"/>
                <a:cs typeface="Times New Roman" pitchFamily="18" charset="0"/>
              </a:rPr>
              <a:t>В.В.Воеводин</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Вл.В.Воеводин</a:t>
            </a:r>
            <a:r>
              <a:rPr lang="ru-RU" sz="2200" dirty="0">
                <a:latin typeface="Times New Roman" pitchFamily="18" charset="0"/>
                <a:cs typeface="Times New Roman" pitchFamily="18" charset="0"/>
              </a:rPr>
              <a:t>. Параллельные вычисления. – Санкт-Петербург: «БХВ-Петербург», 2002. – 608с.: ил. </a:t>
            </a:r>
            <a:r>
              <a:rPr lang="en-US" sz="2200" dirty="0">
                <a:latin typeface="Times New Roman" pitchFamily="18" charset="0"/>
                <a:cs typeface="Times New Roman" pitchFamily="18" charset="0"/>
              </a:rPr>
              <a:t>ISBN 5-94157-160-7.</a:t>
            </a:r>
            <a:br>
              <a:rPr lang="en-US" sz="2200" dirty="0">
                <a:latin typeface="Times New Roman" pitchFamily="18" charset="0"/>
                <a:cs typeface="Times New Roman" pitchFamily="18" charset="0"/>
              </a:rPr>
            </a:br>
            <a:r>
              <a:rPr lang="en-US" sz="2200" dirty="0" smtClean="0">
                <a:latin typeface="Times New Roman" pitchFamily="18" charset="0"/>
                <a:cs typeface="Times New Roman" pitchFamily="18" charset="0"/>
              </a:rPr>
              <a:t>3.</a:t>
            </a:r>
            <a:r>
              <a:rPr lang="kk-KZ" sz="2200" dirty="0" smtClean="0">
                <a:latin typeface="Times New Roman" pitchFamily="18" charset="0"/>
                <a:cs typeface="Times New Roman" pitchFamily="18" charset="0"/>
              </a:rPr>
              <a:t>  </a:t>
            </a:r>
            <a:r>
              <a:rPr lang="ru-RU" sz="2200" dirty="0" smtClean="0">
                <a:latin typeface="Times New Roman" pitchFamily="18" charset="0"/>
                <a:cs typeface="Times New Roman" pitchFamily="18" charset="0"/>
              </a:rPr>
              <a:t>Соснин </a:t>
            </a:r>
            <a:r>
              <a:rPr lang="ru-RU" sz="2200" dirty="0">
                <a:latin typeface="Times New Roman" pitchFamily="18" charset="0"/>
                <a:cs typeface="Times New Roman" pitchFamily="18" charset="0"/>
              </a:rPr>
              <a:t>В.В., </a:t>
            </a:r>
            <a:r>
              <a:rPr lang="ru-RU" sz="2200" dirty="0" err="1">
                <a:latin typeface="Times New Roman" pitchFamily="18" charset="0"/>
                <a:cs typeface="Times New Roman" pitchFamily="18" charset="0"/>
              </a:rPr>
              <a:t>Балакшин</a:t>
            </a:r>
            <a:r>
              <a:rPr lang="ru-RU" sz="2200" dirty="0">
                <a:latin typeface="Times New Roman" pitchFamily="18" charset="0"/>
                <a:cs typeface="Times New Roman" pitchFamily="18" charset="0"/>
              </a:rPr>
              <a:t> П.В. Введение в параллельные вычисления. – С-Пб., 2016.</a:t>
            </a:r>
            <a:br>
              <a:rPr lang="ru-RU" sz="2200" dirty="0">
                <a:latin typeface="Times New Roman" pitchFamily="18" charset="0"/>
                <a:cs typeface="Times New Roman" pitchFamily="18" charset="0"/>
              </a:rPr>
            </a:br>
            <a:r>
              <a:rPr lang="ru-RU" sz="2200" dirty="0" smtClean="0">
                <a:latin typeface="Times New Roman" pitchFamily="18" charset="0"/>
                <a:cs typeface="Times New Roman" pitchFamily="18" charset="0"/>
              </a:rPr>
              <a:t>4.  </a:t>
            </a:r>
            <a:r>
              <a:rPr lang="ru-RU" sz="2200" dirty="0" err="1" smtClean="0">
                <a:latin typeface="Times New Roman" pitchFamily="18" charset="0"/>
                <a:cs typeface="Times New Roman" pitchFamily="18" charset="0"/>
              </a:rPr>
              <a:t>Гергель</a:t>
            </a:r>
            <a:r>
              <a:rPr lang="ru-RU" sz="2200" dirty="0" smtClean="0">
                <a:latin typeface="Times New Roman" pitchFamily="18" charset="0"/>
                <a:cs typeface="Times New Roman" pitchFamily="18" charset="0"/>
              </a:rPr>
              <a:t> </a:t>
            </a:r>
            <a:r>
              <a:rPr lang="ru-RU" sz="2200" dirty="0">
                <a:latin typeface="Times New Roman" pitchFamily="18" charset="0"/>
                <a:cs typeface="Times New Roman" pitchFamily="18" charset="0"/>
              </a:rPr>
              <a:t>В.П. Теория и практика параллельных вычислений. –М., 2007.  -378с.</a:t>
            </a:r>
            <a:br>
              <a:rPr lang="ru-RU" sz="2200" dirty="0">
                <a:latin typeface="Times New Roman" pitchFamily="18" charset="0"/>
                <a:cs typeface="Times New Roman" pitchFamily="18" charset="0"/>
              </a:rPr>
            </a:br>
            <a:r>
              <a:rPr lang="ru-RU" sz="2200" dirty="0">
                <a:latin typeface="Times New Roman" pitchFamily="18" charset="0"/>
                <a:cs typeface="Times New Roman" pitchFamily="18" charset="0"/>
              </a:rPr>
              <a:t/>
            </a:r>
            <a:br>
              <a:rPr lang="ru-RU" sz="2200" dirty="0">
                <a:latin typeface="Times New Roman" pitchFamily="18" charset="0"/>
                <a:cs typeface="Times New Roman" pitchFamily="18" charset="0"/>
              </a:rPr>
            </a:br>
            <a:r>
              <a:rPr lang="ru-RU" sz="2200" dirty="0" err="1">
                <a:latin typeface="Times New Roman" pitchFamily="18" charset="0"/>
                <a:cs typeface="Times New Roman" pitchFamily="18" charset="0"/>
              </a:rPr>
              <a:t>Бақылау</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сұрақтары</a:t>
            </a:r>
            <a:r>
              <a:rPr lang="ru-RU" sz="2200" dirty="0">
                <a:latin typeface="Times New Roman" pitchFamily="18" charset="0"/>
                <a:cs typeface="Times New Roman" pitchFamily="18" charset="0"/>
              </a:rPr>
              <a:t>:</a:t>
            </a:r>
            <a:br>
              <a:rPr lang="ru-RU" sz="2200" dirty="0">
                <a:latin typeface="Times New Roman" pitchFamily="18" charset="0"/>
                <a:cs typeface="Times New Roman" pitchFamily="18" charset="0"/>
              </a:rPr>
            </a:br>
            <a:r>
              <a:rPr lang="ru-RU" sz="2200" dirty="0" smtClean="0">
                <a:latin typeface="Times New Roman" pitchFamily="18" charset="0"/>
                <a:cs typeface="Times New Roman" pitchFamily="18" charset="0"/>
              </a:rPr>
              <a:t>1.  Кластер </a:t>
            </a:r>
            <a:r>
              <a:rPr lang="ru-RU" sz="2200" dirty="0" err="1">
                <a:latin typeface="Times New Roman" pitchFamily="18" charset="0"/>
                <a:cs typeface="Times New Roman" pitchFamily="18" charset="0"/>
              </a:rPr>
              <a:t>деген</a:t>
            </a:r>
            <a:r>
              <a:rPr lang="ru-RU" sz="2200" dirty="0">
                <a:latin typeface="Times New Roman" pitchFamily="18" charset="0"/>
                <a:cs typeface="Times New Roman" pitchFamily="18" charset="0"/>
              </a:rPr>
              <a:t> не?</a:t>
            </a:r>
            <a:br>
              <a:rPr lang="ru-RU" sz="2200" dirty="0">
                <a:latin typeface="Times New Roman" pitchFamily="18" charset="0"/>
                <a:cs typeface="Times New Roman" pitchFamily="18" charset="0"/>
              </a:rPr>
            </a:br>
            <a:r>
              <a:rPr lang="ru-RU" sz="2200" dirty="0" smtClean="0">
                <a:latin typeface="Times New Roman" pitchFamily="18" charset="0"/>
                <a:cs typeface="Times New Roman" pitchFamily="18" charset="0"/>
              </a:rPr>
              <a:t>2.  </a:t>
            </a:r>
            <a:r>
              <a:rPr lang="ru-RU" sz="2200" dirty="0" err="1" smtClean="0">
                <a:latin typeface="Times New Roman" pitchFamily="18" charset="0"/>
                <a:cs typeface="Times New Roman" pitchFamily="18" charset="0"/>
              </a:rPr>
              <a:t>Параллельді</a:t>
            </a:r>
            <a:r>
              <a:rPr lang="ru-RU" sz="2200" dirty="0" smtClean="0">
                <a:latin typeface="Times New Roman" pitchFamily="18" charset="0"/>
                <a:cs typeface="Times New Roman" pitchFamily="18" charset="0"/>
              </a:rPr>
              <a:t> </a:t>
            </a:r>
            <a:r>
              <a:rPr lang="ru-RU" sz="2200" dirty="0" err="1">
                <a:latin typeface="Times New Roman" pitchFamily="18" charset="0"/>
                <a:cs typeface="Times New Roman" pitchFamily="18" charset="0"/>
              </a:rPr>
              <a:t>компьютерлертуралы</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түсінік</a:t>
            </a:r>
            <a:r>
              <a:rPr lang="ru-RU" sz="2200" dirty="0">
                <a:latin typeface="Times New Roman" pitchFamily="18" charset="0"/>
                <a:cs typeface="Times New Roman" pitchFamily="18" charset="0"/>
              </a:rPr>
              <a:t>.</a:t>
            </a:r>
            <a:br>
              <a:rPr lang="ru-RU" sz="2200" dirty="0">
                <a:latin typeface="Times New Roman" pitchFamily="18" charset="0"/>
                <a:cs typeface="Times New Roman" pitchFamily="18" charset="0"/>
              </a:rPr>
            </a:br>
            <a:r>
              <a:rPr lang="ru-RU" sz="2200" dirty="0" smtClean="0">
                <a:latin typeface="Times New Roman" pitchFamily="18" charset="0"/>
                <a:cs typeface="Times New Roman" pitchFamily="18" charset="0"/>
              </a:rPr>
              <a:t>3.  </a:t>
            </a:r>
            <a:r>
              <a:rPr lang="ru-RU" sz="2200" dirty="0" err="1" smtClean="0">
                <a:latin typeface="Times New Roman" pitchFamily="18" charset="0"/>
                <a:cs typeface="Times New Roman" pitchFamily="18" charset="0"/>
              </a:rPr>
              <a:t>Аппараттық-программалық</a:t>
            </a:r>
            <a:r>
              <a:rPr lang="ru-RU" sz="2200" dirty="0" smtClean="0">
                <a:latin typeface="Times New Roman" pitchFamily="18" charset="0"/>
                <a:cs typeface="Times New Roman" pitchFamily="18" charset="0"/>
              </a:rPr>
              <a:t>  </a:t>
            </a:r>
            <a:r>
              <a:rPr lang="ru-RU" sz="2200" dirty="0" err="1">
                <a:latin typeface="Times New Roman" pitchFamily="18" charset="0"/>
                <a:cs typeface="Times New Roman" pitchFamily="18" charset="0"/>
              </a:rPr>
              <a:t>жабдықтауға</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қойылған</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талаптарды</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атаңыз</a:t>
            </a:r>
            <a:r>
              <a:rPr lang="ru-RU" sz="2200" dirty="0">
                <a:latin typeface="Times New Roman" pitchFamily="18" charset="0"/>
                <a:cs typeface="Times New Roman" pitchFamily="18" charset="0"/>
              </a:rPr>
              <a:t>.</a:t>
            </a:r>
            <a:r>
              <a:rPr lang="ru-RU" dirty="0"/>
              <a:t/>
            </a:r>
            <a:br>
              <a:rPr lang="ru-RU" dirty="0"/>
            </a:br>
            <a:endParaRPr lang="ru-RU" dirty="0"/>
          </a:p>
        </p:txBody>
      </p:sp>
    </p:spTree>
    <p:extLst>
      <p:ext uri="{BB962C8B-B14F-4D97-AF65-F5344CB8AC3E}">
        <p14:creationId xmlns:p14="http://schemas.microsoft.com/office/powerpoint/2010/main" val="2982485654"/>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79512" y="1600200"/>
            <a:ext cx="8586536" cy="1828800"/>
          </a:xfrm>
        </p:spPr>
        <p:txBody>
          <a:bodyPr>
            <a:normAutofit fontScale="77500" lnSpcReduction="20000"/>
          </a:bodyPr>
          <a:lstStyle/>
          <a:p>
            <a:pPr algn="just">
              <a:buNone/>
            </a:pPr>
            <a:r>
              <a:rPr lang="en-US"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	Кластер – </a:t>
            </a:r>
            <a:r>
              <a:rPr lang="ru-RU" dirty="0" err="1" smtClean="0">
                <a:latin typeface="Times New Roman" pitchFamily="18" charset="0"/>
                <a:cs typeface="Times New Roman" pitchFamily="18" charset="0"/>
              </a:rPr>
              <a:t>желілермен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байланысқан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есептеу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тораптарының</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жиынтығы</a:t>
            </a:r>
            <a:r>
              <a:rPr lang="en-US"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80 </a:t>
            </a:r>
            <a:r>
              <a:rPr lang="ru-RU" dirty="0" err="1" smtClean="0">
                <a:latin typeface="Times New Roman" pitchFamily="18" charset="0"/>
                <a:cs typeface="Times New Roman" pitchFamily="18" charset="0"/>
              </a:rPr>
              <a:t>жылдардағы</a:t>
            </a:r>
            <a:r>
              <a:rPr lang="ru-RU" dirty="0" smtClean="0">
                <a:latin typeface="Times New Roman" pitchFamily="18" charset="0"/>
                <a:cs typeface="Times New Roman" pitchFamily="18" charset="0"/>
              </a:rPr>
              <a:t> супер </a:t>
            </a:r>
            <a:r>
              <a:rPr lang="ru-RU" dirty="0" err="1" smtClean="0">
                <a:latin typeface="Times New Roman" pitchFamily="18" charset="0"/>
                <a:cs typeface="Times New Roman" pitchFamily="18" charset="0"/>
              </a:rPr>
              <a:t>компьютерлер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өзара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процессорлардың</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үлкен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байланысқан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массивін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көрсететін.Олар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бірегей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компьютерлердің</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бірі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болғандықтан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үлкен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сұранысқа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ие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болды</a:t>
            </a:r>
            <a:r>
              <a:rPr lang="ru-RU" dirty="0" smtClean="0">
                <a:latin typeface="Times New Roman" pitchFamily="18" charset="0"/>
                <a:cs typeface="Times New Roman" pitchFamily="18" charset="0"/>
              </a:rPr>
              <a:t>. 90 </a:t>
            </a:r>
            <a:r>
              <a:rPr lang="ru-RU" dirty="0" err="1" smtClean="0">
                <a:latin typeface="Times New Roman" pitchFamily="18" charset="0"/>
                <a:cs typeface="Times New Roman" pitchFamily="18" charset="0"/>
              </a:rPr>
              <a:t>жылдары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кластерлі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жүйелер үлкен танымалдылыққа ие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болды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Олар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негізі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ретінде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арзан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бір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типті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тораптарды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пайдаланды</a:t>
            </a:r>
            <a:r>
              <a:rPr lang="ru-RU" dirty="0" smtClean="0">
                <a:latin typeface="Times New Roman" pitchFamily="18" charset="0"/>
                <a:cs typeface="Times New Roman" pitchFamily="18" charset="0"/>
              </a:rPr>
              <a:t>.</a:t>
            </a:r>
          </a:p>
          <a:p>
            <a:pPr algn="just"/>
            <a:endParaRPr lang="ru-RU" dirty="0">
              <a:latin typeface="Times New Roman" pitchFamily="18" charset="0"/>
              <a:cs typeface="Times New Roman" pitchFamily="18" charset="0"/>
            </a:endParaRPr>
          </a:p>
        </p:txBody>
      </p:sp>
      <p:sp>
        <p:nvSpPr>
          <p:cNvPr id="2" name="Заголовок 1"/>
          <p:cNvSpPr>
            <a:spLocks noGrp="1"/>
          </p:cNvSpPr>
          <p:nvPr>
            <p:ph type="title"/>
          </p:nvPr>
        </p:nvSpPr>
        <p:spPr/>
        <p:txBody>
          <a:bodyPr>
            <a:normAutofit/>
          </a:bodyPr>
          <a:lstStyle/>
          <a:p>
            <a:pPr algn="ctr"/>
            <a:r>
              <a:rPr lang="ru-RU" sz="3000" b="1" dirty="0" err="1" smtClean="0">
                <a:latin typeface="Times New Roman" pitchFamily="18" charset="0"/>
                <a:cs typeface="Times New Roman" pitchFamily="18" charset="0"/>
              </a:rPr>
              <a:t>Кластерлі</a:t>
            </a:r>
            <a:r>
              <a:rPr lang="ru-RU" sz="3000" b="1" dirty="0" smtClean="0">
                <a:latin typeface="Times New Roman" pitchFamily="18" charset="0"/>
                <a:cs typeface="Times New Roman" pitchFamily="18" charset="0"/>
              </a:rPr>
              <a:t> </a:t>
            </a:r>
            <a:r>
              <a:rPr lang="ru-RU" sz="3000" b="1" dirty="0" err="1" smtClean="0">
                <a:latin typeface="Times New Roman" pitchFamily="18" charset="0"/>
                <a:cs typeface="Times New Roman" pitchFamily="18" charset="0"/>
              </a:rPr>
              <a:t>жүйелер туралы</a:t>
            </a:r>
            <a:r>
              <a:rPr lang="ru-RU" sz="3000" b="1" dirty="0" smtClean="0">
                <a:latin typeface="Times New Roman" pitchFamily="18" charset="0"/>
                <a:cs typeface="Times New Roman" pitchFamily="18" charset="0"/>
              </a:rPr>
              <a:t> </a:t>
            </a:r>
            <a:r>
              <a:rPr lang="ru-RU" sz="3000" b="1" dirty="0" err="1" smtClean="0">
                <a:latin typeface="Times New Roman" pitchFamily="18" charset="0"/>
                <a:cs typeface="Times New Roman" pitchFamily="18" charset="0"/>
              </a:rPr>
              <a:t>түсінік</a:t>
            </a:r>
            <a:endParaRPr lang="ru-RU" sz="3000" dirty="0">
              <a:latin typeface="Times New Roman" pitchFamily="18" charset="0"/>
              <a:cs typeface="Times New Roman" pitchFamily="18" charset="0"/>
            </a:endParaRPr>
          </a:p>
        </p:txBody>
      </p:sp>
      <p:pic>
        <p:nvPicPr>
          <p:cNvPr id="1027" name="Рисунок 103"/>
          <p:cNvPicPr>
            <a:picLocks noChangeAspect="1" noChangeArrowheads="1"/>
          </p:cNvPicPr>
          <p:nvPr/>
        </p:nvPicPr>
        <p:blipFill>
          <a:blip r:embed="rId2" cstate="print"/>
          <a:srcRect/>
          <a:stretch>
            <a:fillRect/>
          </a:stretch>
        </p:blipFill>
        <p:spPr bwMode="auto">
          <a:xfrm>
            <a:off x="3437266" y="3429000"/>
            <a:ext cx="1710798" cy="2111502"/>
          </a:xfrm>
          <a:prstGeom prst="rect">
            <a:avLst/>
          </a:prstGeom>
          <a:noFill/>
          <a:ln w="9525">
            <a:noFill/>
            <a:miter lim="800000"/>
            <a:headEnd/>
            <a:tailEnd/>
          </a:ln>
        </p:spPr>
      </p:pic>
      <p:sp>
        <p:nvSpPr>
          <p:cNvPr id="1028" name="Rectangle 4"/>
          <p:cNvSpPr>
            <a:spLocks noChangeArrowheads="1"/>
          </p:cNvSpPr>
          <p:nvPr/>
        </p:nvSpPr>
        <p:spPr bwMode="auto">
          <a:xfrm>
            <a:off x="3373084" y="5522137"/>
            <a:ext cx="2269468"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Сурет</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1</a:t>
            </a:r>
            <a:r>
              <a:rPr kumimoji="0" lang="ru-RU" sz="14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Кластер </a:t>
            </a:r>
            <a:r>
              <a:rPr kumimoji="0" lang="ru-RU"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мысалы</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71183" y="4365104"/>
            <a:ext cx="8153400" cy="1972816"/>
          </a:xfrm>
        </p:spPr>
        <p:txBody>
          <a:bodyPr>
            <a:normAutofit/>
          </a:bodyPr>
          <a:lstStyle/>
          <a:p>
            <a:pPr hangingPunct="0"/>
            <a:r>
              <a:rPr lang="kk-KZ" sz="2200" dirty="0" smtClean="0">
                <a:latin typeface="Times New Roman" pitchFamily="18" charset="0"/>
                <a:cs typeface="Times New Roman" pitchFamily="18" charset="0"/>
              </a:rPr>
              <a:t>Кластерлі күштің негізгі құндылығы - жеңіл кеңейтілімі мен қол жетімділігі. </a:t>
            </a:r>
            <a:endParaRPr lang="en-US" sz="2200" dirty="0" smtClean="0">
              <a:latin typeface="Times New Roman" pitchFamily="18" charset="0"/>
              <a:cs typeface="Times New Roman" pitchFamily="18" charset="0"/>
            </a:endParaRPr>
          </a:p>
          <a:p>
            <a:pPr hangingPunct="0"/>
            <a:r>
              <a:rPr lang="ru-RU" sz="2200" dirty="0" err="1" smtClean="0">
                <a:latin typeface="Times New Roman" pitchFamily="18" charset="0"/>
                <a:cs typeface="Times New Roman" pitchFamily="18" charset="0"/>
              </a:rPr>
              <a:t>Мысалы</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егер</a:t>
            </a:r>
            <a:r>
              <a:rPr lang="ru-RU" sz="2200" dirty="0" smtClean="0">
                <a:latin typeface="Times New Roman" pitchFamily="18" charset="0"/>
                <a:cs typeface="Times New Roman" pitchFamily="18" charset="0"/>
              </a:rPr>
              <a:t> кластер 2 </a:t>
            </a:r>
            <a:r>
              <a:rPr lang="ru-RU" sz="2200" dirty="0" err="1" smtClean="0">
                <a:latin typeface="Times New Roman" pitchFamily="18" charset="0"/>
                <a:cs typeface="Times New Roman" pitchFamily="18" charset="0"/>
              </a:rPr>
              <a:t>ядролы</a:t>
            </a:r>
            <a:r>
              <a:rPr lang="ru-RU" sz="2200" dirty="0" smtClean="0">
                <a:latin typeface="Times New Roman" pitchFamily="18" charset="0"/>
                <a:cs typeface="Times New Roman" pitchFamily="18" charset="0"/>
              </a:rPr>
              <a:t> 2 </a:t>
            </a:r>
            <a:r>
              <a:rPr lang="ru-RU" sz="2200" dirty="0" err="1" smtClean="0">
                <a:latin typeface="Times New Roman" pitchFamily="18" charset="0"/>
                <a:cs typeface="Times New Roman" pitchFamily="18" charset="0"/>
              </a:rPr>
              <a:t>компьютерден</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тұрса</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әр</a:t>
            </a:r>
            <a:r>
              <a:rPr lang="ru-RU" sz="2200" dirty="0" smtClean="0">
                <a:latin typeface="Times New Roman" pitchFamily="18" charset="0"/>
                <a:cs typeface="Times New Roman" pitchFamily="18" charset="0"/>
              </a:rPr>
              <a:t> ядро 3 </a:t>
            </a:r>
            <a:r>
              <a:rPr lang="ru-RU" sz="2200" dirty="0" err="1" smtClean="0">
                <a:latin typeface="Times New Roman" pitchFamily="18" charset="0"/>
                <a:cs typeface="Times New Roman" pitchFamily="18" charset="0"/>
              </a:rPr>
              <a:t>жұмысшыдан</a:t>
            </a:r>
            <a:r>
              <a:rPr lang="en-US"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есептеу</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жүргізе</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алса</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онда</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барлығы</a:t>
            </a:r>
            <a:r>
              <a:rPr lang="ru-RU" sz="2200" dirty="0" smtClean="0">
                <a:latin typeface="Times New Roman" pitchFamily="18" charset="0"/>
                <a:cs typeface="Times New Roman" pitchFamily="18" charset="0"/>
              </a:rPr>
              <a:t> 12 параллель </a:t>
            </a:r>
            <a:r>
              <a:rPr lang="ru-RU" sz="2200" dirty="0" err="1" smtClean="0">
                <a:latin typeface="Times New Roman" pitchFamily="18" charset="0"/>
                <a:cs typeface="Times New Roman" pitchFamily="18" charset="0"/>
              </a:rPr>
              <a:t>есептеу</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жүргізуге</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болады</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сурет</a:t>
            </a:r>
            <a:r>
              <a:rPr lang="ru-RU" sz="2200" dirty="0" smtClean="0">
                <a:latin typeface="Times New Roman" pitchFamily="18" charset="0"/>
                <a:cs typeface="Times New Roman" pitchFamily="18" charset="0"/>
              </a:rPr>
              <a:t> 2).</a:t>
            </a:r>
          </a:p>
          <a:p>
            <a:pPr>
              <a:buNone/>
            </a:pPr>
            <a:endParaRPr lang="ru-RU" dirty="0">
              <a:latin typeface="Times New Roman" pitchFamily="18" charset="0"/>
              <a:cs typeface="Times New Roman" pitchFamily="18" charset="0"/>
            </a:endParaRPr>
          </a:p>
        </p:txBody>
      </p:sp>
      <p:pic>
        <p:nvPicPr>
          <p:cNvPr id="16389" name="Picture 5"/>
          <p:cNvPicPr>
            <a:picLocks noChangeAspect="1" noChangeArrowheads="1"/>
          </p:cNvPicPr>
          <p:nvPr/>
        </p:nvPicPr>
        <p:blipFill>
          <a:blip r:embed="rId2" cstate="print"/>
          <a:srcRect l="34504" t="60828" r="28416" b="17516"/>
          <a:stretch>
            <a:fillRect/>
          </a:stretch>
        </p:blipFill>
        <p:spPr bwMode="auto">
          <a:xfrm>
            <a:off x="827584" y="764704"/>
            <a:ext cx="7763758" cy="3600400"/>
          </a:xfrm>
          <a:prstGeom prst="rect">
            <a:avLst/>
          </a:prstGeom>
          <a:noFill/>
          <a:ln w="9525">
            <a:noFill/>
            <a:miter lim="800000"/>
            <a:headEnd/>
            <a:tailEnd/>
          </a:ln>
        </p:spPr>
      </p:pic>
      <p:sp>
        <p:nvSpPr>
          <p:cNvPr id="8" name="Прямоугольник 7"/>
          <p:cNvSpPr/>
          <p:nvPr/>
        </p:nvSpPr>
        <p:spPr>
          <a:xfrm>
            <a:off x="2173742" y="395372"/>
            <a:ext cx="5472608" cy="369332"/>
          </a:xfrm>
          <a:prstGeom prst="rect">
            <a:avLst/>
          </a:prstGeom>
        </p:spPr>
        <p:txBody>
          <a:bodyPr wrap="square">
            <a:spAutoFit/>
          </a:bodyPr>
          <a:lstStyle/>
          <a:p>
            <a:pPr algn="ctr"/>
            <a:r>
              <a:rPr lang="ru-RU" dirty="0" err="1">
                <a:latin typeface="Times New Roman" pitchFamily="18" charset="0"/>
                <a:cs typeface="Times New Roman" pitchFamily="18" charset="0"/>
              </a:rPr>
              <a:t>Сурет</a:t>
            </a:r>
            <a:r>
              <a:rPr lang="ru-RU" dirty="0">
                <a:latin typeface="Times New Roman" pitchFamily="18" charset="0"/>
                <a:cs typeface="Times New Roman" pitchFamily="18" charset="0"/>
              </a:rPr>
              <a:t> 2</a:t>
            </a:r>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Кластердегі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жұмысшылар мысалы</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lnSpcReduction="10000"/>
          </a:bodyPr>
          <a:lstStyle/>
          <a:p>
            <a:r>
              <a:rPr lang="kk-KZ" dirty="0">
                <a:latin typeface="Times New Roman" pitchFamily="18" charset="0"/>
                <a:cs typeface="Times New Roman" pitchFamily="18" charset="0"/>
              </a:rPr>
              <a:t>MatLab	(MatrixLaboratory)   жүйесі   –   </a:t>
            </a:r>
            <a:r>
              <a:rPr lang="kk-KZ" dirty="0" smtClean="0">
                <a:latin typeface="Times New Roman" pitchFamily="18" charset="0"/>
                <a:cs typeface="Times New Roman" pitchFamily="18" charset="0"/>
              </a:rPr>
              <a:t>The</a:t>
            </a:r>
            <a:r>
              <a:rPr lang="en-US" dirty="0" smtClean="0">
                <a:latin typeface="Times New Roman" pitchFamily="18" charset="0"/>
                <a:cs typeface="Times New Roman" pitchFamily="18" charset="0"/>
              </a:rPr>
              <a:t> </a:t>
            </a:r>
            <a:r>
              <a:rPr lang="kk-KZ" dirty="0" smtClean="0">
                <a:latin typeface="Times New Roman" pitchFamily="18" charset="0"/>
                <a:cs typeface="Times New Roman" pitchFamily="18" charset="0"/>
              </a:rPr>
              <a:t>MathWorks   </a:t>
            </a:r>
            <a:r>
              <a:rPr lang="kk-KZ" dirty="0">
                <a:latin typeface="Times New Roman" pitchFamily="18" charset="0"/>
                <a:cs typeface="Times New Roman" pitchFamily="18" charset="0"/>
              </a:rPr>
              <a:t>компаниясының   </a:t>
            </a:r>
            <a:r>
              <a:rPr lang="kk-KZ" dirty="0" smtClean="0">
                <a:latin typeface="Times New Roman" pitchFamily="18" charset="0"/>
                <a:cs typeface="Times New Roman" pitchFamily="18" charset="0"/>
              </a:rPr>
              <a:t>өнімі,</a:t>
            </a:r>
            <a:r>
              <a:rPr lang="en-US" dirty="0" smtClean="0">
                <a:latin typeface="Times New Roman" pitchFamily="18" charset="0"/>
                <a:cs typeface="Times New Roman" pitchFamily="18" charset="0"/>
              </a:rPr>
              <a:t> </a:t>
            </a:r>
            <a:r>
              <a:rPr lang="kk-KZ" dirty="0" smtClean="0">
                <a:latin typeface="Times New Roman" pitchFamily="18" charset="0"/>
                <a:cs typeface="Times New Roman" pitchFamily="18" charset="0"/>
              </a:rPr>
              <a:t>математикалық </a:t>
            </a:r>
            <a:r>
              <a:rPr lang="kk-KZ" dirty="0">
                <a:latin typeface="Times New Roman" pitchFamily="18" charset="0"/>
                <a:cs typeface="Times New Roman" pitchFamily="18" charset="0"/>
              </a:rPr>
              <a:t>есептеулерді орындауға арналған. Объектіні модельдеу және басқару жүйесін өңдеу, коммуникациялық жүйелерді жобалау, сигналдар мен суреттерді өңдеу, сигналдарды өлшеу мен тестілеу, қаржылық модельдеу, есептік биология, матрицалық есептерді программалау, нейрондық желілер және т.б. есептеу облыстарындағы ғылыми және қолданбалы есептерді шығарудағы негізгі құралдардың бірі болып табылады</a:t>
            </a:r>
            <a:r>
              <a:rPr lang="kk-KZ"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endParaRPr lang="ru-RU" dirty="0"/>
          </a:p>
          <a:p>
            <a:endParaRPr lang="ru-RU" dirty="0"/>
          </a:p>
        </p:txBody>
      </p:sp>
      <p:sp>
        <p:nvSpPr>
          <p:cNvPr id="3" name="Заголовок 2"/>
          <p:cNvSpPr>
            <a:spLocks noGrp="1"/>
          </p:cNvSpPr>
          <p:nvPr>
            <p:ph type="title"/>
          </p:nvPr>
        </p:nvSpPr>
        <p:spPr>
          <a:xfrm>
            <a:off x="467544" y="476672"/>
            <a:ext cx="8229600" cy="1143000"/>
          </a:xfrm>
        </p:spPr>
        <p:txBody>
          <a:bodyPr>
            <a:normAutofit fontScale="90000"/>
          </a:bodyPr>
          <a:lstStyle/>
          <a:p>
            <a:r>
              <a:rPr lang="kk-KZ" sz="3300" dirty="0">
                <a:latin typeface="Times New Roman" pitchFamily="18" charset="0"/>
                <a:cs typeface="Times New Roman" pitchFamily="18" charset="0"/>
              </a:rPr>
              <a:t>MatLab ортасы</a:t>
            </a:r>
            <a:r>
              <a:rPr lang="kk-KZ" sz="3300">
                <a:latin typeface="Times New Roman" pitchFamily="18" charset="0"/>
                <a:cs typeface="Times New Roman" pitchFamily="18" charset="0"/>
              </a:rPr>
              <a:t>. </a:t>
            </a:r>
            <a:r>
              <a:rPr lang="ru-RU" dirty="0">
                <a:effectLst/>
              </a:rPr>
              <a:t/>
            </a:r>
            <a:br>
              <a:rPr lang="ru-RU" dirty="0">
                <a:effectLst/>
              </a:rPr>
            </a:br>
            <a:endParaRPr lang="ru-RU" dirty="0"/>
          </a:p>
        </p:txBody>
      </p:sp>
    </p:spTree>
    <p:extLst>
      <p:ext uri="{BB962C8B-B14F-4D97-AF65-F5344CB8AC3E}">
        <p14:creationId xmlns:p14="http://schemas.microsoft.com/office/powerpoint/2010/main" val="18546719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3810095" y="3101262"/>
            <a:ext cx="1523810" cy="1285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Заголовок 2"/>
          <p:cNvSpPr>
            <a:spLocks noGrp="1"/>
          </p:cNvSpPr>
          <p:nvPr>
            <p:ph type="title"/>
          </p:nvPr>
        </p:nvSpPr>
        <p:spPr>
          <a:xfrm>
            <a:off x="611560" y="332656"/>
            <a:ext cx="8229600" cy="2448272"/>
          </a:xfrm>
        </p:spPr>
        <p:txBody>
          <a:bodyPr>
            <a:noAutofit/>
          </a:bodyPr>
          <a:lstStyle/>
          <a:p>
            <a:pPr hangingPunct="0"/>
            <a:r>
              <a:rPr lang="kk-KZ" sz="1800" dirty="0">
                <a:effectLst/>
                <a:latin typeface="Times New Roman" pitchFamily="18" charset="0"/>
                <a:cs typeface="Times New Roman" pitchFamily="18" charset="0"/>
              </a:rPr>
              <a:t>Matlab құндылығы – бұл, ең біріншіден, матрицалық операциялардың қарапайымдылығ мен көп сандық программалық пакеттердің бар болуы, олардың арасында ParallelComputingToolbox, қатар параллельді программалаудың деңгейіндегі Matlab кеңейтуі</a:t>
            </a:r>
            <a:r>
              <a:rPr lang="kk-KZ" sz="1800" dirty="0" smtClean="0">
                <a:effectLst/>
                <a:latin typeface="Times New Roman" pitchFamily="18" charset="0"/>
                <a:cs typeface="Times New Roman" pitchFamily="18" charset="0"/>
              </a:rPr>
              <a:t>.</a:t>
            </a:r>
            <a:r>
              <a:rPr lang="kk-KZ" sz="1800" dirty="0">
                <a:effectLst/>
                <a:latin typeface="Times New Roman" pitchFamily="18" charset="0"/>
                <a:cs typeface="Times New Roman" pitchFamily="18" charset="0"/>
              </a:rPr>
              <a:t> </a:t>
            </a:r>
            <a:r>
              <a:rPr lang="ru-RU" sz="1800" dirty="0">
                <a:effectLst/>
                <a:latin typeface="Times New Roman" pitchFamily="18" charset="0"/>
                <a:cs typeface="Times New Roman" pitchFamily="18" charset="0"/>
              </a:rPr>
              <a:t/>
            </a:r>
            <a:br>
              <a:rPr lang="ru-RU" sz="1800" dirty="0">
                <a:effectLst/>
                <a:latin typeface="Times New Roman" pitchFamily="18" charset="0"/>
                <a:cs typeface="Times New Roman" pitchFamily="18" charset="0"/>
              </a:rPr>
            </a:br>
            <a:r>
              <a:rPr lang="kk-KZ" sz="1800" dirty="0">
                <a:effectLst/>
                <a:latin typeface="Times New Roman" pitchFamily="18" charset="0"/>
                <a:cs typeface="Times New Roman" pitchFamily="18" charset="0"/>
              </a:rPr>
              <a:t>Кластерде орындалатын Matlab параллельді есептеуі үшін мыналар қажет:</a:t>
            </a:r>
            <a:r>
              <a:rPr lang="ru-RU" sz="1800" dirty="0">
                <a:effectLst/>
                <a:latin typeface="Times New Roman" pitchFamily="18" charset="0"/>
                <a:cs typeface="Times New Roman" pitchFamily="18" charset="0"/>
              </a:rPr>
              <a:t/>
            </a:r>
            <a:br>
              <a:rPr lang="ru-RU" sz="1800"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Parallel Computing Toolbox (</a:t>
            </a:r>
            <a:r>
              <a:rPr lang="ru-RU" sz="1800" dirty="0" err="1">
                <a:effectLst/>
                <a:latin typeface="Times New Roman" pitchFamily="18" charset="0"/>
                <a:cs typeface="Times New Roman" pitchFamily="18" charset="0"/>
              </a:rPr>
              <a:t>бұрынғы</a:t>
            </a:r>
            <a:r>
              <a:rPr lang="ru-RU" sz="1800" dirty="0">
                <a:effectLst/>
                <a:latin typeface="Times New Roman" pitchFamily="18" charset="0"/>
                <a:cs typeface="Times New Roman" pitchFamily="18" charset="0"/>
              </a:rPr>
              <a:t> </a:t>
            </a:r>
            <a:r>
              <a:rPr lang="ru-RU" sz="1800" dirty="0" err="1">
                <a:effectLst/>
                <a:latin typeface="Times New Roman" pitchFamily="18" charset="0"/>
                <a:cs typeface="Times New Roman" pitchFamily="18" charset="0"/>
              </a:rPr>
              <a:t>атауы</a:t>
            </a:r>
            <a:r>
              <a:rPr lang="en-US" sz="1800" dirty="0">
                <a:effectLst/>
                <a:latin typeface="Times New Roman" pitchFamily="18" charset="0"/>
                <a:cs typeface="Times New Roman" pitchFamily="18" charset="0"/>
              </a:rPr>
              <a:t> Distributed Computing Toolbox); </a:t>
            </a:r>
            <a:r>
              <a:rPr lang="ru-RU" sz="1800" dirty="0">
                <a:effectLst/>
                <a:latin typeface="Times New Roman" pitchFamily="18" charset="0"/>
                <a:cs typeface="Times New Roman" pitchFamily="18" charset="0"/>
              </a:rPr>
              <a:t/>
            </a:r>
            <a:br>
              <a:rPr lang="ru-RU" sz="1800" dirty="0">
                <a:effectLst/>
                <a:latin typeface="Times New Roman" pitchFamily="18" charset="0"/>
                <a:cs typeface="Times New Roman" pitchFamily="18" charset="0"/>
              </a:rPr>
            </a:br>
            <a:r>
              <a:rPr lang="en-US" sz="1800" dirty="0" err="1">
                <a:effectLst/>
                <a:latin typeface="Times New Roman" pitchFamily="18" charset="0"/>
                <a:cs typeface="Times New Roman" pitchFamily="18" charset="0"/>
              </a:rPr>
              <a:t>Matlab</a:t>
            </a:r>
            <a:r>
              <a:rPr lang="en-US" sz="1800" dirty="0">
                <a:effectLst/>
                <a:latin typeface="Times New Roman" pitchFamily="18" charset="0"/>
                <a:cs typeface="Times New Roman" pitchFamily="18" charset="0"/>
              </a:rPr>
              <a:t>  Distributed  Computing  Server   (</a:t>
            </a:r>
            <a:r>
              <a:rPr lang="ru-RU" sz="1800" dirty="0" err="1">
                <a:effectLst/>
                <a:latin typeface="Times New Roman" pitchFamily="18" charset="0"/>
                <a:cs typeface="Times New Roman" pitchFamily="18" charset="0"/>
              </a:rPr>
              <a:t>бұрынғы</a:t>
            </a:r>
            <a:r>
              <a:rPr lang="en-US" sz="1800" dirty="0">
                <a:effectLst/>
                <a:latin typeface="Times New Roman" pitchFamily="18" charset="0"/>
                <a:cs typeface="Times New Roman" pitchFamily="18" charset="0"/>
              </a:rPr>
              <a:t>  </a:t>
            </a:r>
            <a:r>
              <a:rPr lang="ru-RU" sz="1800" dirty="0" err="1">
                <a:effectLst/>
                <a:latin typeface="Times New Roman" pitchFamily="18" charset="0"/>
                <a:cs typeface="Times New Roman" pitchFamily="18" charset="0"/>
              </a:rPr>
              <a:t>атауы</a:t>
            </a:r>
            <a:r>
              <a:rPr lang="en-US" sz="1800" dirty="0">
                <a:effectLst/>
                <a:latin typeface="Times New Roman" pitchFamily="18" charset="0"/>
                <a:cs typeface="Times New Roman" pitchFamily="18" charset="0"/>
              </a:rPr>
              <a:t>  </a:t>
            </a:r>
            <a:r>
              <a:rPr lang="en-US" sz="1800" dirty="0" err="1">
                <a:effectLst/>
                <a:latin typeface="Times New Roman" pitchFamily="18" charset="0"/>
                <a:cs typeface="Times New Roman" pitchFamily="18" charset="0"/>
              </a:rPr>
              <a:t>Matlab</a:t>
            </a:r>
            <a:r>
              <a:rPr lang="en-US" sz="1800" dirty="0">
                <a:effectLst/>
                <a:latin typeface="Times New Roman" pitchFamily="18" charset="0"/>
                <a:cs typeface="Times New Roman" pitchFamily="18" charset="0"/>
              </a:rPr>
              <a:t>  Distributed  </a:t>
            </a:r>
            <a:r>
              <a:rPr lang="ru-RU" sz="1800" dirty="0">
                <a:effectLst/>
                <a:latin typeface="Times New Roman" pitchFamily="18" charset="0"/>
                <a:cs typeface="Times New Roman" pitchFamily="18" charset="0"/>
              </a:rPr>
              <a:t/>
            </a:r>
            <a:br>
              <a:rPr lang="ru-RU" sz="1800"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Computing Engine).</a:t>
            </a:r>
            <a:r>
              <a:rPr lang="ru-RU" sz="1800" dirty="0">
                <a:effectLst/>
                <a:latin typeface="Times New Roman" pitchFamily="18" charset="0"/>
                <a:cs typeface="Times New Roman" pitchFamily="18" charset="0"/>
              </a:rPr>
              <a:t/>
            </a:r>
            <a:br>
              <a:rPr lang="ru-RU" sz="1800" dirty="0">
                <a:effectLst/>
                <a:latin typeface="Times New Roman" pitchFamily="18" charset="0"/>
                <a:cs typeface="Times New Roman" pitchFamily="18" charset="0"/>
              </a:rPr>
            </a:br>
            <a:endParaRPr lang="ru-RU" sz="1800" dirty="0">
              <a:latin typeface="Times New Roman" pitchFamily="18" charset="0"/>
              <a:cs typeface="Times New Roman" pitchFamily="18" charset="0"/>
            </a:endParaRPr>
          </a:p>
        </p:txBody>
      </p:sp>
    </p:spTree>
    <p:extLst>
      <p:ext uri="{BB962C8B-B14F-4D97-AF65-F5344CB8AC3E}">
        <p14:creationId xmlns:p14="http://schemas.microsoft.com/office/powerpoint/2010/main" val="32671459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1"/>
          <p:cNvSpPr>
            <a:spLocks noGrp="1"/>
          </p:cNvSpPr>
          <p:nvPr>
            <p:ph type="title"/>
          </p:nvPr>
        </p:nvSpPr>
        <p:spPr>
          <a:xfrm>
            <a:off x="467544" y="0"/>
            <a:ext cx="8208912" cy="1124744"/>
          </a:xfrm>
        </p:spPr>
        <p:txBody>
          <a:bodyPr>
            <a:noAutofit/>
          </a:bodyPr>
          <a:lstStyle/>
          <a:p>
            <a:pPr algn="ctr"/>
            <a:r>
              <a:rPr lang="kk-KZ" b="1" dirty="0" smtClean="0">
                <a:latin typeface="Times New Roman" pitchFamily="18" charset="0"/>
              </a:rPr>
              <a:t> </a:t>
            </a:r>
            <a:r>
              <a:rPr lang="en-US" sz="3600" b="1" dirty="0" err="1" smtClean="0">
                <a:solidFill>
                  <a:srgbClr val="002060"/>
                </a:solidFill>
                <a:latin typeface="Times New Roman" pitchFamily="18" charset="0"/>
              </a:rPr>
              <a:t>Matlab</a:t>
            </a:r>
            <a:r>
              <a:rPr lang="en-US" sz="3600" b="1" dirty="0" smtClean="0">
                <a:solidFill>
                  <a:srgbClr val="002060"/>
                </a:solidFill>
                <a:latin typeface="Times New Roman" pitchFamily="18" charset="0"/>
              </a:rPr>
              <a:t> </a:t>
            </a:r>
            <a:r>
              <a:rPr lang="kk-KZ" sz="3600" b="1" dirty="0" smtClean="0">
                <a:solidFill>
                  <a:srgbClr val="002060"/>
                </a:solidFill>
                <a:latin typeface="Times New Roman" pitchFamily="18" charset="0"/>
              </a:rPr>
              <a:t>ортасында</a:t>
            </a:r>
            <a:r>
              <a:rPr lang="en-US" sz="3600" b="1" dirty="0" smtClean="0">
                <a:solidFill>
                  <a:srgbClr val="002060"/>
                </a:solidFill>
                <a:latin typeface="Times New Roman" pitchFamily="18" charset="0"/>
              </a:rPr>
              <a:t> </a:t>
            </a:r>
            <a:r>
              <a:rPr lang="en-US" sz="3600" b="1" dirty="0" err="1" smtClean="0">
                <a:solidFill>
                  <a:srgbClr val="002060"/>
                </a:solidFill>
                <a:latin typeface="Times New Roman" pitchFamily="18" charset="0"/>
              </a:rPr>
              <a:t>кластер</a:t>
            </a:r>
            <a:r>
              <a:rPr lang="en-US" sz="3600" b="1" dirty="0" smtClean="0">
                <a:solidFill>
                  <a:srgbClr val="002060"/>
                </a:solidFill>
                <a:latin typeface="Times New Roman" pitchFamily="18" charset="0"/>
              </a:rPr>
              <a:t> </a:t>
            </a:r>
            <a:r>
              <a:rPr lang="kk-KZ" sz="3600" b="1" dirty="0" smtClean="0">
                <a:solidFill>
                  <a:srgbClr val="002060"/>
                </a:solidFill>
                <a:latin typeface="Times New Roman" pitchFamily="18" charset="0"/>
              </a:rPr>
              <a:t>құру талаптары</a:t>
            </a:r>
            <a:endParaRPr lang="ru-RU" sz="3600" dirty="0" smtClean="0">
              <a:solidFill>
                <a:srgbClr val="002060"/>
              </a:solidFill>
            </a:endParaRPr>
          </a:p>
        </p:txBody>
      </p:sp>
      <p:sp>
        <p:nvSpPr>
          <p:cNvPr id="8" name="Текст 7"/>
          <p:cNvSpPr>
            <a:spLocks noGrp="1"/>
          </p:cNvSpPr>
          <p:nvPr>
            <p:ph type="body" idx="1"/>
          </p:nvPr>
        </p:nvSpPr>
        <p:spPr>
          <a:xfrm>
            <a:off x="251520" y="1196752"/>
            <a:ext cx="3960440" cy="600968"/>
          </a:xfrm>
          <a:solidFill>
            <a:srgbClr val="99CCFF"/>
          </a:solidFill>
          <a:effectLst>
            <a:outerShdw dist="23000" dir="5400000" rotWithShape="0">
              <a:srgbClr val="000000">
                <a:alpha val="34999"/>
              </a:srgbClr>
            </a:outerShdw>
          </a:effectLst>
        </p:spPr>
        <p:txBody>
          <a:bodyPr>
            <a:normAutofit/>
          </a:bodyPr>
          <a:lstStyle/>
          <a:p>
            <a:pPr algn="ctr"/>
            <a:r>
              <a:rPr lang="kk-KZ" b="1" dirty="0"/>
              <a:t>Аппараттық </a:t>
            </a:r>
            <a:r>
              <a:rPr lang="kk-KZ" b="1" dirty="0" smtClean="0"/>
              <a:t>талаптар</a:t>
            </a:r>
          </a:p>
        </p:txBody>
      </p:sp>
      <p:sp>
        <p:nvSpPr>
          <p:cNvPr id="10" name="Текст 9"/>
          <p:cNvSpPr>
            <a:spLocks noGrp="1"/>
          </p:cNvSpPr>
          <p:nvPr>
            <p:ph type="body" sz="half" idx="3"/>
          </p:nvPr>
        </p:nvSpPr>
        <p:spPr>
          <a:xfrm>
            <a:off x="4860032" y="1196752"/>
            <a:ext cx="4041775" cy="576064"/>
          </a:xfrm>
          <a:solidFill>
            <a:srgbClr val="99CCFF"/>
          </a:solidFill>
          <a:ln w="38100" cap="flat" algn="ctr">
            <a:solidFill>
              <a:schemeClr val="bg1"/>
            </a:solidFill>
          </a:ln>
          <a:effectLst>
            <a:outerShdw dist="20000" dir="5400000" rotWithShape="0">
              <a:srgbClr val="000000">
                <a:alpha val="37999"/>
              </a:srgbClr>
            </a:outerShdw>
          </a:effectLst>
        </p:spPr>
        <p:txBody>
          <a:bodyPr/>
          <a:lstStyle/>
          <a:p>
            <a:pPr marL="342900" lvl="1" indent="-342900">
              <a:lnSpc>
                <a:spcPct val="80000"/>
              </a:lnSpc>
            </a:pPr>
            <a:r>
              <a:rPr lang="kk-KZ" dirty="0" smtClean="0">
                <a:solidFill>
                  <a:srgbClr val="FFFFFF"/>
                </a:solidFill>
                <a:latin typeface="Times New Roman" pitchFamily="18" charset="0"/>
              </a:rPr>
              <a:t>Программалық талаптары</a:t>
            </a:r>
            <a:endParaRPr lang="ru-RU" sz="600" dirty="0" smtClean="0">
              <a:solidFill>
                <a:srgbClr val="FFFFFF"/>
              </a:solidFill>
              <a:latin typeface="Times New Roman" pitchFamily="18" charset="0"/>
            </a:endParaRPr>
          </a:p>
        </p:txBody>
      </p:sp>
      <p:sp>
        <p:nvSpPr>
          <p:cNvPr id="9" name="Содержимое 8"/>
          <p:cNvSpPr>
            <a:spLocks noGrp="1"/>
          </p:cNvSpPr>
          <p:nvPr>
            <p:ph sz="quarter" idx="2"/>
          </p:nvPr>
        </p:nvSpPr>
        <p:spPr>
          <a:xfrm>
            <a:off x="395536" y="2060848"/>
            <a:ext cx="3960440" cy="4464496"/>
          </a:xfrm>
          <a:ln cap="flat" algn="ctr">
            <a:solidFill>
              <a:schemeClr val="tx1"/>
            </a:solidFill>
          </a:ln>
          <a:effectLst>
            <a:outerShdw dist="20000" dir="5400000" rotWithShape="0">
              <a:srgbClr val="000000">
                <a:alpha val="37999"/>
              </a:srgbClr>
            </a:outerShdw>
          </a:effectLst>
        </p:spPr>
        <p:txBody>
          <a:bodyPr>
            <a:normAutofit fontScale="32500" lnSpcReduction="20000"/>
          </a:bodyPr>
          <a:lstStyle/>
          <a:p>
            <a:pPr algn="just">
              <a:spcBef>
                <a:spcPts val="0"/>
              </a:spcBef>
            </a:pPr>
            <a:r>
              <a:rPr lang="kk-KZ" sz="6400" dirty="0" smtClean="0">
                <a:solidFill>
                  <a:srgbClr val="000000"/>
                </a:solidFill>
                <a:latin typeface="Times New Roman" pitchFamily="18" charset="0"/>
              </a:rPr>
              <a:t>Біртипті компьютерлер болмаса, кластер бірыңғай құрылымға ие болмайды. Бұл жағдайда мынадай айырмашылықтар болуы мүмкін: </a:t>
            </a:r>
            <a:endParaRPr lang="ru-RU" sz="6400" dirty="0" smtClean="0">
              <a:solidFill>
                <a:srgbClr val="000000"/>
              </a:solidFill>
              <a:latin typeface="Times New Roman" pitchFamily="18" charset="0"/>
            </a:endParaRPr>
          </a:p>
          <a:p>
            <a:pPr algn="just">
              <a:spcBef>
                <a:spcPts val="0"/>
              </a:spcBef>
            </a:pPr>
            <a:r>
              <a:rPr lang="kk-KZ" sz="6400" dirty="0" smtClean="0">
                <a:solidFill>
                  <a:srgbClr val="000000"/>
                </a:solidFill>
                <a:latin typeface="Times New Roman" pitchFamily="18" charset="0"/>
              </a:rPr>
              <a:t> </a:t>
            </a:r>
            <a:r>
              <a:rPr lang="ru-RU" sz="6400" dirty="0" err="1" smtClean="0">
                <a:solidFill>
                  <a:srgbClr val="000000"/>
                </a:solidFill>
                <a:latin typeface="Times New Roman" pitchFamily="18" charset="0"/>
              </a:rPr>
              <a:t>орталық</a:t>
            </a:r>
            <a:r>
              <a:rPr lang="ru-RU" sz="6400" dirty="0" smtClean="0">
                <a:solidFill>
                  <a:srgbClr val="000000"/>
                </a:solidFill>
                <a:latin typeface="Times New Roman" pitchFamily="18" charset="0"/>
              </a:rPr>
              <a:t>  </a:t>
            </a:r>
            <a:r>
              <a:rPr lang="ru-RU" sz="6400" dirty="0" err="1" smtClean="0">
                <a:solidFill>
                  <a:srgbClr val="000000"/>
                </a:solidFill>
                <a:latin typeface="Times New Roman" pitchFamily="18" charset="0"/>
              </a:rPr>
              <a:t>процессорлардың</a:t>
            </a:r>
            <a:r>
              <a:rPr lang="ru-RU" sz="6400" dirty="0" smtClean="0">
                <a:solidFill>
                  <a:srgbClr val="000000"/>
                </a:solidFill>
                <a:latin typeface="Times New Roman" pitchFamily="18" charset="0"/>
              </a:rPr>
              <a:t>  </a:t>
            </a:r>
            <a:r>
              <a:rPr lang="ru-RU" sz="6400" dirty="0" err="1" smtClean="0">
                <a:solidFill>
                  <a:srgbClr val="000000"/>
                </a:solidFill>
                <a:latin typeface="Times New Roman" pitchFamily="18" charset="0"/>
              </a:rPr>
              <a:t>қуатында</a:t>
            </a:r>
            <a:r>
              <a:rPr lang="ru-RU" sz="6400" dirty="0" smtClean="0">
                <a:solidFill>
                  <a:srgbClr val="000000"/>
                </a:solidFill>
                <a:latin typeface="Times New Roman" pitchFamily="18" charset="0"/>
              </a:rPr>
              <a:t>,  объем  </a:t>
            </a:r>
            <a:r>
              <a:rPr lang="ru-RU" sz="6400" dirty="0" err="1" smtClean="0">
                <a:solidFill>
                  <a:srgbClr val="000000"/>
                </a:solidFill>
                <a:latin typeface="Times New Roman" pitchFamily="18" charset="0"/>
              </a:rPr>
              <a:t>оперативтік</a:t>
            </a:r>
            <a:r>
              <a:rPr lang="ru-RU" sz="6400" dirty="0" smtClean="0">
                <a:solidFill>
                  <a:srgbClr val="000000"/>
                </a:solidFill>
                <a:latin typeface="Times New Roman" pitchFamily="18" charset="0"/>
              </a:rPr>
              <a:t>  </a:t>
            </a:r>
            <a:r>
              <a:rPr lang="ru-RU" sz="6400" dirty="0" err="1" smtClean="0">
                <a:solidFill>
                  <a:srgbClr val="000000"/>
                </a:solidFill>
                <a:latin typeface="Times New Roman" pitchFamily="18" charset="0"/>
              </a:rPr>
              <a:t>жады</a:t>
            </a:r>
            <a:r>
              <a:rPr lang="ru-RU" sz="6400" dirty="0" smtClean="0">
                <a:solidFill>
                  <a:srgbClr val="000000"/>
                </a:solidFill>
                <a:latin typeface="Times New Roman" pitchFamily="18" charset="0"/>
              </a:rPr>
              <a:t>  </a:t>
            </a:r>
            <a:r>
              <a:rPr lang="ru-RU" sz="6400" dirty="0" err="1" smtClean="0">
                <a:solidFill>
                  <a:srgbClr val="000000"/>
                </a:solidFill>
                <a:latin typeface="Times New Roman" pitchFamily="18" charset="0"/>
              </a:rPr>
              <a:t>көлемінде</a:t>
            </a:r>
            <a:r>
              <a:rPr lang="ru-RU" sz="6400" dirty="0" smtClean="0">
                <a:solidFill>
                  <a:srgbClr val="000000"/>
                </a:solidFill>
                <a:latin typeface="Times New Roman" pitchFamily="18" charset="0"/>
              </a:rPr>
              <a:t>, </a:t>
            </a:r>
            <a:r>
              <a:rPr lang="ru-RU" sz="6400" dirty="0" err="1" smtClean="0">
                <a:solidFill>
                  <a:srgbClr val="000000"/>
                </a:solidFill>
                <a:latin typeface="Times New Roman" pitchFamily="18" charset="0"/>
              </a:rPr>
              <a:t>локальді</a:t>
            </a:r>
            <a:r>
              <a:rPr lang="ru-RU" sz="6400" dirty="0" smtClean="0">
                <a:solidFill>
                  <a:srgbClr val="000000"/>
                </a:solidFill>
                <a:latin typeface="Times New Roman" pitchFamily="18" charset="0"/>
              </a:rPr>
              <a:t> </a:t>
            </a:r>
            <a:r>
              <a:rPr lang="ru-RU" sz="6400" dirty="0" err="1" smtClean="0">
                <a:solidFill>
                  <a:srgbClr val="000000"/>
                </a:solidFill>
                <a:latin typeface="Times New Roman" pitchFamily="18" charset="0"/>
              </a:rPr>
              <a:t>желінің</a:t>
            </a:r>
            <a:r>
              <a:rPr lang="ru-RU" sz="6400" dirty="0" smtClean="0">
                <a:solidFill>
                  <a:srgbClr val="000000"/>
                </a:solidFill>
                <a:latin typeface="Times New Roman" pitchFamily="18" charset="0"/>
              </a:rPr>
              <a:t> </a:t>
            </a:r>
            <a:r>
              <a:rPr lang="ru-RU" sz="6400" dirty="0" err="1" smtClean="0">
                <a:solidFill>
                  <a:srgbClr val="000000"/>
                </a:solidFill>
                <a:latin typeface="Times New Roman" pitchFamily="18" charset="0"/>
              </a:rPr>
              <a:t>жылдамдық</a:t>
            </a:r>
            <a:r>
              <a:rPr lang="ru-RU" sz="6400" dirty="0" smtClean="0">
                <a:solidFill>
                  <a:srgbClr val="000000"/>
                </a:solidFill>
                <a:latin typeface="Times New Roman" pitchFamily="18" charset="0"/>
              </a:rPr>
              <a:t> </a:t>
            </a:r>
            <a:r>
              <a:rPr lang="ru-RU" sz="6400" dirty="0" err="1" smtClean="0">
                <a:solidFill>
                  <a:srgbClr val="000000"/>
                </a:solidFill>
                <a:latin typeface="Times New Roman" pitchFamily="18" charset="0"/>
              </a:rPr>
              <a:t>аймағында</a:t>
            </a:r>
            <a:r>
              <a:rPr lang="ru-RU" sz="6400" dirty="0" smtClean="0">
                <a:solidFill>
                  <a:srgbClr val="000000"/>
                </a:solidFill>
                <a:latin typeface="Times New Roman" pitchFamily="18" charset="0"/>
              </a:rPr>
              <a:t>;</a:t>
            </a:r>
          </a:p>
          <a:p>
            <a:pPr algn="just">
              <a:spcBef>
                <a:spcPts val="0"/>
              </a:spcBef>
            </a:pPr>
            <a:r>
              <a:rPr lang="ru-RU" sz="6400" dirty="0" err="1" smtClean="0">
                <a:solidFill>
                  <a:srgbClr val="000000"/>
                </a:solidFill>
                <a:latin typeface="Times New Roman" pitchFamily="18" charset="0"/>
              </a:rPr>
              <a:t>өнімділікте</a:t>
            </a:r>
            <a:r>
              <a:rPr lang="ru-RU" sz="6400" dirty="0" smtClean="0">
                <a:solidFill>
                  <a:srgbClr val="000000"/>
                </a:solidFill>
                <a:latin typeface="Times New Roman" pitchFamily="18" charset="0"/>
              </a:rPr>
              <a:t>; </a:t>
            </a:r>
          </a:p>
          <a:p>
            <a:pPr algn="just">
              <a:spcBef>
                <a:spcPts val="0"/>
              </a:spcBef>
            </a:pPr>
            <a:r>
              <a:rPr lang="ru-RU" sz="6400" dirty="0" err="1" smtClean="0">
                <a:solidFill>
                  <a:srgbClr val="000000"/>
                </a:solidFill>
                <a:latin typeface="Times New Roman" pitchFamily="18" charset="0"/>
              </a:rPr>
              <a:t>кластерді</a:t>
            </a:r>
            <a:r>
              <a:rPr lang="ru-RU" sz="6400" dirty="0" smtClean="0">
                <a:solidFill>
                  <a:srgbClr val="000000"/>
                </a:solidFill>
                <a:latin typeface="Times New Roman" pitchFamily="18" charset="0"/>
              </a:rPr>
              <a:t> </a:t>
            </a:r>
            <a:r>
              <a:rPr lang="ru-RU" sz="6400" dirty="0" err="1" smtClean="0">
                <a:solidFill>
                  <a:srgbClr val="000000"/>
                </a:solidFill>
                <a:latin typeface="Times New Roman" pitchFamily="18" charset="0"/>
              </a:rPr>
              <a:t>басқару</a:t>
            </a:r>
            <a:r>
              <a:rPr lang="ru-RU" sz="6400" dirty="0" smtClean="0">
                <a:solidFill>
                  <a:srgbClr val="000000"/>
                </a:solidFill>
                <a:latin typeface="Times New Roman" pitchFamily="18" charset="0"/>
              </a:rPr>
              <a:t> </a:t>
            </a:r>
            <a:r>
              <a:rPr lang="ru-RU" sz="6400" dirty="0" err="1" smtClean="0">
                <a:solidFill>
                  <a:srgbClr val="000000"/>
                </a:solidFill>
                <a:latin typeface="Times New Roman" pitchFamily="18" charset="0"/>
              </a:rPr>
              <a:t>жүйесі</a:t>
            </a:r>
            <a:r>
              <a:rPr lang="ru-RU" sz="6400" dirty="0" smtClean="0">
                <a:solidFill>
                  <a:srgbClr val="000000"/>
                </a:solidFill>
                <a:latin typeface="Times New Roman" pitchFamily="18" charset="0"/>
              </a:rPr>
              <a:t> </a:t>
            </a:r>
            <a:r>
              <a:rPr lang="ru-RU" sz="6400" dirty="0" err="1" smtClean="0">
                <a:solidFill>
                  <a:srgbClr val="000000"/>
                </a:solidFill>
                <a:latin typeface="Times New Roman" pitchFamily="18" charset="0"/>
              </a:rPr>
              <a:t>ыңғайлы</a:t>
            </a:r>
            <a:r>
              <a:rPr lang="ru-RU" sz="6400" dirty="0" smtClean="0">
                <a:solidFill>
                  <a:srgbClr val="000000"/>
                </a:solidFill>
                <a:latin typeface="Times New Roman" pitchFamily="18" charset="0"/>
              </a:rPr>
              <a:t>  </a:t>
            </a:r>
            <a:r>
              <a:rPr lang="ru-RU" sz="6400" dirty="0" err="1" smtClean="0">
                <a:solidFill>
                  <a:srgbClr val="000000"/>
                </a:solidFill>
                <a:latin typeface="Times New Roman" pitchFamily="18" charset="0"/>
              </a:rPr>
              <a:t>және</a:t>
            </a:r>
            <a:r>
              <a:rPr lang="ru-RU" sz="6400" dirty="0" smtClean="0">
                <a:solidFill>
                  <a:srgbClr val="000000"/>
                </a:solidFill>
                <a:latin typeface="Times New Roman" pitchFamily="18" charset="0"/>
              </a:rPr>
              <a:t> </a:t>
            </a:r>
            <a:r>
              <a:rPr lang="ru-RU" sz="6400" dirty="0" err="1" smtClean="0">
                <a:solidFill>
                  <a:srgbClr val="000000"/>
                </a:solidFill>
                <a:latin typeface="Times New Roman" pitchFamily="18" charset="0"/>
              </a:rPr>
              <a:t>баптауға</a:t>
            </a:r>
            <a:r>
              <a:rPr lang="ru-RU" sz="6400" dirty="0" smtClean="0">
                <a:solidFill>
                  <a:srgbClr val="000000"/>
                </a:solidFill>
                <a:latin typeface="Times New Roman" pitchFamily="18" charset="0"/>
              </a:rPr>
              <a:t> </a:t>
            </a:r>
            <a:r>
              <a:rPr lang="ru-RU" sz="6400" dirty="0" err="1" smtClean="0">
                <a:solidFill>
                  <a:srgbClr val="000000"/>
                </a:solidFill>
                <a:latin typeface="Times New Roman" pitchFamily="18" charset="0"/>
              </a:rPr>
              <a:t>қолайлы</a:t>
            </a:r>
            <a:r>
              <a:rPr lang="ru-RU" sz="6400" dirty="0" smtClean="0">
                <a:solidFill>
                  <a:srgbClr val="000000"/>
                </a:solidFill>
                <a:latin typeface="Times New Roman" pitchFamily="18" charset="0"/>
              </a:rPr>
              <a:t>, </a:t>
            </a:r>
            <a:r>
              <a:rPr lang="ru-RU" sz="6400" dirty="0" err="1" smtClean="0">
                <a:solidFill>
                  <a:srgbClr val="000000"/>
                </a:solidFill>
                <a:latin typeface="Times New Roman" pitchFamily="18" charset="0"/>
              </a:rPr>
              <a:t>сондай-ақ</a:t>
            </a:r>
            <a:r>
              <a:rPr lang="ru-RU" sz="6400" dirty="0" smtClean="0">
                <a:solidFill>
                  <a:srgbClr val="000000"/>
                </a:solidFill>
                <a:latin typeface="Times New Roman" pitchFamily="18" charset="0"/>
              </a:rPr>
              <a:t> </a:t>
            </a:r>
            <a:r>
              <a:rPr lang="ru-RU" sz="6400" dirty="0" err="1" smtClean="0">
                <a:solidFill>
                  <a:srgbClr val="000000"/>
                </a:solidFill>
                <a:latin typeface="Times New Roman" pitchFamily="18" charset="0"/>
              </a:rPr>
              <a:t>қолдануға</a:t>
            </a:r>
            <a:r>
              <a:rPr lang="ru-RU" sz="6400" dirty="0" smtClean="0">
                <a:solidFill>
                  <a:srgbClr val="000000"/>
                </a:solidFill>
                <a:latin typeface="Times New Roman" pitchFamily="18" charset="0"/>
              </a:rPr>
              <a:t>  </a:t>
            </a:r>
            <a:r>
              <a:rPr lang="ru-RU" sz="6400" dirty="0" err="1" smtClean="0">
                <a:solidFill>
                  <a:srgbClr val="000000"/>
                </a:solidFill>
                <a:latin typeface="Times New Roman" pitchFamily="18" charset="0"/>
              </a:rPr>
              <a:t>өте</a:t>
            </a:r>
            <a:r>
              <a:rPr lang="ru-RU" sz="6400" dirty="0" smtClean="0">
                <a:solidFill>
                  <a:srgbClr val="000000"/>
                </a:solidFill>
                <a:latin typeface="Times New Roman" pitchFamily="18" charset="0"/>
              </a:rPr>
              <a:t> </a:t>
            </a:r>
            <a:r>
              <a:rPr lang="ru-RU" sz="6400" dirty="0" err="1" smtClean="0">
                <a:solidFill>
                  <a:srgbClr val="000000"/>
                </a:solidFill>
                <a:latin typeface="Times New Roman" pitchFamily="18" charset="0"/>
              </a:rPr>
              <a:t>жеңіл</a:t>
            </a:r>
            <a:r>
              <a:rPr lang="ru-RU" sz="6400" dirty="0" smtClean="0">
                <a:solidFill>
                  <a:srgbClr val="000000"/>
                </a:solidFill>
                <a:latin typeface="Times New Roman" pitchFamily="18" charset="0"/>
              </a:rPr>
              <a:t> </a:t>
            </a:r>
            <a:r>
              <a:rPr lang="ru-RU" sz="6400" dirty="0" err="1" smtClean="0">
                <a:solidFill>
                  <a:srgbClr val="000000"/>
                </a:solidFill>
                <a:latin typeface="Times New Roman" pitchFamily="18" charset="0"/>
              </a:rPr>
              <a:t>болуы</a:t>
            </a:r>
            <a:r>
              <a:rPr lang="ru-RU" sz="6400" dirty="0" smtClean="0">
                <a:solidFill>
                  <a:srgbClr val="000000"/>
                </a:solidFill>
                <a:latin typeface="Times New Roman" pitchFamily="18" charset="0"/>
              </a:rPr>
              <a:t>; </a:t>
            </a:r>
          </a:p>
          <a:p>
            <a:pPr>
              <a:lnSpc>
                <a:spcPct val="80000"/>
              </a:lnSpc>
              <a:buNone/>
            </a:pPr>
            <a:endParaRPr lang="ru-RU" sz="1900" dirty="0" smtClean="0">
              <a:solidFill>
                <a:srgbClr val="000000"/>
              </a:solidFill>
              <a:latin typeface="Times New Roman" pitchFamily="18" charset="0"/>
            </a:endParaRPr>
          </a:p>
        </p:txBody>
      </p:sp>
      <p:sp>
        <p:nvSpPr>
          <p:cNvPr id="11" name="Содержимое 10"/>
          <p:cNvSpPr>
            <a:spLocks noGrp="1"/>
          </p:cNvSpPr>
          <p:nvPr>
            <p:ph sz="quarter" idx="4"/>
          </p:nvPr>
        </p:nvSpPr>
        <p:spPr>
          <a:xfrm>
            <a:off x="4932040" y="1988840"/>
            <a:ext cx="3816673" cy="4464496"/>
          </a:xfrm>
          <a:ln cap="flat" algn="ctr">
            <a:solidFill>
              <a:schemeClr val="tx1"/>
            </a:solidFill>
          </a:ln>
          <a:effectLst>
            <a:outerShdw dist="20000" dir="5400000" rotWithShape="0">
              <a:srgbClr val="000000">
                <a:alpha val="37999"/>
              </a:srgbClr>
            </a:outerShdw>
          </a:effectLst>
        </p:spPr>
        <p:txBody>
          <a:bodyPr>
            <a:normAutofit fontScale="92500"/>
          </a:bodyPr>
          <a:lstStyle/>
          <a:p>
            <a:pPr lvl="0" algn="just"/>
            <a:r>
              <a:rPr lang="kk-KZ" sz="2100" dirty="0" smtClean="0">
                <a:solidFill>
                  <a:srgbClr val="000000"/>
                </a:solidFill>
                <a:latin typeface="Times New Roman" pitchFamily="18" charset="0"/>
              </a:rPr>
              <a:t>Компьютерлерге Windows Server 2008  операциялық жүйе </a:t>
            </a:r>
            <a:r>
              <a:rPr lang="kk-KZ" sz="2100" dirty="0" smtClean="0">
                <a:solidFill>
                  <a:srgbClr val="000000"/>
                </a:solidFill>
                <a:latin typeface="Times New Roman" pitchFamily="18" charset="0"/>
              </a:rPr>
              <a:t>немесе Windows о.ж.-нің жаңа нұсқалары орнатылуы</a:t>
            </a:r>
            <a:r>
              <a:rPr lang="kk-KZ" sz="2100" dirty="0" smtClean="0">
                <a:solidFill>
                  <a:srgbClr val="000000"/>
                </a:solidFill>
                <a:latin typeface="Times New Roman" pitchFamily="18" charset="0"/>
              </a:rPr>
              <a:t>.</a:t>
            </a:r>
            <a:endParaRPr lang="en-US" sz="2100" dirty="0" smtClean="0">
              <a:solidFill>
                <a:srgbClr val="000000"/>
              </a:solidFill>
              <a:latin typeface="Times New Roman" pitchFamily="18" charset="0"/>
            </a:endParaRPr>
          </a:p>
          <a:p>
            <a:pPr lvl="0" algn="just"/>
            <a:r>
              <a:rPr lang="kk-KZ" sz="2100" dirty="0" smtClean="0">
                <a:solidFill>
                  <a:srgbClr val="000000"/>
                </a:solidFill>
                <a:latin typeface="Times New Roman" pitchFamily="18" charset="0"/>
              </a:rPr>
              <a:t>Компьютерлерді жергілікті желіде бір жұмыстық топқа біріктірілуі. Компьютерлерден брандмауэрді өшіру.</a:t>
            </a:r>
            <a:endParaRPr lang="en-US" sz="2100" dirty="0" smtClean="0">
              <a:solidFill>
                <a:srgbClr val="000000"/>
              </a:solidFill>
              <a:latin typeface="Times New Roman" pitchFamily="18" charset="0"/>
            </a:endParaRPr>
          </a:p>
          <a:p>
            <a:pPr lvl="0" algn="just"/>
            <a:r>
              <a:rPr lang="kk-KZ" sz="2100" dirty="0" smtClean="0">
                <a:solidFill>
                  <a:srgbClr val="000000"/>
                </a:solidFill>
                <a:latin typeface="Times New Roman" pitchFamily="18" charset="0"/>
              </a:rPr>
              <a:t>Әрбір компьютерге Matlab </a:t>
            </a:r>
            <a:r>
              <a:rPr lang="kk-KZ" sz="2100" dirty="0" smtClean="0">
                <a:solidFill>
                  <a:srgbClr val="000000"/>
                </a:solidFill>
                <a:latin typeface="Times New Roman" pitchFamily="18" charset="0"/>
              </a:rPr>
              <a:t>орнатылуы</a:t>
            </a:r>
            <a:r>
              <a:rPr lang="kk-KZ" sz="2100" dirty="0" smtClean="0">
                <a:solidFill>
                  <a:srgbClr val="000000"/>
                </a:solidFill>
                <a:latin typeface="Times New Roman" pitchFamily="18" charset="0"/>
              </a:rPr>
              <a:t>. </a:t>
            </a:r>
            <a:endParaRPr lang="en-US" sz="2100" dirty="0" smtClean="0">
              <a:solidFill>
                <a:srgbClr val="000000"/>
              </a:solidFill>
              <a:latin typeface="Times New Roman" pitchFamily="18" charset="0"/>
            </a:endParaRPr>
          </a:p>
          <a:p>
            <a:pPr lvl="0" algn="just"/>
            <a:r>
              <a:rPr lang="kk-KZ" sz="2100" dirty="0" smtClean="0">
                <a:solidFill>
                  <a:srgbClr val="000000"/>
                </a:solidFill>
                <a:latin typeface="Times New Roman" pitchFamily="18" charset="0"/>
              </a:rPr>
              <a:t>Кластер құруға арнайы Matlab Distributed Computing Server  және Parallel Computing Toolbox орнатылуы. </a:t>
            </a:r>
            <a:endParaRPr lang="en-US" sz="2100" dirty="0" smtClean="0">
              <a:solidFill>
                <a:srgbClr val="000000"/>
              </a:solidFill>
              <a:latin typeface="Times New Roman" pitchFamily="18" charset="0"/>
            </a:endParaRPr>
          </a:p>
          <a:p>
            <a:endParaRPr lang="ru-RU" dirty="0" smtClean="0">
              <a:solidFill>
                <a:srgbClr val="000000"/>
              </a:solidFill>
              <a:latin typeface="Times New Roman" pitchFamily="18" charset="0"/>
            </a:endParaRPr>
          </a:p>
        </p:txBody>
      </p:sp>
    </p:spTree>
    <p:extLst>
      <p:ext uri="{BB962C8B-B14F-4D97-AF65-F5344CB8AC3E}">
        <p14:creationId xmlns:p14="http://schemas.microsoft.com/office/powerpoint/2010/main" val="26315613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p:cNvSpPr>
            <a:spLocks noGrp="1"/>
          </p:cNvSpPr>
          <p:nvPr>
            <p:ph sz="quarter" idx="2"/>
          </p:nvPr>
        </p:nvSpPr>
        <p:spPr>
          <a:xfrm>
            <a:off x="539552" y="908720"/>
            <a:ext cx="7859216" cy="4765369"/>
          </a:xfrm>
        </p:spPr>
        <p:txBody>
          <a:bodyPr>
            <a:normAutofit/>
          </a:bodyPr>
          <a:lstStyle/>
          <a:p>
            <a:pPr lvl="0" algn="just">
              <a:spcBef>
                <a:spcPts val="0"/>
              </a:spcBef>
              <a:buClr>
                <a:srgbClr val="2DA2BF"/>
              </a:buClr>
            </a:pPr>
            <a:r>
              <a:rPr lang="kk-KZ" sz="2500" dirty="0">
                <a:solidFill>
                  <a:srgbClr val="000000"/>
                </a:solidFill>
                <a:latin typeface="Times New Roman" pitchFamily="18" charset="0"/>
              </a:rPr>
              <a:t>Мысалы екі компьютерден кластер сипаттамасы: Олардың  процессорлары Pentium(R) Dual-CoreCPU 3.5 GHz, ал оперативтік жадылары 2 Gb. </a:t>
            </a:r>
            <a:r>
              <a:rPr lang="kk-KZ" sz="2500" dirty="0" smtClean="0">
                <a:solidFill>
                  <a:srgbClr val="000000"/>
                </a:solidFill>
                <a:latin typeface="Times New Roman" pitchFamily="18" charset="0"/>
              </a:rPr>
              <a:t>Бұл </a:t>
            </a:r>
            <a:r>
              <a:rPr lang="kk-KZ" sz="2500" dirty="0">
                <a:solidFill>
                  <a:srgbClr val="000000"/>
                </a:solidFill>
                <a:latin typeface="Times New Roman" pitchFamily="18" charset="0"/>
              </a:rPr>
              <a:t>екі компьютер жиналғанда төрт ядролы болады (екі+екі). Соңында, 12 worker ді жасап шығара аламыз, себебі, әрбір ядрода үш worker- ден енгізіп отыруға болады. Бұл процесс ары қарай пайда болған кластерді параллельді есептеулерде оқу мақсатында қолдануға мүмкіндік береді.</a:t>
            </a:r>
            <a:endParaRPr lang="ru-RU" sz="2500" dirty="0">
              <a:solidFill>
                <a:srgbClr val="000000"/>
              </a:solidFill>
              <a:latin typeface="Times New Roman" pitchFamily="18" charset="0"/>
            </a:endParaRPr>
          </a:p>
          <a:p>
            <a:endParaRPr lang="ru-RU" sz="2500" dirty="0"/>
          </a:p>
        </p:txBody>
      </p:sp>
    </p:spTree>
    <p:extLst>
      <p:ext uri="{BB962C8B-B14F-4D97-AF65-F5344CB8AC3E}">
        <p14:creationId xmlns:p14="http://schemas.microsoft.com/office/powerpoint/2010/main" val="14198024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marL="800100" lvl="1" indent="-342900" algn="ctr">
              <a:spcBef>
                <a:spcPts val="324"/>
              </a:spcBef>
            </a:pPr>
            <a:r>
              <a:rPr lang="kk-KZ" sz="3600" b="1" kern="1200" dirty="0">
                <a:solidFill>
                  <a:srgbClr val="002060"/>
                </a:solidFill>
                <a:effectLst>
                  <a:outerShdw blurRad="31750" dist="25400" dir="5400000" algn="tl" rotWithShape="0">
                    <a:srgbClr val="000000">
                      <a:alpha val="25000"/>
                    </a:srgbClr>
                  </a:outerShdw>
                </a:effectLst>
                <a:latin typeface="Times New Roman" pitchFamily="18" charset="0"/>
                <a:ea typeface="+mj-ea"/>
                <a:cs typeface="+mj-cs"/>
              </a:rPr>
              <a:t>Параллель</a:t>
            </a:r>
            <a:r>
              <a:rPr lang="kk-KZ" sz="2500" b="1" dirty="0" smtClean="0">
                <a:solidFill>
                  <a:schemeClr val="tx2"/>
                </a:solidFill>
                <a:latin typeface="Times New Roman" pitchFamily="18" charset="0"/>
                <a:cs typeface="Times New Roman" pitchFamily="18" charset="0"/>
              </a:rPr>
              <a:t> </a:t>
            </a:r>
            <a:r>
              <a:rPr lang="kk-KZ" sz="3600" b="1" kern="1200" dirty="0">
                <a:solidFill>
                  <a:srgbClr val="002060"/>
                </a:solidFill>
                <a:effectLst>
                  <a:outerShdw blurRad="31750" dist="25400" dir="5400000" algn="tl" rotWithShape="0">
                    <a:srgbClr val="000000">
                      <a:alpha val="25000"/>
                    </a:srgbClr>
                  </a:outerShdw>
                </a:effectLst>
                <a:latin typeface="Times New Roman" pitchFamily="18" charset="0"/>
                <a:ea typeface="+mj-ea"/>
                <a:cs typeface="+mj-cs"/>
              </a:rPr>
              <a:t>есептеулер кластерін баптау</a:t>
            </a:r>
            <a:endParaRPr lang="ru-RU" sz="3600" b="1" kern="1200" dirty="0">
              <a:solidFill>
                <a:srgbClr val="002060"/>
              </a:solidFill>
              <a:effectLst>
                <a:outerShdw blurRad="31750" dist="25400" dir="5400000" algn="tl" rotWithShape="0">
                  <a:srgbClr val="000000">
                    <a:alpha val="25000"/>
                  </a:srgbClr>
                </a:outerShdw>
              </a:effectLst>
              <a:latin typeface="Times New Roman" pitchFamily="18" charset="0"/>
              <a:ea typeface="+mj-ea"/>
              <a:cs typeface="+mj-cs"/>
            </a:endParaRPr>
          </a:p>
        </p:txBody>
      </p:sp>
      <p:sp>
        <p:nvSpPr>
          <p:cNvPr id="3" name="Текст 2"/>
          <p:cNvSpPr>
            <a:spLocks noGrp="1"/>
          </p:cNvSpPr>
          <p:nvPr>
            <p:ph type="body" idx="1"/>
          </p:nvPr>
        </p:nvSpPr>
        <p:spPr>
          <a:xfrm>
            <a:off x="467544" y="1268760"/>
            <a:ext cx="8280920" cy="762000"/>
          </a:xfrm>
        </p:spPr>
        <p:txBody>
          <a:bodyPr>
            <a:normAutofit fontScale="92500" lnSpcReduction="10000"/>
          </a:bodyPr>
          <a:lstStyle/>
          <a:p>
            <a:r>
              <a:rPr lang="en-US" dirty="0" smtClean="0"/>
              <a:t>!</a:t>
            </a:r>
            <a:r>
              <a:rPr lang="en-US" dirty="0" err="1" smtClean="0"/>
              <a:t>mdce</a:t>
            </a:r>
            <a:r>
              <a:rPr lang="en-US" dirty="0" smtClean="0"/>
              <a:t> install</a:t>
            </a:r>
          </a:p>
          <a:p>
            <a:r>
              <a:rPr lang="en-US" dirty="0" smtClean="0"/>
              <a:t>!</a:t>
            </a:r>
            <a:r>
              <a:rPr lang="en-US" dirty="0" err="1" smtClean="0"/>
              <a:t>mdce</a:t>
            </a:r>
            <a:r>
              <a:rPr lang="en-US" dirty="0" smtClean="0"/>
              <a:t> start</a:t>
            </a:r>
            <a:endParaRPr lang="ru-RU" dirty="0"/>
          </a:p>
        </p:txBody>
      </p:sp>
      <p:sp>
        <p:nvSpPr>
          <p:cNvPr id="4" name="Содержимое 3"/>
          <p:cNvSpPr>
            <a:spLocks noGrp="1"/>
          </p:cNvSpPr>
          <p:nvPr>
            <p:ph sz="quarter" idx="2"/>
          </p:nvPr>
        </p:nvSpPr>
        <p:spPr>
          <a:xfrm>
            <a:off x="395536" y="2348880"/>
            <a:ext cx="8363272" cy="3951288"/>
          </a:xfrm>
          <a:ln>
            <a:solidFill>
              <a:schemeClr val="accent1"/>
            </a:solidFill>
          </a:ln>
        </p:spPr>
        <p:txBody>
          <a:bodyPr>
            <a:normAutofit lnSpcReduction="10000"/>
          </a:bodyPr>
          <a:lstStyle/>
          <a:p>
            <a:pPr>
              <a:buNone/>
            </a:pPr>
            <a:r>
              <a:rPr lang="en-US" i="1" dirty="0" err="1" smtClean="0"/>
              <a:t>clientHost</a:t>
            </a:r>
            <a:r>
              <a:rPr lang="en-US" i="1" dirty="0" smtClean="0"/>
              <a:t> = '</a:t>
            </a:r>
            <a:r>
              <a:rPr lang="en-US" i="1" dirty="0" err="1" smtClean="0"/>
              <a:t>Server1</a:t>
            </a:r>
            <a:r>
              <a:rPr lang="en-US" i="1" dirty="0" smtClean="0"/>
              <a:t>';</a:t>
            </a:r>
            <a:endParaRPr lang="ru-RU" dirty="0" smtClean="0"/>
          </a:p>
          <a:p>
            <a:pPr>
              <a:buNone/>
            </a:pPr>
            <a:r>
              <a:rPr lang="en-US" i="1" dirty="0" smtClean="0"/>
              <a:t>node = {'</a:t>
            </a:r>
            <a:r>
              <a:rPr lang="en-US" i="1" dirty="0" err="1" smtClean="0"/>
              <a:t>Server1','Server2</a:t>
            </a:r>
            <a:r>
              <a:rPr lang="en-US" i="1" dirty="0" smtClean="0"/>
              <a:t>'};</a:t>
            </a:r>
            <a:endParaRPr lang="ru-RU" dirty="0" smtClean="0"/>
          </a:p>
          <a:p>
            <a:pPr>
              <a:buNone/>
            </a:pPr>
            <a:r>
              <a:rPr lang="en-US" i="1" dirty="0" smtClean="0"/>
              <a:t>for k = </a:t>
            </a:r>
            <a:r>
              <a:rPr lang="en-US" i="1" dirty="0" err="1" smtClean="0"/>
              <a:t>1:length</a:t>
            </a:r>
            <a:r>
              <a:rPr lang="en-US" i="1" dirty="0" smtClean="0"/>
              <a:t>(node)</a:t>
            </a:r>
            <a:endParaRPr lang="ru-RU" dirty="0" smtClean="0"/>
          </a:p>
          <a:p>
            <a:pPr>
              <a:buNone/>
            </a:pPr>
            <a:r>
              <a:rPr lang="en-US" i="1" dirty="0" smtClean="0"/>
              <a:t>for z=1:2</a:t>
            </a:r>
            <a:endParaRPr lang="ru-RU" dirty="0" smtClean="0"/>
          </a:p>
          <a:p>
            <a:pPr>
              <a:buNone/>
            </a:pPr>
            <a:r>
              <a:rPr lang="en-US" i="1" dirty="0" err="1" smtClean="0"/>
              <a:t>str</a:t>
            </a:r>
            <a:r>
              <a:rPr lang="en-US" i="1" dirty="0" smtClean="0"/>
              <a:t> = ['!</a:t>
            </a:r>
            <a:r>
              <a:rPr lang="en-US" i="1" dirty="0" err="1" smtClean="0"/>
              <a:t>startworker</a:t>
            </a:r>
            <a:r>
              <a:rPr lang="en-US" i="1" dirty="0" smtClean="0"/>
              <a:t> -name w_' </a:t>
            </a:r>
            <a:r>
              <a:rPr lang="en-US" i="1" dirty="0" err="1" smtClean="0"/>
              <a:t>num2str</a:t>
            </a:r>
            <a:r>
              <a:rPr lang="en-US" i="1" dirty="0" smtClean="0"/>
              <a:t>(z) '_' node{k} ' -</a:t>
            </a:r>
            <a:r>
              <a:rPr lang="en-US" i="1" dirty="0" err="1" smtClean="0"/>
              <a:t>jobmanagerhost</a:t>
            </a:r>
            <a:r>
              <a:rPr lang="en-US" i="1" dirty="0" smtClean="0"/>
              <a:t> ' </a:t>
            </a:r>
            <a:r>
              <a:rPr lang="en-US" i="1" dirty="0" err="1" smtClean="0"/>
              <a:t>clientHost</a:t>
            </a:r>
            <a:r>
              <a:rPr lang="en-US" i="1" dirty="0" smtClean="0"/>
              <a:t> ' –</a:t>
            </a:r>
            <a:r>
              <a:rPr lang="en-US" i="1" dirty="0" err="1" smtClean="0"/>
              <a:t>jobmanager</a:t>
            </a:r>
            <a:r>
              <a:rPr lang="en-US" i="1" dirty="0" smtClean="0"/>
              <a:t> </a:t>
            </a:r>
            <a:r>
              <a:rPr lang="en-US" i="1" dirty="0" err="1" smtClean="0"/>
              <a:t>jm</a:t>
            </a:r>
            <a:r>
              <a:rPr lang="en-US" i="1" dirty="0" smtClean="0"/>
              <a:t>  -</a:t>
            </a:r>
            <a:r>
              <a:rPr lang="en-US" i="1" dirty="0" err="1" smtClean="0"/>
              <a:t>remotehost</a:t>
            </a:r>
            <a:r>
              <a:rPr lang="en-US" i="1" dirty="0" smtClean="0"/>
              <a:t> ' node{k} ' -v'];</a:t>
            </a:r>
            <a:endParaRPr lang="ru-RU" dirty="0" smtClean="0"/>
          </a:p>
          <a:p>
            <a:pPr>
              <a:buNone/>
            </a:pPr>
            <a:r>
              <a:rPr lang="en-US" i="1" dirty="0" err="1" smtClean="0"/>
              <a:t>eval</a:t>
            </a:r>
            <a:r>
              <a:rPr lang="en-US" i="1" dirty="0" smtClean="0"/>
              <a:t>(</a:t>
            </a:r>
            <a:r>
              <a:rPr lang="en-US" i="1" dirty="0" err="1" smtClean="0"/>
              <a:t>str</a:t>
            </a:r>
            <a:r>
              <a:rPr lang="en-US" i="1" dirty="0" smtClean="0"/>
              <a:t>)</a:t>
            </a:r>
            <a:endParaRPr lang="ru-RU" dirty="0" smtClean="0"/>
          </a:p>
          <a:p>
            <a:pPr>
              <a:buNone/>
            </a:pPr>
            <a:r>
              <a:rPr lang="en-US" i="1" dirty="0" smtClean="0"/>
              <a:t>end</a:t>
            </a:r>
            <a:endParaRPr lang="ru-RU" dirty="0" smtClean="0"/>
          </a:p>
          <a:p>
            <a:pPr>
              <a:buNone/>
            </a:pPr>
            <a:r>
              <a:rPr lang="en-US" i="1" dirty="0" smtClean="0"/>
              <a:t>end</a:t>
            </a:r>
            <a:endParaRPr lang="ru-RU" dirty="0" smtClean="0"/>
          </a:p>
          <a:p>
            <a:endParaRPr lang="ru-RU" dirty="0"/>
          </a:p>
        </p:txBody>
      </p:sp>
    </p:spTree>
    <p:extLst>
      <p:ext uri="{BB962C8B-B14F-4D97-AF65-F5344CB8AC3E}">
        <p14:creationId xmlns:p14="http://schemas.microsoft.com/office/powerpoint/2010/main" val="18141707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539552" y="260648"/>
            <a:ext cx="8229600" cy="1143000"/>
          </a:xfrm>
        </p:spPr>
        <p:txBody>
          <a:bodyPr>
            <a:normAutofit fontScale="90000"/>
          </a:bodyPr>
          <a:lstStyle/>
          <a:p>
            <a:r>
              <a:rPr lang="en-US" dirty="0" smtClean="0"/>
              <a:t/>
            </a:r>
            <a:br>
              <a:rPr lang="en-US" dirty="0" smtClean="0"/>
            </a:br>
            <a:r>
              <a:rPr lang="kk-KZ" dirty="0" smtClean="0"/>
              <a:t>  </a:t>
            </a:r>
            <a:r>
              <a:rPr lang="en-US" dirty="0" smtClean="0"/>
              <a:t/>
            </a:r>
            <a:br>
              <a:rPr lang="en-US" dirty="0" smtClean="0"/>
            </a:br>
            <a:r>
              <a:rPr lang="kk-KZ" sz="4000" b="1" dirty="0" smtClean="0">
                <a:solidFill>
                  <a:srgbClr val="002060"/>
                </a:solidFill>
                <a:latin typeface="Times New Roman" pitchFamily="18" charset="0"/>
              </a:rPr>
              <a:t>Конфигурация параметрлерін сақтау және кластерді тестілеу</a:t>
            </a:r>
            <a:r>
              <a:rPr lang="en-US" dirty="0" smtClean="0"/>
              <a:t/>
            </a:r>
            <a:br>
              <a:rPr lang="en-US" dirty="0" smtClean="0"/>
            </a:br>
            <a:r>
              <a:rPr lang="en-US" dirty="0" smtClean="0"/>
              <a:t/>
            </a:r>
            <a:br>
              <a:rPr lang="en-US" dirty="0" smtClean="0"/>
            </a:br>
            <a:endParaRPr lang="en-US" dirty="0"/>
          </a:p>
        </p:txBody>
      </p:sp>
      <p:pic>
        <p:nvPicPr>
          <p:cNvPr id="11265" name="Picture 1"/>
          <p:cNvPicPr>
            <a:picLocks noGrp="1" noChangeAspect="1" noChangeArrowheads="1"/>
          </p:cNvPicPr>
          <p:nvPr>
            <p:ph sz="quarter" idx="2"/>
          </p:nvPr>
        </p:nvPicPr>
        <p:blipFill>
          <a:blip r:embed="rId2" cstate="print"/>
          <a:stretch>
            <a:fillRect/>
          </a:stretch>
        </p:blipFill>
        <p:spPr bwMode="auto">
          <a:xfrm>
            <a:off x="353255" y="1444625"/>
            <a:ext cx="3730556" cy="4576663"/>
          </a:xfrm>
          <a:prstGeom prst="rect">
            <a:avLst/>
          </a:prstGeom>
          <a:noFill/>
          <a:ln w="9525">
            <a:noFill/>
            <a:miter lim="800000"/>
            <a:headEnd/>
            <a:tailEnd/>
          </a:ln>
        </p:spPr>
      </p:pic>
      <p:pic>
        <p:nvPicPr>
          <p:cNvPr id="8" name="Рисунок 7"/>
          <p:cNvPicPr/>
          <p:nvPr/>
        </p:nvPicPr>
        <p:blipFill>
          <a:blip r:embed="rId3" cstate="print"/>
          <a:srcRect/>
          <a:stretch>
            <a:fillRect/>
          </a:stretch>
        </p:blipFill>
        <p:spPr bwMode="auto">
          <a:xfrm>
            <a:off x="4499992" y="1412776"/>
            <a:ext cx="4176464" cy="4608512"/>
          </a:xfrm>
          <a:prstGeom prst="rect">
            <a:avLst/>
          </a:prstGeom>
          <a:noFill/>
          <a:ln w="9525">
            <a:noFill/>
            <a:miter lim="800000"/>
            <a:headEnd/>
            <a:tailEnd/>
          </a:ln>
        </p:spPr>
      </p:pic>
    </p:spTree>
    <p:extLst>
      <p:ext uri="{BB962C8B-B14F-4D97-AF65-F5344CB8AC3E}">
        <p14:creationId xmlns:p14="http://schemas.microsoft.com/office/powerpoint/2010/main" val="51077950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
  <TotalTime>150</TotalTime>
  <Words>690</Words>
  <Application>Microsoft Office PowerPoint</Application>
  <PresentationFormat>Экран (4:3)</PresentationFormat>
  <Paragraphs>46</Paragraphs>
  <Slides>11</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11</vt:i4>
      </vt:variant>
    </vt:vector>
  </HeadingPairs>
  <TitlesOfParts>
    <vt:vector size="18" baseType="lpstr">
      <vt:lpstr>Calibri</vt:lpstr>
      <vt:lpstr>Lucida Sans Unicode</vt:lpstr>
      <vt:lpstr>Times New Roman</vt:lpstr>
      <vt:lpstr>Verdana</vt:lpstr>
      <vt:lpstr>Wingdings 2</vt:lpstr>
      <vt:lpstr>Wingdings 3</vt:lpstr>
      <vt:lpstr>Открытая</vt:lpstr>
      <vt:lpstr>Параллель есептеулер кластері</vt:lpstr>
      <vt:lpstr>Кластерлі жүйелер туралы түсінік</vt:lpstr>
      <vt:lpstr>Презентация PowerPoint</vt:lpstr>
      <vt:lpstr>MatLab ортасы.  </vt:lpstr>
      <vt:lpstr>Matlab құндылығы – бұл, ең біріншіден, матрицалық операциялардың қарапайымдылығ мен көп сандық программалық пакеттердің бар болуы, олардың арасында ParallelComputingToolbox, қатар параллельді программалаудың деңгейіндегі Matlab кеңейтуі.  Кластерде орындалатын Matlab параллельді есептеуі үшін мыналар қажет: Parallel Computing Toolbox (бұрынғы атауы Distributed Computing Toolbox);  Matlab  Distributed  Computing  Server   (бұрынғы  атауы  Matlab  Distributed   Computing Engine). </vt:lpstr>
      <vt:lpstr> Matlab ортасында кластер құру талаптары</vt:lpstr>
      <vt:lpstr>Презентация PowerPoint</vt:lpstr>
      <vt:lpstr>Параллель есептеулер кластерін баптау</vt:lpstr>
      <vt:lpstr>    Конфигурация параметрлерін сақтау және кластерді тестілеу  </vt:lpstr>
      <vt:lpstr>Білім беру кластерінің сипаттамасы </vt:lpstr>
      <vt:lpstr>Әдебиет: 1.  Серік М., Бакиев М. Параллель есептеулер. –Астана, 2016. -93б. 2.  В.В.Воеводин, Вл.В.Воеводин. Параллельные вычисления. – Санкт-Петербург: «БХВ-Петербург», 2002. – 608с.: ил. ISBN 5-94157-160-7. 3.  Соснин В.В., Балакшин П.В. Введение в параллельные вычисления. – С-Пб., 2016. 4.  Гергель В.П. Теория и практика параллельных вычислений. –М., 2007.  -378с.  Бақылау сұрақтары: 1.  Кластер деген не? 2.  Параллельді компьютерлертуралы түсінік. 3.  Аппараттық-программалық  жабдықтауға  қойылған талаптарды атаңыз.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Параллель есептеулер кластері</dc:title>
  <dc:creator>Мейрамгуль</dc:creator>
  <cp:lastModifiedBy>RePack by Diakov</cp:lastModifiedBy>
  <cp:revision>29</cp:revision>
  <dcterms:created xsi:type="dcterms:W3CDTF">2018-03-30T06:56:07Z</dcterms:created>
  <dcterms:modified xsi:type="dcterms:W3CDTF">2020-09-23T02:19:44Z</dcterms:modified>
</cp:coreProperties>
</file>