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1" r:id="rId6"/>
    <p:sldId id="260" r:id="rId7"/>
    <p:sldId id="262" r:id="rId8"/>
    <p:sldId id="266" r:id="rId9"/>
    <p:sldId id="267" r:id="rId10"/>
    <p:sldId id="268"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C6772FE6-450E-434C-978C-20ACA5DC441F}" type="datetimeFigureOut">
              <a:rPr lang="ru-RU" smtClean="0"/>
              <a:t>30.03.2018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63ACE69C-1C8D-4EB4-97ED-E0D889941D0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C6772FE6-450E-434C-978C-20ACA5DC441F}" type="datetimeFigureOut">
              <a:rPr lang="ru-RU" smtClean="0"/>
              <a:t>30.03.2018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C6772FE6-450E-434C-978C-20ACA5DC441F}" type="datetimeFigureOut">
              <a:rPr lang="ru-RU" smtClean="0"/>
              <a:t>30.03.2018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C6772FE6-450E-434C-978C-20ACA5DC441F}" type="datetimeFigureOut">
              <a:rPr lang="ru-RU" smtClean="0"/>
              <a:t>30.03.2018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63ACE69C-1C8D-4EB4-97ED-E0D889941D04}"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772FE6-450E-434C-978C-20ACA5DC441F}" type="datetimeFigureOut">
              <a:rPr lang="ru-RU" smtClean="0"/>
              <a:t>30.03.2018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3ACE69C-1C8D-4EB4-97ED-E0D889941D0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620688"/>
            <a:ext cx="7175351" cy="792087"/>
          </a:xfrm>
        </p:spPr>
        <p:txBody>
          <a:bodyPr>
            <a:normAutofit fontScale="90000"/>
          </a:bodyPr>
          <a:lstStyle/>
          <a:p>
            <a:pPr marL="182880" indent="0" algn="ctr">
              <a:buNone/>
            </a:pPr>
            <a:r>
              <a:rPr lang="kk-KZ" sz="2800" dirty="0" smtClean="0">
                <a:effectLst/>
                <a:latin typeface="Times New Roman" pitchFamily="18" charset="0"/>
                <a:cs typeface="Times New Roman" pitchFamily="18" charset="0"/>
              </a:rPr>
              <a:t>ПАРАЛЛЕЛЬДІ ЖҮЙЕ ДЕРЕКТЕРІН  ӨҢДЕУ СЫНЫПТАМАСЫ</a:t>
            </a:r>
            <a:endParaRPr lang="ru-RU" sz="2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67544" y="1988840"/>
            <a:ext cx="8424936" cy="3384376"/>
          </a:xfrm>
        </p:spPr>
        <p:txBody>
          <a:bodyPr>
            <a:noAutofit/>
          </a:bodyPr>
          <a:lstStyle/>
          <a:p>
            <a:pPr algn="l" hangingPunct="0"/>
            <a:r>
              <a:rPr lang="kk-KZ" sz="1800" b="1" dirty="0">
                <a:latin typeface="Times New Roman" pitchFamily="18" charset="0"/>
                <a:cs typeface="Times New Roman" pitchFamily="18" charset="0"/>
              </a:rPr>
              <a:t>Жоспар:</a:t>
            </a:r>
            <a:endParaRPr lang="ru-RU" sz="1800" b="1" dirty="0">
              <a:latin typeface="Times New Roman" pitchFamily="18" charset="0"/>
              <a:cs typeface="Times New Roman" pitchFamily="18" charset="0"/>
            </a:endParaRPr>
          </a:p>
          <a:p>
            <a:pPr marL="800100" lvl="1" indent="-342900" algn="l">
              <a:buSzPct val="100000"/>
              <a:buFont typeface="+mj-lt"/>
              <a:buAutoNum type="arabicPeriod"/>
            </a:pPr>
            <a:r>
              <a:rPr lang="kk-KZ" sz="1800" dirty="0">
                <a:solidFill>
                  <a:schemeClr val="tx2"/>
                </a:solidFill>
                <a:latin typeface="Times New Roman" pitchFamily="18" charset="0"/>
                <a:cs typeface="Times New Roman" pitchFamily="18" charset="0"/>
              </a:rPr>
              <a:t>Параллельді жүйе деректерін  өңдеу сыныптамасын талдау</a:t>
            </a:r>
            <a:endParaRPr lang="ru-RU" sz="1800" dirty="0">
              <a:solidFill>
                <a:schemeClr val="tx2"/>
              </a:solidFill>
              <a:latin typeface="Times New Roman" pitchFamily="18" charset="0"/>
              <a:cs typeface="Times New Roman" pitchFamily="18" charset="0"/>
            </a:endParaRPr>
          </a:p>
          <a:p>
            <a:pPr marL="800100" lvl="1" indent="-342900" algn="l">
              <a:buSzPct val="120000"/>
              <a:buFont typeface="+mj-lt"/>
              <a:buAutoNum type="arabicPeriod"/>
            </a:pPr>
            <a:r>
              <a:rPr lang="kk-KZ" sz="1800" dirty="0">
                <a:solidFill>
                  <a:schemeClr val="tx2"/>
                </a:solidFill>
                <a:latin typeface="Times New Roman" pitchFamily="18" charset="0"/>
                <a:cs typeface="Times New Roman" pitchFamily="18" charset="0"/>
              </a:rPr>
              <a:t>Параллельді жүйе деректерін  өңдеу сыныптамасын қолдану </a:t>
            </a:r>
            <a:endParaRPr lang="ru-RU" sz="1800" dirty="0">
              <a:solidFill>
                <a:schemeClr val="tx2"/>
              </a:solidFill>
              <a:latin typeface="Times New Roman" pitchFamily="18" charset="0"/>
              <a:cs typeface="Times New Roman" pitchFamily="18" charset="0"/>
            </a:endParaRPr>
          </a:p>
          <a:p>
            <a:r>
              <a:rPr lang="kk-KZ" sz="1800"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pPr hangingPunct="0"/>
            <a:r>
              <a:rPr lang="kk-KZ" sz="1800" b="1" dirty="0">
                <a:latin typeface="Times New Roman" pitchFamily="18" charset="0"/>
                <a:cs typeface="Times New Roman" pitchFamily="18" charset="0"/>
              </a:rPr>
              <a:t>Сабақ мақсаты:</a:t>
            </a:r>
            <a:r>
              <a:rPr lang="kk-KZ" sz="1800" dirty="0">
                <a:latin typeface="Times New Roman" pitchFamily="18" charset="0"/>
                <a:cs typeface="Times New Roman" pitchFamily="18" charset="0"/>
              </a:rPr>
              <a:t>студенттерге параллель есептеулер сыныптамасы туралы түсінік </a:t>
            </a:r>
            <a:endParaRPr lang="ru-RU" sz="1800" dirty="0">
              <a:latin typeface="Times New Roman" pitchFamily="18" charset="0"/>
              <a:cs typeface="Times New Roman" pitchFamily="18" charset="0"/>
            </a:endParaRPr>
          </a:p>
          <a:p>
            <a:r>
              <a:rPr lang="kk-KZ" sz="1800"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pPr hangingPunct="0"/>
            <a:r>
              <a:rPr lang="ru-RU" sz="1800" b="1" dirty="0" err="1">
                <a:latin typeface="Times New Roman" pitchFamily="18" charset="0"/>
                <a:cs typeface="Times New Roman" pitchFamily="18" charset="0"/>
              </a:rPr>
              <a:t>Негізгі</a:t>
            </a:r>
            <a:r>
              <a:rPr lang="ru-RU" sz="1800" b="1" dirty="0">
                <a:latin typeface="Times New Roman" pitchFamily="18" charset="0"/>
                <a:cs typeface="Times New Roman" pitchFamily="18" charset="0"/>
              </a:rPr>
              <a:t> </a:t>
            </a:r>
            <a:r>
              <a:rPr lang="ru-RU" sz="1800" b="1" dirty="0" err="1">
                <a:latin typeface="Times New Roman" pitchFamily="18" charset="0"/>
                <a:cs typeface="Times New Roman" pitchFamily="18" charset="0"/>
              </a:rPr>
              <a:t>түсініктер</a:t>
            </a:r>
            <a:r>
              <a:rPr lang="ru-RU" sz="1800" b="1" dirty="0">
                <a:latin typeface="Times New Roman" pitchFamily="18" charset="0"/>
                <a:cs typeface="Times New Roman" pitchFamily="18" charset="0"/>
              </a:rPr>
              <a:t>:</a:t>
            </a:r>
            <a:r>
              <a:rPr lang="ru-RU" sz="1800" i="1" dirty="0">
                <a:latin typeface="Times New Roman" pitchFamily="18" charset="0"/>
                <a:cs typeface="Times New Roman" pitchFamily="18" charset="0"/>
              </a:rPr>
              <a:t> </a:t>
            </a:r>
            <a:r>
              <a:rPr lang="kk-KZ" sz="1800" dirty="0">
                <a:latin typeface="Times New Roman" pitchFamily="18" charset="0"/>
                <a:cs typeface="Times New Roman" pitchFamily="18" charset="0"/>
              </a:rPr>
              <a:t>сыныптамалар, компьютерлер мысалдары, </a:t>
            </a:r>
            <a:r>
              <a:rPr lang="ru-RU" sz="1800" dirty="0" err="1">
                <a:latin typeface="Times New Roman" pitchFamily="18" charset="0"/>
                <a:cs typeface="Times New Roman" pitchFamily="18" charset="0"/>
              </a:rPr>
              <a:t>ортақ</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жады</a:t>
            </a:r>
            <a:r>
              <a:rPr lang="ru-RU" sz="1800" dirty="0">
                <a:latin typeface="Times New Roman" pitchFamily="18" charset="0"/>
                <a:cs typeface="Times New Roman" pitchFamily="18" charset="0"/>
              </a:rPr>
              <a:t> бар </a:t>
            </a:r>
            <a:r>
              <a:rPr lang="ru-RU" sz="1800" dirty="0" err="1">
                <a:latin typeface="Times New Roman" pitchFamily="18" charset="0"/>
                <a:cs typeface="Times New Roman" pitchFamily="18" charset="0"/>
              </a:rPr>
              <a:t>компьютерлер</a:t>
            </a:r>
            <a:r>
              <a:rPr lang="ru-RU" sz="1800" dirty="0">
                <a:latin typeface="Times New Roman" pitchFamily="18" charset="0"/>
                <a:cs typeface="Times New Roman" pitchFamily="18" charset="0"/>
              </a:rPr>
              <a:t>;</a:t>
            </a:r>
            <a:r>
              <a:rPr lang="ru-RU" sz="1800" i="1" dirty="0">
                <a:latin typeface="Times New Roman" pitchFamily="18" charset="0"/>
                <a:cs typeface="Times New Roman" pitchFamily="18" charset="0"/>
              </a:rPr>
              <a:t> </a:t>
            </a:r>
            <a:r>
              <a:rPr lang="ru-RU" sz="1800" dirty="0" err="1">
                <a:latin typeface="Times New Roman" pitchFamily="18" charset="0"/>
                <a:cs typeface="Times New Roman" pitchFamily="18" charset="0"/>
              </a:rPr>
              <a:t>үлестіруші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жады</a:t>
            </a:r>
            <a:r>
              <a:rPr lang="ru-RU" sz="1800" dirty="0">
                <a:latin typeface="Times New Roman" pitchFamily="18" charset="0"/>
                <a:cs typeface="Times New Roman" pitchFamily="18" charset="0"/>
              </a:rPr>
              <a:t> бар</a:t>
            </a:r>
            <a:r>
              <a:rPr lang="ru-RU" sz="1800" i="1" dirty="0">
                <a:latin typeface="Times New Roman" pitchFamily="18" charset="0"/>
                <a:cs typeface="Times New Roman" pitchFamily="18" charset="0"/>
              </a:rPr>
              <a:t> </a:t>
            </a:r>
            <a:r>
              <a:rPr lang="ru-RU" sz="1800" dirty="0" err="1">
                <a:latin typeface="Times New Roman" pitchFamily="18" charset="0"/>
                <a:cs typeface="Times New Roman" pitchFamily="18" charset="0"/>
              </a:rPr>
              <a:t>компьютерлер</a:t>
            </a:r>
            <a:r>
              <a:rPr lang="kk-KZ" sz="1800" dirty="0">
                <a:latin typeface="Times New Roman" pitchFamily="18" charset="0"/>
                <a:cs typeface="Times New Roman" pitchFamily="18" charset="0"/>
              </a:rPr>
              <a:t>, </a:t>
            </a:r>
            <a:r>
              <a:rPr lang="en-US" sz="1800" dirty="0">
                <a:latin typeface="Times New Roman" pitchFamily="18" charset="0"/>
                <a:cs typeface="Times New Roman" pitchFamily="18" charset="0"/>
              </a:rPr>
              <a:t>SIMD</a:t>
            </a:r>
            <a:r>
              <a:rPr lang="ru-RU" sz="1800" dirty="0">
                <a:latin typeface="Times New Roman" pitchFamily="18" charset="0"/>
                <a:cs typeface="Times New Roman" pitchFamily="18" charset="0"/>
              </a:rPr>
              <a:t>, </a:t>
            </a:r>
            <a:r>
              <a:rPr lang="en-US" sz="1800" dirty="0">
                <a:latin typeface="Times New Roman" pitchFamily="18" charset="0"/>
                <a:cs typeface="Times New Roman" pitchFamily="18" charset="0"/>
              </a:rPr>
              <a:t>MIMD</a:t>
            </a:r>
            <a:r>
              <a:rPr lang="ru-RU" sz="1800" dirty="0">
                <a:latin typeface="Times New Roman" pitchFamily="18" charset="0"/>
                <a:cs typeface="Times New Roman" pitchFamily="18" charset="0"/>
              </a:rPr>
              <a:t>.</a:t>
            </a:r>
          </a:p>
          <a:p>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487439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268760"/>
            <a:ext cx="7920880" cy="3407984"/>
          </a:xfrm>
          <a:prstGeom prst="rect">
            <a:avLst/>
          </a:prstGeom>
        </p:spPr>
        <p:txBody>
          <a:bodyPr wrap="square">
            <a:spAutoFit/>
          </a:bodyPr>
          <a:lstStyle/>
          <a:p>
            <a:pPr marL="444500">
              <a:lnSpc>
                <a:spcPct val="97000"/>
              </a:lnSpc>
              <a:spcAft>
                <a:spcPts val="0"/>
              </a:spcAft>
            </a:pPr>
            <a:r>
              <a:rPr lang="kk-KZ" b="1" dirty="0" smtClean="0">
                <a:effectLst/>
                <a:latin typeface="Times New Roman"/>
                <a:ea typeface="Times New Roman"/>
              </a:rPr>
              <a:t>Әдебиеттер:</a:t>
            </a:r>
            <a:r>
              <a:rPr lang="kk-KZ" dirty="0" smtClean="0">
                <a:effectLst/>
                <a:latin typeface="Times New Roman"/>
                <a:ea typeface="Times New Roman"/>
              </a:rPr>
              <a:t> </a:t>
            </a:r>
            <a:endParaRPr lang="ru-RU" dirty="0" smtClean="0">
              <a:effectLst/>
              <a:latin typeface="Times New Roman"/>
              <a:ea typeface="Times New Roman"/>
            </a:endParaRPr>
          </a:p>
          <a:p>
            <a:pPr marL="342900" indent="-342900" algn="just">
              <a:buSzPts val="1200"/>
              <a:buFont typeface="+mj-lt"/>
              <a:buAutoNum type="arabicPeriod"/>
            </a:pPr>
            <a:r>
              <a:rPr lang="kk-KZ" dirty="0">
                <a:latin typeface="Times New Roman"/>
                <a:ea typeface="Times New Roman"/>
              </a:rPr>
              <a:t>В.В.Воеводин, Вл.В.Воеводин. Параллельные вычисления. – Санкт-Петербург: «БХВ-Петербург», 2002. – 608с.: ил. ISBN 5-94157-160-7.</a:t>
            </a:r>
            <a:endParaRPr lang="ru-RU" dirty="0">
              <a:latin typeface="Times New Roman"/>
              <a:ea typeface="Times New Roman"/>
            </a:endParaRPr>
          </a:p>
          <a:p>
            <a:pPr marL="342900" indent="-342900" algn="just">
              <a:buSzPts val="1200"/>
              <a:buFont typeface="+mj-lt"/>
              <a:buAutoNum type="arabicPeriod"/>
            </a:pPr>
            <a:r>
              <a:rPr lang="kk-KZ" dirty="0">
                <a:latin typeface="Times New Roman"/>
                <a:ea typeface="Times New Roman"/>
              </a:rPr>
              <a:t>Дүйсембиев Е.Е. Параллель есептеулер. Оқулық. – Алматы, 2011. – 270 б.</a:t>
            </a:r>
            <a:endParaRPr lang="ru-RU" dirty="0">
              <a:latin typeface="Times New Roman"/>
              <a:ea typeface="Times New Roman"/>
            </a:endParaRPr>
          </a:p>
          <a:p>
            <a:pPr marL="342900" indent="-342900" algn="just">
              <a:buSzPts val="1200"/>
              <a:buFont typeface="+mj-lt"/>
              <a:buAutoNum type="arabicPeriod"/>
            </a:pPr>
            <a:r>
              <a:rPr lang="kk-KZ" dirty="0">
                <a:latin typeface="Times New Roman"/>
                <a:ea typeface="Times New Roman"/>
              </a:rPr>
              <a:t>https://ru.wikipedia.org/wiki/Классификация_параллельных_вычислительных_систем</a:t>
            </a:r>
            <a:endParaRPr lang="ru-RU" dirty="0">
              <a:latin typeface="Times New Roman"/>
              <a:ea typeface="Times New Roman"/>
            </a:endParaRPr>
          </a:p>
          <a:p>
            <a:pPr marL="342900" indent="-342900" algn="just">
              <a:buSzPts val="1200"/>
              <a:buFont typeface="+mj-lt"/>
              <a:buAutoNum type="arabicPeriod"/>
            </a:pPr>
            <a:r>
              <a:rPr lang="kk-KZ" dirty="0">
                <a:latin typeface="Times New Roman"/>
                <a:ea typeface="Times New Roman"/>
              </a:rPr>
              <a:t>https://ru.wikipedia.org/wiki/SIMD</a:t>
            </a:r>
            <a:endParaRPr lang="ru-RU" dirty="0">
              <a:latin typeface="Times New Roman"/>
              <a:ea typeface="Times New Roman"/>
            </a:endParaRPr>
          </a:p>
          <a:p>
            <a:pPr marL="678815" algn="just">
              <a:spcAft>
                <a:spcPts val="0"/>
              </a:spcAft>
            </a:pPr>
            <a:r>
              <a:rPr lang="kk-KZ" dirty="0" smtClean="0">
                <a:effectLst/>
                <a:latin typeface="Times New Roman"/>
                <a:ea typeface="Times New Roman"/>
              </a:rPr>
              <a:t> </a:t>
            </a:r>
            <a:endParaRPr lang="ru-RU" sz="1050" dirty="0" smtClean="0">
              <a:effectLst/>
              <a:latin typeface="Times New Roman"/>
              <a:ea typeface="Times New Roman"/>
            </a:endParaRPr>
          </a:p>
          <a:p>
            <a:pPr marL="444500" marR="812800" algn="just" hangingPunct="0">
              <a:spcAft>
                <a:spcPts val="0"/>
              </a:spcAft>
            </a:pPr>
            <a:r>
              <a:rPr lang="kk-KZ" b="1" dirty="0" smtClean="0">
                <a:effectLst/>
                <a:latin typeface="Times New Roman"/>
                <a:ea typeface="Times New Roman"/>
              </a:rPr>
              <a:t>Бақылау сұрақтары</a:t>
            </a:r>
            <a:endParaRPr lang="ru-RU" dirty="0" smtClean="0">
              <a:effectLst/>
              <a:latin typeface="Times New Roman"/>
              <a:ea typeface="Times New Roman"/>
            </a:endParaRPr>
          </a:p>
          <a:p>
            <a:pPr marL="342900" lvl="0" indent="-342900" algn="just">
              <a:spcAft>
                <a:spcPts val="0"/>
              </a:spcAft>
              <a:buFont typeface="+mj-lt"/>
              <a:buAutoNum type="arabicPeriod"/>
            </a:pPr>
            <a:r>
              <a:rPr lang="kk-KZ" dirty="0">
                <a:latin typeface="Times New Roman"/>
                <a:ea typeface="Times New Roman"/>
              </a:rPr>
              <a:t>Есептеу жүйесінің сыныптамасының әрқайсысының белгілерін атаңыз.</a:t>
            </a:r>
            <a:endParaRPr lang="ru-RU" dirty="0">
              <a:latin typeface="Times New Roman"/>
              <a:ea typeface="Times New Roman"/>
            </a:endParaRPr>
          </a:p>
          <a:p>
            <a:pPr marL="342900" lvl="0" indent="-342900" algn="just">
              <a:spcAft>
                <a:spcPts val="0"/>
              </a:spcAft>
              <a:buFont typeface="+mj-lt"/>
              <a:buAutoNum type="arabicPeriod"/>
            </a:pPr>
            <a:r>
              <a:rPr lang="kk-KZ" dirty="0">
                <a:latin typeface="Times New Roman"/>
                <a:ea typeface="Times New Roman"/>
              </a:rPr>
              <a:t>Сыныптамаға сәйкес жататын есептеу жүйелерінің типтері туралы айтыңыз.</a:t>
            </a:r>
            <a:endParaRPr lang="ru-RU" dirty="0">
              <a:latin typeface="Times New Roman"/>
              <a:ea typeface="Times New Roman"/>
            </a:endParaRPr>
          </a:p>
        </p:txBody>
      </p:sp>
    </p:spTree>
    <p:extLst>
      <p:ext uri="{BB962C8B-B14F-4D97-AF65-F5344CB8AC3E}">
        <p14:creationId xmlns:p14="http://schemas.microsoft.com/office/powerpoint/2010/main" val="1208919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12968" cy="6264696"/>
          </a:xfrm>
        </p:spPr>
        <p:txBody>
          <a:bodyPr>
            <a:normAutofit fontScale="85000" lnSpcReduction="10000"/>
          </a:bodyPr>
          <a:lstStyle/>
          <a:p>
            <a:pPr marL="496570" indent="0">
              <a:spcAft>
                <a:spcPts val="0"/>
              </a:spcAft>
              <a:buNone/>
            </a:pPr>
            <a:r>
              <a:rPr lang="kk-KZ" sz="2400" b="1" dirty="0">
                <a:latin typeface="Times New Roman"/>
                <a:ea typeface="Times New Roman"/>
              </a:rPr>
              <a:t>Параллельді жүйе деректерін  өңдеу сыныптамасын </a:t>
            </a:r>
            <a:r>
              <a:rPr lang="kk-KZ" sz="2400" b="1" dirty="0" smtClean="0">
                <a:latin typeface="Times New Roman"/>
                <a:ea typeface="Times New Roman"/>
              </a:rPr>
              <a:t>талдау</a:t>
            </a:r>
          </a:p>
          <a:p>
            <a:pPr marL="496570" indent="0">
              <a:spcAft>
                <a:spcPts val="0"/>
              </a:spcAft>
              <a:buNone/>
            </a:pPr>
            <a:endParaRPr lang="ru-RU" sz="2400" dirty="0">
              <a:latin typeface="Times New Roman"/>
              <a:ea typeface="Times New Roman"/>
            </a:endParaRPr>
          </a:p>
          <a:p>
            <a:pPr marL="179705" indent="0" algn="just">
              <a:spcAft>
                <a:spcPts val="0"/>
              </a:spcAft>
              <a:buNone/>
            </a:pPr>
            <a:r>
              <a:rPr lang="kk-KZ" sz="2400" b="1" dirty="0" smtClean="0">
                <a:latin typeface="Times New Roman"/>
                <a:ea typeface="Times New Roman"/>
              </a:rPr>
              <a:t>	М.Флинн </a:t>
            </a:r>
            <a:r>
              <a:rPr lang="ru-RU" sz="2400" b="1" dirty="0">
                <a:latin typeface="Times New Roman"/>
                <a:ea typeface="Times New Roman"/>
              </a:rPr>
              <a:t>(</a:t>
            </a:r>
            <a:r>
              <a:rPr lang="en-US" sz="2400" b="1" dirty="0">
                <a:latin typeface="Times New Roman"/>
                <a:ea typeface="Times New Roman"/>
              </a:rPr>
              <a:t>M</a:t>
            </a:r>
            <a:r>
              <a:rPr lang="ru-RU" sz="2400" b="1" dirty="0">
                <a:latin typeface="Times New Roman"/>
                <a:ea typeface="Times New Roman"/>
              </a:rPr>
              <a:t>.</a:t>
            </a:r>
            <a:r>
              <a:rPr lang="en-US" sz="2400" b="1" dirty="0">
                <a:latin typeface="Times New Roman"/>
                <a:ea typeface="Times New Roman"/>
              </a:rPr>
              <a:t>Flynn</a:t>
            </a:r>
            <a:r>
              <a:rPr lang="ru-RU" sz="2400" b="1" dirty="0">
                <a:latin typeface="Times New Roman"/>
                <a:ea typeface="Times New Roman"/>
              </a:rPr>
              <a:t>) </a:t>
            </a:r>
            <a:r>
              <a:rPr lang="kk-KZ" sz="2400" b="1" dirty="0">
                <a:latin typeface="Times New Roman"/>
                <a:ea typeface="Times New Roman"/>
              </a:rPr>
              <a:t>сыныптамасы</a:t>
            </a:r>
            <a:endParaRPr lang="ru-RU" sz="2400" dirty="0">
              <a:latin typeface="Times New Roman"/>
              <a:ea typeface="Times New Roman"/>
            </a:endParaRPr>
          </a:p>
          <a:p>
            <a:pPr marL="179705" indent="0" algn="just">
              <a:spcAft>
                <a:spcPts val="0"/>
              </a:spcAft>
              <a:buNone/>
            </a:pPr>
            <a:r>
              <a:rPr lang="kk-KZ" sz="2400" dirty="0" smtClean="0">
                <a:latin typeface="Times New Roman"/>
                <a:ea typeface="Times New Roman"/>
              </a:rPr>
              <a:t>	Параллель </a:t>
            </a:r>
            <a:r>
              <a:rPr lang="kk-KZ" sz="2400" dirty="0">
                <a:latin typeface="Times New Roman"/>
                <a:ea typeface="Times New Roman"/>
              </a:rPr>
              <a:t>есептеулер жүйелерінің сыныптамасы 1966 жылдардың соңынан бастап М.Флиннің ұсынуымен жариялана бастады да 1972 жылы кеңейтілімі жарияланды. М.Флиннің ұсынуында параллель есептеулер архитектурасының сынптамасы негізгі төрт сыныптан тұрады:</a:t>
            </a:r>
            <a:endParaRPr lang="ru-RU" sz="2400" dirty="0">
              <a:latin typeface="Times New Roman"/>
              <a:ea typeface="Times New Roman"/>
            </a:endParaRPr>
          </a:p>
          <a:p>
            <a:pPr marL="0" lvl="0" indent="0" algn="just">
              <a:spcAft>
                <a:spcPts val="0"/>
              </a:spcAft>
              <a:buSzPts val="1400"/>
              <a:buNone/>
            </a:pPr>
            <a:r>
              <a:rPr lang="kk-KZ" sz="2400" dirty="0">
                <a:solidFill>
                  <a:srgbClr val="222222"/>
                </a:solidFill>
                <a:latin typeface="Times New Roman"/>
                <a:ea typeface="Times New Roman"/>
              </a:rPr>
              <a:t>	</a:t>
            </a:r>
            <a:r>
              <a:rPr lang="kk-KZ" sz="2400" b="1" dirty="0" smtClean="0">
                <a:latin typeface="Times New Roman"/>
                <a:ea typeface="Times New Roman"/>
              </a:rPr>
              <a:t>SISD </a:t>
            </a:r>
            <a:r>
              <a:rPr lang="kk-KZ" sz="2400" b="1" dirty="0">
                <a:latin typeface="Times New Roman"/>
                <a:ea typeface="Times New Roman"/>
              </a:rPr>
              <a:t>(Single Instruction stream, Single Data stream) – бұйрықтардың дара ағымы және деректердің дара ағымы бар есептеу жүйесі. </a:t>
            </a:r>
            <a:endParaRPr lang="ru-RU" sz="2400" b="1" dirty="0">
              <a:latin typeface="Times New Roman"/>
              <a:ea typeface="Times New Roman"/>
            </a:endParaRPr>
          </a:p>
          <a:p>
            <a:pPr marL="179705" indent="0" algn="just">
              <a:spcAft>
                <a:spcPts val="0"/>
              </a:spcAft>
              <a:buNone/>
            </a:pPr>
            <a:r>
              <a:rPr lang="kk-KZ" sz="2400" dirty="0" smtClean="0">
                <a:latin typeface="Times New Roman"/>
                <a:ea typeface="Times New Roman"/>
              </a:rPr>
              <a:t>	Бұл </a:t>
            </a:r>
            <a:r>
              <a:rPr lang="kk-KZ" sz="2400" dirty="0">
                <a:latin typeface="Times New Roman"/>
                <a:ea typeface="Times New Roman"/>
              </a:rPr>
              <a:t>архитектура фон-Нейман архитектуралы компьютерлерге қатысты. SISD-компьютерлерге қарапайым «дәстүрлі» тізбекті компьютерлер жатады. Қазіргі көп компьютерлер осы категорияға жатады. Мысалы, PDP-11 немесе VAX 11/780. Кейде векторлық компьютерлердің кейбір типтері жатқызылады. Бұл компьютерлерде тек бұйрықтардың бір ағымы болады, барлық бұйрықтар тізбектей бірінен кейін бірі өңделеді және әрбір бұйрық бір скалярлы амалды көрсетеді. Бұл жерде бұйрықтарды орындау жылдамдығын мен арифметикалық амалдарды орындау жылдамдығын  арттыру үшін конвейерлік өңдеу әдісі қолданылатыны маңызды емес. </a:t>
            </a:r>
            <a:endParaRPr lang="ru-RU" sz="2400" dirty="0">
              <a:latin typeface="Times New Roman"/>
              <a:ea typeface="Times New Roman"/>
            </a:endParaRPr>
          </a:p>
          <a:p>
            <a:pPr marL="0" lvl="0" indent="0" algn="just">
              <a:spcAft>
                <a:spcPts val="0"/>
              </a:spcAft>
              <a:buSzPts val="1400"/>
              <a:buNone/>
            </a:pPr>
            <a:r>
              <a:rPr lang="kk-KZ" sz="2400" dirty="0">
                <a:latin typeface="Times New Roman"/>
                <a:ea typeface="Times New Roman"/>
              </a:rPr>
              <a:t>	</a:t>
            </a:r>
            <a:endParaRPr lang="ru-RU" dirty="0"/>
          </a:p>
        </p:txBody>
      </p:sp>
    </p:spTree>
    <p:extLst>
      <p:ext uri="{BB962C8B-B14F-4D97-AF65-F5344CB8AC3E}">
        <p14:creationId xmlns:p14="http://schemas.microsoft.com/office/powerpoint/2010/main" val="219947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260648"/>
            <a:ext cx="8424936" cy="5755422"/>
          </a:xfrm>
          <a:prstGeom prst="rect">
            <a:avLst/>
          </a:prstGeom>
        </p:spPr>
        <p:txBody>
          <a:bodyPr wrap="square">
            <a:spAutoFit/>
          </a:bodyPr>
          <a:lstStyle/>
          <a:p>
            <a:pPr lvl="0" algn="just">
              <a:buSzPts val="1400"/>
            </a:pPr>
            <a:r>
              <a:rPr lang="kk-KZ" sz="1600" b="1" dirty="0" smtClean="0">
                <a:latin typeface="Times New Roman"/>
                <a:ea typeface="Times New Roman"/>
              </a:rPr>
              <a:t>SIMD (Single Instruction stream, Multiple Data stream) – бұйрықтардың дара ағымы және деректердің көп ағымы бар есептеу жүйесі. </a:t>
            </a:r>
            <a:endParaRPr lang="ru-RU" sz="1600" b="1" dirty="0" smtClean="0">
              <a:latin typeface="Times New Roman"/>
              <a:ea typeface="Times New Roman"/>
            </a:endParaRPr>
          </a:p>
          <a:p>
            <a:pPr marL="179705" indent="450215" algn="just">
              <a:spcAft>
                <a:spcPts val="0"/>
              </a:spcAft>
            </a:pPr>
            <a:r>
              <a:rPr lang="kk-KZ" sz="1600" dirty="0" smtClean="0">
                <a:latin typeface="Times New Roman"/>
                <a:ea typeface="Times New Roman"/>
              </a:rPr>
              <a:t>Бұл архитектура басқа барлық процессорларға бұйрықтарды жеткізіп отыратын басқарушы модульден (бақылаушы) және деректерді өңдейтін бірнеше модульдерден (немесе процессорлық элементтерден) тұрады. Басқарушы модуль бұйрықтарды қабылдайды, талдайды және орындайды. Бұйрықты басқарушы модуль басқа процессорлерге (немесе процессорлық элементтерге) таратады, енді осы бұйрық бірнеше немесе барлық процессорлық элементтерде орындалады. Әрбір процессорлық элементте деректерді сақтайтын жеке өзінің жадысы болады. Мұнда жұмыс істеу үшін әрбір процессордың жеке өзінде деректер жиынтығы болады.</a:t>
            </a:r>
            <a:endParaRPr lang="ru-RU" sz="1600" dirty="0" smtClean="0">
              <a:latin typeface="Times New Roman"/>
              <a:ea typeface="Times New Roman"/>
            </a:endParaRPr>
          </a:p>
          <a:p>
            <a:pPr marL="179705" indent="450215" algn="just">
              <a:spcAft>
                <a:spcPts val="0"/>
              </a:spcAft>
            </a:pPr>
            <a:r>
              <a:rPr lang="kk-KZ" sz="1600" dirty="0" smtClean="0">
                <a:latin typeface="Times New Roman"/>
                <a:ea typeface="Times New Roman"/>
              </a:rPr>
              <a:t>SIMD жүйесі негізінен, есептеуде біршама күшті талап ететін тапсырмаларда қолданылады. Атап айтатын болсақ, медиа деректерімен жұмыс, ғылыми зерттеулерді үлгілеу немесе модельдеу жұмысы және де үлкен матрицаларды өңдеу және т.б.</a:t>
            </a:r>
            <a:endParaRPr lang="ru-RU" sz="1600" dirty="0" smtClean="0">
              <a:latin typeface="Times New Roman"/>
              <a:ea typeface="Times New Roman"/>
            </a:endParaRPr>
          </a:p>
          <a:p>
            <a:pPr marL="179705" indent="450215" algn="just">
              <a:spcAft>
                <a:spcPts val="0"/>
              </a:spcAft>
            </a:pPr>
            <a:r>
              <a:rPr lang="kk-KZ" sz="1600" dirty="0" smtClean="0">
                <a:latin typeface="Times New Roman"/>
                <a:ea typeface="Times New Roman"/>
              </a:rPr>
              <a:t>Мұндай архитектураның бір ерекшелігі – есептеу логикасының тиімді жүзеге асырылғаны. Қарапайым процессорларда логикалық бұйрықтардың жартысына дейіні машиналық бұйрықтарды орындауды басқарумен байланысты, ал қалған бөлігі процессордың ішкі жадысының жұмысы мен арифметикалық амалдарды орындаумен байланысты. Ал SIMD-компьютерде басқару бақылаушымен орындалады да, ал арифметикалық амалдар процессорлық элементтердің еншісіне берілген.</a:t>
            </a:r>
            <a:endParaRPr lang="ru-RU" sz="1600" dirty="0" smtClean="0">
              <a:latin typeface="Times New Roman"/>
              <a:ea typeface="Times New Roman"/>
            </a:endParaRPr>
          </a:p>
          <a:p>
            <a:pPr marL="179705" indent="450215" algn="just">
              <a:spcAft>
                <a:spcPts val="0"/>
              </a:spcAft>
            </a:pPr>
            <a:r>
              <a:rPr lang="kk-KZ" sz="1600" dirty="0" smtClean="0">
                <a:latin typeface="Times New Roman"/>
                <a:ea typeface="Times New Roman"/>
              </a:rPr>
              <a:t>Векторлық процессорлер (бұйрықтардың операндтары массивтер-векторлар болатын процессорлер) да SIMD принципін қолданады, бір бұйрық көмегімен өлшемі бірнеше мыңға жететін векторлар өңделеді. SIMD типінің өкілдері болып векторлы архитектуралы компьютерлер  саналады.</a:t>
            </a:r>
            <a:endParaRPr lang="ru-RU" sz="1600" dirty="0">
              <a:latin typeface="Times New Roman"/>
              <a:ea typeface="Times New Roman"/>
            </a:endParaRPr>
          </a:p>
        </p:txBody>
      </p:sp>
    </p:spTree>
    <p:extLst>
      <p:ext uri="{BB962C8B-B14F-4D97-AF65-F5344CB8AC3E}">
        <p14:creationId xmlns:p14="http://schemas.microsoft.com/office/powerpoint/2010/main" val="269926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18042" y="908720"/>
            <a:ext cx="8424936" cy="5016758"/>
          </a:xfrm>
          <a:prstGeom prst="rect">
            <a:avLst/>
          </a:prstGeom>
        </p:spPr>
        <p:txBody>
          <a:bodyPr wrap="square">
            <a:spAutoFit/>
          </a:bodyPr>
          <a:lstStyle/>
          <a:p>
            <a:pPr lvl="0" algn="just">
              <a:spcAft>
                <a:spcPts val="0"/>
              </a:spcAft>
              <a:buSzPts val="1400"/>
              <a:tabLst>
                <a:tab pos="630555" algn="l"/>
              </a:tabLst>
            </a:pPr>
            <a:r>
              <a:rPr lang="kk-KZ" sz="1600" b="1" dirty="0" smtClean="0">
                <a:latin typeface="Times New Roman"/>
                <a:ea typeface="Times New Roman"/>
              </a:rPr>
              <a:t>	</a:t>
            </a:r>
            <a:r>
              <a:rPr lang="kk-KZ" sz="2000" b="1" dirty="0" smtClean="0">
                <a:latin typeface="Times New Roman"/>
                <a:ea typeface="Times New Roman"/>
              </a:rPr>
              <a:t>MISD  </a:t>
            </a:r>
            <a:r>
              <a:rPr lang="kk-KZ" sz="2000" b="1" dirty="0">
                <a:latin typeface="Times New Roman"/>
                <a:ea typeface="Times New Roman"/>
              </a:rPr>
              <a:t>(Multiple Instruction stream, Single Data stream) - Бұйрықтардың көп ағымы және деректердің дара ағымы бар есептеу жүйесі.</a:t>
            </a:r>
            <a:endParaRPr lang="ru-RU" sz="2000" b="1" dirty="0">
              <a:latin typeface="Times New Roman"/>
              <a:ea typeface="Times New Roman"/>
            </a:endParaRPr>
          </a:p>
          <a:p>
            <a:pPr marL="179705" indent="450215" algn="just">
              <a:spcAft>
                <a:spcPts val="0"/>
              </a:spcAft>
            </a:pPr>
            <a:r>
              <a:rPr lang="kk-KZ" sz="2000" dirty="0" smtClean="0">
                <a:effectLst/>
                <a:latin typeface="Times New Roman"/>
                <a:ea typeface="Times New Roman"/>
              </a:rPr>
              <a:t>Бұйрықтардың көп ағымы және деректердің дара ағымы бар көппроцессорлы өңдеу негізінен артықшылықтың шамадан тыс мүмкіндігін ұсынады. Себебі мультипрограммалау модульдері бір модуль егер істен шықса, бұрыс нәтижелердің мүмкіншіліктерін азайта отрып, жеке есептерді жеке деректермен орындайды. MISD архитектурасы сәтсіздіктерді анықтау мақсатында есептің нәтижелерін салыстыруға мүмкіндік береді. Артықшылықты және ақауларға төзімділіктен басқа, көппроцессорлы (бірнеше түрді) өңдеудің бұл түрі бірнеше артықшылықтарға ие. Сонымен бірге өте қымбат.  Ол өнімділікті арттырады.</a:t>
            </a:r>
            <a:endParaRPr lang="ru-RU" sz="2000" dirty="0" smtClean="0">
              <a:effectLst/>
              <a:latin typeface="Times New Roman"/>
              <a:ea typeface="Times New Roman"/>
            </a:endParaRPr>
          </a:p>
          <a:p>
            <a:pPr marL="179705" indent="450215" algn="just">
              <a:spcAft>
                <a:spcPts val="0"/>
              </a:spcAft>
            </a:pPr>
            <a:r>
              <a:rPr lang="kk-KZ" sz="2000" dirty="0" smtClean="0">
                <a:solidFill>
                  <a:srgbClr val="222222"/>
                </a:solidFill>
                <a:effectLst/>
                <a:latin typeface="Arial"/>
                <a:ea typeface="Times New Roman"/>
              </a:rPr>
              <a:t> </a:t>
            </a:r>
            <a:r>
              <a:rPr lang="kk-KZ" sz="2000" dirty="0" smtClean="0">
                <a:effectLst/>
                <a:latin typeface="Times New Roman"/>
                <a:ea typeface="Times New Roman"/>
              </a:rPr>
              <a:t>Бұл сыныпқа конвейерлі есептеу машиналары жатады, көпшілікті шешімін таппағаннан кейін бұл сыныптың өкілдері шынайы қолданыста қиындық туғызады.</a:t>
            </a:r>
            <a:endParaRPr lang="ru-RU" sz="2000" dirty="0">
              <a:effectLst/>
              <a:latin typeface="Times New Roman"/>
              <a:ea typeface="Times New Roman"/>
            </a:endParaRPr>
          </a:p>
        </p:txBody>
      </p:sp>
    </p:spTree>
    <p:extLst>
      <p:ext uri="{BB962C8B-B14F-4D97-AF65-F5344CB8AC3E}">
        <p14:creationId xmlns:p14="http://schemas.microsoft.com/office/powerpoint/2010/main" val="4075102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21766499"/>
              </p:ext>
            </p:extLst>
          </p:nvPr>
        </p:nvGraphicFramePr>
        <p:xfrm>
          <a:off x="467544" y="3789040"/>
          <a:ext cx="8136904" cy="2736306"/>
        </p:xfrm>
        <a:graphic>
          <a:graphicData uri="http://schemas.openxmlformats.org/drawingml/2006/table">
            <a:tbl>
              <a:tblPr firstRow="1" firstCol="1" bandRow="1"/>
              <a:tblGrid>
                <a:gridCol w="2448016"/>
                <a:gridCol w="2448016"/>
                <a:gridCol w="3240872"/>
              </a:tblGrid>
              <a:tr h="1094522">
                <a:tc>
                  <a:txBody>
                    <a:bodyPr/>
                    <a:lstStyle/>
                    <a:p>
                      <a:pPr marL="179705" indent="450215" algn="just">
                        <a:spcAft>
                          <a:spcPts val="0"/>
                        </a:spcAft>
                      </a:pPr>
                      <a:r>
                        <a:rPr lang="kk-KZ" sz="1200" dirty="0" smtClean="0">
                          <a:effectLst/>
                          <a:latin typeface="Times New Roman"/>
                          <a:ea typeface="Times New Roman"/>
                        </a:rPr>
                        <a:t>Бұйрықтар бойынша</a:t>
                      </a:r>
                    </a:p>
                    <a:p>
                      <a:pPr marL="179705" indent="450215" algn="just">
                        <a:spcAft>
                          <a:spcPts val="0"/>
                        </a:spcAft>
                      </a:pPr>
                      <a:endParaRPr lang="kk-KZ" sz="1200" dirty="0" smtClean="0">
                        <a:effectLst/>
                        <a:latin typeface="Times New Roman"/>
                        <a:ea typeface="Times New Roman"/>
                      </a:endParaRPr>
                    </a:p>
                    <a:p>
                      <a:pPr marL="179705" indent="450215" algn="just">
                        <a:spcAft>
                          <a:spcPts val="0"/>
                        </a:spcAft>
                      </a:pPr>
                      <a:endParaRPr lang="ru-RU" sz="1000" dirty="0">
                        <a:effectLst/>
                        <a:latin typeface="Times New Roman"/>
                        <a:ea typeface="Times New Roman"/>
                      </a:endParaRPr>
                    </a:p>
                    <a:p>
                      <a:pPr marL="179705" indent="450215" algn="just">
                        <a:spcAft>
                          <a:spcPts val="0"/>
                        </a:spcAft>
                      </a:pPr>
                      <a:r>
                        <a:rPr lang="kk-KZ" sz="1200" dirty="0">
                          <a:effectLst/>
                          <a:latin typeface="Times New Roman"/>
                          <a:ea typeface="Times New Roman"/>
                        </a:rPr>
                        <a:t>Деректер </a:t>
                      </a:r>
                      <a:endParaRPr lang="ru-RU" sz="1000" dirty="0">
                        <a:effectLst/>
                        <a:latin typeface="Times New Roman"/>
                        <a:ea typeface="Times New Roman"/>
                      </a:endParaRPr>
                    </a:p>
                    <a:p>
                      <a:pPr marL="179705" indent="450215" algn="just">
                        <a:spcAft>
                          <a:spcPts val="0"/>
                        </a:spcAft>
                      </a:pPr>
                      <a:r>
                        <a:rPr lang="kk-KZ" sz="1200" dirty="0">
                          <a:effectLst/>
                          <a:latin typeface="Times New Roman"/>
                          <a:ea typeface="Times New Roman"/>
                        </a:rPr>
                        <a:t>бойынша</a:t>
                      </a:r>
                      <a:endParaRPr lang="ru-RU"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indent="450215" algn="just">
                        <a:spcAft>
                          <a:spcPts val="0"/>
                        </a:spcAft>
                      </a:pPr>
                      <a:r>
                        <a:rPr lang="kk-KZ" sz="1200">
                          <a:effectLst/>
                          <a:latin typeface="Times New Roman"/>
                          <a:ea typeface="Times New Roman"/>
                        </a:rPr>
                        <a:t>Бұйрықтардың дара ағымы – Single Inst</a:t>
                      </a:r>
                      <a:r>
                        <a:rPr lang="en-US" sz="1200">
                          <a:effectLst/>
                          <a:latin typeface="Times New Roman"/>
                          <a:ea typeface="Times New Roman"/>
                        </a:rPr>
                        <a:t>ruction stream</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179705" indent="450215" algn="just">
                        <a:spcAft>
                          <a:spcPts val="0"/>
                        </a:spcAft>
                      </a:pPr>
                      <a:r>
                        <a:rPr lang="kk-KZ" sz="1200" dirty="0">
                          <a:effectLst/>
                          <a:latin typeface="Times New Roman"/>
                          <a:ea typeface="Times New Roman"/>
                        </a:rPr>
                        <a:t>Бұйрықтардың көп ағымы </a:t>
                      </a:r>
                      <a:r>
                        <a:rPr lang="en-US" sz="1200" dirty="0">
                          <a:effectLst/>
                          <a:latin typeface="Times New Roman"/>
                          <a:ea typeface="Times New Roman"/>
                        </a:rPr>
                        <a:t>– Multiple Instruction stream</a:t>
                      </a:r>
                      <a:endParaRPr lang="ru-RU"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820892">
                <a:tc>
                  <a:txBody>
                    <a:bodyPr/>
                    <a:lstStyle/>
                    <a:p>
                      <a:pPr marL="179705" indent="450215" algn="just">
                        <a:spcAft>
                          <a:spcPts val="0"/>
                        </a:spcAft>
                      </a:pPr>
                      <a:r>
                        <a:rPr lang="kk-KZ" sz="1200">
                          <a:effectLst/>
                          <a:latin typeface="Times New Roman"/>
                          <a:ea typeface="Times New Roman"/>
                        </a:rPr>
                        <a:t>Деректердің дара ағымы – Single</a:t>
                      </a:r>
                      <a:r>
                        <a:rPr lang="en-US" sz="1200">
                          <a:effectLst/>
                          <a:latin typeface="Times New Roman"/>
                          <a:ea typeface="Times New Roman"/>
                        </a:rPr>
                        <a:t> Data stream</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179705" indent="450215" algn="ctr">
                        <a:spcAft>
                          <a:spcPts val="0"/>
                        </a:spcAft>
                      </a:pPr>
                      <a:r>
                        <a:rPr lang="en-US" sz="1200">
                          <a:effectLst/>
                          <a:latin typeface="Times New Roman"/>
                          <a:ea typeface="Times New Roman"/>
                        </a:rPr>
                        <a:t>SISD</a:t>
                      </a:r>
                      <a:endParaRPr lang="ru-RU" sz="1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179705" indent="450215" algn="ctr">
                        <a:spcAft>
                          <a:spcPts val="0"/>
                        </a:spcAft>
                      </a:pPr>
                      <a:r>
                        <a:rPr lang="en-US" sz="1200">
                          <a:effectLst/>
                          <a:latin typeface="Times New Roman"/>
                          <a:ea typeface="Times New Roman"/>
                        </a:rPr>
                        <a:t>MISD</a:t>
                      </a:r>
                      <a:endParaRPr lang="ru-RU" sz="1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820892">
                <a:tc>
                  <a:txBody>
                    <a:bodyPr/>
                    <a:lstStyle/>
                    <a:p>
                      <a:pPr marL="179705" indent="450215" algn="just">
                        <a:spcAft>
                          <a:spcPts val="0"/>
                        </a:spcAft>
                      </a:pPr>
                      <a:r>
                        <a:rPr lang="kk-KZ" sz="1200">
                          <a:effectLst/>
                          <a:latin typeface="Times New Roman"/>
                          <a:ea typeface="Times New Roman"/>
                        </a:rPr>
                        <a:t>Деректердің көп ағымы</a:t>
                      </a:r>
                      <a:r>
                        <a:rPr lang="en-US" sz="1200">
                          <a:effectLst/>
                          <a:latin typeface="Times New Roman"/>
                          <a:ea typeface="Times New Roman"/>
                        </a:rPr>
                        <a:t> – Multiple Data stream</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179705" indent="450215" algn="ctr">
                        <a:spcAft>
                          <a:spcPts val="0"/>
                        </a:spcAft>
                      </a:pPr>
                      <a:r>
                        <a:rPr lang="en-US" sz="1200">
                          <a:effectLst/>
                          <a:latin typeface="Times New Roman"/>
                          <a:ea typeface="Times New Roman"/>
                        </a:rPr>
                        <a:t>SIMD</a:t>
                      </a:r>
                      <a:endParaRPr lang="ru-RU" sz="1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marL="179705" indent="450215" algn="ctr">
                        <a:spcAft>
                          <a:spcPts val="0"/>
                        </a:spcAft>
                      </a:pPr>
                      <a:r>
                        <a:rPr lang="en-US" sz="1200" dirty="0">
                          <a:effectLst/>
                          <a:latin typeface="Times New Roman"/>
                          <a:ea typeface="Times New Roman"/>
                        </a:rPr>
                        <a:t>MIMD</a:t>
                      </a:r>
                      <a:endParaRPr lang="ru-RU"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sp>
        <p:nvSpPr>
          <p:cNvPr id="2" name="Заголовок 1"/>
          <p:cNvSpPr>
            <a:spLocks noGrp="1"/>
          </p:cNvSpPr>
          <p:nvPr>
            <p:ph type="title"/>
          </p:nvPr>
        </p:nvSpPr>
        <p:spPr>
          <a:xfrm>
            <a:off x="323528" y="188640"/>
            <a:ext cx="8640960" cy="3724096"/>
          </a:xfrm>
        </p:spPr>
        <p:txBody>
          <a:bodyPr wrap="square">
            <a:spAutoFit/>
          </a:bodyPr>
          <a:lstStyle/>
          <a:p>
            <a:pPr marL="0" algn="just">
              <a:buSzPts val="1400"/>
              <a:tabLst>
                <a:tab pos="630555" algn="l"/>
              </a:tabLst>
            </a:pPr>
            <a:r>
              <a:rPr lang="kk-KZ" sz="2000" dirty="0">
                <a:solidFill>
                  <a:schemeClr val="tx1"/>
                </a:solidFill>
                <a:effectLst/>
                <a:latin typeface="Times New Roman"/>
                <a:ea typeface="Times New Roman"/>
                <a:cs typeface="+mn-cs"/>
              </a:rPr>
              <a:t>MIMD (Multiple Instruction stream, Multiple Data stream) - бұйрықтардың көп ағымы және деректердің көп ағымы бар есептеу жүйесі.</a:t>
            </a:r>
            <a:r>
              <a:rPr lang="ru-RU" sz="2000" b="0" dirty="0">
                <a:solidFill>
                  <a:schemeClr val="tx1"/>
                </a:solidFill>
                <a:effectLst/>
                <a:latin typeface="Times New Roman"/>
                <a:ea typeface="Times New Roman"/>
                <a:cs typeface="+mn-cs"/>
              </a:rPr>
              <a:t/>
            </a:r>
            <a:br>
              <a:rPr lang="ru-RU" sz="2000" b="0" dirty="0">
                <a:solidFill>
                  <a:schemeClr val="tx1"/>
                </a:solidFill>
                <a:effectLst/>
                <a:latin typeface="Times New Roman"/>
                <a:ea typeface="Times New Roman"/>
                <a:cs typeface="+mn-cs"/>
              </a:rPr>
            </a:br>
            <a:r>
              <a:rPr lang="kk-KZ" sz="2000" b="0" dirty="0">
                <a:solidFill>
                  <a:schemeClr val="tx1"/>
                </a:solidFill>
                <a:effectLst/>
                <a:latin typeface="Times New Roman"/>
                <a:ea typeface="Times New Roman"/>
                <a:cs typeface="+mn-cs"/>
              </a:rPr>
              <a:t>MIMD басқару типі көп ағымды деректерді өңдейтін көппроцессорлы </a:t>
            </a:r>
            <a:r>
              <a:rPr lang="kk-KZ" sz="2000" b="0" dirty="0" smtClean="0">
                <a:solidFill>
                  <a:schemeClr val="tx1"/>
                </a:solidFill>
                <a:effectLst/>
                <a:latin typeface="Times New Roman"/>
                <a:ea typeface="Times New Roman"/>
                <a:cs typeface="+mn-cs"/>
              </a:rPr>
              <a:t>жүйелерден тұрады.                                                    </a:t>
            </a:r>
            <a:br>
              <a:rPr lang="kk-KZ" sz="2000" b="0" dirty="0" smtClean="0">
                <a:solidFill>
                  <a:schemeClr val="tx1"/>
                </a:solidFill>
                <a:effectLst/>
                <a:latin typeface="Times New Roman"/>
                <a:ea typeface="Times New Roman"/>
                <a:cs typeface="+mn-cs"/>
              </a:rPr>
            </a:br>
            <a:r>
              <a:rPr lang="kk-KZ" sz="2000" b="0" dirty="0" smtClean="0">
                <a:solidFill>
                  <a:schemeClr val="tx1"/>
                </a:solidFill>
                <a:effectLst/>
                <a:latin typeface="Times New Roman"/>
                <a:ea typeface="Times New Roman"/>
                <a:cs typeface="+mn-cs"/>
              </a:rPr>
              <a:t>MIMD-компьютерлердің </a:t>
            </a:r>
            <a:r>
              <a:rPr lang="kk-KZ" sz="2000" b="0" dirty="0">
                <a:solidFill>
                  <a:schemeClr val="tx1"/>
                </a:solidFill>
                <a:effectLst/>
                <a:latin typeface="Times New Roman"/>
                <a:ea typeface="Times New Roman"/>
                <a:cs typeface="+mn-cs"/>
              </a:rPr>
              <a:t>сыныптамасы жадының физикалық түрде ұйымдастыры луына байланысты болады, мына жағдайлар ескеріледі: процессордің өзінің жеке дара жадысы болатын жағдай және коммутациялық желіні пайдаланып жадының басқа блок тарына «көңіл аудару»; процессорлерді коммутациялық желі қолжетімді жадыға   қосады.</a:t>
            </a:r>
            <a:r>
              <a:rPr lang="ru-RU" sz="2000" b="0" dirty="0">
                <a:solidFill>
                  <a:schemeClr val="tx1"/>
                </a:solidFill>
                <a:effectLst/>
                <a:latin typeface="Times New Roman"/>
                <a:ea typeface="Times New Roman"/>
                <a:cs typeface="+mn-cs"/>
              </a:rPr>
              <a:t/>
            </a:r>
            <a:br>
              <a:rPr lang="ru-RU" sz="2000" b="0" dirty="0">
                <a:solidFill>
                  <a:schemeClr val="tx1"/>
                </a:solidFill>
                <a:effectLst/>
                <a:latin typeface="Times New Roman"/>
                <a:ea typeface="Times New Roman"/>
                <a:cs typeface="+mn-cs"/>
              </a:rPr>
            </a:br>
            <a:r>
              <a:rPr lang="kk-KZ" sz="2000" b="0" dirty="0">
                <a:solidFill>
                  <a:schemeClr val="tx1"/>
                </a:solidFill>
                <a:effectLst/>
                <a:latin typeface="Times New Roman"/>
                <a:ea typeface="Times New Roman"/>
                <a:cs typeface="+mn-cs"/>
              </a:rPr>
              <a:t>Сонымен Флинн сыныптамасын былайша схема түрінде жүйелесек:</a:t>
            </a:r>
            <a:r>
              <a:rPr lang="ru-RU" sz="1600" dirty="0">
                <a:solidFill>
                  <a:schemeClr val="tx1"/>
                </a:solidFill>
                <a:latin typeface="Times New Roman"/>
                <a:ea typeface="Times New Roman"/>
                <a:cs typeface="+mn-cs"/>
              </a:rPr>
              <a:t/>
            </a:r>
            <a:br>
              <a:rPr lang="ru-RU" sz="1600" dirty="0">
                <a:solidFill>
                  <a:schemeClr val="tx1"/>
                </a:solidFill>
                <a:latin typeface="Times New Roman"/>
                <a:ea typeface="Times New Roman"/>
                <a:cs typeface="+mn-cs"/>
              </a:rPr>
            </a:br>
            <a:endParaRPr lang="ru-RU" sz="1600" dirty="0">
              <a:solidFill>
                <a:schemeClr val="tx1"/>
              </a:solidFill>
              <a:latin typeface="Times New Roman"/>
              <a:ea typeface="Times New Roman"/>
              <a:cs typeface="+mn-cs"/>
            </a:endParaRPr>
          </a:p>
        </p:txBody>
      </p:sp>
      <p:sp>
        <p:nvSpPr>
          <p:cNvPr id="5" name="AutoShape 1"/>
          <p:cNvSpPr>
            <a:spLocks noChangeShapeType="1"/>
          </p:cNvSpPr>
          <p:nvPr/>
        </p:nvSpPr>
        <p:spPr bwMode="auto">
          <a:xfrm>
            <a:off x="611560" y="3945959"/>
            <a:ext cx="2003425" cy="51911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6514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23528" y="188641"/>
            <a:ext cx="8352928" cy="1631216"/>
          </a:xfrm>
          <a:prstGeom prst="rect">
            <a:avLst/>
          </a:prstGeom>
        </p:spPr>
        <p:txBody>
          <a:bodyPr wrap="square">
            <a:spAutoFit/>
          </a:bodyPr>
          <a:lstStyle/>
          <a:p>
            <a:pPr algn="just"/>
            <a:r>
              <a:rPr lang="kk-KZ" sz="2000" b="1" dirty="0">
                <a:latin typeface="Times New Roman"/>
                <a:ea typeface="Times New Roman"/>
              </a:rPr>
              <a:t>Хокни (Roger W.Hockney) сыныптамасы</a:t>
            </a:r>
            <a:endParaRPr lang="ru-RU" sz="2000" b="1" dirty="0">
              <a:latin typeface="Times New Roman"/>
              <a:ea typeface="Times New Roman"/>
            </a:endParaRPr>
          </a:p>
          <a:p>
            <a:pPr algn="just"/>
            <a:r>
              <a:rPr lang="kk-KZ" sz="2000" dirty="0">
                <a:latin typeface="Times New Roman"/>
                <a:ea typeface="Times New Roman"/>
              </a:rPr>
              <a:t>MIMD архитектуралы машиналар сыныптамасын келесі схемамен көрсетсек:</a:t>
            </a:r>
            <a:endParaRPr lang="ru-RU" sz="2000" dirty="0">
              <a:latin typeface="Times New Roman"/>
              <a:ea typeface="Times New Roman"/>
            </a:endParaRPr>
          </a:p>
          <a:p>
            <a:pPr algn="just"/>
            <a:r>
              <a:rPr lang="kk-KZ" sz="2000" dirty="0">
                <a:latin typeface="Times New Roman"/>
                <a:ea typeface="Times New Roman"/>
              </a:rPr>
              <a:t>Әрбір ағымының өзінің жеке құрылғысымен өңделетін машиналарды Хокни ауыстырғыштар деп атады. </a:t>
            </a:r>
            <a:endParaRPr lang="ru-RU" sz="2000" dirty="0">
              <a:latin typeface="Times New Roman"/>
              <a:ea typeface="Times New Roman"/>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7" y="1990724"/>
            <a:ext cx="5976317" cy="3511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037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383" y="836712"/>
            <a:ext cx="8496944"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549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115616" y="1628800"/>
            <a:ext cx="7632848" cy="397722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1043608" y="332656"/>
            <a:ext cx="6512511" cy="1143000"/>
          </a:xfrm>
        </p:spPr>
        <p:txBody>
          <a:bodyPr/>
          <a:lstStyle/>
          <a:p>
            <a:pPr indent="0">
              <a:spcAft>
                <a:spcPts val="0"/>
              </a:spcAft>
              <a:buNone/>
            </a:pPr>
            <a:r>
              <a:rPr lang="kk-KZ" sz="2400" dirty="0">
                <a:solidFill>
                  <a:srgbClr val="222222"/>
                </a:solidFill>
                <a:effectLst/>
                <a:latin typeface="Times New Roman"/>
                <a:ea typeface="Times New Roman"/>
              </a:rPr>
              <a:t>В. Хендлер (V.Handler) сыныптамасы</a:t>
            </a:r>
            <a:r>
              <a:rPr lang="ru-RU" sz="2400" dirty="0">
                <a:effectLst/>
                <a:latin typeface="Times New Roman"/>
                <a:ea typeface="Times New Roman"/>
              </a:rPr>
              <a:t/>
            </a:r>
            <a:br>
              <a:rPr lang="ru-RU" sz="2400" dirty="0">
                <a:effectLst/>
                <a:latin typeface="Times New Roman"/>
                <a:ea typeface="Times New Roman"/>
              </a:rPr>
            </a:br>
            <a:endParaRPr lang="ru-RU" sz="2400" dirty="0"/>
          </a:p>
        </p:txBody>
      </p:sp>
    </p:spTree>
    <p:extLst>
      <p:ext uri="{BB962C8B-B14F-4D97-AF65-F5344CB8AC3E}">
        <p14:creationId xmlns:p14="http://schemas.microsoft.com/office/powerpoint/2010/main" val="1587899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755576" y="548680"/>
            <a:ext cx="7175351" cy="872774"/>
          </a:xfrm>
        </p:spPr>
        <p:txBody>
          <a:bodyPr/>
          <a:lstStyle/>
          <a:p>
            <a:pPr marL="182880" indent="0" algn="ctr">
              <a:buNone/>
            </a:pPr>
            <a:r>
              <a:rPr lang="kk-KZ" sz="2400" dirty="0">
                <a:solidFill>
                  <a:srgbClr val="222222"/>
                </a:solidFill>
                <a:effectLst/>
                <a:latin typeface="Times New Roman"/>
                <a:ea typeface="Times New Roman"/>
              </a:rPr>
              <a:t>Параллельді жүйе деректерін  өңдеу сыныптамасын қолдану </a:t>
            </a:r>
            <a:endParaRPr lang="ru-RU" sz="2400" dirty="0">
              <a:solidFill>
                <a:srgbClr val="222222"/>
              </a:solidFill>
              <a:effectLst/>
              <a:latin typeface="Times New Roman"/>
              <a:ea typeface="Times New Roman"/>
            </a:endParaRPr>
          </a:p>
        </p:txBody>
      </p:sp>
      <p:sp>
        <p:nvSpPr>
          <p:cNvPr id="2" name="Подзаголовок 1"/>
          <p:cNvSpPr>
            <a:spLocks noGrp="1"/>
          </p:cNvSpPr>
          <p:nvPr>
            <p:ph type="subTitle" idx="1"/>
          </p:nvPr>
        </p:nvSpPr>
        <p:spPr>
          <a:xfrm>
            <a:off x="755576" y="1556793"/>
            <a:ext cx="7848872" cy="4377872"/>
          </a:xfrm>
        </p:spPr>
        <p:txBody>
          <a:bodyPr>
            <a:normAutofit fontScale="92500" lnSpcReduction="20000"/>
          </a:bodyPr>
          <a:lstStyle/>
          <a:p>
            <a:pPr marL="179705" indent="450215" algn="just">
              <a:spcAft>
                <a:spcPts val="0"/>
              </a:spcAft>
            </a:pPr>
            <a:r>
              <a:rPr lang="kk-KZ" sz="2400" dirty="0">
                <a:solidFill>
                  <a:srgbClr val="222222"/>
                </a:solidFill>
                <a:latin typeface="Times New Roman"/>
                <a:ea typeface="Times New Roman"/>
              </a:rPr>
              <a:t>SISD-компьютерлерге қарапайым «дәстүрлі» тізбекті компьютерлер жатады. Қазіргі көп компьютерлер осы категорияға жатады. Мысалы, PDP-11 немесе VAX 11/780. Кейде векторлық компьютерлердің кейбір типтері жатқызылады.</a:t>
            </a:r>
            <a:endParaRPr lang="ru-RU" sz="1200" dirty="0">
              <a:latin typeface="Times New Roman"/>
              <a:ea typeface="Times New Roman"/>
            </a:endParaRPr>
          </a:p>
          <a:p>
            <a:pPr marL="179705" indent="450215" algn="just">
              <a:spcAft>
                <a:spcPts val="0"/>
              </a:spcAft>
            </a:pPr>
            <a:r>
              <a:rPr lang="kk-KZ" sz="2400" dirty="0">
                <a:solidFill>
                  <a:srgbClr val="222222"/>
                </a:solidFill>
                <a:latin typeface="Times New Roman"/>
                <a:ea typeface="Times New Roman"/>
              </a:rPr>
              <a:t>MISD архитектурасы сәтсіздіктерді анықтау мақсатында есептің нәтижелерін салыстыруға мүмкіндік береді. Артықшылықты және ақауларға төзімділіктен басқа, көппроцессорлы (бірнеше түрді) өңдеудің бұл түрі бірнеше артықшылықтарға ие. Сонымен бірге өте қымбат.  Ол өнімділікті арттыруға себін тигізеді.</a:t>
            </a:r>
            <a:endParaRPr lang="ru-RU" sz="2400" dirty="0">
              <a:solidFill>
                <a:srgbClr val="222222"/>
              </a:solidFill>
              <a:latin typeface="Times New Roman"/>
              <a:ea typeface="Times New Roman"/>
            </a:endParaRPr>
          </a:p>
          <a:p>
            <a:pPr marL="179705" indent="450215" algn="just">
              <a:spcAft>
                <a:spcPts val="0"/>
              </a:spcAft>
            </a:pPr>
            <a:r>
              <a:rPr lang="kk-KZ" sz="2400" dirty="0">
                <a:solidFill>
                  <a:srgbClr val="222222"/>
                </a:solidFill>
                <a:latin typeface="Times New Roman"/>
                <a:ea typeface="Times New Roman"/>
              </a:rPr>
              <a:t> Бұл сыныпқа конвейерлі есептеу машиналары жатады, көпшілікті шешімін таппағаннан кейін бұл сыныптың өкілдері шынайы қолданыста қиындық туғызады.</a:t>
            </a:r>
            <a:endParaRPr lang="ru-RU" sz="2400" dirty="0">
              <a:solidFill>
                <a:srgbClr val="222222"/>
              </a:solidFill>
              <a:latin typeface="Times New Roman"/>
              <a:ea typeface="Times New Roman"/>
            </a:endParaRPr>
          </a:p>
          <a:p>
            <a:endParaRPr lang="ru-RU" dirty="0"/>
          </a:p>
        </p:txBody>
      </p:sp>
    </p:spTree>
    <p:extLst>
      <p:ext uri="{BB962C8B-B14F-4D97-AF65-F5344CB8AC3E}">
        <p14:creationId xmlns:p14="http://schemas.microsoft.com/office/powerpoint/2010/main" val="30330736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TotalTime>
  <Words>479</Words>
  <Application>Microsoft Office PowerPoint</Application>
  <PresentationFormat>Экран (4:3)</PresentationFormat>
  <Paragraphs>54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Открытая</vt:lpstr>
      <vt:lpstr>ПАРАЛЛЕЛЬДІ ЖҮЙЕ ДЕРЕКТЕРІН  ӨҢДЕУ СЫНЫПТАМАСЫ</vt:lpstr>
      <vt:lpstr>Презентация PowerPoint</vt:lpstr>
      <vt:lpstr>Презентация PowerPoint</vt:lpstr>
      <vt:lpstr>Презентация PowerPoint</vt:lpstr>
      <vt:lpstr>MIMD (Multiple Instruction stream, Multiple Data stream) - бұйрықтардың көп ағымы және деректердің көп ағымы бар есептеу жүйесі. MIMD басқару типі көп ағымды деректерді өңдейтін көппроцессорлы жүйелерден тұрады.                                                     MIMD-компьютерлердің сыныптамасы жадының физикалық түрде ұйымдастыры луына байланысты болады, мына жағдайлар ескеріледі: процессордің өзінің жеке дара жадысы болатын жағдай және коммутациялық желіні пайдаланып жадының басқа блок тарына «көңіл аудару»; процессорлерді коммутациялық желі қолжетімді жадыға   қосады. Сонымен Флинн сыныптамасын былайша схема түрінде жүйелесек: </vt:lpstr>
      <vt:lpstr>Презентация PowerPoint</vt:lpstr>
      <vt:lpstr>Презентация PowerPoint</vt:lpstr>
      <vt:lpstr>В. Хендлер (V.Handler) сыныптамасы </vt:lpstr>
      <vt:lpstr>Параллельді жүйе деректерін  өңдеу сыныптамасын қолдану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6</cp:revision>
  <dcterms:created xsi:type="dcterms:W3CDTF">2018-03-28T22:09:08Z</dcterms:created>
  <dcterms:modified xsi:type="dcterms:W3CDTF">2018-03-29T20:30:13Z</dcterms:modified>
</cp:coreProperties>
</file>