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65" r:id="rId4"/>
    <p:sldId id="273" r:id="rId5"/>
    <p:sldId id="274" r:id="rId6"/>
    <p:sldId id="275" r:id="rId7"/>
    <p:sldId id="276" r:id="rId8"/>
    <p:sldId id="278" r:id="rId9"/>
    <p:sldId id="279" r:id="rId10"/>
    <p:sldId id="280" r:id="rId11"/>
    <p:sldId id="281" r:id="rId12"/>
    <p:sldId id="282" r:id="rId13"/>
    <p:sldId id="283" r:id="rId14"/>
    <p:sldId id="284" r:id="rId15"/>
    <p:sldId id="285" r:id="rId16"/>
    <p:sldId id="286" r:id="rId17"/>
    <p:sldId id="287" r:id="rId18"/>
    <p:sldId id="259" r:id="rId19"/>
    <p:sldId id="288" r:id="rId20"/>
    <p:sldId id="258" r:id="rId21"/>
    <p:sldId id="289" r:id="rId22"/>
    <p:sldId id="296" r:id="rId23"/>
    <p:sldId id="298" r:id="rId24"/>
    <p:sldId id="299" r:id="rId25"/>
    <p:sldId id="297" r:id="rId26"/>
    <p:sldId id="300" r:id="rId27"/>
    <p:sldId id="316" r:id="rId28"/>
    <p:sldId id="326" r:id="rId29"/>
    <p:sldId id="327" r:id="rId30"/>
    <p:sldId id="318" r:id="rId31"/>
    <p:sldId id="319" r:id="rId32"/>
    <p:sldId id="320" r:id="rId33"/>
    <p:sldId id="321" r:id="rId34"/>
    <p:sldId id="322" r:id="rId35"/>
    <p:sldId id="323" r:id="rId36"/>
    <p:sldId id="324" r:id="rId37"/>
    <p:sldId id="325" r:id="rId38"/>
    <p:sldId id="263" r:id="rId39"/>
    <p:sldId id="315"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5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DDF354C-69DE-46A5-A1F3-6B84B48D1F68}" type="datetimeFigureOut">
              <a:rPr lang="ru-RU" smtClean="0"/>
              <a:pPr/>
              <a:t>20.10.2020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2781B4C7-4F04-4F14-8FB0-5665A08B6BD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DF354C-69DE-46A5-A1F3-6B84B48D1F68}" type="datetimeFigureOut">
              <a:rPr lang="ru-RU" smtClean="0"/>
              <a:pPr/>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81B4C7-4F04-4F14-8FB0-5665A08B6BD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DF354C-69DE-46A5-A1F3-6B84B48D1F68}" type="datetimeFigureOut">
              <a:rPr lang="ru-RU" smtClean="0"/>
              <a:pPr/>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81B4C7-4F04-4F14-8FB0-5665A08B6BD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DF354C-69DE-46A5-A1F3-6B84B48D1F68}" type="datetimeFigureOut">
              <a:rPr lang="ru-RU" smtClean="0"/>
              <a:pPr/>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81B4C7-4F04-4F14-8FB0-5665A08B6BD5}" type="slidenum">
              <a:rPr lang="ru-RU" smtClean="0"/>
              <a:pPr/>
              <a:t>‹#›</a:t>
            </a:fld>
            <a:endParaRPr lang="ru-RU"/>
          </a:p>
        </p:txBody>
      </p:sp>
      <p:sp>
        <p:nvSpPr>
          <p:cNvPr id="7" name="Заголовок 6"/>
          <p:cNvSpPr>
            <a:spLocks noGrp="1"/>
          </p:cNvSpPr>
          <p:nvPr>
            <p:ph type="title"/>
          </p:nvPr>
        </p:nvSpPr>
        <p:spPr/>
        <p:txBody>
          <a:bodyPr rtlCol="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DDF354C-69DE-46A5-A1F3-6B84B48D1F68}" type="datetimeFigureOut">
              <a:rPr lang="ru-RU" smtClean="0"/>
              <a:pPr/>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81B4C7-4F04-4F14-8FB0-5665A08B6BD5}"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DDF354C-69DE-46A5-A1F3-6B84B48D1F68}" type="datetimeFigureOut">
              <a:rPr lang="ru-RU" smtClean="0"/>
              <a:pPr/>
              <a:t>20.10.2020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81B4C7-4F04-4F14-8FB0-5665A08B6BD5}" type="slidenum">
              <a:rPr lang="ru-RU" smtClean="0"/>
              <a:pPr/>
              <a:t>‹#›</a:t>
            </a:fld>
            <a:endParaRPr lang="ru-RU"/>
          </a:p>
        </p:txBody>
      </p:sp>
      <p:sp>
        <p:nvSpPr>
          <p:cNvPr id="8" name="Заголовок 7"/>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DDF354C-69DE-46A5-A1F3-6B84B48D1F68}" type="datetimeFigureOut">
              <a:rPr lang="ru-RU" smtClean="0"/>
              <a:pPr/>
              <a:t>20.10.2020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81B4C7-4F04-4F14-8FB0-5665A08B6BD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DDF354C-69DE-46A5-A1F3-6B84B48D1F68}" type="datetimeFigureOut">
              <a:rPr lang="ru-RU" smtClean="0"/>
              <a:pPr/>
              <a:t>20.10.2020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81B4C7-4F04-4F14-8FB0-5665A08B6BD5}" type="slidenum">
              <a:rPr lang="ru-RU" smtClean="0"/>
              <a:pPr/>
              <a:t>‹#›</a:t>
            </a:fld>
            <a:endParaRPr lang="ru-RU"/>
          </a:p>
        </p:txBody>
      </p:sp>
      <p:sp>
        <p:nvSpPr>
          <p:cNvPr id="6" name="Заголовок 5"/>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DF354C-69DE-46A5-A1F3-6B84B48D1F68}" type="datetimeFigureOut">
              <a:rPr lang="ru-RU" smtClean="0"/>
              <a:pPr/>
              <a:t>20.10.2020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81B4C7-4F04-4F14-8FB0-5665A08B6BD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BDDF354C-69DE-46A5-A1F3-6B84B48D1F68}" type="datetimeFigureOut">
              <a:rPr lang="ru-RU" smtClean="0"/>
              <a:pPr/>
              <a:t>20.10.2020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81B4C7-4F04-4F14-8FB0-5665A08B6BD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DDF354C-69DE-46A5-A1F3-6B84B48D1F68}" type="datetimeFigureOut">
              <a:rPr lang="ru-RU" smtClean="0"/>
              <a:pPr/>
              <a:t>20.10.2020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2781B4C7-4F04-4F14-8FB0-5665A08B6BD5}"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DF354C-69DE-46A5-A1F3-6B84B48D1F68}" type="datetimeFigureOut">
              <a:rPr lang="ru-RU" smtClean="0"/>
              <a:pPr/>
              <a:t>20.10.2020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81B4C7-4F04-4F14-8FB0-5665A08B6BD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556792"/>
            <a:ext cx="8229600" cy="723536"/>
          </a:xfrm>
        </p:spPr>
        <p:txBody>
          <a:bodyPr/>
          <a:lstStyle/>
          <a:p>
            <a:pPr algn="ctr">
              <a:buNone/>
            </a:pPr>
            <a:r>
              <a:rPr lang="kk-KZ" dirty="0" smtClean="0">
                <a:latin typeface="Times New Roman" pitchFamily="18" charset="0"/>
                <a:cs typeface="Times New Roman" pitchFamily="18" charset="0"/>
              </a:rPr>
              <a:t>“Деректер қорын басқару жүйесі” пәні</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pPr algn="ctr"/>
            <a:r>
              <a:rPr lang="kk-KZ" sz="2000" b="0" dirty="0" smtClean="0">
                <a:solidFill>
                  <a:srgbClr val="002060"/>
                </a:solidFill>
                <a:latin typeface="Times New Roman" pitchFamily="18" charset="0"/>
                <a:cs typeface="Times New Roman" pitchFamily="18" charset="0"/>
              </a:rPr>
              <a:t>Қазақстан Республикасының Білім және ғылым министрлігі</a:t>
            </a:r>
            <a:br>
              <a:rPr lang="kk-KZ" sz="2000" b="0" dirty="0" smtClean="0">
                <a:solidFill>
                  <a:srgbClr val="002060"/>
                </a:solidFill>
                <a:latin typeface="Times New Roman" pitchFamily="18" charset="0"/>
                <a:cs typeface="Times New Roman" pitchFamily="18" charset="0"/>
              </a:rPr>
            </a:br>
            <a:r>
              <a:rPr lang="kk-KZ" sz="2000" b="0" dirty="0" smtClean="0">
                <a:solidFill>
                  <a:srgbClr val="002060"/>
                </a:solidFill>
                <a:latin typeface="Times New Roman" pitchFamily="18" charset="0"/>
                <a:cs typeface="Times New Roman" pitchFamily="18" charset="0"/>
              </a:rPr>
              <a:t>Л.Н. Гумилев атындағы Еуразия ұлттық университеті</a:t>
            </a:r>
            <a:endParaRPr lang="ru-RU" sz="2000" b="0" dirty="0">
              <a:solidFill>
                <a:srgbClr val="002060"/>
              </a:solidFill>
              <a:latin typeface="Times New Roman" pitchFamily="18" charset="0"/>
              <a:cs typeface="Times New Roman" pitchFamily="18" charset="0"/>
            </a:endParaRPr>
          </a:p>
        </p:txBody>
      </p:sp>
      <p:sp>
        <p:nvSpPr>
          <p:cNvPr id="4" name="Заголовок 1"/>
          <p:cNvSpPr txBox="1">
            <a:spLocks/>
          </p:cNvSpPr>
          <p:nvPr/>
        </p:nvSpPr>
        <p:spPr>
          <a:xfrm>
            <a:off x="19699" y="2419482"/>
            <a:ext cx="9144000" cy="1728192"/>
          </a:xfrm>
          <a:prstGeom prst="rect">
            <a:avLst/>
          </a:prstGeom>
        </p:spPr>
        <p:txBody>
          <a:bodyPr vert="horz" rtlCol="0" anchor="ctr">
            <a:noAutofit/>
            <a:scene3d>
              <a:camera prst="orthographicFront"/>
              <a:lightRig rig="soft" dir="t"/>
            </a:scene3d>
            <a:sp3d prstMaterial="softEdge">
              <a:bevelT w="25400" h="25400"/>
            </a:sp3d>
          </a:bodyPr>
          <a:lstStyle/>
          <a:p>
            <a:pPr lvl="0" algn="ctr">
              <a:spcBef>
                <a:spcPct val="0"/>
              </a:spcBef>
            </a:pPr>
            <a:r>
              <a:rPr lang="kk-KZ" sz="3200" b="1" dirty="0" smtClean="0">
                <a:solidFill>
                  <a:schemeClr val="accent4">
                    <a:lumMod val="75000"/>
                  </a:schemeClr>
                </a:solidFill>
                <a:latin typeface="Times New Roman" pitchFamily="18" charset="0"/>
                <a:cs typeface="Times New Roman" pitchFamily="18" charset="0"/>
              </a:rPr>
              <a:t>Деректерді </a:t>
            </a:r>
            <a:r>
              <a:rPr lang="kk-KZ" sz="3200" b="1" dirty="0">
                <a:solidFill>
                  <a:schemeClr val="accent4">
                    <a:lumMod val="75000"/>
                  </a:schemeClr>
                </a:solidFill>
                <a:latin typeface="Times New Roman" pitchFamily="18" charset="0"/>
                <a:cs typeface="Times New Roman" pitchFamily="18" charset="0"/>
              </a:rPr>
              <a:t>өңдеуді тиімді жүзеге асыру. Сақталатын </a:t>
            </a:r>
            <a:r>
              <a:rPr lang="kk-KZ" sz="3200" b="1" dirty="0" smtClean="0">
                <a:solidFill>
                  <a:schemeClr val="accent4">
                    <a:lumMod val="75000"/>
                  </a:schemeClr>
                </a:solidFill>
                <a:latin typeface="Times New Roman" pitchFamily="18" charset="0"/>
                <a:cs typeface="Times New Roman" pitchFamily="18" charset="0"/>
              </a:rPr>
              <a:t>процедуралардың орындалуы мен транзакциялар, триггерлер туралы түсінік.</a:t>
            </a:r>
            <a:r>
              <a:rPr lang="ru-RU" sz="3200" b="1" dirty="0" smtClean="0">
                <a:solidFill>
                  <a:schemeClr val="accent4">
                    <a:lumMod val="75000"/>
                  </a:schemeClr>
                </a:solidFill>
                <a:latin typeface="Times New Roman" pitchFamily="18" charset="0"/>
                <a:cs typeface="Times New Roman" pitchFamily="18" charset="0"/>
              </a:rPr>
              <a:t> </a:t>
            </a:r>
            <a:endParaRPr lang="ru-RU" sz="3200" b="1" dirty="0">
              <a:solidFill>
                <a:schemeClr val="accent4">
                  <a:lumMod val="75000"/>
                </a:schemeClr>
              </a:solidFill>
              <a:latin typeface="Times New Roman" pitchFamily="18" charset="0"/>
              <a:cs typeface="Times New Roman" pitchFamily="18" charset="0"/>
            </a:endParaRPr>
          </a:p>
        </p:txBody>
      </p:sp>
      <p:sp>
        <p:nvSpPr>
          <p:cNvPr id="6" name="TextBox 5"/>
          <p:cNvSpPr txBox="1"/>
          <p:nvPr/>
        </p:nvSpPr>
        <p:spPr>
          <a:xfrm>
            <a:off x="1043608" y="4797152"/>
            <a:ext cx="4455329" cy="707886"/>
          </a:xfrm>
          <a:prstGeom prst="rect">
            <a:avLst/>
          </a:prstGeom>
          <a:noFill/>
        </p:spPr>
        <p:txBody>
          <a:bodyPr wrap="square" rtlCol="0">
            <a:spAutoFit/>
          </a:bodyPr>
          <a:lstStyle/>
          <a:p>
            <a:r>
              <a:rPr lang="kk-KZ" sz="2000" dirty="0" smtClean="0">
                <a:latin typeface="Times New Roman" pitchFamily="18" charset="0"/>
                <a:cs typeface="Times New Roman" pitchFamily="18" charset="0"/>
              </a:rPr>
              <a:t>Тьютор: </a:t>
            </a:r>
            <a:r>
              <a:rPr lang="en-US" sz="2000" dirty="0" smtClean="0">
                <a:latin typeface="Times New Roman" pitchFamily="18" charset="0"/>
                <a:cs typeface="Times New Roman" pitchFamily="18" charset="0"/>
              </a:rPr>
              <a:t>PhD, </a:t>
            </a:r>
            <a:r>
              <a:rPr lang="kk-KZ" sz="2000" dirty="0" smtClean="0">
                <a:latin typeface="Times New Roman" pitchFamily="18" charset="0"/>
                <a:cs typeface="Times New Roman" pitchFamily="18" charset="0"/>
              </a:rPr>
              <a:t>доцент Карелхан Н.</a:t>
            </a:r>
          </a:p>
          <a:p>
            <a:r>
              <a:rPr lang="kk-KZ" sz="2000" dirty="0" smtClean="0">
                <a:latin typeface="Times New Roman" pitchFamily="18" charset="0"/>
                <a:cs typeface="Times New Roman" pitchFamily="18" charset="0"/>
              </a:rPr>
              <a:t>Сабақ түрі: дәріс</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0224" y="1052736"/>
            <a:ext cx="8229600" cy="1299600"/>
          </a:xfrm>
        </p:spPr>
        <p:txBody>
          <a:bodyPr/>
          <a:lstStyle/>
          <a:p>
            <a:r>
              <a:rPr lang="kk-KZ" sz="1800" dirty="0">
                <a:latin typeface="Times New Roman" panose="02020603050405020304" pitchFamily="18" charset="0"/>
                <a:cs typeface="Times New Roman" panose="02020603050405020304" pitchFamily="18" charset="0"/>
              </a:rPr>
              <a:t>Сұранысты орындау үшін Toptar кестесін белгілеп алып, контексті мәзір шақыру арқылы </a:t>
            </a:r>
            <a:r>
              <a:rPr lang="kk-KZ" sz="1800" i="1" dirty="0">
                <a:latin typeface="Times New Roman" panose="02020603050405020304" pitchFamily="18" charset="0"/>
                <a:cs typeface="Times New Roman" panose="02020603050405020304" pitchFamily="18" charset="0"/>
              </a:rPr>
              <a:t>Создать скрипт для таблицы – Используя Update - Новое окно редактора запросов </a:t>
            </a:r>
            <a:r>
              <a:rPr lang="kk-KZ" sz="1800" dirty="0">
                <a:latin typeface="Times New Roman" panose="02020603050405020304" pitchFamily="18" charset="0"/>
                <a:cs typeface="Times New Roman" panose="02020603050405020304" pitchFamily="18" charset="0"/>
              </a:rPr>
              <a:t>командасын орындаймыз. Ашылған терезедегі сұраныстың үлгілік нұсқасын келесі түрге келтіреміз.</a:t>
            </a:r>
            <a:endParaRPr lang="ru-RU" sz="1800"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kk-KZ" sz="2000" dirty="0"/>
              <a:t>Мысал: Топ атауын жаңартуға арналған сұраныс орындау. ‘Inf-11’ тобын, ‘Inf-21’ жазбасына жаңартамыз.</a:t>
            </a:r>
            <a:r>
              <a:rPr lang="ru-RU" dirty="0"/>
              <a:t/>
            </a:r>
            <a:br>
              <a:rPr lang="ru-RU" dirty="0"/>
            </a:br>
            <a:endParaRPr lang="ru-RU" dirty="0"/>
          </a:p>
        </p:txBody>
      </p:sp>
      <p:pic>
        <p:nvPicPr>
          <p:cNvPr id="4" name="image84.png" descr="þÿ"/>
          <p:cNvPicPr/>
          <p:nvPr/>
        </p:nvPicPr>
        <p:blipFill>
          <a:blip r:embed="rId2" cstate="print"/>
          <a:stretch>
            <a:fillRect/>
          </a:stretch>
        </p:blipFill>
        <p:spPr>
          <a:xfrm>
            <a:off x="755576" y="2492896"/>
            <a:ext cx="3103880" cy="4105275"/>
          </a:xfrm>
          <a:prstGeom prst="rect">
            <a:avLst/>
          </a:prstGeom>
        </p:spPr>
      </p:pic>
      <p:pic>
        <p:nvPicPr>
          <p:cNvPr id="5" name="image85.png" descr="þÿ"/>
          <p:cNvPicPr>
            <a:picLocks/>
          </p:cNvPicPr>
          <p:nvPr/>
        </p:nvPicPr>
        <p:blipFill>
          <a:blip r:embed="rId3" cstate="print"/>
          <a:stretch>
            <a:fillRect/>
          </a:stretch>
        </p:blipFill>
        <p:spPr>
          <a:xfrm>
            <a:off x="4897613" y="4562222"/>
            <a:ext cx="3462557" cy="1809524"/>
          </a:xfrm>
          <a:prstGeom prst="rect">
            <a:avLst/>
          </a:prstGeom>
        </p:spPr>
      </p:pic>
      <p:sp>
        <p:nvSpPr>
          <p:cNvPr id="7" name="Прямоугольник 6"/>
          <p:cNvSpPr/>
          <p:nvPr/>
        </p:nvSpPr>
        <p:spPr>
          <a:xfrm>
            <a:off x="5149022" y="3280988"/>
            <a:ext cx="3528392" cy="923330"/>
          </a:xfrm>
          <a:prstGeom prst="rect">
            <a:avLst/>
          </a:prstGeom>
        </p:spPr>
        <p:txBody>
          <a:bodyPr wrap="square">
            <a:spAutoFit/>
          </a:bodyPr>
          <a:lstStyle/>
          <a:p>
            <a:pPr marR="1099820">
              <a:buClr>
                <a:schemeClr val="accent1"/>
              </a:buClr>
              <a:buSzPct val="68000"/>
              <a:buFont typeface="Wingdings 3"/>
              <a:buChar char=""/>
            </a:pPr>
            <a:r>
              <a:rPr lang="kk-KZ" dirty="0">
                <a:latin typeface="Times New Roman" panose="02020603050405020304" pitchFamily="18" charset="0"/>
                <a:cs typeface="Times New Roman" panose="02020603050405020304" pitchFamily="18" charset="0"/>
              </a:rPr>
              <a:t>Жазбаны жаңарту </a:t>
            </a:r>
            <a:r>
              <a:rPr lang="kk-KZ" dirty="0" smtClean="0">
                <a:latin typeface="Times New Roman" panose="02020603050405020304" pitchFamily="18" charset="0"/>
                <a:cs typeface="Times New Roman" panose="02020603050405020304" pitchFamily="18" charset="0"/>
              </a:rPr>
              <a:t>нәтижесін </a:t>
            </a:r>
            <a:r>
              <a:rPr lang="kk-KZ" dirty="0">
                <a:latin typeface="Times New Roman" panose="02020603050405020304" pitchFamily="18" charset="0"/>
                <a:cs typeface="Times New Roman" panose="02020603050405020304" pitchFamily="18" charset="0"/>
              </a:rPr>
              <a:t>кестеден </a:t>
            </a:r>
            <a:r>
              <a:rPr lang="kk-KZ" dirty="0" smtClean="0">
                <a:latin typeface="Times New Roman" panose="02020603050405020304" pitchFamily="18" charset="0"/>
                <a:cs typeface="Times New Roman" panose="02020603050405020304" pitchFamily="18" charset="0"/>
              </a:rPr>
              <a:t>көреміз.</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7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706090"/>
          </a:xfrm>
        </p:spPr>
        <p:txBody>
          <a:bodyPr>
            <a:normAutofit fontScale="90000"/>
          </a:bodyPr>
          <a:lstStyle/>
          <a:p>
            <a:r>
              <a:rPr lang="kk-KZ" dirty="0">
                <a:effectLst/>
              </a:rPr>
              <a:t>DELETE операторы</a:t>
            </a:r>
            <a:endParaRPr lang="ru-RU" dirty="0"/>
          </a:p>
        </p:txBody>
      </p:sp>
      <p:sp>
        <p:nvSpPr>
          <p:cNvPr id="5" name="Объект 4"/>
          <p:cNvSpPr>
            <a:spLocks noGrp="1"/>
          </p:cNvSpPr>
          <p:nvPr>
            <p:ph idx="1"/>
          </p:nvPr>
        </p:nvSpPr>
        <p:spPr>
          <a:xfrm>
            <a:off x="466051" y="980728"/>
            <a:ext cx="8229600" cy="4525963"/>
          </a:xfrm>
        </p:spPr>
        <p:txBody>
          <a:bodyPr>
            <a:normAutofit/>
          </a:bodyPr>
          <a:lstStyle/>
          <a:p>
            <a:r>
              <a:rPr lang="kk-KZ" sz="1400" dirty="0">
                <a:latin typeface="Times New Roman" panose="02020603050405020304" pitchFamily="18" charset="0"/>
                <a:cs typeface="Times New Roman" panose="02020603050405020304" pitchFamily="18" charset="0"/>
              </a:rPr>
              <a:t>Кестеден деректерді өшіру DELETE операторының көмегімен орындалады. Бұл оператор жеке өрістердегі деректерді емес, бүкіл жазбаны толығымен жояды. DELETE операторының жалпы түрі:</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DELETE FROM кесте аты [WHERE шарт]</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Өшірілетін жазбалар WHERE сөйлемінде көрсетілетін (міндетті емес) шартқа сәйкес анықталады. Егер WHERE сөйлемінде шарт көрсетілмесе кестеден барлық жазбалар жойылып кетеді.</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Мысал: Inf-41 тобы туралы деректерді кестеден жою сұранысын орындау.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Сұранысты орындау үшін </a:t>
            </a:r>
            <a:r>
              <a:rPr lang="kk-KZ" sz="1400" i="1" dirty="0">
                <a:latin typeface="Times New Roman" panose="02020603050405020304" pitchFamily="18" charset="0"/>
                <a:cs typeface="Times New Roman" panose="02020603050405020304" pitchFamily="18" charset="0"/>
              </a:rPr>
              <a:t>Создать скрипт для таблицы – Используя Delete - Новое окно редактора запросов </a:t>
            </a:r>
            <a:r>
              <a:rPr lang="kk-KZ" sz="1400" dirty="0">
                <a:latin typeface="Times New Roman" panose="02020603050405020304" pitchFamily="18" charset="0"/>
                <a:cs typeface="Times New Roman" panose="02020603050405020304" pitchFamily="18" charset="0"/>
              </a:rPr>
              <a:t>командасын шақырамыз.</a:t>
            </a:r>
            <a:endParaRPr lang="ru-RU" sz="1400" dirty="0">
              <a:latin typeface="Times New Roman" panose="02020603050405020304" pitchFamily="18" charset="0"/>
              <a:cs typeface="Times New Roman" panose="02020603050405020304" pitchFamily="18" charset="0"/>
            </a:endParaRPr>
          </a:p>
          <a:p>
            <a:endParaRPr lang="ru-RU" dirty="0"/>
          </a:p>
        </p:txBody>
      </p:sp>
      <p:pic>
        <p:nvPicPr>
          <p:cNvPr id="6" name="image86.png" descr="þÿ"/>
          <p:cNvPicPr/>
          <p:nvPr/>
        </p:nvPicPr>
        <p:blipFill>
          <a:blip r:embed="rId2" cstate="print"/>
          <a:stretch>
            <a:fillRect/>
          </a:stretch>
        </p:blipFill>
        <p:spPr>
          <a:xfrm>
            <a:off x="2267744" y="3356992"/>
            <a:ext cx="3528392" cy="3326781"/>
          </a:xfrm>
          <a:prstGeom prst="rect">
            <a:avLst/>
          </a:prstGeom>
        </p:spPr>
      </p:pic>
      <p:sp>
        <p:nvSpPr>
          <p:cNvPr id="7" name="Прямоугольник 6"/>
          <p:cNvSpPr/>
          <p:nvPr/>
        </p:nvSpPr>
        <p:spPr>
          <a:xfrm>
            <a:off x="6238805" y="4680148"/>
            <a:ext cx="2718048" cy="2003625"/>
          </a:xfrm>
          <a:prstGeom prst="rect">
            <a:avLst/>
          </a:prstGeom>
        </p:spPr>
        <p:txBody>
          <a:bodyPr wrap="square">
            <a:spAutoFit/>
          </a:bodyPr>
          <a:lstStyle/>
          <a:p>
            <a:pPr marL="135255" marR="236220" algn="just">
              <a:lnSpc>
                <a:spcPct val="115000"/>
              </a:lnSpc>
              <a:spcBef>
                <a:spcPts val="5"/>
              </a:spcBef>
              <a:spcAft>
                <a:spcPts val="0"/>
              </a:spcAft>
            </a:pPr>
            <a:r>
              <a:rPr lang="kk-KZ" dirty="0">
                <a:latin typeface="Times New Roman" panose="02020603050405020304" pitchFamily="18" charset="0"/>
                <a:ea typeface="Times New Roman" panose="02020603050405020304" pitchFamily="18" charset="0"/>
              </a:rPr>
              <a:t>Сұраныс нәтижесін кестеден тексереміз. Көрсетілген шартқа сәйкес Inf-41 тобы туралы деректер кестеден жойылады.</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9708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35255" marR="234950" algn="just">
              <a:lnSpc>
                <a:spcPct val="115000"/>
              </a:lnSpc>
              <a:spcBef>
                <a:spcPts val="220"/>
              </a:spcBef>
            </a:pPr>
            <a:r>
              <a:rPr lang="kk-KZ" sz="1400" dirty="0">
                <a:latin typeface="Times New Roman" panose="02020603050405020304" pitchFamily="18" charset="0"/>
                <a:ea typeface="Times New Roman" panose="02020603050405020304" pitchFamily="18" charset="0"/>
              </a:rPr>
              <a:t>Деректерді анықтау операторларының көмегімен деректер қорының сұлбасын манипуляциялауға, яғни деректер қорының нысандарын құруға болады (кестелер, ұсыныстар, сақталатын процедуралар, триггерлер, индекстер, кілттер т.б.). Операторлары:</a:t>
            </a:r>
            <a:endParaRPr lang="ru-RU" sz="1400" dirty="0">
              <a:latin typeface="Times New Roman" panose="02020603050405020304" pitchFamily="18" charset="0"/>
              <a:ea typeface="Times New Roman" panose="02020603050405020304" pitchFamily="18" charset="0"/>
            </a:endParaRPr>
          </a:p>
          <a:p>
            <a:pPr marL="742950" lvl="1" indent="-285750">
              <a:spcBef>
                <a:spcPts val="5"/>
              </a:spcBef>
              <a:spcAft>
                <a:spcPts val="0"/>
              </a:spcAft>
              <a:buSzPts val="1400"/>
              <a:buFont typeface="Times New Roman" panose="02020603050405020304" pitchFamily="18" charset="0"/>
              <a:buChar char="-"/>
              <a:tabLst>
                <a:tab pos="676275" algn="l"/>
              </a:tabLst>
            </a:pPr>
            <a:r>
              <a:rPr lang="kk-KZ" sz="1400" dirty="0">
                <a:latin typeface="Times New Roman" panose="02020603050405020304" pitchFamily="18" charset="0"/>
                <a:ea typeface="Times New Roman" panose="02020603050405020304" pitchFamily="18" charset="0"/>
              </a:rPr>
              <a:t>CREATE;</a:t>
            </a:r>
            <a:endParaRPr lang="ru-RU" sz="1400" dirty="0">
              <a:latin typeface="Times New Roman" panose="02020603050405020304" pitchFamily="18" charset="0"/>
              <a:ea typeface="Times New Roman" panose="02020603050405020304" pitchFamily="18" charset="0"/>
            </a:endParaRPr>
          </a:p>
          <a:p>
            <a:pPr marL="742950" lvl="1" indent="-285750">
              <a:spcBef>
                <a:spcPts val="235"/>
              </a:spcBef>
              <a:spcAft>
                <a:spcPts val="0"/>
              </a:spcAft>
              <a:buSzPts val="1400"/>
              <a:buFont typeface="Times New Roman" panose="02020603050405020304" pitchFamily="18" charset="0"/>
              <a:buChar char="-"/>
              <a:tabLst>
                <a:tab pos="676275" algn="l"/>
              </a:tabLst>
            </a:pPr>
            <a:r>
              <a:rPr lang="kk-KZ" sz="1400" dirty="0">
                <a:latin typeface="Times New Roman" panose="02020603050405020304" pitchFamily="18" charset="0"/>
                <a:ea typeface="Times New Roman" panose="02020603050405020304" pitchFamily="18" charset="0"/>
              </a:rPr>
              <a:t>DROP;</a:t>
            </a:r>
            <a:endParaRPr lang="ru-RU" sz="1400" dirty="0">
              <a:latin typeface="Times New Roman" panose="02020603050405020304" pitchFamily="18" charset="0"/>
              <a:ea typeface="Times New Roman" panose="02020603050405020304" pitchFamily="18" charset="0"/>
            </a:endParaRPr>
          </a:p>
          <a:p>
            <a:pPr marL="742950" lvl="1" indent="-285750">
              <a:spcBef>
                <a:spcPts val="245"/>
              </a:spcBef>
              <a:spcAft>
                <a:spcPts val="0"/>
              </a:spcAft>
              <a:buSzPts val="1400"/>
              <a:buFont typeface="Times New Roman" panose="02020603050405020304" pitchFamily="18" charset="0"/>
              <a:buChar char="-"/>
              <a:tabLst>
                <a:tab pos="676275" algn="l"/>
              </a:tabLst>
            </a:pPr>
            <a:r>
              <a:rPr lang="kk-KZ" sz="1400" dirty="0" smtClean="0">
                <a:latin typeface="Times New Roman" panose="02020603050405020304" pitchFamily="18" charset="0"/>
                <a:ea typeface="Times New Roman" panose="02020603050405020304" pitchFamily="18" charset="0"/>
              </a:rPr>
              <a:t>ALTER.</a:t>
            </a:r>
          </a:p>
          <a:p>
            <a:r>
              <a:rPr lang="kk-KZ" sz="1400" dirty="0">
                <a:latin typeface="Times New Roman" panose="02020603050405020304" pitchFamily="18" charset="0"/>
                <a:ea typeface="Times New Roman" panose="02020603050405020304" pitchFamily="18" charset="0"/>
              </a:rPr>
              <a:t>CREATE операторы</a:t>
            </a:r>
            <a:endParaRPr lang="ru-RU" sz="1400" dirty="0">
              <a:latin typeface="Times New Roman" panose="02020603050405020304" pitchFamily="18" charset="0"/>
              <a:ea typeface="Times New Roman" panose="02020603050405020304" pitchFamily="18" charset="0"/>
            </a:endParaRPr>
          </a:p>
          <a:p>
            <a:r>
              <a:rPr lang="kk-KZ" sz="1400" dirty="0">
                <a:latin typeface="Times New Roman" panose="02020603050405020304" pitchFamily="18" charset="0"/>
                <a:ea typeface="Times New Roman" panose="02020603050405020304" pitchFamily="18" charset="0"/>
              </a:rPr>
              <a:t>CREATE (TABLE, VIEW, TRIGGER, INDEX, STORED PROC) - деректер</a:t>
            </a:r>
            <a:endParaRPr lang="ru-RU" sz="1400" dirty="0">
              <a:latin typeface="Times New Roman" panose="02020603050405020304" pitchFamily="18" charset="0"/>
              <a:ea typeface="Times New Roman" panose="02020603050405020304" pitchFamily="18" charset="0"/>
            </a:endParaRPr>
          </a:p>
          <a:p>
            <a:r>
              <a:rPr lang="kk-KZ" sz="1400" dirty="0">
                <a:latin typeface="Times New Roman" panose="02020603050405020304" pitchFamily="18" charset="0"/>
                <a:ea typeface="Times New Roman" panose="02020603050405020304" pitchFamily="18" charset="0"/>
              </a:rPr>
              <a:t>қорында көрсетілген нысанды құрады. Нысандар құру синтаксисінің жалпы түрін және мысалдар қарастырайық.</a:t>
            </a:r>
            <a:endParaRPr lang="ru-RU" sz="1400" dirty="0">
              <a:latin typeface="Times New Roman" panose="02020603050405020304" pitchFamily="18" charset="0"/>
              <a:ea typeface="Times New Roman" panose="02020603050405020304" pitchFamily="18" charset="0"/>
            </a:endParaRPr>
          </a:p>
          <a:p>
            <a:r>
              <a:rPr lang="kk-KZ" sz="1400" dirty="0">
                <a:latin typeface="Times New Roman" panose="02020603050405020304" pitchFamily="18" charset="0"/>
                <a:ea typeface="Times New Roman" panose="02020603050405020304" pitchFamily="18" charset="0"/>
              </a:rPr>
              <a:t>CREATE TABLE кесте_аты</a:t>
            </a:r>
            <a:endParaRPr lang="ru-RU" sz="1400" dirty="0">
              <a:latin typeface="Times New Roman" panose="02020603050405020304" pitchFamily="18" charset="0"/>
              <a:ea typeface="Times New Roman" panose="02020603050405020304" pitchFamily="18" charset="0"/>
            </a:endParaRPr>
          </a:p>
          <a:p>
            <a:pPr marL="742950" lvl="1" indent="-285750">
              <a:spcBef>
                <a:spcPts val="245"/>
              </a:spcBef>
              <a:spcAft>
                <a:spcPts val="0"/>
              </a:spcAft>
              <a:buSzPts val="1400"/>
              <a:buFont typeface="Times New Roman" panose="02020603050405020304" pitchFamily="18" charset="0"/>
              <a:buChar char="-"/>
              <a:tabLst>
                <a:tab pos="676275" algn="l"/>
              </a:tabLst>
            </a:pPr>
            <a:endParaRPr lang="ru-RU" sz="1400" dirty="0">
              <a:effectLst/>
              <a:latin typeface="Times New Roman" panose="02020603050405020304" pitchFamily="18" charset="0"/>
              <a:ea typeface="Times New Roman" panose="02020603050405020304" pitchFamily="18" charset="0"/>
            </a:endParaRPr>
          </a:p>
        </p:txBody>
      </p:sp>
      <p:sp>
        <p:nvSpPr>
          <p:cNvPr id="3" name="Заголовок 2"/>
          <p:cNvSpPr>
            <a:spLocks noGrp="1"/>
          </p:cNvSpPr>
          <p:nvPr>
            <p:ph type="title"/>
          </p:nvPr>
        </p:nvSpPr>
        <p:spPr>
          <a:xfrm>
            <a:off x="457200" y="476672"/>
            <a:ext cx="8229600" cy="792088"/>
          </a:xfrm>
        </p:spPr>
        <p:txBody>
          <a:bodyPr>
            <a:normAutofit/>
          </a:bodyPr>
          <a:lstStyle/>
          <a:p>
            <a:r>
              <a:rPr lang="kk-KZ" sz="2000" dirty="0">
                <a:effectLst/>
              </a:rPr>
              <a:t>Деректерді анықтау </a:t>
            </a:r>
            <a:r>
              <a:rPr lang="kk-KZ" sz="2000" dirty="0" smtClean="0">
                <a:effectLst/>
              </a:rPr>
              <a:t>операторлары</a:t>
            </a:r>
            <a:endParaRPr lang="ru-RU" dirty="0"/>
          </a:p>
        </p:txBody>
      </p:sp>
    </p:spTree>
    <p:extLst>
      <p:ext uri="{BB962C8B-B14F-4D97-AF65-F5344CB8AC3E}">
        <p14:creationId xmlns:p14="http://schemas.microsoft.com/office/powerpoint/2010/main" val="4163366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20688"/>
            <a:ext cx="8229600" cy="1143000"/>
          </a:xfrm>
        </p:spPr>
        <p:txBody>
          <a:bodyPr>
            <a:normAutofit fontScale="90000"/>
          </a:bodyPr>
          <a:lstStyle/>
          <a:p>
            <a:pPr algn="just"/>
            <a:r>
              <a:rPr lang="kk-KZ" sz="2000" b="0" dirty="0">
                <a:solidFill>
                  <a:schemeClr val="tx1"/>
                </a:solidFill>
                <a:effectLst/>
                <a:latin typeface="Times New Roman" panose="02020603050405020304" pitchFamily="18" charset="0"/>
                <a:ea typeface="Times New Roman" panose="02020603050405020304" pitchFamily="18" charset="0"/>
                <a:cs typeface="+mn-cs"/>
              </a:rPr>
              <a:t>Studentter деректер қорын белгілеп, контексті мәзір шақыру арқылы Создать запрос терезесін ашамыз. Ашылған терезеде CREATE операторының мүмкіндіктерін қолданып сұраныс мәтінін жазамыз. Бұл кесте Mamandyk_kody (деректер типі - сандық) және Mamandyk_aty (деректер типі - мәтіндік) өрістерінен тұрады. Құрал-саймандар панеліндегі Выполнить (немесе F5) команадасы арқылы сұранысты орындауға жібереміз.</a:t>
            </a:r>
            <a:r>
              <a:rPr lang="ru-RU" dirty="0">
                <a:effectLst/>
              </a:rPr>
              <a:t/>
            </a:r>
            <a:br>
              <a:rPr lang="ru-RU" dirty="0">
                <a:effectLst/>
              </a:rPr>
            </a:br>
            <a:endParaRPr lang="ru-RU" dirty="0"/>
          </a:p>
        </p:txBody>
      </p:sp>
      <p:pic>
        <p:nvPicPr>
          <p:cNvPr id="4" name="image87.png" descr="þÿ"/>
          <p:cNvPicPr>
            <a:picLocks noGrp="1"/>
          </p:cNvPicPr>
          <p:nvPr>
            <p:ph idx="1"/>
          </p:nvPr>
        </p:nvPicPr>
        <p:blipFill>
          <a:blip r:embed="rId2" cstate="print"/>
          <a:stretch>
            <a:fillRect/>
          </a:stretch>
        </p:blipFill>
        <p:spPr>
          <a:xfrm>
            <a:off x="457200" y="1988840"/>
            <a:ext cx="5626968" cy="4320480"/>
          </a:xfrm>
          <a:prstGeom prst="rect">
            <a:avLst/>
          </a:prstGeom>
        </p:spPr>
      </p:pic>
      <p:pic>
        <p:nvPicPr>
          <p:cNvPr id="5" name="image88.png" descr="þÿ"/>
          <p:cNvPicPr/>
          <p:nvPr/>
        </p:nvPicPr>
        <p:blipFill>
          <a:blip r:embed="rId3" cstate="print"/>
          <a:stretch>
            <a:fillRect/>
          </a:stretch>
        </p:blipFill>
        <p:spPr>
          <a:xfrm>
            <a:off x="6442407" y="3933056"/>
            <a:ext cx="1790700" cy="1571625"/>
          </a:xfrm>
          <a:prstGeom prst="rect">
            <a:avLst/>
          </a:prstGeom>
        </p:spPr>
      </p:pic>
      <p:sp>
        <p:nvSpPr>
          <p:cNvPr id="6" name="Прямоугольник 5"/>
          <p:cNvSpPr/>
          <p:nvPr/>
        </p:nvSpPr>
        <p:spPr>
          <a:xfrm>
            <a:off x="6084168" y="2516703"/>
            <a:ext cx="2502024" cy="1200329"/>
          </a:xfrm>
          <a:prstGeom prst="rect">
            <a:avLst/>
          </a:prstGeom>
        </p:spPr>
        <p:txBody>
          <a:bodyPr wrap="square">
            <a:spAutoFit/>
          </a:bodyPr>
          <a:lstStyle/>
          <a:p>
            <a:pPr marR="320040">
              <a:spcAft>
                <a:spcPts val="0"/>
              </a:spcAft>
            </a:pPr>
            <a:r>
              <a:rPr lang="kk-KZ" dirty="0">
                <a:latin typeface="Times New Roman" panose="02020603050405020304" pitchFamily="18" charset="0"/>
                <a:ea typeface="Times New Roman" panose="02020603050405020304" pitchFamily="18" charset="0"/>
              </a:rPr>
              <a:t>Бағдарлама нәтижесін деректер қорындағы кестелер тізімінен көреміз.</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4495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24744"/>
            <a:ext cx="8229600" cy="4882547"/>
          </a:xfrm>
        </p:spPr>
        <p:txBody>
          <a:bodyPr>
            <a:normAutofit/>
          </a:bodyPr>
          <a:lstStyle/>
          <a:p>
            <a:pPr marL="495935" algn="just">
              <a:spcBef>
                <a:spcPts val="225"/>
              </a:spcBef>
            </a:pPr>
            <a:r>
              <a:rPr lang="kk-KZ" sz="1200" dirty="0">
                <a:latin typeface="Times New Roman" panose="02020603050405020304" pitchFamily="18" charset="0"/>
                <a:ea typeface="Times New Roman" panose="02020603050405020304" pitchFamily="18" charset="0"/>
              </a:rPr>
              <a:t>DROP (TABLE, VIEW, TRIGGER, INDEX, STORED PROC) </a:t>
            </a:r>
            <a:r>
              <a:rPr lang="kk-KZ" sz="1200" dirty="0" smtClean="0">
                <a:latin typeface="Times New Roman" panose="02020603050405020304" pitchFamily="18" charset="0"/>
                <a:ea typeface="Times New Roman" panose="02020603050405020304" pitchFamily="18" charset="0"/>
              </a:rPr>
              <a:t>– деректер</a:t>
            </a:r>
            <a:r>
              <a:rPr lang="ru-RU" sz="1200" dirty="0" smtClean="0">
                <a:latin typeface="Times New Roman" panose="02020603050405020304" pitchFamily="18" charset="0"/>
                <a:ea typeface="Times New Roman" panose="02020603050405020304" pitchFamily="18" charset="0"/>
              </a:rPr>
              <a:t> </a:t>
            </a:r>
            <a:r>
              <a:rPr lang="kk-KZ" sz="1200" dirty="0" smtClean="0">
                <a:latin typeface="Times New Roman" panose="02020603050405020304" pitchFamily="18" charset="0"/>
                <a:ea typeface="Times New Roman" panose="02020603050405020304" pitchFamily="18" charset="0"/>
              </a:rPr>
              <a:t>қорында </a:t>
            </a:r>
            <a:r>
              <a:rPr lang="kk-KZ" sz="1200" dirty="0">
                <a:latin typeface="Times New Roman" panose="02020603050405020304" pitchFamily="18" charset="0"/>
                <a:ea typeface="Times New Roman" panose="02020603050405020304" pitchFamily="18" charset="0"/>
              </a:rPr>
              <a:t>көрсетілген нысанды жояды.</a:t>
            </a:r>
            <a:endParaRPr lang="ru-RU" sz="1200" dirty="0">
              <a:latin typeface="Times New Roman" panose="02020603050405020304" pitchFamily="18" charset="0"/>
              <a:ea typeface="Times New Roman" panose="02020603050405020304" pitchFamily="18" charset="0"/>
            </a:endParaRPr>
          </a:p>
          <a:p>
            <a:pPr marL="495935" algn="just">
              <a:spcBef>
                <a:spcPts val="245"/>
              </a:spcBef>
            </a:pPr>
            <a:r>
              <a:rPr lang="kk-KZ" sz="1200" dirty="0">
                <a:latin typeface="Times New Roman" panose="02020603050405020304" pitchFamily="18" charset="0"/>
                <a:ea typeface="Times New Roman" panose="02020603050405020304" pitchFamily="18" charset="0"/>
              </a:rPr>
              <a:t>Жалпы түрі:</a:t>
            </a:r>
            <a:endParaRPr lang="ru-RU" sz="1200" dirty="0">
              <a:latin typeface="Times New Roman" panose="02020603050405020304" pitchFamily="18" charset="0"/>
              <a:ea typeface="Times New Roman" panose="02020603050405020304" pitchFamily="18" charset="0"/>
            </a:endParaRPr>
          </a:p>
          <a:p>
            <a:pPr marL="495935" algn="just">
              <a:spcBef>
                <a:spcPts val="235"/>
              </a:spcBef>
            </a:pPr>
            <a:r>
              <a:rPr lang="kk-KZ" sz="1200" dirty="0">
                <a:latin typeface="Times New Roman" panose="02020603050405020304" pitchFamily="18" charset="0"/>
                <a:ea typeface="Times New Roman" panose="02020603050405020304" pitchFamily="18" charset="0"/>
              </a:rPr>
              <a:t>DROP TABLE кесте_аты</a:t>
            </a:r>
            <a:endParaRPr lang="ru-RU" sz="1200" dirty="0">
              <a:latin typeface="Times New Roman" panose="02020603050405020304" pitchFamily="18" charset="0"/>
              <a:ea typeface="Times New Roman" panose="02020603050405020304" pitchFamily="18" charset="0"/>
            </a:endParaRPr>
          </a:p>
          <a:p>
            <a:pPr>
              <a:spcBef>
                <a:spcPts val="25"/>
              </a:spcBef>
            </a:pPr>
            <a:endParaRPr lang="ru-RU" sz="1200" dirty="0">
              <a:latin typeface="Times New Roman" panose="02020603050405020304" pitchFamily="18" charset="0"/>
              <a:ea typeface="Times New Roman" panose="02020603050405020304" pitchFamily="18" charset="0"/>
            </a:endParaRPr>
          </a:p>
          <a:p>
            <a:pPr marL="135255" marR="236220">
              <a:lnSpc>
                <a:spcPct val="115000"/>
              </a:lnSpc>
              <a:tabLst>
                <a:tab pos="1250315" algn="l"/>
                <a:tab pos="2209165" algn="l"/>
                <a:tab pos="3109595" algn="l"/>
                <a:tab pos="4081145" algn="l"/>
                <a:tab pos="4886325" algn="l"/>
                <a:tab pos="5412105" algn="l"/>
              </a:tabLst>
            </a:pPr>
            <a:r>
              <a:rPr lang="kk-KZ" sz="1200" dirty="0">
                <a:latin typeface="Times New Roman" panose="02020603050405020304" pitchFamily="18" charset="0"/>
                <a:ea typeface="Times New Roman" panose="02020603050405020304" pitchFamily="18" charset="0"/>
              </a:rPr>
              <a:t>Мысал:	Жоғарыда	құрылған	</a:t>
            </a:r>
            <a:r>
              <a:rPr lang="kk-KZ" sz="1200" i="1" dirty="0">
                <a:latin typeface="Times New Roman" panose="02020603050405020304" pitchFamily="18" charset="0"/>
                <a:ea typeface="Times New Roman" panose="02020603050405020304" pitchFamily="18" charset="0"/>
              </a:rPr>
              <a:t>Mamandyk	</a:t>
            </a:r>
            <a:r>
              <a:rPr lang="kk-KZ" sz="1200" dirty="0">
                <a:latin typeface="Times New Roman" panose="02020603050405020304" pitchFamily="18" charset="0"/>
                <a:ea typeface="Times New Roman" panose="02020603050405020304" pitchFamily="18" charset="0"/>
              </a:rPr>
              <a:t>кестесін	жою	</a:t>
            </a:r>
            <a:r>
              <a:rPr lang="kk-KZ" sz="1200" spc="-15" dirty="0">
                <a:latin typeface="Times New Roman" panose="02020603050405020304" pitchFamily="18" charset="0"/>
                <a:ea typeface="Times New Roman" panose="02020603050405020304" pitchFamily="18" charset="0"/>
              </a:rPr>
              <a:t>сұранысын </a:t>
            </a:r>
            <a:r>
              <a:rPr lang="kk-KZ" sz="1200" dirty="0" smtClean="0">
                <a:latin typeface="Times New Roman" panose="02020603050405020304" pitchFamily="18" charset="0"/>
                <a:ea typeface="Times New Roman" panose="02020603050405020304" pitchFamily="18" charset="0"/>
              </a:rPr>
              <a:t>орындайық.Ол  </a:t>
            </a:r>
            <a:r>
              <a:rPr lang="kk-KZ" sz="1200" dirty="0">
                <a:latin typeface="Times New Roman" panose="02020603050405020304" pitchFamily="18" charset="0"/>
                <a:ea typeface="Times New Roman" panose="02020603050405020304" pitchFamily="18" charset="0"/>
              </a:rPr>
              <a:t>үшін  Mamandyk  кестесін  белгілеп,  контексті  мәзір  шақыру </a:t>
            </a:r>
            <a:r>
              <a:rPr lang="kk-KZ" sz="1200" spc="140" dirty="0">
                <a:latin typeface="Times New Roman" panose="02020603050405020304" pitchFamily="18" charset="0"/>
                <a:ea typeface="Times New Roman" panose="02020603050405020304" pitchFamily="18" charset="0"/>
              </a:rPr>
              <a:t> </a:t>
            </a:r>
            <a:r>
              <a:rPr lang="kk-KZ" sz="1200" dirty="0" smtClean="0">
                <a:latin typeface="Times New Roman" panose="02020603050405020304" pitchFamily="18" charset="0"/>
                <a:ea typeface="Times New Roman" panose="02020603050405020304" pitchFamily="18" charset="0"/>
              </a:rPr>
              <a:t>арқылы </a:t>
            </a:r>
            <a:r>
              <a:rPr lang="kk-KZ" sz="1200" i="1" dirty="0" smtClean="0">
                <a:latin typeface="Times New Roman" panose="02020603050405020304" pitchFamily="18" charset="0"/>
                <a:ea typeface="Times New Roman" panose="02020603050405020304" pitchFamily="18" charset="0"/>
              </a:rPr>
              <a:t>Создать </a:t>
            </a:r>
            <a:r>
              <a:rPr lang="kk-KZ" sz="1200" i="1" spc="100" dirty="0" smtClean="0">
                <a:latin typeface="Times New Roman" panose="02020603050405020304" pitchFamily="18" charset="0"/>
                <a:ea typeface="Times New Roman" panose="02020603050405020304" pitchFamily="18" charset="0"/>
              </a:rPr>
              <a:t> </a:t>
            </a:r>
            <a:r>
              <a:rPr lang="kk-KZ" sz="1200" i="1" dirty="0">
                <a:latin typeface="Times New Roman" panose="02020603050405020304" pitchFamily="18" charset="0"/>
                <a:ea typeface="Times New Roman" panose="02020603050405020304" pitchFamily="18" charset="0"/>
              </a:rPr>
              <a:t>скрипт </a:t>
            </a:r>
            <a:r>
              <a:rPr lang="kk-KZ" sz="1200" i="1" spc="95" dirty="0">
                <a:latin typeface="Times New Roman" panose="02020603050405020304" pitchFamily="18" charset="0"/>
                <a:ea typeface="Times New Roman" panose="02020603050405020304" pitchFamily="18" charset="0"/>
              </a:rPr>
              <a:t> </a:t>
            </a:r>
            <a:r>
              <a:rPr lang="kk-KZ" sz="1200" i="1" dirty="0">
                <a:latin typeface="Times New Roman" panose="02020603050405020304" pitchFamily="18" charset="0"/>
                <a:ea typeface="Times New Roman" panose="02020603050405020304" pitchFamily="18" charset="0"/>
              </a:rPr>
              <a:t>для </a:t>
            </a:r>
            <a:r>
              <a:rPr lang="kk-KZ" sz="1200" i="1" spc="90" dirty="0">
                <a:latin typeface="Times New Roman" panose="02020603050405020304" pitchFamily="18" charset="0"/>
                <a:ea typeface="Times New Roman" panose="02020603050405020304" pitchFamily="18" charset="0"/>
              </a:rPr>
              <a:t> </a:t>
            </a:r>
            <a:r>
              <a:rPr lang="kk-KZ" sz="1200" i="1" dirty="0">
                <a:latin typeface="Times New Roman" panose="02020603050405020304" pitchFamily="18" charset="0"/>
                <a:ea typeface="Times New Roman" panose="02020603050405020304" pitchFamily="18" charset="0"/>
              </a:rPr>
              <a:t>таблицы </a:t>
            </a:r>
            <a:r>
              <a:rPr lang="kk-KZ" sz="1200" i="1" spc="100" dirty="0">
                <a:latin typeface="Times New Roman" panose="02020603050405020304" pitchFamily="18" charset="0"/>
                <a:ea typeface="Times New Roman" panose="02020603050405020304" pitchFamily="18" charset="0"/>
              </a:rPr>
              <a:t> </a:t>
            </a:r>
            <a:r>
              <a:rPr lang="kk-KZ" sz="1200" i="1" dirty="0">
                <a:latin typeface="Times New Roman" panose="02020603050405020304" pitchFamily="18" charset="0"/>
                <a:ea typeface="Times New Roman" panose="02020603050405020304" pitchFamily="18" charset="0"/>
              </a:rPr>
              <a:t>– </a:t>
            </a:r>
            <a:r>
              <a:rPr lang="kk-KZ" sz="1200" i="1" spc="100" dirty="0">
                <a:latin typeface="Times New Roman" panose="02020603050405020304" pitchFamily="18" charset="0"/>
                <a:ea typeface="Times New Roman" panose="02020603050405020304" pitchFamily="18" charset="0"/>
              </a:rPr>
              <a:t> </a:t>
            </a:r>
            <a:r>
              <a:rPr lang="kk-KZ" sz="1200" i="1" dirty="0">
                <a:latin typeface="Times New Roman" panose="02020603050405020304" pitchFamily="18" charset="0"/>
                <a:ea typeface="Times New Roman" panose="02020603050405020304" pitchFamily="18" charset="0"/>
              </a:rPr>
              <a:t>Используя </a:t>
            </a:r>
            <a:r>
              <a:rPr lang="kk-KZ" sz="1200" i="1" spc="95" dirty="0">
                <a:latin typeface="Times New Roman" panose="02020603050405020304" pitchFamily="18" charset="0"/>
                <a:ea typeface="Times New Roman" panose="02020603050405020304" pitchFamily="18" charset="0"/>
              </a:rPr>
              <a:t> </a:t>
            </a:r>
            <a:r>
              <a:rPr lang="kk-KZ" sz="1200" i="1" dirty="0">
                <a:latin typeface="Times New Roman" panose="02020603050405020304" pitchFamily="18" charset="0"/>
                <a:ea typeface="Times New Roman" panose="02020603050405020304" pitchFamily="18" charset="0"/>
              </a:rPr>
              <a:t>Drop </a:t>
            </a:r>
            <a:r>
              <a:rPr lang="kk-KZ" sz="1200" i="1" spc="100" dirty="0">
                <a:latin typeface="Times New Roman" panose="02020603050405020304" pitchFamily="18" charset="0"/>
                <a:ea typeface="Times New Roman" panose="02020603050405020304" pitchFamily="18" charset="0"/>
              </a:rPr>
              <a:t> </a:t>
            </a:r>
            <a:r>
              <a:rPr lang="kk-KZ" sz="1200" i="1" dirty="0">
                <a:latin typeface="Times New Roman" panose="02020603050405020304" pitchFamily="18" charset="0"/>
                <a:ea typeface="Times New Roman" panose="02020603050405020304" pitchFamily="18" charset="0"/>
              </a:rPr>
              <a:t>- </a:t>
            </a:r>
            <a:r>
              <a:rPr lang="kk-KZ" sz="1200" i="1" spc="100" dirty="0">
                <a:latin typeface="Times New Roman" panose="02020603050405020304" pitchFamily="18" charset="0"/>
                <a:ea typeface="Times New Roman" panose="02020603050405020304" pitchFamily="18" charset="0"/>
              </a:rPr>
              <a:t> </a:t>
            </a:r>
            <a:r>
              <a:rPr lang="kk-KZ" sz="1200" i="1" dirty="0">
                <a:latin typeface="Times New Roman" panose="02020603050405020304" pitchFamily="18" charset="0"/>
                <a:ea typeface="Times New Roman" panose="02020603050405020304" pitchFamily="18" charset="0"/>
              </a:rPr>
              <a:t>Новое </a:t>
            </a:r>
            <a:r>
              <a:rPr lang="kk-KZ" sz="1200" i="1" spc="90" dirty="0">
                <a:latin typeface="Times New Roman" panose="02020603050405020304" pitchFamily="18" charset="0"/>
                <a:ea typeface="Times New Roman" panose="02020603050405020304" pitchFamily="18" charset="0"/>
              </a:rPr>
              <a:t> </a:t>
            </a:r>
            <a:r>
              <a:rPr lang="kk-KZ" sz="1200" i="1" dirty="0">
                <a:latin typeface="Times New Roman" panose="02020603050405020304" pitchFamily="18" charset="0"/>
                <a:ea typeface="Times New Roman" panose="02020603050405020304" pitchFamily="18" charset="0"/>
              </a:rPr>
              <a:t>окно </a:t>
            </a:r>
            <a:r>
              <a:rPr lang="kk-KZ" sz="1200" i="1" spc="100" dirty="0">
                <a:latin typeface="Times New Roman" panose="02020603050405020304" pitchFamily="18" charset="0"/>
                <a:ea typeface="Times New Roman" panose="02020603050405020304" pitchFamily="18" charset="0"/>
              </a:rPr>
              <a:t> </a:t>
            </a:r>
            <a:r>
              <a:rPr lang="kk-KZ" sz="1200" i="1" dirty="0" smtClean="0">
                <a:latin typeface="Times New Roman" panose="02020603050405020304" pitchFamily="18" charset="0"/>
                <a:ea typeface="Times New Roman" panose="02020603050405020304" pitchFamily="18" charset="0"/>
              </a:rPr>
              <a:t>редактора    запросов </a:t>
            </a:r>
            <a:r>
              <a:rPr lang="kk-KZ" sz="1200" dirty="0">
                <a:latin typeface="Times New Roman" panose="02020603050405020304" pitchFamily="18" charset="0"/>
                <a:ea typeface="Times New Roman" panose="02020603050405020304" pitchFamily="18" charset="0"/>
              </a:rPr>
              <a:t>командасын орындаймыз. Ашылған терезеде үнсіз келісім бойынша құрылған сұранысты орындауға жібереміз.</a:t>
            </a:r>
            <a:endParaRPr lang="ru-RU" sz="12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p:txBody>
          <a:bodyPr/>
          <a:lstStyle/>
          <a:p>
            <a:r>
              <a:rPr lang="kk-KZ" dirty="0">
                <a:effectLst/>
              </a:rPr>
              <a:t>DROP операторы</a:t>
            </a:r>
            <a:endParaRPr lang="ru-RU" dirty="0"/>
          </a:p>
        </p:txBody>
      </p:sp>
      <p:pic>
        <p:nvPicPr>
          <p:cNvPr id="4" name="image89.png" descr="þÿ"/>
          <p:cNvPicPr/>
          <p:nvPr/>
        </p:nvPicPr>
        <p:blipFill>
          <a:blip r:embed="rId2" cstate="print"/>
          <a:stretch>
            <a:fillRect/>
          </a:stretch>
        </p:blipFill>
        <p:spPr>
          <a:xfrm>
            <a:off x="755576" y="3140968"/>
            <a:ext cx="3888432" cy="3528392"/>
          </a:xfrm>
          <a:prstGeom prst="rect">
            <a:avLst/>
          </a:prstGeom>
        </p:spPr>
      </p:pic>
      <p:sp>
        <p:nvSpPr>
          <p:cNvPr id="5" name="Прямоугольник 4"/>
          <p:cNvSpPr/>
          <p:nvPr/>
        </p:nvSpPr>
        <p:spPr>
          <a:xfrm>
            <a:off x="5225244" y="3717032"/>
            <a:ext cx="2880320" cy="1578894"/>
          </a:xfrm>
          <a:prstGeom prst="rect">
            <a:avLst/>
          </a:prstGeom>
        </p:spPr>
        <p:txBody>
          <a:bodyPr wrap="square">
            <a:spAutoFit/>
          </a:bodyPr>
          <a:lstStyle/>
          <a:p>
            <a:pPr marL="135255" marR="236220" algn="just">
              <a:lnSpc>
                <a:spcPct val="115000"/>
              </a:lnSpc>
              <a:spcAft>
                <a:spcPts val="0"/>
              </a:spcAft>
            </a:pPr>
            <a:r>
              <a:rPr lang="kk-KZ" sz="1400" dirty="0">
                <a:latin typeface="Times New Roman" panose="02020603050405020304" pitchFamily="18" charset="0"/>
                <a:ea typeface="Times New Roman" panose="02020603050405020304" pitchFamily="18" charset="0"/>
              </a:rPr>
              <a:t>Деректер қорын жаңарту үшін серверді өшіріп, қайта қосу командаларын орындаймыз. Сұраныс нәтижесінде </a:t>
            </a:r>
            <a:r>
              <a:rPr lang="kk-KZ" sz="1400" i="1" dirty="0">
                <a:latin typeface="Times New Roman" panose="02020603050405020304" pitchFamily="18" charset="0"/>
                <a:ea typeface="Times New Roman" panose="02020603050405020304" pitchFamily="18" charset="0"/>
              </a:rPr>
              <a:t>Mamandyk </a:t>
            </a:r>
            <a:r>
              <a:rPr lang="kk-KZ" sz="1400" dirty="0">
                <a:latin typeface="Times New Roman" panose="02020603050405020304" pitchFamily="18" charset="0"/>
                <a:ea typeface="Times New Roman" panose="02020603050405020304" pitchFamily="18" charset="0"/>
              </a:rPr>
              <a:t>кестесі деректер қорынан жойылады.</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4249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kk-KZ" sz="1400" dirty="0">
                <a:latin typeface="Times New Roman" panose="02020603050405020304" pitchFamily="18" charset="0"/>
                <a:cs typeface="Times New Roman" panose="02020603050405020304" pitchFamily="18" charset="0"/>
              </a:rPr>
              <a:t>ALTER (TABLE, VIEW, TRIGGER, INDEX, STORED PROC) - деректер</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қорында көрсетілген нысанның құрылымын өзгертеді.</a:t>
            </a:r>
            <a:endParaRPr lang="ru-RU" sz="1400" dirty="0">
              <a:latin typeface="Times New Roman" panose="02020603050405020304" pitchFamily="18" charset="0"/>
              <a:cs typeface="Times New Roman" panose="02020603050405020304" pitchFamily="18" charset="0"/>
            </a:endParaRPr>
          </a:p>
          <a:p>
            <a:r>
              <a:rPr lang="kk-KZ" sz="1400" dirty="0" smtClean="0">
                <a:latin typeface="Times New Roman" panose="02020603050405020304" pitchFamily="18" charset="0"/>
                <a:cs typeface="Times New Roman" panose="02020603050405020304" pitchFamily="18" charset="0"/>
              </a:rPr>
              <a:t>Мысал</a:t>
            </a:r>
            <a:r>
              <a:rPr lang="kk-KZ" sz="1400" dirty="0">
                <a:latin typeface="Times New Roman" panose="02020603050405020304" pitchFamily="18" charset="0"/>
                <a:cs typeface="Times New Roman" panose="02020603050405020304" pitchFamily="18" charset="0"/>
              </a:rPr>
              <a:t>: Student кестесіндегі MamandykID өрісін жою сұранысын орындау. ALTER TABLE Student DROP COLUMN MamandykID;</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ALTER TABLE көмегімен деректер қорының құрылымына өзгерістер жасаймыз.</a:t>
            </a:r>
            <a:endParaRPr lang="ru-RU" sz="1400"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p:txBody>
          <a:bodyPr/>
          <a:lstStyle/>
          <a:p>
            <a:r>
              <a:rPr lang="kk-KZ" dirty="0">
                <a:effectLst/>
              </a:rPr>
              <a:t>ALTER операторы</a:t>
            </a:r>
            <a:endParaRPr lang="ru-RU" dirty="0"/>
          </a:p>
        </p:txBody>
      </p:sp>
    </p:spTree>
    <p:extLst>
      <p:ext uri="{BB962C8B-B14F-4D97-AF65-F5344CB8AC3E}">
        <p14:creationId xmlns:p14="http://schemas.microsoft.com/office/powerpoint/2010/main" val="4006266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55000" lnSpcReduction="20000"/>
          </a:bodyPr>
          <a:lstStyle/>
          <a:p>
            <a:pPr marL="135255" marR="235585" algn="just">
              <a:lnSpc>
                <a:spcPct val="115000"/>
              </a:lnSpc>
            </a:pPr>
            <a:r>
              <a:rPr lang="kk-KZ" sz="2800" dirty="0">
                <a:latin typeface="Times New Roman" panose="02020603050405020304" pitchFamily="18" charset="0"/>
                <a:ea typeface="Times New Roman" panose="02020603050405020304" pitchFamily="18" charset="0"/>
              </a:rPr>
              <a:t>Басқару операторларына ақпаратқа қолжетімділік құқығын және транзакцияларды басқаратын, деректер қорын құруға және оның құрылымын өзгертуге арналған операторлар кіреді. Алайда SQL-дің көптеген нұсқаларында бұл командаларды орындауға құқық берілмейді. Аталған топтың командаларына төмендегілер кіреді.</a:t>
            </a:r>
            <a:endParaRPr lang="ru-RU" sz="2800" dirty="0">
              <a:latin typeface="Times New Roman" panose="02020603050405020304" pitchFamily="18" charset="0"/>
              <a:ea typeface="Times New Roman" panose="02020603050405020304" pitchFamily="18" charset="0"/>
            </a:endParaRPr>
          </a:p>
          <a:p>
            <a:pPr marL="742950" lvl="1" indent="-285750">
              <a:lnSpc>
                <a:spcPts val="1605"/>
              </a:lnSpc>
              <a:spcAft>
                <a:spcPts val="0"/>
              </a:spcAft>
              <a:buSzPts val="1400"/>
              <a:buFont typeface="Times New Roman" panose="02020603050405020304" pitchFamily="18" charset="0"/>
              <a:buChar char="-"/>
              <a:tabLst>
                <a:tab pos="496570" algn="l"/>
              </a:tabLst>
            </a:pPr>
            <a:r>
              <a:rPr lang="kk-KZ" sz="2400" dirty="0">
                <a:latin typeface="Times New Roman" panose="02020603050405020304" pitchFamily="18" charset="0"/>
                <a:ea typeface="Times New Roman" panose="02020603050405020304" pitchFamily="18" charset="0"/>
              </a:rPr>
              <a:t>GRANT- қолданушыға белгілі-бір артықшылықтар</a:t>
            </a:r>
            <a:r>
              <a:rPr lang="kk-KZ" sz="2400" spc="-15" dirty="0">
                <a:latin typeface="Times New Roman" panose="02020603050405020304" pitchFamily="18" charset="0"/>
                <a:ea typeface="Times New Roman" panose="02020603050405020304" pitchFamily="18" charset="0"/>
              </a:rPr>
              <a:t> </a:t>
            </a:r>
            <a:r>
              <a:rPr lang="kk-KZ" sz="2400" dirty="0">
                <a:latin typeface="Times New Roman" panose="02020603050405020304" pitchFamily="18" charset="0"/>
                <a:ea typeface="Times New Roman" panose="02020603050405020304" pitchFamily="18" charset="0"/>
              </a:rPr>
              <a:t>береді.</a:t>
            </a:r>
            <a:endParaRPr lang="ru-RU" sz="1800" dirty="0">
              <a:latin typeface="Times New Roman" panose="02020603050405020304" pitchFamily="18" charset="0"/>
              <a:ea typeface="Times New Roman" panose="02020603050405020304" pitchFamily="18" charset="0"/>
            </a:endParaRPr>
          </a:p>
          <a:p>
            <a:pPr marL="742950" lvl="1" indent="-285750">
              <a:spcBef>
                <a:spcPts val="245"/>
              </a:spcBef>
              <a:spcAft>
                <a:spcPts val="0"/>
              </a:spcAft>
              <a:buSzPts val="1400"/>
              <a:buFont typeface="Times New Roman" panose="02020603050405020304" pitchFamily="18" charset="0"/>
              <a:buChar char="-"/>
              <a:tabLst>
                <a:tab pos="496570" algn="l"/>
              </a:tabLst>
            </a:pPr>
            <a:r>
              <a:rPr lang="kk-KZ" sz="2400" dirty="0">
                <a:latin typeface="Times New Roman" panose="02020603050405020304" pitchFamily="18" charset="0"/>
                <a:ea typeface="Times New Roman" panose="02020603050405020304" pitchFamily="18" charset="0"/>
              </a:rPr>
              <a:t>REVOKE - қолданушыға берілген артықшылықтарды алып</a:t>
            </a:r>
            <a:r>
              <a:rPr lang="kk-KZ" sz="2400" spc="-50" dirty="0">
                <a:latin typeface="Times New Roman" panose="02020603050405020304" pitchFamily="18" charset="0"/>
                <a:ea typeface="Times New Roman" panose="02020603050405020304" pitchFamily="18" charset="0"/>
              </a:rPr>
              <a:t> </a:t>
            </a:r>
            <a:r>
              <a:rPr lang="kk-KZ" sz="2400" dirty="0">
                <a:latin typeface="Times New Roman" panose="02020603050405020304" pitchFamily="18" charset="0"/>
                <a:ea typeface="Times New Roman" panose="02020603050405020304" pitchFamily="18" charset="0"/>
              </a:rPr>
              <a:t>тастайды.</a:t>
            </a:r>
            <a:endParaRPr lang="ru-RU" sz="1800" dirty="0">
              <a:latin typeface="Times New Roman" panose="02020603050405020304" pitchFamily="18" charset="0"/>
              <a:ea typeface="Times New Roman" panose="02020603050405020304" pitchFamily="18" charset="0"/>
            </a:endParaRPr>
          </a:p>
          <a:p>
            <a:pPr marL="742950" lvl="1" indent="-285750">
              <a:spcBef>
                <a:spcPts val="240"/>
              </a:spcBef>
              <a:spcAft>
                <a:spcPts val="0"/>
              </a:spcAft>
              <a:buSzPts val="1400"/>
              <a:buFont typeface="Times New Roman" panose="02020603050405020304" pitchFamily="18" charset="0"/>
              <a:buChar char="-"/>
              <a:tabLst>
                <a:tab pos="496570" algn="l"/>
              </a:tabLst>
            </a:pPr>
            <a:r>
              <a:rPr lang="kk-KZ" sz="2400" dirty="0">
                <a:latin typeface="Times New Roman" panose="02020603050405020304" pitchFamily="18" charset="0"/>
                <a:ea typeface="Times New Roman" panose="02020603050405020304" pitchFamily="18" charset="0"/>
              </a:rPr>
              <a:t>COMMIT – транзакцияны растайды.</a:t>
            </a:r>
            <a:endParaRPr lang="ru-RU" sz="1800" dirty="0">
              <a:latin typeface="Times New Roman" panose="02020603050405020304" pitchFamily="18" charset="0"/>
              <a:ea typeface="Times New Roman" panose="02020603050405020304" pitchFamily="18" charset="0"/>
            </a:endParaRPr>
          </a:p>
          <a:p>
            <a:pPr marL="742950" lvl="1" indent="-285750">
              <a:spcBef>
                <a:spcPts val="240"/>
              </a:spcBef>
              <a:spcAft>
                <a:spcPts val="0"/>
              </a:spcAft>
              <a:buSzPts val="1400"/>
              <a:buFont typeface="Times New Roman" panose="02020603050405020304" pitchFamily="18" charset="0"/>
              <a:buChar char="-"/>
              <a:tabLst>
                <a:tab pos="496570" algn="l"/>
              </a:tabLst>
            </a:pPr>
            <a:r>
              <a:rPr lang="kk-KZ" sz="2400" dirty="0">
                <a:latin typeface="Times New Roman" panose="02020603050405020304" pitchFamily="18" charset="0"/>
                <a:ea typeface="Times New Roman" panose="02020603050405020304" pitchFamily="18" charset="0"/>
              </a:rPr>
              <a:t>ROLLBACK – транзакцияны</a:t>
            </a:r>
            <a:r>
              <a:rPr lang="kk-KZ" sz="2400" spc="-5" dirty="0">
                <a:latin typeface="Times New Roman" panose="02020603050405020304" pitchFamily="18" charset="0"/>
                <a:ea typeface="Times New Roman" panose="02020603050405020304" pitchFamily="18" charset="0"/>
              </a:rPr>
              <a:t> </a:t>
            </a:r>
            <a:r>
              <a:rPr lang="kk-KZ" sz="2400" dirty="0">
                <a:latin typeface="Times New Roman" panose="02020603050405020304" pitchFamily="18" charset="0"/>
                <a:ea typeface="Times New Roman" panose="02020603050405020304" pitchFamily="18" charset="0"/>
              </a:rPr>
              <a:t>болдырмайды.</a:t>
            </a:r>
            <a:endParaRPr lang="ru-RU" sz="1800" dirty="0">
              <a:latin typeface="Times New Roman" panose="02020603050405020304" pitchFamily="18" charset="0"/>
              <a:ea typeface="Times New Roman" panose="02020603050405020304" pitchFamily="18" charset="0"/>
            </a:endParaRPr>
          </a:p>
          <a:p>
            <a:pPr marL="742950" lvl="1" indent="-285750">
              <a:spcBef>
                <a:spcPts val="245"/>
              </a:spcBef>
              <a:spcAft>
                <a:spcPts val="0"/>
              </a:spcAft>
              <a:buSzPts val="1400"/>
              <a:buFont typeface="Times New Roman" panose="02020603050405020304" pitchFamily="18" charset="0"/>
              <a:buChar char="-"/>
              <a:tabLst>
                <a:tab pos="496570" algn="l"/>
              </a:tabLst>
            </a:pPr>
            <a:r>
              <a:rPr lang="kk-KZ" sz="2400" dirty="0">
                <a:latin typeface="Times New Roman" panose="02020603050405020304" pitchFamily="18" charset="0"/>
                <a:ea typeface="Times New Roman" panose="02020603050405020304" pitchFamily="18" charset="0"/>
              </a:rPr>
              <a:t>CREATE DATABASE – деректер қорын</a:t>
            </a:r>
            <a:r>
              <a:rPr lang="kk-KZ" sz="2400" spc="-105" dirty="0">
                <a:latin typeface="Times New Roman" panose="02020603050405020304" pitchFamily="18" charset="0"/>
                <a:ea typeface="Times New Roman" panose="02020603050405020304" pitchFamily="18" charset="0"/>
              </a:rPr>
              <a:t> </a:t>
            </a:r>
            <a:r>
              <a:rPr lang="kk-KZ" sz="2400" dirty="0">
                <a:latin typeface="Times New Roman" panose="02020603050405020304" pitchFamily="18" charset="0"/>
                <a:ea typeface="Times New Roman" panose="02020603050405020304" pitchFamily="18" charset="0"/>
              </a:rPr>
              <a:t>құрады.</a:t>
            </a:r>
            <a:endParaRPr lang="ru-RU" sz="1800" dirty="0">
              <a:latin typeface="Times New Roman" panose="02020603050405020304" pitchFamily="18" charset="0"/>
              <a:ea typeface="Times New Roman" panose="02020603050405020304" pitchFamily="18" charset="0"/>
            </a:endParaRPr>
          </a:p>
          <a:p>
            <a:pPr marL="742950" lvl="1" indent="-285750">
              <a:spcBef>
                <a:spcPts val="235"/>
              </a:spcBef>
              <a:spcAft>
                <a:spcPts val="0"/>
              </a:spcAft>
              <a:buSzPts val="1400"/>
              <a:buFont typeface="Times New Roman" panose="02020603050405020304" pitchFamily="18" charset="0"/>
              <a:buChar char="-"/>
              <a:tabLst>
                <a:tab pos="496570" algn="l"/>
              </a:tabLst>
            </a:pPr>
            <a:r>
              <a:rPr lang="kk-KZ" sz="2400" dirty="0">
                <a:latin typeface="Times New Roman" panose="02020603050405020304" pitchFamily="18" charset="0"/>
                <a:ea typeface="Times New Roman" panose="02020603050405020304" pitchFamily="18" charset="0"/>
              </a:rPr>
              <a:t>ALTER DATABASE - деректер қорын</a:t>
            </a:r>
            <a:r>
              <a:rPr lang="kk-KZ" sz="2400" spc="-105" dirty="0">
                <a:latin typeface="Times New Roman" panose="02020603050405020304" pitchFamily="18" charset="0"/>
                <a:ea typeface="Times New Roman" panose="02020603050405020304" pitchFamily="18" charset="0"/>
              </a:rPr>
              <a:t> </a:t>
            </a:r>
            <a:r>
              <a:rPr lang="kk-KZ" sz="2400" dirty="0">
                <a:latin typeface="Times New Roman" panose="02020603050405020304" pitchFamily="18" charset="0"/>
                <a:ea typeface="Times New Roman" panose="02020603050405020304" pitchFamily="18" charset="0"/>
              </a:rPr>
              <a:t>өзгертеді.</a:t>
            </a:r>
            <a:endParaRPr lang="ru-RU" sz="1800" dirty="0">
              <a:latin typeface="Times New Roman" panose="02020603050405020304" pitchFamily="18" charset="0"/>
              <a:ea typeface="Times New Roman" panose="02020603050405020304" pitchFamily="18" charset="0"/>
            </a:endParaRPr>
          </a:p>
          <a:p>
            <a:pPr marL="742950" lvl="1" indent="-285750">
              <a:spcBef>
                <a:spcPts val="245"/>
              </a:spcBef>
              <a:spcAft>
                <a:spcPts val="0"/>
              </a:spcAft>
              <a:buSzPts val="1400"/>
              <a:buFont typeface="Times New Roman" panose="02020603050405020304" pitchFamily="18" charset="0"/>
              <a:buChar char="-"/>
              <a:tabLst>
                <a:tab pos="496570" algn="l"/>
              </a:tabLst>
            </a:pPr>
            <a:r>
              <a:rPr lang="kk-KZ" sz="2400" dirty="0">
                <a:latin typeface="Times New Roman" panose="02020603050405020304" pitchFamily="18" charset="0"/>
                <a:ea typeface="Times New Roman" panose="02020603050405020304" pitchFamily="18" charset="0"/>
              </a:rPr>
              <a:t>DROP DATABASE - деректер қорын өшіреді.</a:t>
            </a:r>
            <a:endParaRPr lang="ru-RU" sz="1800" dirty="0">
              <a:latin typeface="Times New Roman" panose="02020603050405020304" pitchFamily="18" charset="0"/>
              <a:ea typeface="Times New Roman" panose="02020603050405020304" pitchFamily="18" charset="0"/>
            </a:endParaRPr>
          </a:p>
          <a:p>
            <a:pPr>
              <a:spcBef>
                <a:spcPts val="20"/>
              </a:spcBef>
            </a:pPr>
            <a:r>
              <a:rPr lang="kk-KZ" sz="2800" dirty="0">
                <a:latin typeface="Times New Roman" panose="02020603050405020304" pitchFamily="18" charset="0"/>
                <a:ea typeface="Times New Roman" panose="02020603050405020304" pitchFamily="18" charset="0"/>
              </a:rPr>
              <a:t> </a:t>
            </a:r>
            <a:endParaRPr lang="ru-RU" sz="2000" dirty="0">
              <a:latin typeface="Times New Roman" panose="02020603050405020304" pitchFamily="18" charset="0"/>
              <a:ea typeface="Times New Roman" panose="02020603050405020304" pitchFamily="18" charset="0"/>
            </a:endParaRPr>
          </a:p>
          <a:p>
            <a:pPr marL="135255" marR="235585" algn="just">
              <a:lnSpc>
                <a:spcPct val="115000"/>
              </a:lnSpc>
              <a:spcBef>
                <a:spcPts val="5"/>
              </a:spcBef>
            </a:pPr>
            <a:r>
              <a:rPr lang="kk-KZ" sz="2800" dirty="0">
                <a:latin typeface="Times New Roman" panose="02020603050405020304" pitchFamily="18" charset="0"/>
                <a:ea typeface="Times New Roman" panose="02020603050405020304" pitchFamily="18" charset="0"/>
              </a:rPr>
              <a:t>Деректерді басқару операторларын қолдану мысалы ретінде бағдарламалық жолмен деректер қорын құру және жою сұраныстарын қарастырайық. Ол үшін сервер атауын белгілеп, контексті мәзір шақыру арқылы Создать запрос командасы арқылы сәйкес терезені ашамыз. Ашылған терезеде келесі түрдегі сұраныс мәтіні енгізіледі. Нәтижені қарау үшін нысандар шолушысы терезесіндегі деректер қоры бөлімінен жаңадан құрылған деректер қорын тексереміз.</a:t>
            </a:r>
            <a:endParaRPr lang="ru-RU" sz="28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a:xfrm>
            <a:off x="472100" y="620688"/>
            <a:ext cx="8229600" cy="490066"/>
          </a:xfrm>
        </p:spPr>
        <p:txBody>
          <a:bodyPr>
            <a:normAutofit/>
          </a:bodyPr>
          <a:lstStyle/>
          <a:p>
            <a:r>
              <a:rPr lang="kk-KZ" sz="2200" dirty="0">
                <a:effectLst/>
              </a:rPr>
              <a:t>Деректерді басқару </a:t>
            </a:r>
            <a:r>
              <a:rPr lang="kk-KZ" sz="2200" dirty="0" smtClean="0">
                <a:effectLst/>
              </a:rPr>
              <a:t>операторлары</a:t>
            </a:r>
            <a:endParaRPr lang="ru-RU" dirty="0"/>
          </a:p>
        </p:txBody>
      </p:sp>
    </p:spTree>
    <p:extLst>
      <p:ext uri="{BB962C8B-B14F-4D97-AF65-F5344CB8AC3E}">
        <p14:creationId xmlns:p14="http://schemas.microsoft.com/office/powerpoint/2010/main" val="2175802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kk-KZ" sz="4400" dirty="0">
                <a:effectLst/>
                <a:latin typeface="Times New Roman" panose="02020603050405020304" pitchFamily="18" charset="0"/>
                <a:ea typeface="Times New Roman" panose="02020603050405020304" pitchFamily="18" charset="0"/>
              </a:rPr>
              <a:t>Деректер қорын </a:t>
            </a:r>
            <a:r>
              <a:rPr lang="kk-KZ" sz="4400" dirty="0" smtClean="0">
                <a:effectLst/>
                <a:latin typeface="Times New Roman" panose="02020603050405020304" pitchFamily="18" charset="0"/>
                <a:ea typeface="Times New Roman" panose="02020603050405020304" pitchFamily="18" charset="0"/>
              </a:rPr>
              <a:t>құру</a:t>
            </a:r>
            <a:endParaRPr lang="ru-RU" dirty="0"/>
          </a:p>
        </p:txBody>
      </p:sp>
      <p:pic>
        <p:nvPicPr>
          <p:cNvPr id="4" name="image90.png" descr="þÿ"/>
          <p:cNvPicPr>
            <a:picLocks noGrp="1"/>
          </p:cNvPicPr>
          <p:nvPr>
            <p:ph idx="1"/>
          </p:nvPr>
        </p:nvPicPr>
        <p:blipFill>
          <a:blip r:embed="rId2" cstate="print"/>
          <a:stretch>
            <a:fillRect/>
          </a:stretch>
        </p:blipFill>
        <p:spPr>
          <a:xfrm>
            <a:off x="1324381" y="1906024"/>
            <a:ext cx="6495238" cy="3676190"/>
          </a:xfrm>
          <a:prstGeom prst="rect">
            <a:avLst/>
          </a:prstGeom>
        </p:spPr>
      </p:pic>
      <p:sp>
        <p:nvSpPr>
          <p:cNvPr id="5" name="Прямоугольник 4"/>
          <p:cNvSpPr/>
          <p:nvPr/>
        </p:nvSpPr>
        <p:spPr>
          <a:xfrm>
            <a:off x="755576" y="5805264"/>
            <a:ext cx="7488832" cy="555537"/>
          </a:xfrm>
          <a:prstGeom prst="rect">
            <a:avLst/>
          </a:prstGeom>
        </p:spPr>
        <p:txBody>
          <a:bodyPr wrap="square">
            <a:spAutoFit/>
          </a:bodyPr>
          <a:lstStyle/>
          <a:p>
            <a:pPr marL="135255" marR="236855" algn="r">
              <a:lnSpc>
                <a:spcPct val="115000"/>
              </a:lnSpc>
              <a:spcBef>
                <a:spcPts val="305"/>
              </a:spcBef>
              <a:spcAft>
                <a:spcPts val="0"/>
              </a:spcAft>
            </a:pPr>
            <a:r>
              <a:rPr lang="kk-KZ" sz="1400" dirty="0">
                <a:solidFill>
                  <a:schemeClr val="accent4">
                    <a:lumMod val="75000"/>
                  </a:schemeClr>
                </a:solidFill>
                <a:latin typeface="Times New Roman" panose="02020603050405020304" pitchFamily="18" charset="0"/>
                <a:ea typeface="Times New Roman" panose="02020603050405020304" pitchFamily="18" charset="0"/>
              </a:rPr>
              <a:t>Құрылған деректер қорын жою үшін келесі түрдегі </a:t>
            </a:r>
            <a:r>
              <a:rPr lang="kk-KZ" sz="1400" dirty="0" smtClean="0">
                <a:solidFill>
                  <a:schemeClr val="accent4">
                    <a:lumMod val="75000"/>
                  </a:schemeClr>
                </a:solidFill>
                <a:latin typeface="Times New Roman" panose="02020603050405020304" pitchFamily="18" charset="0"/>
                <a:ea typeface="Times New Roman" panose="02020603050405020304" pitchFamily="18" charset="0"/>
              </a:rPr>
              <a:t>мәтіні </a:t>
            </a:r>
            <a:r>
              <a:rPr lang="kk-KZ" sz="1400" dirty="0">
                <a:solidFill>
                  <a:schemeClr val="accent4">
                    <a:lumMod val="75000"/>
                  </a:schemeClr>
                </a:solidFill>
                <a:latin typeface="Times New Roman" panose="02020603050405020304" pitchFamily="18" charset="0"/>
                <a:ea typeface="Times New Roman" panose="02020603050405020304" pitchFamily="18" charset="0"/>
              </a:rPr>
              <a:t>жазылады</a:t>
            </a:r>
            <a:r>
              <a:rPr lang="kk-KZ" sz="1400" dirty="0" smtClean="0">
                <a:solidFill>
                  <a:schemeClr val="accent4">
                    <a:lumMod val="75000"/>
                  </a:schemeClr>
                </a:solidFill>
                <a:latin typeface="Times New Roman" panose="02020603050405020304" pitchFamily="18" charset="0"/>
                <a:ea typeface="Times New Roman" panose="02020603050405020304" pitchFamily="18" charset="0"/>
              </a:rPr>
              <a:t>.</a:t>
            </a:r>
            <a:r>
              <a:rPr lang="kk-KZ" sz="1400" dirty="0">
                <a:solidFill>
                  <a:schemeClr val="accent4">
                    <a:lumMod val="75000"/>
                  </a:schemeClr>
                </a:solidFill>
                <a:latin typeface="Times New Roman" panose="02020603050405020304" pitchFamily="18" charset="0"/>
                <a:ea typeface="Times New Roman" panose="02020603050405020304" pitchFamily="18" charset="0"/>
              </a:rPr>
              <a:t> </a:t>
            </a:r>
            <a:endParaRPr lang="ru-RU" sz="1400" dirty="0" smtClean="0">
              <a:solidFill>
                <a:schemeClr val="accent4">
                  <a:lumMod val="75000"/>
                </a:schemeClr>
              </a:solidFill>
              <a:latin typeface="Times New Roman" panose="02020603050405020304" pitchFamily="18" charset="0"/>
              <a:ea typeface="Times New Roman" panose="02020603050405020304" pitchFamily="18" charset="0"/>
            </a:endParaRPr>
          </a:p>
          <a:p>
            <a:pPr marL="495935" algn="r">
              <a:spcAft>
                <a:spcPts val="0"/>
              </a:spcAft>
            </a:pPr>
            <a:r>
              <a:rPr lang="kk-KZ" sz="1400" dirty="0" smtClean="0">
                <a:solidFill>
                  <a:schemeClr val="accent4">
                    <a:lumMod val="75000"/>
                  </a:schemeClr>
                </a:solidFill>
                <a:latin typeface="Times New Roman" panose="02020603050405020304" pitchFamily="18" charset="0"/>
                <a:ea typeface="Times New Roman" panose="02020603050405020304" pitchFamily="18" charset="0"/>
              </a:rPr>
              <a:t>                                                    DROP DATABASE simpledb</a:t>
            </a:r>
            <a:endParaRPr lang="ru-RU" sz="1400" dirty="0">
              <a:solidFill>
                <a:schemeClr val="accent4">
                  <a:lumMod val="75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408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052736"/>
            <a:ext cx="8820472" cy="4525963"/>
          </a:xfrm>
        </p:spPr>
        <p:txBody>
          <a:bodyPr>
            <a:noAutofit/>
          </a:bodyPr>
          <a:lstStyle/>
          <a:p>
            <a:pPr marL="135890" marR="235585" algn="just">
              <a:lnSpc>
                <a:spcPct val="115000"/>
              </a:lnSpc>
              <a:spcBef>
                <a:spcPts val="5"/>
              </a:spcBef>
            </a:pPr>
            <a:r>
              <a:rPr lang="kk-KZ" sz="1800" dirty="0" smtClean="0">
                <a:latin typeface="Times New Roman" panose="02020603050405020304" pitchFamily="18" charset="0"/>
                <a:ea typeface="Times New Roman" panose="02020603050405020304" pitchFamily="18" charset="0"/>
              </a:rPr>
              <a:t>Сақталатын </a:t>
            </a:r>
            <a:r>
              <a:rPr lang="kk-KZ" sz="1800" dirty="0">
                <a:latin typeface="Times New Roman" panose="02020603050405020304" pitchFamily="18" charset="0"/>
                <a:ea typeface="Times New Roman" panose="02020603050405020304" pitchFamily="18" charset="0"/>
              </a:rPr>
              <a:t>процедуралар SQL-операторлардың өзара байланысқан топтарын көрсетеді. Олардың қолданылуы бағдарламалаушының жұмысын жеңілдетеді. Сондықтан SQL-дің тізбектелген жекелеген операторларынан гөрі, сақталатын процедураларды орындау тиімдірек. Сақталатын процедуралар бір немесе бірнеше SQL операторларынан немесе функцияларынан тұратын және мәндер қорында компиляцияланған түрде сақталатын командалар жиынтығын береді.</a:t>
            </a:r>
            <a:endParaRPr lang="ru-RU" sz="1800" dirty="0">
              <a:latin typeface="Times New Roman" panose="02020603050405020304" pitchFamily="18" charset="0"/>
              <a:ea typeface="Times New Roman" panose="02020603050405020304" pitchFamily="18" charset="0"/>
            </a:endParaRPr>
          </a:p>
          <a:p>
            <a:pPr marL="135890" marR="236220" algn="just">
              <a:lnSpc>
                <a:spcPct val="115000"/>
              </a:lnSpc>
            </a:pPr>
            <a:r>
              <a:rPr lang="kk-KZ" sz="1800" dirty="0">
                <a:latin typeface="Times New Roman" panose="02020603050405020304" pitchFamily="18" charset="0"/>
                <a:ea typeface="Times New Roman" panose="02020603050405020304" pitchFamily="18" charset="0"/>
              </a:rPr>
              <a:t>Сақталатын процедураларды құру үшін сервер атауын белгілеп, контексті мәзір тізімінен </a:t>
            </a:r>
            <a:r>
              <a:rPr lang="kk-KZ" sz="1800" i="1" dirty="0">
                <a:latin typeface="Times New Roman" panose="02020603050405020304" pitchFamily="18" charset="0"/>
                <a:ea typeface="Times New Roman" panose="02020603050405020304" pitchFamily="18" charset="0"/>
              </a:rPr>
              <a:t>Создать запрос </a:t>
            </a:r>
            <a:r>
              <a:rPr lang="kk-KZ" sz="1800" dirty="0">
                <a:latin typeface="Times New Roman" panose="02020603050405020304" pitchFamily="18" charset="0"/>
                <a:ea typeface="Times New Roman" panose="02020603050405020304" pitchFamily="18" charset="0"/>
              </a:rPr>
              <a:t>командасын шақырамыз. Ашылған терезеде сақталатын процедура синтаксисі келесі түрде жазылады. </a:t>
            </a:r>
            <a:r>
              <a:rPr lang="kk-KZ" sz="1800" i="1" dirty="0">
                <a:latin typeface="Times New Roman" panose="02020603050405020304" pitchFamily="18" charset="0"/>
                <a:ea typeface="Times New Roman" panose="02020603050405020304" pitchFamily="18" charset="0"/>
              </a:rPr>
              <a:t>USE </a:t>
            </a:r>
            <a:r>
              <a:rPr lang="kk-KZ" sz="1800" dirty="0">
                <a:latin typeface="Times New Roman" panose="02020603050405020304" pitchFamily="18" charset="0"/>
                <a:ea typeface="Times New Roman" panose="02020603050405020304" pitchFamily="18" charset="0"/>
              </a:rPr>
              <a:t>қызметші сөзінен кейін деректер қорының атауы, </a:t>
            </a:r>
            <a:r>
              <a:rPr lang="kk-KZ" sz="1800" i="1" dirty="0">
                <a:latin typeface="Times New Roman" panose="02020603050405020304" pitchFamily="18" charset="0"/>
                <a:ea typeface="Times New Roman" panose="02020603050405020304" pitchFamily="18" charset="0"/>
              </a:rPr>
              <a:t>GO </a:t>
            </a:r>
            <a:r>
              <a:rPr lang="kk-KZ" sz="1800" dirty="0">
                <a:latin typeface="Times New Roman" panose="02020603050405020304" pitchFamily="18" charset="0"/>
                <a:ea typeface="Times New Roman" panose="02020603050405020304" pitchFamily="18" charset="0"/>
              </a:rPr>
              <a:t>қызметші сөзінен соң </a:t>
            </a:r>
            <a:r>
              <a:rPr lang="kk-KZ" sz="1800" i="1" dirty="0">
                <a:latin typeface="Times New Roman" panose="02020603050405020304" pitchFamily="18" charset="0"/>
                <a:ea typeface="Times New Roman" panose="02020603050405020304" pitchFamily="18" charset="0"/>
              </a:rPr>
              <a:t>CREATE Procedure </a:t>
            </a:r>
            <a:r>
              <a:rPr lang="kk-KZ" sz="1800" dirty="0">
                <a:latin typeface="Times New Roman" panose="02020603050405020304" pitchFamily="18" charset="0"/>
                <a:ea typeface="Times New Roman" panose="02020603050405020304" pitchFamily="18" charset="0"/>
              </a:rPr>
              <a:t>командасы шақырылып, бұдан соң жаңа процедура атауы</a:t>
            </a:r>
            <a:r>
              <a:rPr lang="kk-KZ" sz="1800" spc="-120" dirty="0">
                <a:latin typeface="Times New Roman" panose="02020603050405020304" pitchFamily="18" charset="0"/>
                <a:ea typeface="Times New Roman" panose="02020603050405020304" pitchFamily="18" charset="0"/>
              </a:rPr>
              <a:t> </a:t>
            </a:r>
            <a:r>
              <a:rPr lang="kk-KZ" sz="1800" dirty="0">
                <a:latin typeface="Times New Roman" panose="02020603050405020304" pitchFamily="18" charset="0"/>
                <a:ea typeface="Times New Roman" panose="02020603050405020304" pitchFamily="18" charset="0"/>
              </a:rPr>
              <a:t>енгізіледі.</a:t>
            </a:r>
            <a:endParaRPr lang="ru-RU" sz="1800" dirty="0">
              <a:latin typeface="Times New Roman" panose="02020603050405020304" pitchFamily="18" charset="0"/>
              <a:ea typeface="Times New Roman" panose="02020603050405020304" pitchFamily="18" charset="0"/>
            </a:endParaRPr>
          </a:p>
          <a:p>
            <a:pPr marL="135890" marR="234950" algn="just">
              <a:lnSpc>
                <a:spcPct val="115000"/>
              </a:lnSpc>
            </a:pPr>
            <a:r>
              <a:rPr lang="kk-KZ" sz="1800" dirty="0">
                <a:latin typeface="Times New Roman" panose="02020603050405020304" pitchFamily="18" charset="0"/>
                <a:ea typeface="Times New Roman" panose="02020603050405020304" pitchFamily="18" charset="0"/>
              </a:rPr>
              <a:t>Соңында </a:t>
            </a:r>
            <a:r>
              <a:rPr lang="kk-KZ" sz="1800" i="1" dirty="0">
                <a:latin typeface="Times New Roman" panose="02020603050405020304" pitchFamily="18" charset="0"/>
                <a:ea typeface="Times New Roman" panose="02020603050405020304" pitchFamily="18" charset="0"/>
              </a:rPr>
              <a:t>as </a:t>
            </a:r>
            <a:r>
              <a:rPr lang="kk-KZ" sz="1800" dirty="0">
                <a:latin typeface="Times New Roman" panose="02020603050405020304" pitchFamily="18" charset="0"/>
                <a:ea typeface="Times New Roman" panose="02020603050405020304" pitchFamily="18" charset="0"/>
              </a:rPr>
              <a:t>қызметші сөзін көрсету қажет. Процедура соңы сұраныс мәтінімен аяқталады. Процедура денесін скриптінің басқа бөлігінен  айыру үшін сұраныс </a:t>
            </a:r>
            <a:r>
              <a:rPr lang="kk-KZ" sz="1800" i="1" dirty="0">
                <a:latin typeface="Times New Roman" panose="02020603050405020304" pitchFamily="18" charset="0"/>
                <a:ea typeface="Times New Roman" panose="02020603050405020304" pitchFamily="18" charset="0"/>
              </a:rPr>
              <a:t>BEGIN...END </a:t>
            </a:r>
            <a:r>
              <a:rPr lang="kk-KZ" sz="1800" dirty="0">
                <a:latin typeface="Times New Roman" panose="02020603050405020304" pitchFamily="18" charset="0"/>
                <a:ea typeface="Times New Roman" panose="02020603050405020304" pitchFamily="18" charset="0"/>
              </a:rPr>
              <a:t>блогына</a:t>
            </a:r>
            <a:r>
              <a:rPr lang="kk-KZ" sz="1800" spc="-25" dirty="0">
                <a:latin typeface="Times New Roman" panose="02020603050405020304" pitchFamily="18" charset="0"/>
                <a:ea typeface="Times New Roman" panose="02020603050405020304" pitchFamily="18" charset="0"/>
              </a:rPr>
              <a:t> </a:t>
            </a:r>
            <a:r>
              <a:rPr lang="kk-KZ" sz="1800" dirty="0">
                <a:latin typeface="Times New Roman" panose="02020603050405020304" pitchFamily="18" charset="0"/>
                <a:ea typeface="Times New Roman" panose="02020603050405020304" pitchFamily="18" charset="0"/>
              </a:rPr>
              <a:t>жазылады.</a:t>
            </a:r>
            <a:endParaRPr lang="ru-RU" sz="1800" dirty="0">
              <a:latin typeface="Times New Roman" panose="02020603050405020304" pitchFamily="18" charset="0"/>
              <a:ea typeface="Times New Roman" panose="02020603050405020304" pitchFamily="18" charset="0"/>
            </a:endParaRPr>
          </a:p>
          <a:p>
            <a:pPr algn="just">
              <a:buNone/>
            </a:pPr>
            <a:endParaRPr lang="ru-RU" sz="1800" dirty="0">
              <a:latin typeface="Times New Roman" pitchFamily="18" charset="0"/>
              <a:cs typeface="Times New Roman" pitchFamily="18" charset="0"/>
            </a:endParaRPr>
          </a:p>
        </p:txBody>
      </p:sp>
      <p:sp>
        <p:nvSpPr>
          <p:cNvPr id="3" name="Заголовок 2"/>
          <p:cNvSpPr>
            <a:spLocks noGrp="1"/>
          </p:cNvSpPr>
          <p:nvPr>
            <p:ph type="title"/>
          </p:nvPr>
        </p:nvSpPr>
        <p:spPr>
          <a:xfrm>
            <a:off x="467544" y="0"/>
            <a:ext cx="8229600" cy="908720"/>
          </a:xfrm>
        </p:spPr>
        <p:txBody>
          <a:bodyPr>
            <a:normAutofit/>
          </a:bodyPr>
          <a:lstStyle/>
          <a:p>
            <a:pPr lvl="1"/>
            <a:r>
              <a:rPr lang="kk-KZ" sz="3700" b="1" kern="1200" dirty="0">
                <a:solidFill>
                  <a:schemeClr val="accent4">
                    <a:lumMod val="75000"/>
                  </a:schemeClr>
                </a:solidFill>
                <a:latin typeface="+mj-lt"/>
                <a:ea typeface="+mj-ea"/>
                <a:cs typeface="+mj-cs"/>
              </a:rPr>
              <a:t>Cақталатын процедуралар</a:t>
            </a:r>
            <a:endParaRPr lang="ru-RU" sz="3700" b="1" kern="1200" dirty="0">
              <a:solidFill>
                <a:schemeClr val="accent4">
                  <a:lumMod val="75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7787208" cy="4525963"/>
          </a:xfrm>
        </p:spPr>
        <p:txBody>
          <a:bodyPr>
            <a:normAutofit/>
          </a:bodyPr>
          <a:lstStyle/>
          <a:p>
            <a:pPr marL="495935" marR="4864100"/>
            <a:r>
              <a:rPr lang="kk-KZ" sz="1500" dirty="0">
                <a:latin typeface="Times New Roman" panose="02020603050405020304" pitchFamily="18" charset="0"/>
                <a:ea typeface="Times New Roman" panose="02020603050405020304" pitchFamily="18" charset="0"/>
              </a:rPr>
              <a:t>USE studentter;</a:t>
            </a:r>
            <a:endParaRPr lang="ru-RU" sz="1500" dirty="0">
              <a:latin typeface="Times New Roman" panose="02020603050405020304" pitchFamily="18" charset="0"/>
              <a:ea typeface="Times New Roman" panose="02020603050405020304" pitchFamily="18" charset="0"/>
            </a:endParaRPr>
          </a:p>
          <a:p>
            <a:pPr marL="495935" marR="4864100">
              <a:spcBef>
                <a:spcPts val="240"/>
              </a:spcBef>
            </a:pPr>
            <a:r>
              <a:rPr lang="kk-KZ" sz="1500" dirty="0">
                <a:latin typeface="Times New Roman" panose="02020603050405020304" pitchFamily="18" charset="0"/>
                <a:ea typeface="Times New Roman" panose="02020603050405020304" pitchFamily="18" charset="0"/>
              </a:rPr>
              <a:t>GO</a:t>
            </a:r>
            <a:endParaRPr lang="ru-RU" sz="1500" dirty="0">
              <a:latin typeface="Times New Roman" panose="02020603050405020304" pitchFamily="18" charset="0"/>
              <a:ea typeface="Times New Roman" panose="02020603050405020304" pitchFamily="18" charset="0"/>
            </a:endParaRPr>
          </a:p>
          <a:p>
            <a:pPr marL="495935">
              <a:spcBef>
                <a:spcPts val="245"/>
              </a:spcBef>
            </a:pPr>
            <a:r>
              <a:rPr lang="kk-KZ" sz="1500" dirty="0">
                <a:latin typeface="Times New Roman" panose="02020603050405020304" pitchFamily="18" charset="0"/>
                <a:ea typeface="Times New Roman" panose="02020603050405020304" pitchFamily="18" charset="0"/>
              </a:rPr>
              <a:t>CREATE Procedure ListStudents as</a:t>
            </a:r>
            <a:endParaRPr lang="ru-RU" sz="1500" dirty="0">
              <a:latin typeface="Times New Roman" panose="02020603050405020304" pitchFamily="18" charset="0"/>
              <a:ea typeface="Times New Roman" panose="02020603050405020304" pitchFamily="18" charset="0"/>
            </a:endParaRPr>
          </a:p>
          <a:p>
            <a:pPr marL="495935">
              <a:spcBef>
                <a:spcPts val="240"/>
              </a:spcBef>
            </a:pPr>
            <a:r>
              <a:rPr lang="kk-KZ" sz="1500" dirty="0">
                <a:latin typeface="Times New Roman" panose="02020603050405020304" pitchFamily="18" charset="0"/>
                <a:ea typeface="Times New Roman" panose="02020603050405020304" pitchFamily="18" charset="0"/>
              </a:rPr>
              <a:t>SELECT Tegy, Aty, Tugan_jyly from studentter</a:t>
            </a:r>
            <a:endParaRPr lang="ru-RU" sz="1500" dirty="0">
              <a:latin typeface="Times New Roman" panose="02020603050405020304" pitchFamily="18" charset="0"/>
              <a:ea typeface="Times New Roman" panose="02020603050405020304" pitchFamily="18" charset="0"/>
            </a:endParaRPr>
          </a:p>
          <a:p>
            <a:pPr>
              <a:spcBef>
                <a:spcPts val="25"/>
              </a:spcBef>
            </a:pPr>
            <a:r>
              <a:rPr lang="kk-KZ" sz="1500" dirty="0">
                <a:latin typeface="Times New Roman" panose="02020603050405020304" pitchFamily="18" charset="0"/>
                <a:ea typeface="Times New Roman" panose="02020603050405020304" pitchFamily="18" charset="0"/>
              </a:rPr>
              <a:t> </a:t>
            </a:r>
            <a:endParaRPr lang="ru-RU" sz="1500" dirty="0">
              <a:latin typeface="Times New Roman" panose="02020603050405020304" pitchFamily="18" charset="0"/>
              <a:ea typeface="Times New Roman" panose="02020603050405020304" pitchFamily="18" charset="0"/>
            </a:endParaRPr>
          </a:p>
          <a:p>
            <a:pPr marL="135255" marR="236220" algn="just">
              <a:lnSpc>
                <a:spcPct val="115000"/>
              </a:lnSpc>
            </a:pPr>
            <a:r>
              <a:rPr lang="kk-KZ" sz="1500" dirty="0">
                <a:latin typeface="Times New Roman" panose="02020603050405020304" pitchFamily="18" charset="0"/>
                <a:ea typeface="Times New Roman" panose="02020603050405020304" pitchFamily="18" charset="0"/>
              </a:rPr>
              <a:t>Сәтті құрылған процедураны ашу үшін, </a:t>
            </a:r>
            <a:r>
              <a:rPr lang="kk-KZ" sz="1500" i="1" dirty="0">
                <a:latin typeface="Times New Roman" panose="02020603050405020304" pitchFamily="18" charset="0"/>
                <a:ea typeface="Times New Roman" panose="02020603050405020304" pitchFamily="18" charset="0"/>
              </a:rPr>
              <a:t>studentter </a:t>
            </a:r>
            <a:r>
              <a:rPr lang="kk-KZ" sz="1500" dirty="0">
                <a:latin typeface="Times New Roman" panose="02020603050405020304" pitchFamily="18" charset="0"/>
                <a:ea typeface="Times New Roman" panose="02020603050405020304" pitchFamily="18" charset="0"/>
              </a:rPr>
              <a:t>деректер қорының </a:t>
            </a:r>
            <a:r>
              <a:rPr lang="kk-KZ" sz="1500" i="1" dirty="0">
                <a:latin typeface="Times New Roman" panose="02020603050405020304" pitchFamily="18" charset="0"/>
                <a:ea typeface="Times New Roman" panose="02020603050405020304" pitchFamily="18" charset="0"/>
              </a:rPr>
              <a:t>Программирование – Хранимые процедуры </a:t>
            </a:r>
            <a:r>
              <a:rPr lang="kk-KZ" sz="1500" dirty="0">
                <a:latin typeface="Times New Roman" panose="02020603050405020304" pitchFamily="18" charset="0"/>
                <a:ea typeface="Times New Roman" panose="02020603050405020304" pitchFamily="18" charset="0"/>
              </a:rPr>
              <a:t>бөліміне кіріп, жоғарыда жазылған сақталатын процедураның құрылғанына көз жеткіземіз.</a:t>
            </a:r>
            <a:endParaRPr lang="ru-RU" sz="15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kk-KZ" dirty="0">
                <a:effectLst/>
              </a:rPr>
              <a:t>Сақталатын </a:t>
            </a:r>
            <a:r>
              <a:rPr lang="kk-KZ" dirty="0" smtClean="0">
                <a:effectLst/>
              </a:rPr>
              <a:t>процедура мысалы</a:t>
            </a:r>
            <a:endParaRPr lang="ru-RU" dirty="0"/>
          </a:p>
        </p:txBody>
      </p:sp>
      <p:pic>
        <p:nvPicPr>
          <p:cNvPr id="4" name="image91.png" descr="þÿ"/>
          <p:cNvPicPr/>
          <p:nvPr/>
        </p:nvPicPr>
        <p:blipFill>
          <a:blip r:embed="rId2" cstate="print"/>
          <a:stretch>
            <a:fillRect/>
          </a:stretch>
        </p:blipFill>
        <p:spPr>
          <a:xfrm>
            <a:off x="827584" y="3743074"/>
            <a:ext cx="2088232" cy="2264217"/>
          </a:xfrm>
          <a:prstGeom prst="rect">
            <a:avLst/>
          </a:prstGeom>
        </p:spPr>
      </p:pic>
      <p:sp>
        <p:nvSpPr>
          <p:cNvPr id="5" name="Прямоугольник 4"/>
          <p:cNvSpPr/>
          <p:nvPr/>
        </p:nvSpPr>
        <p:spPr>
          <a:xfrm>
            <a:off x="3503101" y="3861048"/>
            <a:ext cx="2221027" cy="1945148"/>
          </a:xfrm>
          <a:prstGeom prst="rect">
            <a:avLst/>
          </a:prstGeom>
        </p:spPr>
        <p:txBody>
          <a:bodyPr wrap="square">
            <a:spAutoFit/>
          </a:bodyPr>
          <a:lstStyle/>
          <a:p>
            <a:pPr marL="135255" indent="361950">
              <a:lnSpc>
                <a:spcPct val="115000"/>
              </a:lnSpc>
              <a:spcBef>
                <a:spcPts val="435"/>
              </a:spcBef>
            </a:pPr>
            <a:r>
              <a:rPr lang="kk-KZ" sz="1400" dirty="0">
                <a:latin typeface="Times New Roman" panose="02020603050405020304" pitchFamily="18" charset="0"/>
                <a:ea typeface="Times New Roman" panose="02020603050405020304" pitchFamily="18" charset="0"/>
              </a:rPr>
              <a:t>Процедураны орындауға жіберу үшін жаңа сұраныс құру терезесін ашып,</a:t>
            </a:r>
            <a:endParaRPr lang="ru-RU" sz="1400" dirty="0">
              <a:latin typeface="Times New Roman" panose="02020603050405020304" pitchFamily="18" charset="0"/>
              <a:ea typeface="Times New Roman" panose="02020603050405020304" pitchFamily="18" charset="0"/>
            </a:endParaRPr>
          </a:p>
          <a:p>
            <a:pPr marL="135255">
              <a:spcAft>
                <a:spcPts val="0"/>
              </a:spcAft>
            </a:pPr>
            <a:r>
              <a:rPr lang="kk-KZ" sz="1400" dirty="0">
                <a:latin typeface="Times New Roman" panose="02020603050405020304" pitchFamily="18" charset="0"/>
                <a:ea typeface="Times New Roman" panose="02020603050405020304" pitchFamily="18" charset="0"/>
              </a:rPr>
              <a:t>EXEC немесе EXECUTE командасы арқылы процедура атын көрсетеміз.</a:t>
            </a:r>
            <a:endParaRPr lang="ru-RU" sz="1400" dirty="0">
              <a:effectLst/>
              <a:latin typeface="Times New Roman" panose="02020603050405020304" pitchFamily="18" charset="0"/>
              <a:ea typeface="Times New Roman" panose="02020603050405020304" pitchFamily="18" charset="0"/>
            </a:endParaRPr>
          </a:p>
        </p:txBody>
      </p:sp>
      <p:pic>
        <p:nvPicPr>
          <p:cNvPr id="6" name="image92.png" descr="þÿ"/>
          <p:cNvPicPr/>
          <p:nvPr/>
        </p:nvPicPr>
        <p:blipFill>
          <a:blip r:embed="rId3" cstate="print"/>
          <a:stretch>
            <a:fillRect/>
          </a:stretch>
        </p:blipFill>
        <p:spPr>
          <a:xfrm>
            <a:off x="5901258" y="3741839"/>
            <a:ext cx="2343150" cy="2428875"/>
          </a:xfrm>
          <a:prstGeom prst="rect">
            <a:avLst/>
          </a:prstGeom>
        </p:spPr>
      </p:pic>
    </p:spTree>
    <p:extLst>
      <p:ext uri="{BB962C8B-B14F-4D97-AF65-F5344CB8AC3E}">
        <p14:creationId xmlns:p14="http://schemas.microsoft.com/office/powerpoint/2010/main" val="1803448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481328"/>
            <a:ext cx="8686800" cy="4525963"/>
          </a:xfrm>
        </p:spPr>
        <p:txBody>
          <a:bodyPr>
            <a:normAutofit/>
          </a:bodyPr>
          <a:lstStyle/>
          <a:p>
            <a:pPr lvl="1">
              <a:buNone/>
            </a:pPr>
            <a:r>
              <a:rPr lang="kk-KZ" sz="2400" b="1" dirty="0" smtClean="0">
                <a:latin typeface="Times New Roman" pitchFamily="18" charset="0"/>
                <a:cs typeface="Times New Roman" pitchFamily="18" charset="0"/>
              </a:rPr>
              <a:t>1. </a:t>
            </a:r>
            <a:r>
              <a:rPr lang="kk-KZ" sz="2400" b="1" dirty="0">
                <a:latin typeface="Times New Roman" pitchFamily="18" charset="0"/>
                <a:cs typeface="Times New Roman" pitchFamily="18" charset="0"/>
              </a:rPr>
              <a:t>Деректерді өңдеуді тиімді жүзеге асыру. </a:t>
            </a:r>
          </a:p>
          <a:p>
            <a:pPr lvl="1">
              <a:buNone/>
            </a:pPr>
            <a:r>
              <a:rPr lang="kk-KZ" sz="2400" b="1" dirty="0">
                <a:latin typeface="Times New Roman" pitchFamily="18" charset="0"/>
                <a:cs typeface="Times New Roman" pitchFamily="18" charset="0"/>
              </a:rPr>
              <a:t>2. Сақталған </a:t>
            </a:r>
            <a:r>
              <a:rPr lang="kk-KZ" sz="2400" b="1" dirty="0" smtClean="0">
                <a:latin typeface="Times New Roman" pitchFamily="18" charset="0"/>
                <a:cs typeface="Times New Roman" pitchFamily="18" charset="0"/>
              </a:rPr>
              <a:t>процедуралар</a:t>
            </a:r>
            <a:endParaRPr lang="ru-RU" sz="2400" dirty="0" smtClean="0">
              <a:latin typeface="Times New Roman" pitchFamily="18" charset="0"/>
              <a:cs typeface="Times New Roman" pitchFamily="18" charset="0"/>
            </a:endParaRPr>
          </a:p>
          <a:p>
            <a:pPr lvl="1">
              <a:buNone/>
            </a:pPr>
            <a:r>
              <a:rPr lang="en-US" sz="2400" b="1" dirty="0">
                <a:latin typeface="Times New Roman" pitchFamily="18" charset="0"/>
                <a:cs typeface="Times New Roman" pitchFamily="18" charset="0"/>
              </a:rPr>
              <a:t>3</a:t>
            </a:r>
            <a:r>
              <a:rPr lang="kk-KZ" sz="2400" b="1" dirty="0" smtClean="0">
                <a:latin typeface="Times New Roman" pitchFamily="18" charset="0"/>
                <a:cs typeface="Times New Roman" pitchFamily="18" charset="0"/>
              </a:rPr>
              <a:t>. Триггер</a:t>
            </a:r>
            <a:r>
              <a:rPr lang="en-US" sz="2400" b="1"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туралы түсініктер</a:t>
            </a:r>
            <a:endParaRPr lang="en-US" sz="2400" b="1" dirty="0" smtClean="0">
              <a:latin typeface="Times New Roman" pitchFamily="18" charset="0"/>
              <a:cs typeface="Times New Roman" pitchFamily="18" charset="0"/>
            </a:endParaRPr>
          </a:p>
          <a:p>
            <a:pPr lvl="1">
              <a:buNone/>
            </a:pPr>
            <a:r>
              <a:rPr lang="en-US" sz="2400" b="1" dirty="0" smtClean="0">
                <a:latin typeface="Times New Roman" pitchFamily="18" charset="0"/>
                <a:cs typeface="Times New Roman" pitchFamily="18" charset="0"/>
              </a:rPr>
              <a:t>4</a:t>
            </a:r>
            <a:r>
              <a:rPr lang="kk-KZ" sz="2400" b="1" dirty="0" smtClean="0">
                <a:latin typeface="Times New Roman" pitchFamily="18" charset="0"/>
                <a:cs typeface="Times New Roman" pitchFamily="18" charset="0"/>
              </a:rPr>
              <a:t>. Транзакция</a:t>
            </a:r>
            <a:r>
              <a:rPr lang="en-US" sz="2400" b="1"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түсінігі</a:t>
            </a:r>
            <a:endParaRPr lang="kk-KZ" sz="2400" b="1" dirty="0">
              <a:latin typeface="Times New Roman" pitchFamily="18" charset="0"/>
              <a:cs typeface="Times New Roman" pitchFamily="18" charset="0"/>
            </a:endParaRPr>
          </a:p>
          <a:p>
            <a:pPr lvl="1">
              <a:buNone/>
            </a:pPr>
            <a:endParaRPr lang="ru-RU" sz="2400" b="1" dirty="0">
              <a:latin typeface="Times New Roman" pitchFamily="18" charset="0"/>
              <a:cs typeface="Times New Roman" pitchFamily="18" charset="0"/>
            </a:endParaRPr>
          </a:p>
          <a:p>
            <a:pPr algn="just">
              <a:buNone/>
            </a:pPr>
            <a:r>
              <a:rPr lang="kk-KZ" sz="2400" b="1" dirty="0" smtClean="0">
                <a:latin typeface="Times New Roman" pitchFamily="18" charset="0"/>
                <a:cs typeface="Times New Roman" pitchFamily="18" charset="0"/>
              </a:rPr>
              <a:t>	</a:t>
            </a:r>
          </a:p>
          <a:p>
            <a:pPr algn="just">
              <a:buNone/>
            </a:pPr>
            <a:r>
              <a:rPr lang="kk-KZ" sz="2400" b="1" dirty="0" smtClean="0">
                <a:latin typeface="Times New Roman" pitchFamily="18" charset="0"/>
                <a:cs typeface="Times New Roman" pitchFamily="18" charset="0"/>
              </a:rPr>
              <a:t>	Мақсаты: </a:t>
            </a:r>
            <a:r>
              <a:rPr lang="kk-KZ" sz="2400" dirty="0" smtClean="0">
                <a:latin typeface="Times New Roman" pitchFamily="18" charset="0"/>
                <a:cs typeface="Times New Roman" pitchFamily="18" charset="0"/>
              </a:rPr>
              <a:t>MS </a:t>
            </a:r>
            <a:r>
              <a:rPr lang="kk-KZ" sz="2400" dirty="0">
                <a:latin typeface="Times New Roman" pitchFamily="18" charset="0"/>
                <a:cs typeface="Times New Roman" pitchFamily="18" charset="0"/>
              </a:rPr>
              <a:t>SQL Server ортасындағы сақтаушы процедуралар, триггерлер мен транзакциялар </a:t>
            </a:r>
            <a:r>
              <a:rPr lang="kk-KZ" sz="2400" dirty="0" smtClean="0">
                <a:latin typeface="Times New Roman" pitchFamily="18" charset="0"/>
                <a:cs typeface="Times New Roman" pitchFamily="18" charset="0"/>
              </a:rPr>
              <a:t>түсініктері және </a:t>
            </a:r>
            <a:r>
              <a:rPr lang="kk-KZ" sz="2400" dirty="0">
                <a:latin typeface="Times New Roman" pitchFamily="18" charset="0"/>
                <a:cs typeface="Times New Roman" pitchFamily="18" charset="0"/>
              </a:rPr>
              <a:t>оларды практикалық мысалдармен көрсету.</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a:xfrm>
            <a:off x="467544" y="692696"/>
            <a:ext cx="8229600" cy="778098"/>
          </a:xfrm>
        </p:spPr>
        <p:txBody>
          <a:bodyPr>
            <a:noAutofit/>
          </a:bodyPr>
          <a:lstStyle/>
          <a:p>
            <a:pPr algn="ctr"/>
            <a:r>
              <a:rPr lang="kk-KZ" sz="4000" dirty="0" smtClean="0">
                <a:solidFill>
                  <a:srgbClr val="002060"/>
                </a:solidFill>
                <a:latin typeface="Times New Roman" pitchFamily="18" charset="0"/>
                <a:cs typeface="Times New Roman" pitchFamily="18" charset="0"/>
              </a:rPr>
              <a:t>Жоспары: </a:t>
            </a:r>
            <a:r>
              <a:rPr lang="ru-RU" sz="4000" dirty="0" smtClean="0">
                <a:solidFill>
                  <a:srgbClr val="002060"/>
                </a:solidFill>
                <a:latin typeface="Times New Roman" pitchFamily="18" charset="0"/>
                <a:cs typeface="Times New Roman" pitchFamily="18" charset="0"/>
              </a:rPr>
              <a:t/>
            </a:r>
            <a:br>
              <a:rPr lang="ru-RU" sz="4000" dirty="0" smtClean="0">
                <a:solidFill>
                  <a:srgbClr val="002060"/>
                </a:solidFill>
                <a:latin typeface="Times New Roman" pitchFamily="18" charset="0"/>
                <a:cs typeface="Times New Roman" pitchFamily="18" charset="0"/>
              </a:rPr>
            </a:br>
            <a:endParaRPr lang="ru-RU" sz="40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902" y="1196752"/>
            <a:ext cx="8424936" cy="3240360"/>
          </a:xfrm>
        </p:spPr>
        <p:txBody>
          <a:bodyPr>
            <a:noAutofit/>
          </a:bodyPr>
          <a:lstStyle/>
          <a:p>
            <a:pPr marL="495935" algn="just"/>
            <a:r>
              <a:rPr lang="kk-KZ" sz="1400" b="1" kern="0" dirty="0">
                <a:latin typeface="Times New Roman" panose="02020603050405020304" pitchFamily="18" charset="0"/>
                <a:ea typeface="Times New Roman" panose="02020603050405020304" pitchFamily="18" charset="0"/>
              </a:rPr>
              <a:t>Процедураны жою</a:t>
            </a:r>
            <a:endParaRPr lang="ru-RU" sz="1400" b="1" kern="0" dirty="0">
              <a:latin typeface="Times New Roman" panose="02020603050405020304" pitchFamily="18" charset="0"/>
              <a:ea typeface="Times New Roman" panose="02020603050405020304" pitchFamily="18" charset="0"/>
            </a:endParaRPr>
          </a:p>
          <a:p>
            <a:pPr marL="495935" algn="just">
              <a:spcBef>
                <a:spcPts val="225"/>
              </a:spcBef>
            </a:pPr>
            <a:r>
              <a:rPr lang="kk-KZ" sz="1400" dirty="0">
                <a:latin typeface="Times New Roman" panose="02020603050405020304" pitchFamily="18" charset="0"/>
                <a:ea typeface="Times New Roman" panose="02020603050405020304" pitchFamily="18" charset="0"/>
              </a:rPr>
              <a:t>Процедураны жою үшін </a:t>
            </a:r>
            <a:r>
              <a:rPr lang="kk-KZ" sz="1400" i="1" dirty="0">
                <a:latin typeface="Times New Roman" panose="02020603050405020304" pitchFamily="18" charset="0"/>
                <a:ea typeface="Times New Roman" panose="02020603050405020304" pitchFamily="18" charset="0"/>
              </a:rPr>
              <a:t>DROP PROCEDURE </a:t>
            </a:r>
            <a:r>
              <a:rPr lang="kk-KZ" sz="1400" dirty="0">
                <a:latin typeface="Times New Roman" panose="02020603050405020304" pitchFamily="18" charset="0"/>
                <a:ea typeface="Times New Roman" panose="02020603050405020304" pitchFamily="18" charset="0"/>
              </a:rPr>
              <a:t>командасы қолданылады.</a:t>
            </a:r>
            <a:endParaRPr lang="ru-RU" sz="1400" dirty="0">
              <a:latin typeface="Times New Roman" panose="02020603050405020304" pitchFamily="18" charset="0"/>
              <a:ea typeface="Times New Roman" panose="02020603050405020304" pitchFamily="18" charset="0"/>
            </a:endParaRPr>
          </a:p>
          <a:p>
            <a:pPr marL="495935" algn="just"/>
            <a:r>
              <a:rPr lang="kk-KZ" sz="1400" b="1" kern="0" dirty="0" smtClean="0">
                <a:latin typeface="Times New Roman" panose="02020603050405020304" pitchFamily="18" charset="0"/>
                <a:ea typeface="Times New Roman" panose="02020603050405020304" pitchFamily="18" charset="0"/>
              </a:rPr>
              <a:t>Процедуралардағы </a:t>
            </a:r>
            <a:r>
              <a:rPr lang="kk-KZ" sz="1400" b="1" kern="0" dirty="0">
                <a:latin typeface="Times New Roman" panose="02020603050405020304" pitchFamily="18" charset="0"/>
                <a:ea typeface="Times New Roman" panose="02020603050405020304" pitchFamily="18" charset="0"/>
              </a:rPr>
              <a:t>параметрлер</a:t>
            </a:r>
            <a:endParaRPr lang="ru-RU" sz="1400" b="1" kern="0" dirty="0">
              <a:latin typeface="Times New Roman" panose="02020603050405020304" pitchFamily="18" charset="0"/>
              <a:ea typeface="Times New Roman" panose="02020603050405020304" pitchFamily="18" charset="0"/>
            </a:endParaRPr>
          </a:p>
          <a:p>
            <a:pPr marL="135255" marR="236220" algn="just">
              <a:lnSpc>
                <a:spcPct val="115000"/>
              </a:lnSpc>
              <a:spcBef>
                <a:spcPts val="220"/>
              </a:spcBef>
            </a:pPr>
            <a:r>
              <a:rPr lang="kk-KZ" sz="1400" dirty="0">
                <a:latin typeface="Times New Roman" panose="02020603050405020304" pitchFamily="18" charset="0"/>
                <a:ea typeface="Times New Roman" panose="02020603050405020304" pitchFamily="18" charset="0"/>
              </a:rPr>
              <a:t>Процедуралар параметрлер қабылдай алады. Олар кіріс және шығыс параметрлері болып бөлінеді. Кіріс параметрлерінің көмегімен белгілі-бір параметрлерді процедураға беруге, ал шығыс параметрлері процедурадан мән қайтару үшін қолданылады.</a:t>
            </a:r>
            <a:endParaRPr lang="ru-RU" sz="1400" dirty="0">
              <a:latin typeface="Times New Roman" panose="02020603050405020304" pitchFamily="18" charset="0"/>
              <a:ea typeface="Times New Roman" panose="02020603050405020304" pitchFamily="18" charset="0"/>
            </a:endParaRPr>
          </a:p>
          <a:p>
            <a:pPr marL="495935" algn="just"/>
            <a:r>
              <a:rPr lang="kk-KZ" sz="1400" dirty="0">
                <a:latin typeface="Times New Roman" panose="02020603050405020304" pitchFamily="18" charset="0"/>
                <a:ea typeface="Times New Roman" panose="02020603050405020304" pitchFamily="18" charset="0"/>
              </a:rPr>
              <a:t>Топтар кестесіне деректер енгізуге арналған процедура құрайық.</a:t>
            </a:r>
            <a:endParaRPr lang="ru-RU" sz="1400" dirty="0">
              <a:latin typeface="Times New Roman" panose="02020603050405020304" pitchFamily="18" charset="0"/>
              <a:ea typeface="Times New Roman" panose="02020603050405020304" pitchFamily="18" charset="0"/>
            </a:endParaRPr>
          </a:p>
          <a:p>
            <a:pPr marL="0" indent="457200">
              <a:spcBef>
                <a:spcPts val="0"/>
              </a:spcBef>
              <a:buNone/>
            </a:pPr>
            <a:r>
              <a:rPr lang="kk-KZ" sz="1400" i="1" dirty="0">
                <a:solidFill>
                  <a:schemeClr val="accent4">
                    <a:lumMod val="75000"/>
                  </a:schemeClr>
                </a:solidFill>
                <a:latin typeface="Times New Roman" panose="02020603050405020304" pitchFamily="18" charset="0"/>
                <a:ea typeface="Times New Roman" panose="02020603050405020304" pitchFamily="18" charset="0"/>
              </a:rPr>
              <a:t>USE studentter;</a:t>
            </a:r>
            <a:endParaRPr lang="ru-RU" sz="1400" i="1" dirty="0">
              <a:solidFill>
                <a:schemeClr val="accent4">
                  <a:lumMod val="75000"/>
                </a:schemeClr>
              </a:solidFill>
              <a:latin typeface="Times New Roman" panose="02020603050405020304" pitchFamily="18" charset="0"/>
              <a:ea typeface="Times New Roman" panose="02020603050405020304" pitchFamily="18" charset="0"/>
            </a:endParaRPr>
          </a:p>
          <a:p>
            <a:pPr marL="0" indent="457200">
              <a:spcBef>
                <a:spcPts val="0"/>
              </a:spcBef>
              <a:buNone/>
            </a:pPr>
            <a:r>
              <a:rPr lang="kk-KZ" sz="1400" i="1" dirty="0">
                <a:solidFill>
                  <a:schemeClr val="accent4">
                    <a:lumMod val="75000"/>
                  </a:schemeClr>
                </a:solidFill>
                <a:latin typeface="Times New Roman" panose="02020603050405020304" pitchFamily="18" charset="0"/>
                <a:ea typeface="Times New Roman" panose="02020603050405020304" pitchFamily="18" charset="0"/>
              </a:rPr>
              <a:t>GO</a:t>
            </a:r>
            <a:endParaRPr lang="ru-RU" sz="1400" i="1" dirty="0">
              <a:solidFill>
                <a:schemeClr val="accent4">
                  <a:lumMod val="75000"/>
                </a:schemeClr>
              </a:solidFill>
              <a:latin typeface="Times New Roman" panose="02020603050405020304" pitchFamily="18" charset="0"/>
              <a:ea typeface="Times New Roman" panose="02020603050405020304" pitchFamily="18" charset="0"/>
            </a:endParaRPr>
          </a:p>
          <a:p>
            <a:pPr marL="0" indent="457200">
              <a:spcBef>
                <a:spcPts val="0"/>
              </a:spcBef>
              <a:buNone/>
            </a:pPr>
            <a:r>
              <a:rPr lang="kk-KZ" sz="1400" i="1" dirty="0">
                <a:solidFill>
                  <a:schemeClr val="accent4">
                    <a:lumMod val="75000"/>
                  </a:schemeClr>
                </a:solidFill>
                <a:latin typeface="Times New Roman" panose="02020603050405020304" pitchFamily="18" charset="0"/>
                <a:ea typeface="Times New Roman" panose="02020603050405020304" pitchFamily="18" charset="0"/>
              </a:rPr>
              <a:t>CREATE PROCEDURE AddToptar</a:t>
            </a:r>
            <a:endParaRPr lang="ru-RU" sz="1400" i="1" dirty="0">
              <a:solidFill>
                <a:schemeClr val="accent4">
                  <a:lumMod val="75000"/>
                </a:schemeClr>
              </a:solidFill>
              <a:latin typeface="Times New Roman" panose="02020603050405020304" pitchFamily="18" charset="0"/>
              <a:ea typeface="Times New Roman" panose="02020603050405020304" pitchFamily="18" charset="0"/>
            </a:endParaRPr>
          </a:p>
          <a:p>
            <a:pPr marL="0" indent="457200">
              <a:spcBef>
                <a:spcPts val="0"/>
              </a:spcBef>
              <a:buNone/>
            </a:pPr>
            <a:r>
              <a:rPr lang="kk-KZ" sz="1400" i="1" dirty="0">
                <a:solidFill>
                  <a:schemeClr val="accent4">
                    <a:lumMod val="75000"/>
                  </a:schemeClr>
                </a:solidFill>
                <a:latin typeface="Times New Roman" panose="02020603050405020304" pitchFamily="18" charset="0"/>
                <a:ea typeface="Times New Roman" panose="02020603050405020304" pitchFamily="18" charset="0"/>
              </a:rPr>
              <a:t>@Top_kody INT,</a:t>
            </a:r>
            <a:endParaRPr lang="ru-RU" sz="1400" i="1" dirty="0">
              <a:solidFill>
                <a:schemeClr val="accent4">
                  <a:lumMod val="75000"/>
                </a:schemeClr>
              </a:solidFill>
              <a:latin typeface="Times New Roman" panose="02020603050405020304" pitchFamily="18" charset="0"/>
              <a:ea typeface="Times New Roman" panose="02020603050405020304" pitchFamily="18" charset="0"/>
            </a:endParaRPr>
          </a:p>
          <a:p>
            <a:pPr marL="0" marR="3716020" indent="457200">
              <a:spcBef>
                <a:spcPts val="0"/>
              </a:spcBef>
              <a:buNone/>
            </a:pPr>
            <a:r>
              <a:rPr lang="kk-KZ" sz="1400" i="1" dirty="0">
                <a:solidFill>
                  <a:schemeClr val="accent4">
                    <a:lumMod val="75000"/>
                  </a:schemeClr>
                </a:solidFill>
                <a:latin typeface="Times New Roman" panose="02020603050405020304" pitchFamily="18" charset="0"/>
                <a:ea typeface="Times New Roman" panose="02020603050405020304" pitchFamily="18" charset="0"/>
              </a:rPr>
              <a:t>@Top_aty NVARCHAR(20) AS</a:t>
            </a:r>
            <a:endParaRPr lang="ru-RU" sz="1400" i="1" dirty="0">
              <a:solidFill>
                <a:schemeClr val="accent4">
                  <a:lumMod val="75000"/>
                </a:schemeClr>
              </a:solidFill>
              <a:latin typeface="Times New Roman" panose="02020603050405020304" pitchFamily="18" charset="0"/>
              <a:ea typeface="Times New Roman" panose="02020603050405020304" pitchFamily="18" charset="0"/>
            </a:endParaRPr>
          </a:p>
          <a:p>
            <a:pPr marL="0" marR="2846705" indent="457200">
              <a:spcBef>
                <a:spcPts val="0"/>
              </a:spcBef>
              <a:buNone/>
            </a:pPr>
            <a:r>
              <a:rPr lang="kk-KZ" sz="1400" i="1" dirty="0">
                <a:solidFill>
                  <a:schemeClr val="accent4">
                    <a:lumMod val="75000"/>
                  </a:schemeClr>
                </a:solidFill>
                <a:latin typeface="Times New Roman" panose="02020603050405020304" pitchFamily="18" charset="0"/>
                <a:ea typeface="Times New Roman" panose="02020603050405020304" pitchFamily="18" charset="0"/>
              </a:rPr>
              <a:t>INSERT INTO Toptar(Top_kody, Top_aty</a:t>
            </a:r>
            <a:r>
              <a:rPr lang="kk-KZ" sz="1400" i="1" dirty="0" smtClean="0">
                <a:solidFill>
                  <a:schemeClr val="accent4">
                    <a:lumMod val="75000"/>
                  </a:schemeClr>
                </a:solidFill>
                <a:latin typeface="Times New Roman" panose="02020603050405020304" pitchFamily="18" charset="0"/>
                <a:ea typeface="Times New Roman" panose="02020603050405020304" pitchFamily="18" charset="0"/>
              </a:rPr>
              <a:t>)</a:t>
            </a:r>
          </a:p>
          <a:p>
            <a:pPr marL="0" marR="2846705" indent="457200">
              <a:spcBef>
                <a:spcPts val="0"/>
              </a:spcBef>
              <a:buNone/>
            </a:pPr>
            <a:r>
              <a:rPr lang="kk-KZ" sz="1400" i="1" dirty="0" smtClean="0">
                <a:solidFill>
                  <a:schemeClr val="accent4">
                    <a:lumMod val="75000"/>
                  </a:schemeClr>
                </a:solidFill>
                <a:latin typeface="Times New Roman" panose="02020603050405020304" pitchFamily="18" charset="0"/>
                <a:ea typeface="Times New Roman" panose="02020603050405020304" pitchFamily="18" charset="0"/>
              </a:rPr>
              <a:t> </a:t>
            </a:r>
            <a:r>
              <a:rPr lang="kk-KZ" sz="1400" i="1" dirty="0">
                <a:solidFill>
                  <a:schemeClr val="accent4">
                    <a:lumMod val="75000"/>
                  </a:schemeClr>
                </a:solidFill>
                <a:latin typeface="Times New Roman" panose="02020603050405020304" pitchFamily="18" charset="0"/>
                <a:ea typeface="Times New Roman" panose="02020603050405020304" pitchFamily="18" charset="0"/>
              </a:rPr>
              <a:t>VALUES(@Top_kody, </a:t>
            </a:r>
            <a:r>
              <a:rPr lang="kk-KZ" sz="1400" i="1" dirty="0" smtClean="0">
                <a:solidFill>
                  <a:schemeClr val="accent4">
                    <a:lumMod val="75000"/>
                  </a:schemeClr>
                </a:solidFill>
                <a:latin typeface="Times New Roman" panose="02020603050405020304" pitchFamily="18" charset="0"/>
                <a:ea typeface="Times New Roman" panose="02020603050405020304" pitchFamily="18" charset="0"/>
              </a:rPr>
              <a:t>      @</a:t>
            </a:r>
            <a:r>
              <a:rPr lang="kk-KZ" sz="1400" i="1" dirty="0">
                <a:solidFill>
                  <a:schemeClr val="accent4">
                    <a:lumMod val="75000"/>
                  </a:schemeClr>
                </a:solidFill>
                <a:latin typeface="Times New Roman" panose="02020603050405020304" pitchFamily="18" charset="0"/>
                <a:ea typeface="Times New Roman" panose="02020603050405020304" pitchFamily="18" charset="0"/>
              </a:rPr>
              <a:t>Top_aty)</a:t>
            </a:r>
            <a:endParaRPr lang="ru-RU" sz="1400" i="1" dirty="0">
              <a:solidFill>
                <a:schemeClr val="accent4">
                  <a:lumMod val="75000"/>
                </a:schemeClr>
              </a:solidFill>
              <a:latin typeface="Times New Roman" panose="02020603050405020304" pitchFamily="18" charset="0"/>
              <a:ea typeface="Times New Roman" panose="02020603050405020304" pitchFamily="18" charset="0"/>
            </a:endParaRPr>
          </a:p>
          <a:p>
            <a:endParaRPr lang="ru-RU" sz="1800" dirty="0">
              <a:latin typeface="Times New Roman" pitchFamily="18" charset="0"/>
              <a:cs typeface="Times New Roman" pitchFamily="18" charset="0"/>
            </a:endParaRPr>
          </a:p>
        </p:txBody>
      </p:sp>
      <p:sp>
        <p:nvSpPr>
          <p:cNvPr id="3" name="Заголовок 2"/>
          <p:cNvSpPr>
            <a:spLocks noGrp="1"/>
          </p:cNvSpPr>
          <p:nvPr>
            <p:ph type="title"/>
          </p:nvPr>
        </p:nvSpPr>
        <p:spPr>
          <a:xfrm>
            <a:off x="467544" y="260648"/>
            <a:ext cx="8229600" cy="432048"/>
          </a:xfrm>
        </p:spPr>
        <p:txBody>
          <a:bodyPr>
            <a:noAutofit/>
          </a:bodyPr>
          <a:lstStyle/>
          <a:p>
            <a:pPr lvl="1" algn="ctr" rtl="0">
              <a:spcBef>
                <a:spcPct val="0"/>
              </a:spcBef>
            </a:pPr>
            <a:r>
              <a:rPr lang="kk-KZ" sz="3200" b="1" dirty="0" smtClean="0">
                <a:solidFill>
                  <a:srgbClr val="002060"/>
                </a:solidFill>
                <a:latin typeface="Times New Roman" pitchFamily="18" charset="0"/>
                <a:cs typeface="Times New Roman" pitchFamily="18" charset="0"/>
              </a:rPr>
              <a:t>Сақталған процедуралар</a:t>
            </a:r>
            <a:endParaRPr lang="ru-RU" sz="32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51520" y="1484784"/>
            <a:ext cx="4716870" cy="4586878"/>
          </a:xfrm>
          <a:prstGeom prst="rect">
            <a:avLst/>
          </a:prstGeom>
        </p:spPr>
      </p:pic>
      <p:sp>
        <p:nvSpPr>
          <p:cNvPr id="3" name="Прямоугольник 2"/>
          <p:cNvSpPr/>
          <p:nvPr/>
        </p:nvSpPr>
        <p:spPr>
          <a:xfrm>
            <a:off x="395536" y="188640"/>
            <a:ext cx="8136904" cy="1051057"/>
          </a:xfrm>
          <a:prstGeom prst="rect">
            <a:avLst/>
          </a:prstGeom>
        </p:spPr>
        <p:txBody>
          <a:bodyPr wrap="square">
            <a:spAutoFit/>
          </a:bodyPr>
          <a:lstStyle/>
          <a:p>
            <a:pPr marL="135890" marR="236220" lvl="0" indent="-256032" algn="just">
              <a:lnSpc>
                <a:spcPct val="115000"/>
              </a:lnSpc>
              <a:spcBef>
                <a:spcPts val="400"/>
              </a:spcBef>
              <a:buClr>
                <a:srgbClr val="2DA2BF"/>
              </a:buClr>
              <a:buSzPct val="68000"/>
              <a:buFont typeface="Wingdings 3"/>
              <a:buChar char=""/>
            </a:pPr>
            <a:r>
              <a:rPr lang="kk-KZ" sz="1400" dirty="0">
                <a:solidFill>
                  <a:prstClr val="black"/>
                </a:solidFill>
                <a:latin typeface="Times New Roman" panose="02020603050405020304" pitchFamily="18" charset="0"/>
                <a:ea typeface="Times New Roman" panose="02020603050405020304" pitchFamily="18" charset="0"/>
              </a:rPr>
              <a:t>Процедура атауынан кейін кіріс параметрлерінің тізімі жазылады. Олар айнымалылар тәрізді айқындалып, @ символынан басталады, атаудан соң айнымалы типі көрсетіледі. INSERT командасының көмегімен бұл параметрдің мәндері </a:t>
            </a:r>
            <a:r>
              <a:rPr lang="kk-KZ" sz="1400" i="1" dirty="0">
                <a:solidFill>
                  <a:prstClr val="black"/>
                </a:solidFill>
                <a:latin typeface="Times New Roman" panose="02020603050405020304" pitchFamily="18" charset="0"/>
                <a:ea typeface="Times New Roman" panose="02020603050405020304" pitchFamily="18" charset="0"/>
              </a:rPr>
              <a:t>Toptar </a:t>
            </a:r>
            <a:r>
              <a:rPr lang="kk-KZ" sz="1400" dirty="0">
                <a:solidFill>
                  <a:prstClr val="black"/>
                </a:solidFill>
                <a:latin typeface="Times New Roman" panose="02020603050405020304" pitchFamily="18" charset="0"/>
                <a:ea typeface="Times New Roman" panose="02020603050405020304" pitchFamily="18" charset="0"/>
              </a:rPr>
              <a:t>кестесіне беріледі.</a:t>
            </a:r>
            <a:endParaRPr lang="ru-RU" sz="1400" dirty="0">
              <a:solidFill>
                <a:prstClr val="black"/>
              </a:solidFill>
              <a:latin typeface="Times New Roman" panose="02020603050405020304" pitchFamily="18" charset="0"/>
              <a:ea typeface="Times New Roman" panose="02020603050405020304" pitchFamily="18" charset="0"/>
            </a:endParaRPr>
          </a:p>
          <a:p>
            <a:pPr marL="495935" lvl="0" indent="-256032" algn="just">
              <a:spcBef>
                <a:spcPts val="5"/>
              </a:spcBef>
              <a:buClr>
                <a:srgbClr val="2DA2BF"/>
              </a:buClr>
              <a:buSzPct val="68000"/>
              <a:buFont typeface="Wingdings 3"/>
              <a:buChar char=""/>
            </a:pPr>
            <a:r>
              <a:rPr lang="kk-KZ" sz="1400" dirty="0">
                <a:solidFill>
                  <a:prstClr val="black"/>
                </a:solidFill>
                <a:latin typeface="Times New Roman" panose="02020603050405020304" pitchFamily="18" charset="0"/>
                <a:ea typeface="Times New Roman" panose="02020603050405020304" pitchFamily="18" charset="0"/>
              </a:rPr>
              <a:t>Бұл процедураны қолдану үшін келесі түрдегі сұраныс коды жазылады.</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4" name="Прямоугольник 3"/>
          <p:cNvSpPr/>
          <p:nvPr/>
        </p:nvSpPr>
        <p:spPr>
          <a:xfrm>
            <a:off x="5220072" y="1484784"/>
            <a:ext cx="2430016" cy="3313215"/>
          </a:xfrm>
          <a:prstGeom prst="rect">
            <a:avLst/>
          </a:prstGeom>
        </p:spPr>
        <p:txBody>
          <a:bodyPr wrap="square">
            <a:spAutoFit/>
          </a:bodyPr>
          <a:lstStyle/>
          <a:p>
            <a:pPr marL="135890" marR="236855">
              <a:lnSpc>
                <a:spcPct val="115000"/>
              </a:lnSpc>
              <a:spcAft>
                <a:spcPts val="0"/>
              </a:spcAft>
            </a:pPr>
            <a:r>
              <a:rPr lang="kk-KZ" sz="1400" dirty="0">
                <a:latin typeface="Times New Roman" panose="02020603050405020304" pitchFamily="18" charset="0"/>
                <a:ea typeface="Times New Roman" panose="02020603050405020304" pitchFamily="18" charset="0"/>
              </a:rPr>
              <a:t>Mamandyk_kody өрісіне мән енгізу параметрі қосылмаған соң, бұл өріс NULL, яғни бос мәнді қабылдайды.</a:t>
            </a:r>
            <a:endParaRPr lang="ru-RU" sz="1400" dirty="0">
              <a:latin typeface="Times New Roman" panose="02020603050405020304" pitchFamily="18" charset="0"/>
              <a:ea typeface="Times New Roman" panose="02020603050405020304" pitchFamily="18" charset="0"/>
            </a:endParaRPr>
          </a:p>
          <a:p>
            <a:pPr marL="135890" marR="236855">
              <a:lnSpc>
                <a:spcPct val="115000"/>
              </a:lnSpc>
              <a:spcAft>
                <a:spcPts val="0"/>
              </a:spcAft>
            </a:pPr>
            <a:r>
              <a:rPr lang="kk-KZ" sz="1400" dirty="0">
                <a:latin typeface="Times New Roman" panose="02020603050405020304" pitchFamily="18" charset="0"/>
                <a:ea typeface="Times New Roman" panose="02020603050405020304" pitchFamily="18" charset="0"/>
              </a:rPr>
              <a:t>Сонымен бірге, мәндерді тікелей жіберу жұмысын да ұйымдастыруға болады. Бұл кезде процедура нәтижесіндегі өзгерістерді кестеден ғана көруге болады.</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1716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25000" lnSpcReduction="20000"/>
          </a:bodyPr>
          <a:lstStyle/>
          <a:p>
            <a:pPr marL="135255" marR="234950" indent="450215" algn="just">
              <a:lnSpc>
                <a:spcPct val="115000"/>
              </a:lnSpc>
            </a:pPr>
            <a:r>
              <a:rPr lang="kk-KZ" sz="4800" dirty="0">
                <a:latin typeface="Times New Roman" panose="02020603050405020304" pitchFamily="18" charset="0"/>
                <a:ea typeface="Times New Roman" panose="02020603050405020304" pitchFamily="18" charset="0"/>
              </a:rPr>
              <a:t>Триггерлер сақталатын процедуралардың бір түрі болып саналады. Деректерді манипуляциялау (DML) тілінің операторларын орындайды. Триггерлер деректердің тұтастығын қадағалауға, сонымен бірге транзакцияларды өткізуде қолданылады.</a:t>
            </a:r>
            <a:endParaRPr lang="ru-RU" sz="4800" dirty="0">
              <a:latin typeface="Times New Roman" panose="02020603050405020304" pitchFamily="18" charset="0"/>
              <a:ea typeface="Times New Roman" panose="02020603050405020304" pitchFamily="18" charset="0"/>
            </a:endParaRPr>
          </a:p>
          <a:p>
            <a:pPr marL="135255" marR="236220" indent="450215" algn="just">
              <a:lnSpc>
                <a:spcPct val="115000"/>
              </a:lnSpc>
            </a:pPr>
            <a:r>
              <a:rPr lang="kk-KZ" sz="4800" dirty="0">
                <a:latin typeface="Times New Roman" panose="02020603050405020304" pitchFamily="18" charset="0"/>
                <a:ea typeface="Times New Roman" panose="02020603050405020304" pitchFamily="18" charset="0"/>
              </a:rPr>
              <a:t>Триггер – реляциялық ДҚ ішінде белгілі-бір жағдайларға байланысты орындалатын компиляцияланған SQL–процедура. Триггерлер қолданушылар үшін ыңғайлы, дегенмен оларды қолдануда енгізу-шығару операциялары үшін қосымша ресурстарды талап етеді. Егер осы ресурстарды тиімді пайдалануда</a:t>
            </a:r>
            <a:endParaRPr lang="ru-RU" sz="4800" dirty="0">
              <a:latin typeface="Times New Roman" panose="02020603050405020304" pitchFamily="18" charset="0"/>
              <a:ea typeface="Times New Roman" panose="02020603050405020304" pitchFamily="18" charset="0"/>
            </a:endParaRPr>
          </a:p>
          <a:p>
            <a:pPr marL="0" marR="235585" indent="0" algn="just">
              <a:lnSpc>
                <a:spcPct val="115000"/>
              </a:lnSpc>
              <a:spcBef>
                <a:spcPts val="350"/>
              </a:spcBef>
              <a:buNone/>
            </a:pPr>
            <a:r>
              <a:rPr lang="kk-KZ" sz="4800" dirty="0">
                <a:latin typeface="Times New Roman" panose="02020603050405020304" pitchFamily="18" charset="0"/>
                <a:ea typeface="Times New Roman" panose="02020603050405020304" pitchFamily="18" charset="0"/>
              </a:rPr>
              <a:t/>
            </a:r>
            <a:br>
              <a:rPr lang="kk-KZ" sz="4800" dirty="0">
                <a:latin typeface="Times New Roman" panose="02020603050405020304" pitchFamily="18" charset="0"/>
                <a:ea typeface="Times New Roman" panose="02020603050405020304" pitchFamily="18" charset="0"/>
              </a:rPr>
            </a:br>
            <a:r>
              <a:rPr lang="kk-KZ" sz="4800" dirty="0">
                <a:latin typeface="Times New Roman" panose="02020603050405020304" pitchFamily="18" charset="0"/>
                <a:ea typeface="Times New Roman" panose="02020603050405020304" pitchFamily="18" charset="0"/>
              </a:rPr>
              <a:t>сақталатын процедуралар мен қолданбалы бағдарламалар қолданылса, триггерлерді қолданбауға болады.</a:t>
            </a:r>
            <a:endParaRPr lang="ru-RU" sz="4800" dirty="0">
              <a:latin typeface="Times New Roman" panose="02020603050405020304" pitchFamily="18" charset="0"/>
              <a:ea typeface="Times New Roman" panose="02020603050405020304" pitchFamily="18" charset="0"/>
            </a:endParaRPr>
          </a:p>
          <a:p>
            <a:pPr marL="135255" marR="235585" indent="450215" algn="just">
              <a:lnSpc>
                <a:spcPct val="115000"/>
              </a:lnSpc>
              <a:spcBef>
                <a:spcPts val="5"/>
              </a:spcBef>
            </a:pPr>
            <a:r>
              <a:rPr lang="kk-KZ" sz="4800" dirty="0">
                <a:latin typeface="Times New Roman" panose="02020603050405020304" pitchFamily="18" charset="0"/>
                <a:ea typeface="Times New Roman" panose="02020603050405020304" pitchFamily="18" charset="0"/>
              </a:rPr>
              <a:t>Триггерлер SQL Server ДҚ деректерінің тұтастығын қолдайтын ерекше құрал. Әр триггер нақты бір кестеге арналады. Ондағы деректерді модификациялау бір транзакция сияқты болады. Қате кетсе немесе деректердің тұтастығы бұзылса, осы транзакция “жүріп” өтеді. Триггер жасаған өзгертулер орындалмайды. Триггер тиімді, сонымен бірге қауіпті құрал. Логикасы дұрыс жұмыс істемеген триггер тұтас ДҚ-ын жойып жібере алады, сондықтанда оларды тексеру керек.</a:t>
            </a:r>
            <a:endParaRPr lang="ru-RU" sz="4800" dirty="0">
              <a:latin typeface="Times New Roman" panose="02020603050405020304" pitchFamily="18" charset="0"/>
              <a:ea typeface="Times New Roman" panose="02020603050405020304" pitchFamily="18" charset="0"/>
            </a:endParaRPr>
          </a:p>
          <a:p>
            <a:pPr marL="135255" marR="235585" indent="450215" algn="just">
              <a:lnSpc>
                <a:spcPct val="115000"/>
              </a:lnSpc>
            </a:pPr>
            <a:r>
              <a:rPr lang="kk-KZ" sz="4800" dirty="0">
                <a:latin typeface="Times New Roman" panose="02020603050405020304" pitchFamily="18" charset="0"/>
                <a:ea typeface="Times New Roman" panose="02020603050405020304" pitchFamily="18" charset="0"/>
              </a:rPr>
              <a:t>Кәдімгі ішкі бағдарламалардан айырмашылығы – триггерлік жағдайда оның жұмысы ашық түрде көрінбейді.</a:t>
            </a:r>
            <a:endParaRPr lang="ru-RU" sz="4800" dirty="0">
              <a:latin typeface="Times New Roman" panose="02020603050405020304" pitchFamily="18" charset="0"/>
              <a:ea typeface="Times New Roman" panose="02020603050405020304" pitchFamily="18" charset="0"/>
            </a:endParaRPr>
          </a:p>
          <a:p>
            <a:pPr marL="585470" algn="just"/>
            <a:r>
              <a:rPr lang="kk-KZ" sz="4800" dirty="0">
                <a:latin typeface="Times New Roman" panose="02020603050405020304" pitchFamily="18" charset="0"/>
                <a:ea typeface="Times New Roman" panose="02020603050405020304" pitchFamily="18" charset="0"/>
              </a:rPr>
              <a:t>Триггерлер арқылы келесідей мақсатқа жетуге болады:</a:t>
            </a:r>
            <a:endParaRPr lang="ru-RU" sz="4800" dirty="0">
              <a:latin typeface="Times New Roman" panose="02020603050405020304" pitchFamily="18" charset="0"/>
              <a:ea typeface="Times New Roman" panose="02020603050405020304" pitchFamily="18" charset="0"/>
            </a:endParaRPr>
          </a:p>
          <a:p>
            <a:pPr marL="342900" marR="237490" lvl="0" indent="-342900" algn="just">
              <a:lnSpc>
                <a:spcPct val="115000"/>
              </a:lnSpc>
              <a:spcBef>
                <a:spcPts val="240"/>
              </a:spcBef>
              <a:buSzPts val="1400"/>
              <a:buFont typeface="Times New Roman" panose="02020603050405020304" pitchFamily="18" charset="0"/>
              <a:buChar char="-"/>
              <a:tabLst>
                <a:tab pos="820420" algn="l"/>
              </a:tabLst>
            </a:pPr>
            <a:r>
              <a:rPr lang="kk-KZ" sz="4800" dirty="0">
                <a:latin typeface="Times New Roman" panose="02020603050405020304" pitchFamily="18" charset="0"/>
                <a:ea typeface="Times New Roman" panose="02020603050405020304" pitchFamily="18" charset="0"/>
              </a:rPr>
              <a:t>енгізілетін деректердің дұрыстығын тексереді және деректердің тұтастығын күрделі шектеуде</a:t>
            </a:r>
            <a:r>
              <a:rPr lang="kk-KZ" sz="4800" spc="-15" dirty="0">
                <a:latin typeface="Times New Roman" panose="02020603050405020304" pitchFamily="18" charset="0"/>
                <a:ea typeface="Times New Roman" panose="02020603050405020304" pitchFamily="18" charset="0"/>
              </a:rPr>
              <a:t> </a:t>
            </a:r>
            <a:r>
              <a:rPr lang="kk-KZ" sz="4800" dirty="0">
                <a:latin typeface="Times New Roman" panose="02020603050405020304" pitchFamily="18" charset="0"/>
                <a:ea typeface="Times New Roman" panose="02020603050405020304" pitchFamily="18" charset="0"/>
              </a:rPr>
              <a:t>қолданады;</a:t>
            </a:r>
            <a:endParaRPr lang="ru-RU" sz="4800" dirty="0">
              <a:latin typeface="Times New Roman" panose="02020603050405020304" pitchFamily="18" charset="0"/>
              <a:ea typeface="Times New Roman" panose="02020603050405020304" pitchFamily="18" charset="0"/>
            </a:endParaRPr>
          </a:p>
          <a:p>
            <a:pPr marL="342900" marR="338455" lvl="0" indent="-342900" algn="just">
              <a:lnSpc>
                <a:spcPct val="115000"/>
              </a:lnSpc>
              <a:buSzPts val="1400"/>
              <a:buFont typeface="Times New Roman" panose="02020603050405020304" pitchFamily="18" charset="0"/>
              <a:buChar char="-"/>
              <a:tabLst>
                <a:tab pos="708025" algn="l"/>
              </a:tabLst>
            </a:pPr>
            <a:r>
              <a:rPr lang="kk-KZ" sz="4800" dirty="0">
                <a:latin typeface="Times New Roman" panose="02020603050405020304" pitchFamily="18" charset="0"/>
                <a:ea typeface="Times New Roman" panose="02020603050405020304" pitchFamily="18" charset="0"/>
              </a:rPr>
              <a:t>кестені толықтыру кезінде кейбір іс-әрекеттер туралы хабар береді, т.б. Триггерлік жағдайлар INSERT, DELETE және UPDATE- ден</a:t>
            </a:r>
            <a:r>
              <a:rPr lang="kk-KZ" sz="4800" spc="-85" dirty="0">
                <a:latin typeface="Times New Roman" panose="02020603050405020304" pitchFamily="18" charset="0"/>
                <a:ea typeface="Times New Roman" panose="02020603050405020304" pitchFamily="18" charset="0"/>
              </a:rPr>
              <a:t> </a:t>
            </a:r>
            <a:r>
              <a:rPr lang="kk-KZ" sz="4800" dirty="0">
                <a:latin typeface="Times New Roman" panose="02020603050405020304" pitchFamily="18" charset="0"/>
                <a:ea typeface="Times New Roman" panose="02020603050405020304" pitchFamily="18" charset="0"/>
              </a:rPr>
              <a:t>тұрады.</a:t>
            </a:r>
            <a:endParaRPr lang="ru-RU" sz="4800" dirty="0">
              <a:latin typeface="Times New Roman" panose="02020603050405020304" pitchFamily="18" charset="0"/>
              <a:ea typeface="Times New Roman" panose="02020603050405020304" pitchFamily="18" charset="0"/>
            </a:endParaRPr>
          </a:p>
          <a:p>
            <a:pPr marL="316230" marR="235585" indent="287655" algn="just">
              <a:lnSpc>
                <a:spcPct val="115000"/>
              </a:lnSpc>
            </a:pPr>
            <a:r>
              <a:rPr lang="kk-KZ" sz="4800" dirty="0">
                <a:latin typeface="Times New Roman" panose="02020603050405020304" pitchFamily="18" charset="0"/>
                <a:ea typeface="Times New Roman" panose="02020603050405020304" pitchFamily="18" charset="0"/>
              </a:rPr>
              <a:t>Триггерлерді дұрыс қолдана білгенде қуатты механизм бола алады, себебі, стандартты функциялар ДҚ ішінде сақталады және “келісілген түрде” әрбір жаңарған сайын белсенді болып</a:t>
            </a:r>
            <a:r>
              <a:rPr lang="kk-KZ" sz="4800" spc="-20" dirty="0">
                <a:latin typeface="Times New Roman" panose="02020603050405020304" pitchFamily="18" charset="0"/>
                <a:ea typeface="Times New Roman" panose="02020603050405020304" pitchFamily="18" charset="0"/>
              </a:rPr>
              <a:t> </a:t>
            </a:r>
            <a:r>
              <a:rPr lang="kk-KZ" sz="4800" dirty="0">
                <a:latin typeface="Times New Roman" panose="02020603050405020304" pitchFamily="18" charset="0"/>
                <a:ea typeface="Times New Roman" panose="02020603050405020304" pitchFamily="18" charset="0"/>
              </a:rPr>
              <a:t>тұрады.</a:t>
            </a:r>
            <a:endParaRPr lang="ru-RU" sz="48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kk-KZ" dirty="0" smtClean="0">
                <a:effectLst/>
              </a:rPr>
              <a:t>3.Триггерлер туралы түсініктер</a:t>
            </a:r>
            <a:endParaRPr lang="ru-RU" dirty="0"/>
          </a:p>
        </p:txBody>
      </p:sp>
    </p:spTree>
    <p:extLst>
      <p:ext uri="{BB962C8B-B14F-4D97-AF65-F5344CB8AC3E}">
        <p14:creationId xmlns:p14="http://schemas.microsoft.com/office/powerpoint/2010/main" val="2824229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pPr marL="342900" marR="234950" lvl="0" indent="-342900" algn="just">
              <a:spcBef>
                <a:spcPts val="1240"/>
              </a:spcBef>
              <a:buSzPts val="1400"/>
              <a:buFont typeface="Times New Roman" panose="02020603050405020304" pitchFamily="18" charset="0"/>
              <a:buAutoNum type="arabicParenR"/>
              <a:tabLst>
                <a:tab pos="856615" algn="l"/>
              </a:tabLst>
            </a:pPr>
            <a:r>
              <a:rPr lang="kk-KZ" sz="2800" b="1" dirty="0">
                <a:latin typeface="Times New Roman" panose="02020603050405020304" pitchFamily="18" charset="0"/>
                <a:ea typeface="Times New Roman" panose="02020603050405020304" pitchFamily="18" charset="0"/>
              </a:rPr>
              <a:t>AFTER. </a:t>
            </a:r>
            <a:r>
              <a:rPr lang="kk-KZ" sz="2800" dirty="0">
                <a:latin typeface="Times New Roman" panose="02020603050405020304" pitchFamily="18" charset="0"/>
                <a:ea typeface="Times New Roman" panose="02020603050405020304" pitchFamily="18" charset="0"/>
              </a:rPr>
              <a:t>Триггер өзін шақырған бұйрықтардан кейін орындалады. Егер бұйрықтар қандай да бір себеппен орындалмай қалса, триггер орындалмайды. Қолданушы сұранысы бойынша деректердің өзгеруі және триггердің орындалуы бір транзакция денесінде жүзеге асырылады: егер триггерде кері қайту болса, онда қолданушының да енгізген өзгерістері орындалмайды. Әр операция үшін (INSERT, DELETE, UPDATE) бірнеше </a:t>
            </a:r>
            <a:endParaRPr lang="kk-KZ" sz="2800" dirty="0" smtClean="0">
              <a:latin typeface="Times New Roman" panose="02020603050405020304" pitchFamily="18" charset="0"/>
              <a:ea typeface="Times New Roman" panose="02020603050405020304" pitchFamily="18" charset="0"/>
            </a:endParaRPr>
          </a:p>
          <a:p>
            <a:pPr marL="342900" marR="234950" lvl="0" indent="-342900" algn="just">
              <a:spcBef>
                <a:spcPts val="1240"/>
              </a:spcBef>
              <a:buSzPts val="1400"/>
              <a:buFont typeface="Times New Roman" panose="02020603050405020304" pitchFamily="18" charset="0"/>
              <a:buAutoNum type="arabicParenR"/>
              <a:tabLst>
                <a:tab pos="856615" algn="l"/>
              </a:tabLst>
            </a:pPr>
            <a:r>
              <a:rPr lang="kk-KZ" sz="2800" b="1" dirty="0" smtClean="0">
                <a:latin typeface="Times New Roman" panose="02020603050405020304" pitchFamily="18" charset="0"/>
                <a:ea typeface="Times New Roman" panose="02020603050405020304" pitchFamily="18" charset="0"/>
              </a:rPr>
              <a:t>AFTER-триггерлерді </a:t>
            </a:r>
            <a:r>
              <a:rPr lang="kk-KZ" sz="2800" dirty="0">
                <a:latin typeface="Times New Roman" panose="02020603050405020304" pitchFamily="18" charset="0"/>
                <a:ea typeface="Times New Roman" panose="02020603050405020304" pitchFamily="18" charset="0"/>
              </a:rPr>
              <a:t>анықтауға болады. Егер кесте үшін бірнеше AFTER- триггерлер орындалса, онда </a:t>
            </a:r>
            <a:r>
              <a:rPr lang="kk-KZ" sz="2800" b="1" dirty="0">
                <a:latin typeface="Times New Roman" panose="02020603050405020304" pitchFamily="18" charset="0"/>
                <a:ea typeface="Times New Roman" panose="02020603050405020304" pitchFamily="18" charset="0"/>
              </a:rPr>
              <a:t>sp_settriggerorder </a:t>
            </a:r>
            <a:r>
              <a:rPr lang="kk-KZ" sz="2800" dirty="0">
                <a:latin typeface="Times New Roman" panose="02020603050405020304" pitchFamily="18" charset="0"/>
                <a:ea typeface="Times New Roman" panose="02020603050405020304" pitchFamily="18" charset="0"/>
              </a:rPr>
              <a:t>жүйелік сақталған процедуралары арқылы бірінші қайсысы орындалатыны, қайсысы соңынан орындалатынын көрсетуге болады. Үнсіздік бойынша SQl Server-де барлық триггерлер AFTER-триггер болып</a:t>
            </a:r>
            <a:r>
              <a:rPr lang="kk-KZ" sz="2800" spc="-5" dirty="0">
                <a:latin typeface="Times New Roman" panose="02020603050405020304" pitchFamily="18" charset="0"/>
                <a:ea typeface="Times New Roman" panose="02020603050405020304" pitchFamily="18" charset="0"/>
              </a:rPr>
              <a:t> </a:t>
            </a:r>
            <a:r>
              <a:rPr lang="kk-KZ" sz="2800" dirty="0">
                <a:latin typeface="Times New Roman" panose="02020603050405020304" pitchFamily="18" charset="0"/>
                <a:ea typeface="Times New Roman" panose="02020603050405020304" pitchFamily="18" charset="0"/>
              </a:rPr>
              <a:t>саналады.</a:t>
            </a:r>
            <a:endParaRPr lang="ru-RU" sz="2000" dirty="0">
              <a:latin typeface="Times New Roman" panose="02020603050405020304" pitchFamily="18" charset="0"/>
              <a:ea typeface="Times New Roman" panose="02020603050405020304" pitchFamily="18" charset="0"/>
            </a:endParaRPr>
          </a:p>
          <a:p>
            <a:pPr marL="342900" marR="234950" lvl="0" indent="-342900" algn="just">
              <a:buSzPts val="1400"/>
              <a:buFont typeface="Times New Roman" panose="02020603050405020304" pitchFamily="18" charset="0"/>
              <a:buAutoNum type="arabicParenR"/>
              <a:tabLst>
                <a:tab pos="856615" algn="l"/>
              </a:tabLst>
            </a:pPr>
            <a:r>
              <a:rPr lang="kk-KZ" sz="2800" b="1" dirty="0">
                <a:latin typeface="Times New Roman" panose="02020603050405020304" pitchFamily="18" charset="0"/>
                <a:ea typeface="Times New Roman" panose="02020603050405020304" pitchFamily="18" charset="0"/>
              </a:rPr>
              <a:t>INSTEAD OF. </a:t>
            </a:r>
            <a:r>
              <a:rPr lang="kk-KZ" sz="2800" dirty="0">
                <a:latin typeface="Times New Roman" panose="02020603050405020304" pitchFamily="18" charset="0"/>
                <a:ea typeface="Times New Roman" panose="02020603050405020304" pitchFamily="18" charset="0"/>
              </a:rPr>
              <a:t>Триггер орындалатын бұйрықтардың орнына шақырылады. AFTER-триггерден ерекшелігі кесте үшін де, көрсетулер үшін де анықталады. Әрбір INSERT, DELETE, UPDATE үшін бір ғана </a:t>
            </a:r>
            <a:r>
              <a:rPr lang="kk-KZ" sz="2800" b="1" dirty="0">
                <a:latin typeface="Times New Roman" panose="02020603050405020304" pitchFamily="18" charset="0"/>
                <a:ea typeface="Times New Roman" panose="02020603050405020304" pitchFamily="18" charset="0"/>
              </a:rPr>
              <a:t>INSTEAD OF- триггер </a:t>
            </a:r>
            <a:r>
              <a:rPr lang="kk-KZ" sz="2800" dirty="0">
                <a:latin typeface="Times New Roman" panose="02020603050405020304" pitchFamily="18" charset="0"/>
                <a:ea typeface="Times New Roman" panose="02020603050405020304" pitchFamily="18" charset="0"/>
              </a:rPr>
              <a:t>анықталады.</a:t>
            </a:r>
            <a:endParaRPr lang="ru-RU" sz="20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pPr marL="586105">
              <a:spcBef>
                <a:spcPts val="1230"/>
              </a:spcBef>
              <a:spcAft>
                <a:spcPts val="0"/>
              </a:spcAft>
            </a:pPr>
            <a:r>
              <a:rPr lang="kk-KZ" sz="2700" dirty="0">
                <a:effectLst/>
                <a:latin typeface="Times New Roman" panose="02020603050405020304" pitchFamily="18" charset="0"/>
                <a:ea typeface="Times New Roman" panose="02020603050405020304" pitchFamily="18" charset="0"/>
              </a:rPr>
              <a:t>MS SQl Server-де триггердің жұмыс істеуі екі параметрге байланысты:</a:t>
            </a:r>
            <a:r>
              <a:rPr lang="ru-RU" sz="4400" dirty="0">
                <a:effectLst/>
                <a:latin typeface="Times New Roman" panose="02020603050405020304" pitchFamily="18" charset="0"/>
                <a:ea typeface="Times New Roman" panose="02020603050405020304" pitchFamily="18" charset="0"/>
              </a:rPr>
              <a:t/>
            </a:r>
            <a:br>
              <a:rPr lang="ru-RU" sz="4400" dirty="0">
                <a:effectLst/>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1156162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316230" marR="235585" indent="287655" algn="just">
              <a:lnSpc>
                <a:spcPct val="115000"/>
              </a:lnSpc>
            </a:pPr>
            <a:r>
              <a:rPr lang="kk-KZ" sz="2800" dirty="0" smtClean="0">
                <a:latin typeface="Times New Roman" panose="02020603050405020304" pitchFamily="18" charset="0"/>
                <a:ea typeface="Times New Roman" panose="02020603050405020304" pitchFamily="18" charset="0"/>
              </a:rPr>
              <a:t>Триггерлердің </a:t>
            </a:r>
            <a:r>
              <a:rPr lang="kk-KZ" sz="2800" dirty="0">
                <a:latin typeface="Times New Roman" panose="02020603050405020304" pitchFamily="18" charset="0"/>
                <a:ea typeface="Times New Roman" panose="02020603050405020304" pitchFamily="18" charset="0"/>
              </a:rPr>
              <a:t>үш типі бар:</a:t>
            </a:r>
            <a:endParaRPr lang="ru-RU" sz="2800" dirty="0">
              <a:latin typeface="Times New Roman" panose="02020603050405020304" pitchFamily="18" charset="0"/>
              <a:ea typeface="Times New Roman" panose="02020603050405020304" pitchFamily="18" charset="0"/>
            </a:endParaRPr>
          </a:p>
          <a:p>
            <a:pPr marL="342900" marR="234950" lvl="0" indent="-342900" algn="just">
              <a:spcBef>
                <a:spcPts val="1000"/>
              </a:spcBef>
              <a:buSzPts val="1400"/>
              <a:buFont typeface="Times New Roman" panose="02020603050405020304" pitchFamily="18" charset="0"/>
              <a:buAutoNum type="arabicParenR"/>
              <a:tabLst>
                <a:tab pos="586740" algn="l"/>
              </a:tabLst>
            </a:pPr>
            <a:r>
              <a:rPr lang="kk-KZ" sz="2800" b="1" dirty="0">
                <a:latin typeface="Times New Roman" panose="02020603050405020304" pitchFamily="18" charset="0"/>
                <a:ea typeface="Times New Roman" panose="02020603050405020304" pitchFamily="18" charset="0"/>
              </a:rPr>
              <a:t>INSERT TRIGGER </a:t>
            </a:r>
            <a:r>
              <a:rPr lang="kk-KZ" sz="2800" dirty="0">
                <a:latin typeface="Times New Roman" panose="02020603050405020304" pitchFamily="18" charset="0"/>
                <a:ea typeface="Times New Roman" panose="02020603050405020304" pitchFamily="18" charset="0"/>
              </a:rPr>
              <a:t>– </a:t>
            </a:r>
            <a:r>
              <a:rPr lang="kk-KZ" sz="2800" b="1" dirty="0">
                <a:latin typeface="Times New Roman" panose="02020603050405020304" pitchFamily="18" charset="0"/>
                <a:ea typeface="Times New Roman" panose="02020603050405020304" pitchFamily="18" charset="0"/>
              </a:rPr>
              <a:t>INSERT </a:t>
            </a:r>
            <a:r>
              <a:rPr lang="kk-KZ" sz="2800" dirty="0">
                <a:latin typeface="Times New Roman" panose="02020603050405020304" pitchFamily="18" charset="0"/>
                <a:ea typeface="Times New Roman" panose="02020603050405020304" pitchFamily="18" charset="0"/>
              </a:rPr>
              <a:t>бұйрығы көмегімен деректерді енгізуде жүктеледі;</a:t>
            </a:r>
            <a:endParaRPr lang="ru-RU" sz="2000" dirty="0">
              <a:latin typeface="Times New Roman" panose="02020603050405020304" pitchFamily="18" charset="0"/>
              <a:ea typeface="Times New Roman" panose="02020603050405020304" pitchFamily="18" charset="0"/>
            </a:endParaRPr>
          </a:p>
          <a:p>
            <a:pPr marL="342900" marR="236855" lvl="0" indent="-342900" algn="just">
              <a:buSzPts val="1400"/>
              <a:buFont typeface="Times New Roman" panose="02020603050405020304" pitchFamily="18" charset="0"/>
              <a:buAutoNum type="arabicParenR"/>
              <a:tabLst>
                <a:tab pos="586740" algn="l"/>
              </a:tabLst>
            </a:pPr>
            <a:r>
              <a:rPr lang="kk-KZ" sz="2800" b="1" dirty="0">
                <a:latin typeface="Times New Roman" panose="02020603050405020304" pitchFamily="18" charset="0"/>
                <a:ea typeface="Times New Roman" panose="02020603050405020304" pitchFamily="18" charset="0"/>
              </a:rPr>
              <a:t>UPDATE TRIGGER </a:t>
            </a:r>
            <a:r>
              <a:rPr lang="kk-KZ" sz="2800" dirty="0">
                <a:latin typeface="Times New Roman" panose="02020603050405020304" pitchFamily="18" charset="0"/>
                <a:ea typeface="Times New Roman" panose="02020603050405020304" pitchFamily="18" charset="0"/>
              </a:rPr>
              <a:t>– </a:t>
            </a:r>
            <a:r>
              <a:rPr lang="kk-KZ" sz="2800" b="1" dirty="0">
                <a:latin typeface="Times New Roman" panose="02020603050405020304" pitchFamily="18" charset="0"/>
                <a:ea typeface="Times New Roman" panose="02020603050405020304" pitchFamily="18" charset="0"/>
              </a:rPr>
              <a:t>UPDATE </a:t>
            </a:r>
            <a:r>
              <a:rPr lang="kk-KZ" sz="2800" dirty="0">
                <a:latin typeface="Times New Roman" panose="02020603050405020304" pitchFamily="18" charset="0"/>
                <a:ea typeface="Times New Roman" panose="02020603050405020304" pitchFamily="18" charset="0"/>
              </a:rPr>
              <a:t>бұйрығы көмегімен деректерге өзгерістер енгізгенде</a:t>
            </a:r>
            <a:r>
              <a:rPr lang="kk-KZ" sz="2800" spc="-10" dirty="0">
                <a:latin typeface="Times New Roman" panose="02020603050405020304" pitchFamily="18" charset="0"/>
                <a:ea typeface="Times New Roman" panose="02020603050405020304" pitchFamily="18" charset="0"/>
              </a:rPr>
              <a:t> </a:t>
            </a:r>
            <a:r>
              <a:rPr lang="kk-KZ" sz="2800" dirty="0">
                <a:latin typeface="Times New Roman" panose="02020603050405020304" pitchFamily="18" charset="0"/>
                <a:ea typeface="Times New Roman" panose="02020603050405020304" pitchFamily="18" charset="0"/>
              </a:rPr>
              <a:t>жүктеледі;</a:t>
            </a:r>
            <a:endParaRPr lang="ru-RU" sz="2000" dirty="0">
              <a:latin typeface="Times New Roman" panose="02020603050405020304" pitchFamily="18" charset="0"/>
              <a:ea typeface="Times New Roman" panose="02020603050405020304" pitchFamily="18" charset="0"/>
            </a:endParaRPr>
          </a:p>
          <a:p>
            <a:pPr marL="342900" marR="235585" lvl="0" indent="-342900" algn="just">
              <a:buSzPts val="1400"/>
              <a:buFont typeface="Times New Roman" panose="02020603050405020304" pitchFamily="18" charset="0"/>
              <a:buAutoNum type="arabicParenR"/>
              <a:tabLst>
                <a:tab pos="586740" algn="l"/>
              </a:tabLst>
            </a:pPr>
            <a:r>
              <a:rPr lang="kk-KZ" sz="2800" b="1" dirty="0">
                <a:latin typeface="Times New Roman" panose="02020603050405020304" pitchFamily="18" charset="0"/>
                <a:ea typeface="Times New Roman" panose="02020603050405020304" pitchFamily="18" charset="0"/>
              </a:rPr>
              <a:t>DELETE TRIGGER </a:t>
            </a:r>
            <a:r>
              <a:rPr lang="kk-KZ" sz="2800" dirty="0">
                <a:latin typeface="Times New Roman" panose="02020603050405020304" pitchFamily="18" charset="0"/>
                <a:ea typeface="Times New Roman" panose="02020603050405020304" pitchFamily="18" charset="0"/>
              </a:rPr>
              <a:t>– </a:t>
            </a:r>
            <a:r>
              <a:rPr lang="kk-KZ" sz="2800" b="1" dirty="0">
                <a:latin typeface="Times New Roman" panose="02020603050405020304" pitchFamily="18" charset="0"/>
                <a:ea typeface="Times New Roman" panose="02020603050405020304" pitchFamily="18" charset="0"/>
              </a:rPr>
              <a:t>DELETE </a:t>
            </a:r>
            <a:r>
              <a:rPr lang="kk-KZ" sz="2800" dirty="0">
                <a:latin typeface="Times New Roman" panose="02020603050405020304" pitchFamily="18" charset="0"/>
                <a:ea typeface="Times New Roman" panose="02020603050405020304" pitchFamily="18" charset="0"/>
              </a:rPr>
              <a:t>бұйрығы көмегімен деректерді жоюда жүктеледі.</a:t>
            </a:r>
            <a:endParaRPr lang="ru-RU" sz="20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kk-KZ" sz="4400" dirty="0">
                <a:latin typeface="Times New Roman" panose="02020603050405020304" pitchFamily="18" charset="0"/>
                <a:ea typeface="Times New Roman" panose="02020603050405020304" pitchFamily="18" charset="0"/>
              </a:rPr>
              <a:t>Триггерлерді бұйрықтардың типіне қарай </a:t>
            </a:r>
            <a:r>
              <a:rPr lang="kk-KZ" sz="4400" dirty="0" smtClean="0">
                <a:latin typeface="Times New Roman" panose="02020603050405020304" pitchFamily="18" charset="0"/>
                <a:ea typeface="Times New Roman" panose="02020603050405020304" pitchFamily="18" charset="0"/>
              </a:rPr>
              <a:t>бөледі</a:t>
            </a:r>
            <a:endParaRPr lang="ru-RU" dirty="0"/>
          </a:p>
        </p:txBody>
      </p:sp>
    </p:spTree>
    <p:extLst>
      <p:ext uri="{BB962C8B-B14F-4D97-AF65-F5344CB8AC3E}">
        <p14:creationId xmlns:p14="http://schemas.microsoft.com/office/powerpoint/2010/main" val="2430870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47500" lnSpcReduction="20000"/>
          </a:bodyPr>
          <a:lstStyle/>
          <a:p>
            <a:pPr marL="603885" marR="2312670">
              <a:lnSpc>
                <a:spcPct val="115000"/>
              </a:lnSpc>
              <a:spcBef>
                <a:spcPts val="245"/>
              </a:spcBef>
            </a:pPr>
            <a:r>
              <a:rPr lang="kk-KZ" sz="2800" dirty="0" smtClean="0">
                <a:latin typeface="Times New Roman" panose="02020603050405020304" pitchFamily="18" charset="0"/>
                <a:ea typeface="Times New Roman" panose="02020603050405020304" pitchFamily="18" charset="0"/>
              </a:rPr>
              <a:t>{ </a:t>
            </a:r>
            <a:r>
              <a:rPr lang="kk-KZ" sz="2800" dirty="0" smtClean="0">
                <a:latin typeface="Times New Roman" panose="02020603050405020304" pitchFamily="18" charset="0"/>
                <a:ea typeface="Times New Roman" panose="02020603050405020304" pitchFamily="18" charset="0"/>
              </a:rPr>
              <a:t>CRE</a:t>
            </a:r>
            <a:r>
              <a:rPr lang="en-US" sz="2800" dirty="0">
                <a:latin typeface="Times New Roman" panose="02020603050405020304" pitchFamily="18" charset="0"/>
                <a:ea typeface="Times New Roman" panose="02020603050405020304" pitchFamily="18" charset="0"/>
              </a:rPr>
              <a:t>A</a:t>
            </a:r>
            <a:r>
              <a:rPr lang="kk-KZ" sz="2800" dirty="0" smtClean="0">
                <a:latin typeface="Times New Roman" panose="02020603050405020304" pitchFamily="18" charset="0"/>
                <a:ea typeface="Times New Roman" panose="02020603050405020304" pitchFamily="18" charset="0"/>
              </a:rPr>
              <a:t>TE </a:t>
            </a:r>
            <a:r>
              <a:rPr lang="kk-KZ" sz="2800" dirty="0">
                <a:latin typeface="Times New Roman" panose="02020603050405020304" pitchFamily="18" charset="0"/>
                <a:ea typeface="Times New Roman" panose="02020603050405020304" pitchFamily="18" charset="0"/>
              </a:rPr>
              <a:t>| ALTER } TRIGGER триггер_аты ON {кесте_аты |көрсету_аты}</a:t>
            </a:r>
            <a:endParaRPr lang="ru-RU" sz="2800" dirty="0">
              <a:latin typeface="Times New Roman" panose="02020603050405020304" pitchFamily="18" charset="0"/>
              <a:ea typeface="Times New Roman" panose="02020603050405020304" pitchFamily="18" charset="0"/>
            </a:endParaRPr>
          </a:p>
          <a:p>
            <a:pPr marL="603885"/>
            <a:r>
              <a:rPr lang="kk-KZ" sz="2800" dirty="0">
                <a:latin typeface="Times New Roman" panose="02020603050405020304" pitchFamily="18" charset="0"/>
                <a:ea typeface="Times New Roman" panose="02020603050405020304" pitchFamily="18" charset="0"/>
              </a:rPr>
              <a:t>[ WITH ENCRYPTION ]</a:t>
            </a:r>
            <a:endParaRPr lang="ru-RU" sz="2800" dirty="0">
              <a:latin typeface="Times New Roman" panose="02020603050405020304" pitchFamily="18" charset="0"/>
              <a:ea typeface="Times New Roman" panose="02020603050405020304" pitchFamily="18" charset="0"/>
            </a:endParaRPr>
          </a:p>
          <a:p>
            <a:pPr marL="603885">
              <a:spcBef>
                <a:spcPts val="235"/>
              </a:spcBef>
            </a:pPr>
            <a:r>
              <a:rPr lang="kk-KZ" sz="2800" dirty="0">
                <a:latin typeface="Times New Roman" panose="02020603050405020304" pitchFamily="18" charset="0"/>
                <a:ea typeface="Times New Roman" panose="02020603050405020304" pitchFamily="18" charset="0"/>
              </a:rPr>
              <a:t>{</a:t>
            </a:r>
            <a:endParaRPr lang="ru-RU" sz="2800" dirty="0">
              <a:latin typeface="Times New Roman" panose="02020603050405020304" pitchFamily="18" charset="0"/>
              <a:ea typeface="Times New Roman" panose="02020603050405020304" pitchFamily="18" charset="0"/>
            </a:endParaRPr>
          </a:p>
          <a:p>
            <a:pPr marL="603885">
              <a:spcBef>
                <a:spcPts val="245"/>
              </a:spcBef>
            </a:pPr>
            <a:r>
              <a:rPr lang="kk-KZ" sz="2800" dirty="0">
                <a:latin typeface="Times New Roman" panose="02020603050405020304" pitchFamily="18" charset="0"/>
                <a:ea typeface="Times New Roman" panose="02020603050405020304" pitchFamily="18" charset="0"/>
              </a:rPr>
              <a:t>{{ FOR | AFTER | INSTEAD OF}</a:t>
            </a:r>
            <a:endParaRPr lang="ru-RU" sz="2800" dirty="0">
              <a:latin typeface="Times New Roman" panose="02020603050405020304" pitchFamily="18" charset="0"/>
              <a:ea typeface="Times New Roman" panose="02020603050405020304" pitchFamily="18" charset="0"/>
            </a:endParaRPr>
          </a:p>
          <a:p>
            <a:pPr marL="603885" marR="2588260">
              <a:lnSpc>
                <a:spcPct val="115000"/>
              </a:lnSpc>
              <a:spcBef>
                <a:spcPts val="235"/>
              </a:spcBef>
            </a:pPr>
            <a:r>
              <a:rPr lang="kk-KZ" sz="2800" dirty="0">
                <a:latin typeface="Times New Roman" panose="02020603050405020304" pitchFamily="18" charset="0"/>
                <a:ea typeface="Times New Roman" panose="02020603050405020304" pitchFamily="18" charset="0"/>
              </a:rPr>
              <a:t>{[ INSERT ] [,] [ DELETE ] [,] [ UPDATE ]} [WITH APPEND]</a:t>
            </a:r>
            <a:endParaRPr lang="ru-RU" sz="2800" dirty="0">
              <a:latin typeface="Times New Roman" panose="02020603050405020304" pitchFamily="18" charset="0"/>
              <a:ea typeface="Times New Roman" panose="02020603050405020304" pitchFamily="18" charset="0"/>
            </a:endParaRPr>
          </a:p>
          <a:p>
            <a:pPr marL="603885" marR="3705860">
              <a:lnSpc>
                <a:spcPct val="115000"/>
              </a:lnSpc>
              <a:spcBef>
                <a:spcPts val="5"/>
              </a:spcBef>
            </a:pPr>
            <a:r>
              <a:rPr lang="kk-KZ" sz="2800" dirty="0">
                <a:latin typeface="Times New Roman" panose="02020603050405020304" pitchFamily="18" charset="0"/>
                <a:ea typeface="Times New Roman" panose="02020603050405020304" pitchFamily="18" charset="0"/>
              </a:rPr>
              <a:t>[ NOT FOR REPLICATION ] AS</a:t>
            </a:r>
            <a:endParaRPr lang="ru-RU" sz="2800" dirty="0">
              <a:latin typeface="Times New Roman" panose="02020603050405020304" pitchFamily="18" charset="0"/>
              <a:ea typeface="Times New Roman" panose="02020603050405020304" pitchFamily="18" charset="0"/>
            </a:endParaRPr>
          </a:p>
          <a:p>
            <a:pPr marL="603885"/>
            <a:r>
              <a:rPr lang="kk-KZ" sz="2800" dirty="0">
                <a:latin typeface="Times New Roman" panose="02020603050405020304" pitchFamily="18" charset="0"/>
                <a:ea typeface="Times New Roman" panose="02020603050405020304" pitchFamily="18" charset="0"/>
              </a:rPr>
              <a:t>Sql_оператор […n]</a:t>
            </a:r>
            <a:endParaRPr lang="ru-RU" sz="2800" dirty="0">
              <a:latin typeface="Times New Roman" panose="02020603050405020304" pitchFamily="18" charset="0"/>
              <a:ea typeface="Times New Roman" panose="02020603050405020304" pitchFamily="18" charset="0"/>
            </a:endParaRPr>
          </a:p>
          <a:p>
            <a:pPr marL="603885">
              <a:spcBef>
                <a:spcPts val="240"/>
              </a:spcBef>
            </a:pPr>
            <a:r>
              <a:rPr lang="kk-KZ" sz="2800" dirty="0">
                <a:latin typeface="Times New Roman" panose="02020603050405020304" pitchFamily="18" charset="0"/>
                <a:ea typeface="Times New Roman" panose="02020603050405020304" pitchFamily="18" charset="0"/>
              </a:rPr>
              <a:t>} |</a:t>
            </a:r>
            <a:endParaRPr lang="ru-RU" sz="2800" dirty="0">
              <a:latin typeface="Times New Roman" panose="02020603050405020304" pitchFamily="18" charset="0"/>
              <a:ea typeface="Times New Roman" panose="02020603050405020304" pitchFamily="18" charset="0"/>
            </a:endParaRPr>
          </a:p>
          <a:p>
            <a:pPr marL="603885" marR="2310765">
              <a:lnSpc>
                <a:spcPct val="115000"/>
              </a:lnSpc>
              <a:spcBef>
                <a:spcPts val="245"/>
              </a:spcBef>
            </a:pPr>
            <a:r>
              <a:rPr lang="kk-KZ" sz="2800" dirty="0">
                <a:latin typeface="Times New Roman" panose="02020603050405020304" pitchFamily="18" charset="0"/>
                <a:ea typeface="Times New Roman" panose="02020603050405020304" pitchFamily="18" charset="0"/>
              </a:rPr>
              <a:t>{{ FOR | AFTER | INSTEAD OF }{[INSERT] [,] [UPDATE] }</a:t>
            </a:r>
            <a:endParaRPr lang="ru-RU" sz="2800" dirty="0">
              <a:latin typeface="Times New Roman" panose="02020603050405020304" pitchFamily="18" charset="0"/>
              <a:ea typeface="Times New Roman" panose="02020603050405020304" pitchFamily="18" charset="0"/>
            </a:endParaRPr>
          </a:p>
          <a:p>
            <a:pPr marL="603885"/>
            <a:r>
              <a:rPr lang="kk-KZ" sz="2800" dirty="0">
                <a:latin typeface="Times New Roman" panose="02020603050405020304" pitchFamily="18" charset="0"/>
                <a:ea typeface="Times New Roman" panose="02020603050405020304" pitchFamily="18" charset="0"/>
              </a:rPr>
              <a:t>[WITH APPEND]</a:t>
            </a:r>
            <a:endParaRPr lang="ru-RU" sz="2800" dirty="0">
              <a:latin typeface="Times New Roman" panose="02020603050405020304" pitchFamily="18" charset="0"/>
              <a:ea typeface="Times New Roman" panose="02020603050405020304" pitchFamily="18" charset="0"/>
            </a:endParaRPr>
          </a:p>
          <a:p>
            <a:pPr marL="603885" marR="3705860">
              <a:lnSpc>
                <a:spcPct val="115000"/>
              </a:lnSpc>
              <a:spcBef>
                <a:spcPts val="235"/>
              </a:spcBef>
            </a:pPr>
            <a:r>
              <a:rPr lang="kk-KZ" sz="2800" dirty="0">
                <a:latin typeface="Times New Roman" panose="02020603050405020304" pitchFamily="18" charset="0"/>
                <a:ea typeface="Times New Roman" panose="02020603050405020304" pitchFamily="18" charset="0"/>
              </a:rPr>
              <a:t>[ NOT FOR REPLICATION ] AS</a:t>
            </a:r>
            <a:endParaRPr lang="ru-RU" sz="2800" dirty="0">
              <a:latin typeface="Times New Roman" panose="02020603050405020304" pitchFamily="18" charset="0"/>
              <a:ea typeface="Times New Roman" panose="02020603050405020304" pitchFamily="18" charset="0"/>
            </a:endParaRPr>
          </a:p>
          <a:p>
            <a:pPr marL="603885">
              <a:spcBef>
                <a:spcPts val="5"/>
              </a:spcBef>
            </a:pPr>
            <a:r>
              <a:rPr lang="kk-KZ" sz="2800" dirty="0">
                <a:latin typeface="Times New Roman" panose="02020603050405020304" pitchFamily="18" charset="0"/>
                <a:ea typeface="Times New Roman" panose="02020603050405020304" pitchFamily="18" charset="0"/>
              </a:rPr>
              <a:t>{ IF UPDATE (баған_аты)</a:t>
            </a:r>
            <a:endParaRPr lang="ru-RU" sz="2800" dirty="0">
              <a:latin typeface="Times New Roman" panose="02020603050405020304" pitchFamily="18" charset="0"/>
              <a:ea typeface="Times New Roman" panose="02020603050405020304" pitchFamily="18" charset="0"/>
            </a:endParaRPr>
          </a:p>
          <a:p>
            <a:pPr marL="603885">
              <a:spcBef>
                <a:spcPts val="240"/>
              </a:spcBef>
            </a:pPr>
            <a:r>
              <a:rPr lang="kk-KZ" sz="2800" dirty="0">
                <a:latin typeface="Times New Roman" panose="02020603050405020304" pitchFamily="18" charset="0"/>
                <a:ea typeface="Times New Roman" panose="02020603050405020304" pitchFamily="18" charset="0"/>
              </a:rPr>
              <a:t>[{AND | OR} UPDATE (баған_аты)] […n]</a:t>
            </a:r>
            <a:endParaRPr lang="ru-RU" sz="2800" dirty="0">
              <a:latin typeface="Times New Roman" panose="02020603050405020304" pitchFamily="18" charset="0"/>
              <a:ea typeface="Times New Roman" panose="02020603050405020304" pitchFamily="18" charset="0"/>
            </a:endParaRPr>
          </a:p>
          <a:p>
            <a:pPr marL="603885">
              <a:spcBef>
                <a:spcPts val="245"/>
              </a:spcBef>
            </a:pPr>
            <a:r>
              <a:rPr lang="kk-KZ" sz="2800" dirty="0">
                <a:latin typeface="Times New Roman" panose="02020603050405020304" pitchFamily="18" charset="0"/>
                <a:ea typeface="Times New Roman" panose="02020603050405020304" pitchFamily="18" charset="0"/>
              </a:rPr>
              <a:t>|</a:t>
            </a:r>
            <a:endParaRPr lang="ru-RU" sz="2800" dirty="0">
              <a:latin typeface="Times New Roman" panose="02020603050405020304" pitchFamily="18" charset="0"/>
              <a:ea typeface="Times New Roman" panose="02020603050405020304" pitchFamily="18" charset="0"/>
            </a:endParaRPr>
          </a:p>
          <a:p>
            <a:pPr marL="604520" marR="1716405">
              <a:lnSpc>
                <a:spcPct val="115000"/>
              </a:lnSpc>
              <a:spcBef>
                <a:spcPts val="350"/>
              </a:spcBef>
            </a:pPr>
            <a:r>
              <a:rPr lang="kk-KZ" sz="2000" dirty="0">
                <a:latin typeface="Times New Roman" panose="02020603050405020304" pitchFamily="18" charset="0"/>
                <a:ea typeface="Times New Roman" panose="02020603050405020304" pitchFamily="18" charset="0"/>
              </a:rPr>
              <a:t/>
            </a:r>
            <a:br>
              <a:rPr lang="kk-KZ" sz="2000" dirty="0">
                <a:latin typeface="Times New Roman" panose="02020603050405020304" pitchFamily="18" charset="0"/>
                <a:ea typeface="Times New Roman" panose="02020603050405020304" pitchFamily="18" charset="0"/>
              </a:rPr>
            </a:br>
            <a:r>
              <a:rPr lang="kk-KZ" sz="2800" dirty="0">
                <a:latin typeface="Times New Roman" panose="02020603050405020304" pitchFamily="18" charset="0"/>
                <a:ea typeface="Times New Roman" panose="02020603050405020304" pitchFamily="18" charset="0"/>
              </a:rPr>
              <a:t>IF (COLUMNS_UPDATES(оператор_ сұрыптау_биті)} өзгерту_маскасының _биті)</a:t>
            </a:r>
            <a:endParaRPr lang="ru-RU" sz="2800" dirty="0">
              <a:latin typeface="Times New Roman" panose="02020603050405020304" pitchFamily="18" charset="0"/>
              <a:ea typeface="Times New Roman" panose="02020603050405020304" pitchFamily="18" charset="0"/>
            </a:endParaRPr>
          </a:p>
          <a:p>
            <a:pPr marL="604520" marR="2314575">
              <a:lnSpc>
                <a:spcPct val="115000"/>
              </a:lnSpc>
              <a:spcBef>
                <a:spcPts val="5"/>
              </a:spcBef>
            </a:pPr>
            <a:r>
              <a:rPr lang="kk-KZ" sz="2800" dirty="0">
                <a:latin typeface="Times New Roman" panose="02020603050405020304" pitchFamily="18" charset="0"/>
                <a:ea typeface="Times New Roman" panose="02020603050405020304" pitchFamily="18" charset="0"/>
              </a:rPr>
              <a:t>{оператор_ салыстыру_биті} маска_биті [...n]} sql_оператор […n] } }</a:t>
            </a:r>
            <a:endParaRPr lang="ru-RU" sz="2800" dirty="0">
              <a:latin typeface="Times New Roman" panose="02020603050405020304" pitchFamily="18" charset="0"/>
              <a:ea typeface="Times New Roman" panose="02020603050405020304" pitchFamily="18" charset="0"/>
            </a:endParaRPr>
          </a:p>
          <a:p>
            <a:pPr>
              <a:spcBef>
                <a:spcPts val="25"/>
              </a:spcBef>
            </a:pPr>
            <a:r>
              <a:rPr lang="kk-KZ" sz="3200" dirty="0">
                <a:latin typeface="Times New Roman" panose="02020603050405020304" pitchFamily="18" charset="0"/>
                <a:ea typeface="Times New Roman" panose="02020603050405020304" pitchFamily="18" charset="0"/>
              </a:rPr>
              <a:t> </a:t>
            </a:r>
            <a:endParaRPr lang="ru-RU" sz="28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a:bodyPr>
          <a:lstStyle/>
          <a:p>
            <a:r>
              <a:rPr lang="kk-KZ" sz="1800" dirty="0">
                <a:latin typeface="Times New Roman" panose="02020603050405020304" pitchFamily="18" charset="0"/>
                <a:ea typeface="Times New Roman" panose="02020603050405020304" pitchFamily="18" charset="0"/>
              </a:rPr>
              <a:t>MS SQL Server ортасында триггер былайша құрылады және өзгертіледі:</a:t>
            </a:r>
            <a:r>
              <a:rPr lang="ru-RU" sz="1800" dirty="0">
                <a:latin typeface="Times New Roman" panose="02020603050405020304" pitchFamily="18" charset="0"/>
                <a:ea typeface="Times New Roman" panose="02020603050405020304" pitchFamily="18" charset="0"/>
              </a:rPr>
              <a:t/>
            </a:r>
            <a:br>
              <a:rPr lang="ru-RU" sz="1800" dirty="0">
                <a:latin typeface="Times New Roman" panose="02020603050405020304" pitchFamily="18" charset="0"/>
                <a:ea typeface="Times New Roman" panose="02020603050405020304" pitchFamily="18" charset="0"/>
              </a:rPr>
            </a:br>
            <a:endParaRPr lang="ru-RU" sz="1800" dirty="0"/>
          </a:p>
        </p:txBody>
      </p:sp>
    </p:spTree>
    <p:extLst>
      <p:ext uri="{BB962C8B-B14F-4D97-AF65-F5344CB8AC3E}">
        <p14:creationId xmlns:p14="http://schemas.microsoft.com/office/powerpoint/2010/main" val="2949465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060848"/>
            <a:ext cx="8229600" cy="4525963"/>
          </a:xfrm>
        </p:spPr>
        <p:txBody>
          <a:bodyPr>
            <a:normAutofit fontScale="55000" lnSpcReduction="20000"/>
          </a:bodyPr>
          <a:lstStyle/>
          <a:p>
            <a:pPr marL="135890" marR="236220" indent="450215" algn="just">
              <a:lnSpc>
                <a:spcPct val="115000"/>
              </a:lnSpc>
              <a:spcBef>
                <a:spcPts val="1230"/>
              </a:spcBef>
            </a:pPr>
            <a:r>
              <a:rPr lang="kk-KZ" sz="2800" dirty="0">
                <a:latin typeface="Times New Roman" panose="02020603050405020304" pitchFamily="18" charset="0"/>
                <a:ea typeface="Times New Roman" panose="02020603050405020304" pitchFamily="18" charset="0"/>
              </a:rPr>
              <a:t>Көптеген жүйелерде триггерлер мен сақталатын процедуралар арасында айырмашылық жойылып келеді. ДҚ жүргізілген жалғыз өзгеріс жүздеген сақталатын процедуралармен анықтала алады. Триггерлер тек тұтастықты ғана ұйымдастырып қоймайды, ДҚ-да бағдарламалауға мүмкіндік береді.</a:t>
            </a:r>
            <a:endParaRPr lang="ru-RU" sz="2800" dirty="0">
              <a:latin typeface="Times New Roman" panose="02020603050405020304" pitchFamily="18" charset="0"/>
              <a:ea typeface="Times New Roman" panose="02020603050405020304" pitchFamily="18" charset="0"/>
            </a:endParaRPr>
          </a:p>
          <a:p>
            <a:pPr marL="135890" marR="235585" indent="450215" algn="just">
              <a:lnSpc>
                <a:spcPct val="115000"/>
              </a:lnSpc>
            </a:pPr>
            <a:r>
              <a:rPr lang="kk-KZ" sz="2800" dirty="0">
                <a:latin typeface="Times New Roman" panose="02020603050405020304" pitchFamily="18" charset="0"/>
                <a:ea typeface="Times New Roman" panose="02020603050405020304" pitchFamily="18" charset="0"/>
              </a:rPr>
              <a:t>Триггердің негізгі артықшылығы – оның көмегімен құрылған бизнес- ережелерді ДҚ-да сақтауға болады және әрбір енгізу-өзгерту операциялары кезінде қолдануға болады. Бұл қолданбалы бағдарламаның көлемін азайтады. Сонымен бірге триггерлерде кейбір кемшіліктер бар:</a:t>
            </a:r>
            <a:endParaRPr lang="ru-RU" sz="2800" dirty="0">
              <a:latin typeface="Times New Roman" panose="02020603050405020304" pitchFamily="18" charset="0"/>
              <a:ea typeface="Times New Roman" panose="02020603050405020304" pitchFamily="18" charset="0"/>
            </a:endParaRPr>
          </a:p>
          <a:p>
            <a:pPr marL="1143000" marR="234315" lvl="2" algn="just">
              <a:buSzPts val="1400"/>
              <a:buFont typeface="Times New Roman" panose="02020603050405020304" pitchFamily="18" charset="0"/>
              <a:buChar char="-"/>
              <a:tabLst>
                <a:tab pos="593725" algn="l"/>
              </a:tabLst>
            </a:pPr>
            <a:r>
              <a:rPr lang="kk-KZ" sz="2500" b="1" dirty="0">
                <a:latin typeface="Times New Roman" panose="02020603050405020304" pitchFamily="18" charset="0"/>
                <a:ea typeface="Times New Roman" panose="02020603050405020304" pitchFamily="18" charset="0"/>
              </a:rPr>
              <a:t>ДҚ-ның күрделілігі</a:t>
            </a:r>
            <a:r>
              <a:rPr lang="kk-KZ" sz="2500" dirty="0">
                <a:latin typeface="Times New Roman" panose="02020603050405020304" pitchFamily="18" charset="0"/>
                <a:ea typeface="Times New Roman" panose="02020603050405020304" pitchFamily="18" charset="0"/>
              </a:rPr>
              <a:t>. Құрылған іскерлік ережелер ДҚ-ның бір бөлігі болғанда, олар күрделі жағдайлар туғызады. Қолданушылар кішігірім, арнайы қосымшалар құрғанда триггерлердің бағдарламалық логикасы бұл есепті күрделендіріп</a:t>
            </a:r>
            <a:r>
              <a:rPr lang="kk-KZ" sz="2500" spc="-5" dirty="0">
                <a:latin typeface="Times New Roman" panose="02020603050405020304" pitchFamily="18" charset="0"/>
                <a:ea typeface="Times New Roman" panose="02020603050405020304" pitchFamily="18" charset="0"/>
              </a:rPr>
              <a:t> </a:t>
            </a:r>
            <a:r>
              <a:rPr lang="kk-KZ" sz="2500" dirty="0">
                <a:latin typeface="Times New Roman" panose="02020603050405020304" pitchFamily="18" charset="0"/>
                <a:ea typeface="Times New Roman" panose="02020603050405020304" pitchFamily="18" charset="0"/>
              </a:rPr>
              <a:t>жібереді.</a:t>
            </a:r>
            <a:endParaRPr lang="ru-RU" sz="2500" dirty="0">
              <a:latin typeface="Times New Roman" panose="02020603050405020304" pitchFamily="18" charset="0"/>
              <a:ea typeface="Times New Roman" panose="02020603050405020304" pitchFamily="18" charset="0"/>
            </a:endParaRPr>
          </a:p>
          <a:p>
            <a:pPr marL="1143000" marR="234315" lvl="2" algn="just">
              <a:buSzPts val="1400"/>
              <a:buFont typeface="Times New Roman" panose="02020603050405020304" pitchFamily="18" charset="0"/>
              <a:buChar char="-"/>
              <a:tabLst>
                <a:tab pos="593725" algn="l"/>
              </a:tabLst>
            </a:pPr>
            <a:r>
              <a:rPr lang="kk-KZ" sz="2500" b="1" dirty="0">
                <a:latin typeface="Times New Roman" panose="02020603050405020304" pitchFamily="18" charset="0"/>
                <a:ea typeface="Times New Roman" panose="02020603050405020304" pitchFamily="18" charset="0"/>
              </a:rPr>
              <a:t>Жасырынған логика</a:t>
            </a:r>
            <a:r>
              <a:rPr lang="kk-KZ" sz="2500" dirty="0">
                <a:latin typeface="Times New Roman" panose="02020603050405020304" pitchFamily="18" charset="0"/>
                <a:ea typeface="Times New Roman" panose="02020603050405020304" pitchFamily="18" charset="0"/>
              </a:rPr>
              <a:t>. Бизнес-ережелер ДҚ-да жасырынып тұрғанда, жаңарту операциясын орындау бағдарламасы үлкен есептеулерге әкелуі мүмкін. Әртүрлі жасырынған сұраныстар орындалуынан бағдарламашының барлық процесті қадағалап отыруы қиынға</a:t>
            </a:r>
            <a:r>
              <a:rPr lang="kk-KZ" sz="2500" spc="-30" dirty="0">
                <a:latin typeface="Times New Roman" panose="02020603050405020304" pitchFamily="18" charset="0"/>
                <a:ea typeface="Times New Roman" panose="02020603050405020304" pitchFamily="18" charset="0"/>
              </a:rPr>
              <a:t> </a:t>
            </a:r>
            <a:r>
              <a:rPr lang="kk-KZ" sz="2500" dirty="0">
                <a:latin typeface="Times New Roman" panose="02020603050405020304" pitchFamily="18" charset="0"/>
                <a:ea typeface="Times New Roman" panose="02020603050405020304" pitchFamily="18" charset="0"/>
              </a:rPr>
              <a:t>түседі.</a:t>
            </a:r>
            <a:endParaRPr lang="ru-RU" sz="2500" dirty="0">
              <a:latin typeface="Times New Roman" panose="02020603050405020304" pitchFamily="18" charset="0"/>
              <a:ea typeface="Times New Roman" panose="02020603050405020304" pitchFamily="18" charset="0"/>
            </a:endParaRPr>
          </a:p>
          <a:p>
            <a:pPr marL="1143000" marR="234950" lvl="2" algn="just">
              <a:buSzPts val="1400"/>
              <a:buFont typeface="Times New Roman" panose="02020603050405020304" pitchFamily="18" charset="0"/>
              <a:buChar char="-"/>
              <a:tabLst>
                <a:tab pos="594360" algn="l"/>
              </a:tabLst>
            </a:pPr>
            <a:r>
              <a:rPr lang="kk-KZ" sz="2500" b="1" dirty="0">
                <a:latin typeface="Times New Roman" panose="02020603050405020304" pitchFamily="18" charset="0"/>
                <a:ea typeface="Times New Roman" panose="02020603050405020304" pitchFamily="18" charset="0"/>
              </a:rPr>
              <a:t>Өнімділікке әсер ететін жасырынған факторлар</a:t>
            </a:r>
            <a:r>
              <a:rPr lang="kk-KZ" sz="2500" dirty="0">
                <a:latin typeface="Times New Roman" panose="02020603050405020304" pitchFamily="18" charset="0"/>
                <a:ea typeface="Times New Roman" panose="02020603050405020304" pitchFamily="18" charset="0"/>
              </a:rPr>
              <a:t>. ДҚ-да триггерлер бар болғанда, Т-SQL нұсқаулықтарының орындалуы сұрақ туғызады, мысалы үлкен кестені сканерлеуге әкелуі мүмкін. Оның ұзақ орындалуы қолданушыға сұрақ туғызуы</a:t>
            </a:r>
            <a:r>
              <a:rPr lang="kk-KZ" sz="2500" spc="-15" dirty="0">
                <a:latin typeface="Times New Roman" panose="02020603050405020304" pitchFamily="18" charset="0"/>
                <a:ea typeface="Times New Roman" panose="02020603050405020304" pitchFamily="18" charset="0"/>
              </a:rPr>
              <a:t> </a:t>
            </a:r>
            <a:r>
              <a:rPr lang="kk-KZ" sz="2500" dirty="0">
                <a:latin typeface="Times New Roman" panose="02020603050405020304" pitchFamily="18" charset="0"/>
                <a:ea typeface="Times New Roman" panose="02020603050405020304" pitchFamily="18" charset="0"/>
              </a:rPr>
              <a:t>мүмкін.</a:t>
            </a:r>
            <a:endParaRPr lang="ru-RU" sz="25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a:xfrm>
            <a:off x="457200" y="620688"/>
            <a:ext cx="8229600" cy="1143000"/>
          </a:xfrm>
        </p:spPr>
        <p:txBody>
          <a:bodyPr>
            <a:normAutofit fontScale="90000"/>
          </a:bodyPr>
          <a:lstStyle/>
          <a:p>
            <a:r>
              <a:rPr lang="kk-KZ" dirty="0">
                <a:effectLst/>
              </a:rPr>
              <a:t>Триггерлердің артықшылықтары мен кемшіліктері</a:t>
            </a:r>
            <a:r>
              <a:rPr lang="ru-RU" dirty="0">
                <a:effectLst/>
              </a:rPr>
              <a:t/>
            </a:r>
            <a:br>
              <a:rPr lang="ru-RU" dirty="0">
                <a:effectLst/>
              </a:rPr>
            </a:br>
            <a:endParaRPr lang="ru-RU" dirty="0"/>
          </a:p>
        </p:txBody>
      </p:sp>
    </p:spTree>
    <p:extLst>
      <p:ext uri="{BB962C8B-B14F-4D97-AF65-F5344CB8AC3E}">
        <p14:creationId xmlns:p14="http://schemas.microsoft.com/office/powerpoint/2010/main" val="15788764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25000" lnSpcReduction="20000"/>
          </a:bodyPr>
          <a:lstStyle/>
          <a:p>
            <a:r>
              <a:rPr lang="kk-KZ" sz="7200" dirty="0">
                <a:latin typeface="Times New Roman" panose="02020603050405020304" pitchFamily="18" charset="0"/>
                <a:ea typeface="Times New Roman" panose="02020603050405020304" pitchFamily="18" charset="0"/>
              </a:rPr>
              <a:t>Деректер қоры серверінде деректер SQL деректер қоры түрінде  сақталады. Ол клиенттерге сұраныстарға жауап түріндегі деректерге рұқсат беру қызметін қамтамасыз етеді. Аталған сервер деректер қорында сақталған деректермен желі арқылы бөліседі. Деректер қоры сервері файл-сервер технологиясына қарағанда тиімді протокол болып табылады.</a:t>
            </a:r>
            <a:endParaRPr lang="ru-RU" sz="7200" dirty="0">
              <a:latin typeface="Times New Roman" panose="02020603050405020304" pitchFamily="18" charset="0"/>
              <a:ea typeface="Times New Roman" panose="02020603050405020304" pitchFamily="18" charset="0"/>
            </a:endParaRPr>
          </a:p>
          <a:p>
            <a:r>
              <a:rPr lang="kk-KZ" sz="7200" dirty="0">
                <a:latin typeface="Times New Roman" panose="02020603050405020304" pitchFamily="18" charset="0"/>
                <a:ea typeface="Times New Roman" panose="02020603050405020304" pitchFamily="18" charset="0"/>
              </a:rPr>
              <a:t>Транзакция серверінде деректер мен қашықтағы процедуралар серверде орналасады. Сервер жоғары деңгейлі функцияларға қол жеткізуге мүмкіндік береді және транзакцияларды тиімді өңдеуді жүзеге асырады. Бұл кезде деректер мен жоғары деңгейдегі функциялар желі арқылы бөліседі. Транзакция серверлері жоғары өнімді қосымшаларға арналған OLTP (Online Transaction Processing) арқылы жүзеге асырылады. Транзакция сервері деректер қоры серверімен салыстырғанда тиімді протоколды қолданады. Сервер клиенттерден жоғары өнімді сұраныстар қабылдап, осы функцияларды орындайды. Көп жағдайда ол клиенттерге деректер қоры серверіне қарағанда аз ақпарат жібереді. Әдетте транзакциялық серверлер келесі түрде жіктеледі:</a:t>
            </a:r>
            <a:endParaRPr lang="ru-RU" sz="7200" dirty="0">
              <a:latin typeface="Times New Roman" panose="02020603050405020304" pitchFamily="18" charset="0"/>
              <a:ea typeface="Times New Roman" panose="02020603050405020304" pitchFamily="18" charset="0"/>
            </a:endParaRPr>
          </a:p>
          <a:p>
            <a:pPr lvl="0"/>
            <a:r>
              <a:rPr lang="kk-KZ" sz="7200" dirty="0">
                <a:latin typeface="Times New Roman" panose="02020603050405020304" pitchFamily="18" charset="0"/>
                <a:ea typeface="Times New Roman" panose="02020603050405020304" pitchFamily="18" charset="0"/>
              </a:rPr>
              <a:t>TP-Light: Oracle, Microsoft SQL Server және т.б. деректер қорларындағы сақталатын процедуралар.</a:t>
            </a:r>
            <a:endParaRPr lang="ru-RU" sz="7200" dirty="0">
              <a:latin typeface="Times New Roman" panose="02020603050405020304" pitchFamily="18" charset="0"/>
              <a:ea typeface="Times New Roman" panose="02020603050405020304" pitchFamily="18" charset="0"/>
            </a:endParaRPr>
          </a:p>
          <a:p>
            <a:pPr lvl="0"/>
            <a:r>
              <a:rPr lang="kk-KZ" sz="7200" dirty="0">
                <a:latin typeface="Times New Roman" panose="02020603050405020304" pitchFamily="18" charset="0"/>
                <a:ea typeface="Times New Roman" panose="02020603050405020304" pitchFamily="18" charset="0"/>
              </a:rPr>
              <a:t>TP-Heavy: BEA Tuxedo, IBM CICS / TX Series орталарындағы TP- мониторлар.</a:t>
            </a:r>
            <a:endParaRPr lang="ru-RU" sz="7200" dirty="0">
              <a:latin typeface="Times New Roman" panose="02020603050405020304" pitchFamily="18" charset="0"/>
              <a:ea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kk-KZ" sz="4400" dirty="0">
                <a:effectLst/>
              </a:rPr>
              <a:t>4.Транзакция түсінігі</a:t>
            </a:r>
            <a:r>
              <a:rPr lang="ru-RU" dirty="0">
                <a:effectLst/>
              </a:rPr>
              <a:t/>
            </a:r>
            <a:br>
              <a:rPr lang="ru-RU" dirty="0">
                <a:effectLst/>
              </a:rPr>
            </a:br>
            <a:endParaRPr lang="ru-RU" dirty="0"/>
          </a:p>
        </p:txBody>
      </p:sp>
    </p:spTree>
    <p:extLst>
      <p:ext uri="{BB962C8B-B14F-4D97-AF65-F5344CB8AC3E}">
        <p14:creationId xmlns:p14="http://schemas.microsoft.com/office/powerpoint/2010/main" val="12690396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pPr marL="136525" marR="235585" indent="450215" algn="just">
              <a:lnSpc>
                <a:spcPct val="115000"/>
              </a:lnSpc>
              <a:spcBef>
                <a:spcPts val="5"/>
              </a:spcBef>
            </a:pPr>
            <a:r>
              <a:rPr lang="kk-KZ" sz="2800" dirty="0">
                <a:latin typeface="Times New Roman" panose="02020603050405020304" pitchFamily="18" charset="0"/>
                <a:ea typeface="Times New Roman" panose="02020603050405020304" pitchFamily="18" charset="0"/>
              </a:rPr>
              <a:t>Транзакция дегеніміз – бір бүтін ретінде қарастырылатын Т-SQL нұсқаулықтарының тізімі. Транзакцияға кіретін нұсқаулықтар бір-бірімен байланысқан іс-әрекеттер орындайды. Әр нұсқаулық жалпы міндеттің бір бөлігін орындайды, бірақ ол бөліктің де шешімін табу керек, барлық нұсқаулықтарды орындау керек.</a:t>
            </a:r>
            <a:endParaRPr lang="ru-RU" sz="2800" dirty="0">
              <a:latin typeface="Times New Roman" panose="02020603050405020304" pitchFamily="18" charset="0"/>
              <a:ea typeface="Times New Roman" panose="02020603050405020304" pitchFamily="18" charset="0"/>
            </a:endParaRPr>
          </a:p>
          <a:p>
            <a:pPr marL="136525" marR="235585" indent="450215" algn="just">
              <a:lnSpc>
                <a:spcPct val="115000"/>
              </a:lnSpc>
            </a:pPr>
            <a:r>
              <a:rPr lang="kk-KZ" sz="2800" dirty="0">
                <a:latin typeface="Times New Roman" panose="02020603050405020304" pitchFamily="18" charset="0"/>
                <a:ea typeface="Times New Roman" panose="02020603050405020304" pitchFamily="18" charset="0"/>
              </a:rPr>
              <a:t>ДҚ мазмұнын өзгертетін транзакция ұғымының бағдарлама үшін маңызы үлкен, себебі транзакция оның тұтастығын қамтамасыз етеді. </a:t>
            </a:r>
            <a:r>
              <a:rPr lang="kk-KZ" sz="2800" dirty="0" smtClean="0">
                <a:latin typeface="Times New Roman" panose="02020603050405020304" pitchFamily="18" charset="0"/>
                <a:ea typeface="Times New Roman" panose="02020603050405020304" pitchFamily="18" charset="0"/>
              </a:rPr>
              <a:t>Транзакцияға </a:t>
            </a:r>
            <a:r>
              <a:rPr lang="kk-KZ" sz="2800" dirty="0">
                <a:latin typeface="Times New Roman" panose="02020603050405020304" pitchFamily="18" charset="0"/>
                <a:ea typeface="Times New Roman" panose="02020603050405020304" pitchFamily="18" charset="0"/>
              </a:rPr>
              <a:t>енетін нұсқаулықтар бөлінбейтін бүтін болып саналады. Барлық инструкциялар сәтті аяқталған болады немесе біреу сияқты ешқайсысы орындалмауы керек </a:t>
            </a:r>
            <a:endParaRPr lang="ru-RU" sz="2800" dirty="0">
              <a:latin typeface="Times New Roman" panose="02020603050405020304" pitchFamily="18" charset="0"/>
              <a:ea typeface="Times New Roman" panose="02020603050405020304" pitchFamily="18" charset="0"/>
            </a:endParaRPr>
          </a:p>
        </p:txBody>
      </p:sp>
      <p:sp>
        <p:nvSpPr>
          <p:cNvPr id="3" name="Заголовок 2"/>
          <p:cNvSpPr>
            <a:spLocks noGrp="1"/>
          </p:cNvSpPr>
          <p:nvPr>
            <p:ph type="title"/>
          </p:nvPr>
        </p:nvSpPr>
        <p:spPr>
          <a:xfrm>
            <a:off x="457200" y="548680"/>
            <a:ext cx="8229600" cy="576064"/>
          </a:xfrm>
        </p:spPr>
        <p:txBody>
          <a:bodyPr>
            <a:normAutofit fontScale="90000"/>
          </a:bodyPr>
          <a:lstStyle/>
          <a:p>
            <a:r>
              <a:rPr lang="kk-KZ" sz="3600" dirty="0" smtClean="0">
                <a:effectLst/>
              </a:rPr>
              <a:t>Транзакция түсінігі</a:t>
            </a:r>
            <a:endParaRPr lang="ru-RU" dirty="0"/>
          </a:p>
        </p:txBody>
      </p:sp>
    </p:spTree>
    <p:extLst>
      <p:ext uri="{BB962C8B-B14F-4D97-AF65-F5344CB8AC3E}">
        <p14:creationId xmlns:p14="http://schemas.microsoft.com/office/powerpoint/2010/main" val="38904204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kk-KZ" dirty="0">
                <a:latin typeface="Times New Roman" panose="02020603050405020304" pitchFamily="18" charset="0"/>
                <a:cs typeface="Times New Roman" panose="02020603050405020304" pitchFamily="18" charset="0"/>
              </a:rPr>
              <a:t>Транзакцияның концепциясы – клиент-серверлік деректер қорының бір бөлігі. Транзакция механизмін қолдану – ДҚБЖ-нің жетілгендігінің көрсеткіші. Көп қолданушылар режимінде жеке жұмыс істеудің негізін құрайды, яғни бір ДҚ-мен паралелль бірнеше қолданушы немесе қолданбалы бағдарламалар жұмыс істей алады. ДҚБЖ-нің негізгі міндетінің бірі – жеке жұмыс істеуді қамтамасыз ету, яғни әр қолданушы ДҚ-мен өзі ғана жұмыс істеп отырғандай болуы, ДҚБЖ-нің мұндай міндетін транзакцияның параллельдігі деп атайды. Транзакциялармен жұмыс істеуде ДҚБЖ транзакцияға енетін бұйрықтар тобын орындауда кейбір ережелерге бағынады. </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lstStyle/>
          <a:p>
            <a:r>
              <a:rPr lang="kk-KZ" dirty="0" smtClean="0">
                <a:latin typeface="Times New Roman" panose="02020603050405020304" pitchFamily="18" charset="0"/>
                <a:cs typeface="Times New Roman" panose="02020603050405020304" pitchFamily="18" charset="0"/>
              </a:rPr>
              <a:t>Транзакция  концепциясы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5678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3027" y="1667542"/>
            <a:ext cx="8229600" cy="3561658"/>
          </a:xfrm>
        </p:spPr>
        <p:txBody>
          <a:bodyPr>
            <a:normAutofit/>
          </a:bodyPr>
          <a:lstStyle/>
          <a:p>
            <a:pPr>
              <a:spcBef>
                <a:spcPts val="0"/>
              </a:spcBef>
              <a:spcAft>
                <a:spcPts val="1200"/>
              </a:spcAft>
            </a:pP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DDL (Data Definition Language)- </a:t>
            </a:r>
            <a:r>
              <a:rPr lang="ru-RU" sz="1700" dirty="0" err="1">
                <a:latin typeface="Times New Roman" panose="02020603050405020304" pitchFamily="18" charset="0"/>
                <a:cs typeface="Times New Roman" panose="02020603050405020304" pitchFamily="18" charset="0"/>
              </a:rPr>
              <a:t>деректерді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анықтау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операторлары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Бұл</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топтың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командалары</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қорының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сұлбасын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манипуляциялау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яғни</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нысандарын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құру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мысалы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кестелер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ұсыныстар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триггерлер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сақталатын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процедуралар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индекстер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кілттер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шектеулер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т.б</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үшін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пайдаланылады</a:t>
            </a:r>
            <a:r>
              <a:rPr lang="ru-RU" sz="1700" dirty="0">
                <a:latin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a:p>
            <a:pPr>
              <a:spcBef>
                <a:spcPts val="0"/>
              </a:spcBef>
              <a:spcAft>
                <a:spcPts val="1200"/>
              </a:spcAft>
            </a:pPr>
            <a:r>
              <a:rPr lang="ru-RU" sz="1700" dirty="0" smtClean="0">
                <a:latin typeface="Times New Roman" panose="02020603050405020304" pitchFamily="18" charset="0"/>
                <a:cs typeface="Times New Roman" panose="02020603050405020304" pitchFamily="18" charset="0"/>
              </a:rPr>
              <a:t> </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DML (Data Manipulation Language) - </a:t>
            </a:r>
            <a:r>
              <a:rPr lang="ru-RU" sz="1700" dirty="0" err="1">
                <a:latin typeface="Times New Roman" panose="02020603050405020304" pitchFamily="18" charset="0"/>
                <a:cs typeface="Times New Roman" panose="02020603050405020304" pitchFamily="18" charset="0"/>
              </a:rPr>
              <a:t>деректерді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манипуляциялау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операторлары</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DML </a:t>
            </a:r>
            <a:r>
              <a:rPr lang="ru-RU" sz="1700" dirty="0" err="1">
                <a:latin typeface="Times New Roman" panose="02020603050405020304" pitchFamily="18" charset="0"/>
                <a:cs typeface="Times New Roman" panose="02020603050405020304" pitchFamily="18" charset="0"/>
              </a:rPr>
              <a:t>операторларының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көмегімен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деректерді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таңдау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қосу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түрлендіру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жою</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командаларын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орындауға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болады</a:t>
            </a:r>
            <a:r>
              <a:rPr lang="ru-RU" sz="1700" dirty="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a:p>
            <a:pPr>
              <a:spcBef>
                <a:spcPts val="0"/>
              </a:spcBef>
              <a:spcAft>
                <a:spcPts val="1200"/>
              </a:spcAft>
            </a:pPr>
            <a:r>
              <a:rPr lang="ru-RU" sz="1700" dirty="0" smtClean="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DCL (Data Control Language) - </a:t>
            </a:r>
            <a:r>
              <a:rPr lang="ru-RU" sz="1700" dirty="0" err="1">
                <a:latin typeface="Times New Roman" panose="02020603050405020304" pitchFamily="18" charset="0"/>
                <a:cs typeface="Times New Roman" panose="02020603050405020304" pitchFamily="18" charset="0"/>
              </a:rPr>
              <a:t>деректерді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басқару</a:t>
            </a:r>
            <a:r>
              <a:rPr lang="ru-RU" sz="1700" dirty="0">
                <a:latin typeface="Times New Roman" panose="02020603050405020304" pitchFamily="18" charset="0"/>
                <a:cs typeface="Times New Roman" panose="02020603050405020304" pitchFamily="18" charset="0"/>
              </a:rPr>
              <a:t> операторы. </a:t>
            </a:r>
            <a:r>
              <a:rPr lang="ru-RU" sz="1700" dirty="0" err="1">
                <a:latin typeface="Times New Roman" panose="02020603050405020304" pitchFamily="18" charset="0"/>
                <a:cs typeface="Times New Roman" panose="02020603050405020304" pitchFamily="18" charset="0"/>
              </a:rPr>
              <a:t>Бұл</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топтағы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командалар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деректерге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рұқсат</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беруді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тағайындау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транзакцияларды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басқару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сонымен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бірге</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құру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құрылымын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өзгерту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операторларынан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тұрады</a:t>
            </a:r>
            <a:r>
              <a:rPr lang="ru-RU" sz="1700" dirty="0">
                <a:latin typeface="Times New Roman" panose="02020603050405020304" pitchFamily="18" charset="0"/>
                <a:cs typeface="Times New Roman" panose="02020603050405020304" pitchFamily="18" charset="0"/>
              </a:rPr>
              <a:t>.</a:t>
            </a:r>
          </a:p>
        </p:txBody>
      </p:sp>
      <p:sp>
        <p:nvSpPr>
          <p:cNvPr id="3" name="Заголовок 2"/>
          <p:cNvSpPr>
            <a:spLocks noGrp="1"/>
          </p:cNvSpPr>
          <p:nvPr>
            <p:ph type="title"/>
          </p:nvPr>
        </p:nvSpPr>
        <p:spPr>
          <a:xfrm>
            <a:off x="463027" y="548680"/>
            <a:ext cx="8229600" cy="792088"/>
          </a:xfrm>
        </p:spPr>
        <p:txBody>
          <a:bodyPr>
            <a:normAutofit fontScale="90000"/>
          </a:bodyPr>
          <a:lstStyle/>
          <a:p>
            <a:r>
              <a:rPr lang="en-US" sz="3300" dirty="0" smtClean="0">
                <a:latin typeface="Times New Roman" panose="02020603050405020304" pitchFamily="18" charset="0"/>
                <a:cs typeface="Times New Roman" panose="02020603050405020304" pitchFamily="18" charset="0"/>
              </a:rPr>
              <a:t>T-SQL </a:t>
            </a:r>
            <a:r>
              <a:rPr lang="ru-RU" sz="3300" dirty="0" err="1" smtClean="0">
                <a:latin typeface="Times New Roman" panose="02020603050405020304" pitchFamily="18" charset="0"/>
                <a:cs typeface="Times New Roman" panose="02020603050405020304" pitchFamily="18" charset="0"/>
              </a:rPr>
              <a:t>тілі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бірнеше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операторлар</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тобынан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тұрады</a:t>
            </a:r>
            <a:r>
              <a:rPr lang="ru-RU" sz="3300" dirty="0" smtClean="0">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3427027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51520" y="1124744"/>
            <a:ext cx="8496944" cy="5544616"/>
          </a:xfrm>
          <a:prstGeom prst="rect">
            <a:avLst/>
          </a:prstGeom>
        </p:spPr>
      </p:pic>
      <p:sp>
        <p:nvSpPr>
          <p:cNvPr id="3" name="Заголовок 2"/>
          <p:cNvSpPr>
            <a:spLocks noGrp="1"/>
          </p:cNvSpPr>
          <p:nvPr>
            <p:ph type="title"/>
          </p:nvPr>
        </p:nvSpPr>
        <p:spPr>
          <a:xfrm>
            <a:off x="457200" y="274638"/>
            <a:ext cx="8229600" cy="850106"/>
          </a:xfrm>
        </p:spPr>
        <p:txBody>
          <a:bodyPr>
            <a:normAutofit/>
          </a:bodyPr>
          <a:lstStyle/>
          <a:p>
            <a:r>
              <a:rPr lang="en-US" sz="1600" dirty="0">
                <a:latin typeface="Times New Roman" panose="02020603050405020304" pitchFamily="18" charset="0"/>
                <a:cs typeface="Times New Roman" panose="02020603050405020304" pitchFamily="18" charset="0"/>
              </a:rPr>
              <a:t>SQL Server </a:t>
            </a:r>
            <a:r>
              <a:rPr lang="ru-RU" sz="1600" dirty="0" err="1">
                <a:latin typeface="Times New Roman" panose="02020603050405020304" pitchFamily="18" charset="0"/>
                <a:cs typeface="Times New Roman" panose="02020603050405020304" pitchFamily="18" charset="0"/>
              </a:rPr>
              <a:t>бірыңғай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монолитті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қосымша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емес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құрылымданған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компоненттер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тізбегінен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тұратынын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түсіну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маңызды</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SQL Server </a:t>
            </a:r>
            <a:r>
              <a:rPr lang="ru-RU" sz="1600" dirty="0" err="1">
                <a:latin typeface="Times New Roman" panose="02020603050405020304" pitchFamily="18" charset="0"/>
                <a:cs typeface="Times New Roman" panose="02020603050405020304" pitchFamily="18" charset="0"/>
              </a:rPr>
              <a:t>компоненттерінің</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құрылымы</a:t>
            </a:r>
            <a:r>
              <a:rPr lang="en-US" sz="1600" dirty="0">
                <a:latin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24435273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04664"/>
            <a:ext cx="8229600" cy="5602627"/>
          </a:xfrm>
        </p:spPr>
        <p:txBody>
          <a:bodyPr>
            <a:normAutofit fontScale="55000" lnSpcReduction="20000"/>
          </a:bodyPr>
          <a:lstStyle/>
          <a:p>
            <a:pPr>
              <a:spcBef>
                <a:spcPts val="0"/>
              </a:spcBef>
              <a:spcAft>
                <a:spcPts val="1200"/>
              </a:spcAft>
            </a:pPr>
            <a:r>
              <a:rPr lang="en-US" dirty="0" smtClean="0">
                <a:latin typeface="Times New Roman" panose="02020603050405020304" pitchFamily="18" charset="0"/>
                <a:cs typeface="Times New Roman" panose="02020603050405020304" pitchFamily="18" charset="0"/>
              </a:rPr>
              <a:t>Database </a:t>
            </a:r>
            <a:r>
              <a:rPr lang="en-US" dirty="0">
                <a:latin typeface="Times New Roman" panose="02020603050405020304" pitchFamily="18" charset="0"/>
                <a:cs typeface="Times New Roman" panose="02020603050405020304" pitchFamily="18" charset="0"/>
              </a:rPr>
              <a:t>Engine – SQL Server </a:t>
            </a:r>
            <a:r>
              <a:rPr lang="ru-RU" dirty="0" err="1">
                <a:latin typeface="Times New Roman" panose="02020603050405020304" pitchFamily="18" charset="0"/>
                <a:cs typeface="Times New Roman" panose="02020603050405020304" pitchFamily="18" charset="0"/>
              </a:rPr>
              <a:t>платформасының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ядросы</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SQL </a:t>
            </a:r>
            <a:r>
              <a:rPr lang="ru-RU" dirty="0" err="1">
                <a:latin typeface="Times New Roman" panose="02020603050405020304" pitchFamily="18" charset="0"/>
                <a:cs typeface="Times New Roman" panose="02020603050405020304" pitchFamily="18" charset="0"/>
              </a:rPr>
              <a:t>тілі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реляциялық</a:t>
            </a:r>
            <a:r>
              <a:rPr lang="ru-RU" dirty="0">
                <a:latin typeface="Times New Roman" panose="02020603050405020304" pitchFamily="18" charset="0"/>
                <a:cs typeface="Times New Roman" panose="02020603050405020304" pitchFamily="18" charset="0"/>
              </a:rPr>
              <a:t> деректер </a:t>
            </a:r>
            <a:r>
              <a:rPr lang="ru-RU" dirty="0" err="1">
                <a:latin typeface="Times New Roman" panose="02020603050405020304" pitchFamily="18" charset="0"/>
                <a:cs typeface="Times New Roman" panose="02020603050405020304" pitchFamily="18" charset="0"/>
              </a:rPr>
              <a:t>қорының</a:t>
            </a:r>
            <a:r>
              <a:rPr lang="ru-RU" dirty="0">
                <a:latin typeface="Times New Roman" panose="02020603050405020304" pitchFamily="18" charset="0"/>
                <a:cs typeface="Times New Roman" panose="02020603050405020304" pitchFamily="18" charset="0"/>
              </a:rPr>
              <a:t> жоғары </a:t>
            </a:r>
            <a:r>
              <a:rPr lang="ru-RU" dirty="0" err="1">
                <a:latin typeface="Times New Roman" panose="02020603050405020304" pitchFamily="18" charset="0"/>
                <a:cs typeface="Times New Roman" panose="02020603050405020304" pitchFamily="18" charset="0"/>
              </a:rPr>
              <a:t>өнімділігі</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масштабталуын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қамтамасыз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Деректерді</a:t>
            </a:r>
            <a:r>
              <a:rPr lang="ru-RU" dirty="0">
                <a:latin typeface="Times New Roman" panose="02020603050405020304" pitchFamily="18" charset="0"/>
                <a:cs typeface="Times New Roman" panose="02020603050405020304" pitchFamily="18" charset="0"/>
              </a:rPr>
              <a:t> орналастыру, </a:t>
            </a:r>
            <a:r>
              <a:rPr lang="ru-RU" dirty="0" err="1">
                <a:latin typeface="Times New Roman" panose="02020603050405020304" pitchFamily="18" charset="0"/>
                <a:cs typeface="Times New Roman" panose="02020603050405020304" pitchFamily="18" charset="0"/>
              </a:rPr>
              <a:t>интерактивті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режимде</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OLTP - Online Transaction Processing) </a:t>
            </a:r>
            <a:r>
              <a:rPr lang="ru-RU" dirty="0" err="1">
                <a:latin typeface="Times New Roman" panose="02020603050405020304" pitchFamily="18" charset="0"/>
                <a:cs typeface="Times New Roman" panose="02020603050405020304" pitchFamily="18" charset="0"/>
              </a:rPr>
              <a:t>транзакциялар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көмегімен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әріқарай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a:t>
            </a:r>
            <a:r>
              <a:rPr lang="ru-RU" dirty="0">
                <a:latin typeface="Times New Roman" panose="02020603050405020304" pitchFamily="18" charset="0"/>
                <a:cs typeface="Times New Roman" panose="02020603050405020304" pitchFamily="18" charset="0"/>
              </a:rPr>
              <a:t>, деректер </a:t>
            </a:r>
            <a:r>
              <a:rPr lang="ru-RU" dirty="0" err="1">
                <a:latin typeface="Times New Roman" panose="02020603050405020304" pitchFamily="18" charset="0"/>
                <a:cs typeface="Times New Roman" panose="02020603050405020304" pitchFamily="18" charset="0"/>
              </a:rPr>
              <a:t>қоймасын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құру</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data warehouse) </a:t>
            </a:r>
            <a:r>
              <a:rPr lang="ru-RU" dirty="0" err="1">
                <a:latin typeface="Times New Roman" panose="02020603050405020304" pitchFamily="18" charset="0"/>
                <a:cs typeface="Times New Roman" panose="02020603050405020304" pitchFamily="18" charset="0"/>
              </a:rPr>
              <a:t>қызметтерін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атқарады</a:t>
            </a:r>
            <a:r>
              <a:rPr lang="ru-RU"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US" dirty="0" smtClean="0">
                <a:latin typeface="Times New Roman" panose="02020603050405020304" pitchFamily="18" charset="0"/>
                <a:cs typeface="Times New Roman" panose="02020603050405020304" pitchFamily="18" charset="0"/>
              </a:rPr>
              <a:t>SQL </a:t>
            </a:r>
            <a:r>
              <a:rPr lang="en-US" dirty="0">
                <a:latin typeface="Times New Roman" panose="02020603050405020304" pitchFamily="18" charset="0"/>
                <a:cs typeface="Times New Roman" panose="02020603050405020304" pitchFamily="18" charset="0"/>
              </a:rPr>
              <a:t>Server Analysis Services (SSAS) –OLAP (Online Analytical Processing)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бизнес-аналитика (</a:t>
            </a:r>
            <a:r>
              <a:rPr lang="en-US" dirty="0">
                <a:latin typeface="Times New Roman" panose="02020603050405020304" pitchFamily="18" charset="0"/>
                <a:cs typeface="Times New Roman" panose="02020603050405020304" pitchFamily="18" charset="0"/>
              </a:rPr>
              <a:t>data mining) </a:t>
            </a:r>
            <a:r>
              <a:rPr lang="ru-RU" dirty="0" err="1">
                <a:latin typeface="Times New Roman" panose="02020603050405020304" pitchFamily="18" charset="0"/>
                <a:cs typeface="Times New Roman" panose="02020603050405020304" pitchFamily="18" charset="0"/>
              </a:rPr>
              <a:t>қосымшаларындағы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деректерді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талдауға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аналитикалық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ұсынады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ұйымдар </a:t>
            </a:r>
            <a:r>
              <a:rPr lang="ru-RU" dirty="0" err="1">
                <a:latin typeface="Times New Roman" panose="02020603050405020304" pitchFamily="18" charset="0"/>
                <a:cs typeface="Times New Roman" panose="02020603050405020304" pitchFamily="18" charset="0"/>
              </a:rPr>
              <a:t>әртүрлі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көздерден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деректерді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жинақтап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мысалы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реляциялық</a:t>
            </a:r>
            <a:r>
              <a:rPr lang="ru-RU" dirty="0">
                <a:latin typeface="Times New Roman" panose="02020603050405020304" pitchFamily="18" charset="0"/>
                <a:cs typeface="Times New Roman" panose="02020603050405020304" pitchFamily="18" charset="0"/>
              </a:rPr>
              <a:t> ДҚ-</a:t>
            </a:r>
            <a:r>
              <a:rPr lang="ru-RU" dirty="0" err="1">
                <a:latin typeface="Times New Roman" panose="02020603050405020304" pitchFamily="18" charset="0"/>
                <a:cs typeface="Times New Roman" panose="02020603050405020304" pitchFamily="18" charset="0"/>
              </a:rPr>
              <a:t>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тәсілдердің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көмегімен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өңдейді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US" dirty="0" smtClean="0">
                <a:latin typeface="Times New Roman" panose="02020603050405020304" pitchFamily="18" charset="0"/>
                <a:cs typeface="Times New Roman" panose="02020603050405020304" pitchFamily="18" charset="0"/>
              </a:rPr>
              <a:t>SQL </a:t>
            </a:r>
            <a:r>
              <a:rPr lang="en-US" dirty="0">
                <a:latin typeface="Times New Roman" panose="02020603050405020304" pitchFamily="18" charset="0"/>
                <a:cs typeface="Times New Roman" panose="02020603050405020304" pitchFamily="18" charset="0"/>
              </a:rPr>
              <a:t>Server Integration Services (SSIS) – </a:t>
            </a:r>
            <a:r>
              <a:rPr lang="ru-RU" dirty="0" err="1">
                <a:latin typeface="Times New Roman" panose="02020603050405020304" pitchFamily="18" charset="0"/>
                <a:cs typeface="Times New Roman" panose="02020603050405020304" pitchFamily="18" charset="0"/>
              </a:rPr>
              <a:t>интеграциялық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көздерден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деректерді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түрлендіру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интеграциялау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кәсіпорын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ауқымындағы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құрал</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ETL –extract, transform, and load). </a:t>
            </a:r>
            <a:r>
              <a:rPr lang="ru-RU" dirty="0" err="1">
                <a:latin typeface="Times New Roman" panose="02020603050405020304" pitchFamily="18" charset="0"/>
                <a:cs typeface="Times New Roman" panose="02020603050405020304" pitchFamily="18" charset="0"/>
              </a:rPr>
              <a:t>Әртүрлі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деректерді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біріктіру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a:t>
            </a:r>
            <a:r>
              <a:rPr lang="ru-RU" dirty="0">
                <a:latin typeface="Times New Roman" panose="02020603050405020304" pitchFamily="18" charset="0"/>
                <a:cs typeface="Times New Roman" panose="02020603050405020304" pitchFamily="18" charset="0"/>
              </a:rPr>
              <a:t> деректер </a:t>
            </a:r>
            <a:r>
              <a:rPr lang="ru-RU" dirty="0" err="1">
                <a:latin typeface="Times New Roman" panose="02020603050405020304" pitchFamily="18" charset="0"/>
                <a:cs typeface="Times New Roman" panose="02020603050405020304" pitchFamily="18" charset="0"/>
              </a:rPr>
              <a:t>қоймасына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жүктеу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түріндегі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қызметтерге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арналған</a:t>
            </a:r>
            <a:r>
              <a:rPr lang="ru-RU"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US" dirty="0" smtClean="0">
                <a:latin typeface="Times New Roman" panose="02020603050405020304" pitchFamily="18" charset="0"/>
                <a:cs typeface="Times New Roman" panose="02020603050405020304" pitchFamily="18" charset="0"/>
              </a:rPr>
              <a:t>SQL </a:t>
            </a:r>
            <a:r>
              <a:rPr lang="en-US" dirty="0">
                <a:latin typeface="Times New Roman" panose="02020603050405020304" pitchFamily="18" charset="0"/>
                <a:cs typeface="Times New Roman" panose="02020603050405020304" pitchFamily="18" charset="0"/>
              </a:rPr>
              <a:t>Server Reporting Services (SSRS) – </a:t>
            </a:r>
            <a:r>
              <a:rPr lang="ru-RU" dirty="0" err="1">
                <a:latin typeface="Times New Roman" panose="02020603050405020304" pitchFamily="18" charset="0"/>
                <a:cs typeface="Times New Roman" panose="02020603050405020304" pitchFamily="18" charset="0"/>
              </a:rPr>
              <a:t>есеп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қызметтері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диспетчері</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Report Manager)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серверін</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Report Server) </a:t>
            </a:r>
            <a:r>
              <a:rPr lang="ru-RU" dirty="0" err="1">
                <a:latin typeface="Times New Roman" panose="02020603050405020304" pitchFamily="18" charset="0"/>
                <a:cs typeface="Times New Roman" panose="02020603050405020304" pitchFamily="18" charset="0"/>
              </a:rPr>
              <a:t>қамтиды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нысанын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таратуға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толыққанды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серверлік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платформаны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ұсынады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өңдеу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сақтау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SQL Server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IIS </a:t>
            </a:r>
            <a:r>
              <a:rPr lang="ru-RU" dirty="0" err="1">
                <a:latin typeface="Times New Roman" panose="02020603050405020304" pitchFamily="18" charset="0"/>
                <a:cs typeface="Times New Roman" panose="02020603050405020304" pitchFamily="18" charset="0"/>
              </a:rPr>
              <a:t>қызметтерін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SSRS </a:t>
            </a:r>
            <a:r>
              <a:rPr lang="ru-RU" dirty="0" err="1">
                <a:latin typeface="Times New Roman" panose="02020603050405020304" pitchFamily="18" charset="0"/>
                <a:cs typeface="Times New Roman" panose="02020603050405020304" pitchFamily="18" charset="0"/>
              </a:rPr>
              <a:t>ортасын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орнатуға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Microsoft SharePoint Server –</a:t>
            </a:r>
            <a:r>
              <a:rPr lang="ru-RU" dirty="0">
                <a:latin typeface="Times New Roman" panose="02020603050405020304" pitchFamily="18" charset="0"/>
                <a:cs typeface="Times New Roman" panose="02020603050405020304" pitchFamily="18" charset="0"/>
              </a:rPr>
              <a:t>мен </a:t>
            </a:r>
            <a:r>
              <a:rPr lang="ru-RU" dirty="0" err="1">
                <a:latin typeface="Times New Roman" panose="02020603050405020304" pitchFamily="18" charset="0"/>
                <a:cs typeface="Times New Roman" panose="02020603050405020304" pitchFamily="18" charset="0"/>
              </a:rPr>
              <a:t>интеграцияланады</a:t>
            </a:r>
            <a:r>
              <a:rPr lang="ru-RU"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US" dirty="0" smtClean="0">
                <a:latin typeface="Times New Roman" panose="02020603050405020304" pitchFamily="18" charset="0"/>
                <a:cs typeface="Times New Roman" panose="02020603050405020304" pitchFamily="18" charset="0"/>
              </a:rPr>
              <a:t>SQL </a:t>
            </a:r>
            <a:r>
              <a:rPr lang="en-US" dirty="0">
                <a:latin typeface="Times New Roman" panose="02020603050405020304" pitchFamily="18" charset="0"/>
                <a:cs typeface="Times New Roman" panose="02020603050405020304" pitchFamily="18" charset="0"/>
              </a:rPr>
              <a:t>Server Master Data Services (MDS) – </a:t>
            </a:r>
            <a:r>
              <a:rPr lang="ru-RU" dirty="0" err="1">
                <a:latin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деректердің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дәлдігі</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сапасына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кепілдік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беретін</a:t>
            </a:r>
            <a:r>
              <a:rPr lang="ru-RU" dirty="0">
                <a:latin typeface="Times New Roman" panose="02020603050405020304" pitchFamily="18" charset="0"/>
                <a:cs typeface="Times New Roman" panose="02020603050405020304" pitchFamily="18" charset="0"/>
              </a:rPr>
              <a:t> бизнес-</a:t>
            </a:r>
            <a:r>
              <a:rPr lang="ru-RU" dirty="0" err="1">
                <a:latin typeface="Times New Roman" panose="02020603050405020304" pitchFamily="18" charset="0"/>
                <a:cs typeface="Times New Roman" panose="02020603050405020304" pitchFamily="18" charset="0"/>
              </a:rPr>
              <a:t>ережелер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арналған</a:t>
            </a:r>
            <a:r>
              <a:rPr lang="ru-RU" dirty="0">
                <a:latin typeface="Times New Roman" panose="02020603050405020304" pitchFamily="18" charset="0"/>
                <a:cs typeface="Times New Roman" panose="02020603050405020304" pitchFamily="18" charset="0"/>
              </a:rPr>
              <a:t> орта. </a:t>
            </a:r>
            <a:r>
              <a:rPr lang="ru-RU" dirty="0" smtClean="0">
                <a:latin typeface="Times New Roman" panose="02020603050405020304" pitchFamily="18" charset="0"/>
                <a:cs typeface="Times New Roman" panose="02020603050405020304" pitchFamily="18" charset="0"/>
              </a:rPr>
              <a:t>Бизнес</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ережелерде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деректер </a:t>
            </a:r>
            <a:r>
              <a:rPr lang="ru-RU" dirty="0" err="1">
                <a:latin typeface="Times New Roman" panose="02020603050405020304" pitchFamily="18" charset="0"/>
                <a:cs typeface="Times New Roman" panose="02020603050405020304" pitchFamily="18" charset="0"/>
              </a:rPr>
              <a:t>ағынын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тексеру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орындайтын</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бизнес </a:t>
            </a:r>
            <a:r>
              <a:rPr lang="ru-RU" dirty="0" err="1" smtClean="0">
                <a:latin typeface="Times New Roman" panose="02020603050405020304" pitchFamily="18" charset="0"/>
                <a:cs typeface="Times New Roman" panose="02020603050405020304" pitchFamily="18" charset="0"/>
              </a:rPr>
              <a:t>үрдістерін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қосуда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қолданылады</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200682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88640"/>
            <a:ext cx="8229600" cy="5818651"/>
          </a:xfrm>
        </p:spPr>
        <p:txBody>
          <a:bodyPr>
            <a:normAutofit/>
          </a:bodyPr>
          <a:lstStyle/>
          <a:p>
            <a:pPr>
              <a:spcBef>
                <a:spcPts val="0"/>
              </a:spcBef>
              <a:spcAft>
                <a:spcPts val="1200"/>
              </a:spcAft>
            </a:pPr>
            <a:r>
              <a:rPr lang="en-US" sz="1700" dirty="0">
                <a:latin typeface="Times New Roman" panose="02020603050405020304" pitchFamily="18" charset="0"/>
                <a:cs typeface="Times New Roman" panose="02020603050405020304" pitchFamily="18" charset="0"/>
              </a:rPr>
              <a:t>SQL Server Data Quality Services (DQS) – </a:t>
            </a:r>
            <a:r>
              <a:rPr lang="ru-RU" sz="1700" dirty="0" err="1">
                <a:latin typeface="Times New Roman" panose="02020603050405020304" pitchFamily="18" charset="0"/>
                <a:cs typeface="Times New Roman" panose="02020603050405020304" pitchFamily="18" charset="0"/>
              </a:rPr>
              <a:t>кәсіпорындағы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деректердің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сапасын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жақсартуға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мүмкіндік</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беретін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білім</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қоры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метадеректерінің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қоймасын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құруға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арналған</a:t>
            </a:r>
            <a:r>
              <a:rPr lang="ru-RU" sz="1700" dirty="0">
                <a:latin typeface="Times New Roman" panose="02020603050405020304" pitchFamily="18" charset="0"/>
                <a:cs typeface="Times New Roman" panose="02020603050405020304" pitchFamily="18" charset="0"/>
              </a:rPr>
              <a:t> орта. </a:t>
            </a:r>
            <a:r>
              <a:rPr lang="ru-RU" sz="1700" dirty="0" err="1">
                <a:latin typeface="Times New Roman" panose="02020603050405020304" pitchFamily="18" charset="0"/>
                <a:cs typeface="Times New Roman" panose="02020603050405020304" pitchFamily="18" charset="0"/>
              </a:rPr>
              <a:t>Деректерді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тазалау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үрдісі</a:t>
            </a:r>
            <a:r>
              <a:rPr lang="ru-RU" sz="1700" dirty="0">
                <a:latin typeface="Times New Roman" panose="02020603050405020304" pitchFamily="18" charset="0"/>
                <a:cs typeface="Times New Roman" panose="02020603050405020304" pitchFamily="18" charset="0"/>
              </a:rPr>
              <a:t> - </a:t>
            </a:r>
            <a:r>
              <a:rPr lang="ru-RU" sz="1700" dirty="0" err="1">
                <a:latin typeface="Times New Roman" panose="02020603050405020304" pitchFamily="18" charset="0"/>
                <a:cs typeface="Times New Roman" panose="02020603050405020304" pitchFamily="18" charset="0"/>
              </a:rPr>
              <a:t>толық</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емес</a:t>
            </a:r>
            <a:r>
              <a:rPr lang="ru-RU" sz="1700" dirty="0">
                <a:latin typeface="Times New Roman" panose="02020603050405020304" pitchFamily="18" charset="0"/>
                <a:cs typeface="Times New Roman" panose="02020603050405020304" pitchFamily="18" charset="0"/>
              </a:rPr>
              <a:t> / </a:t>
            </a:r>
            <a:r>
              <a:rPr lang="ru-RU" sz="1700" dirty="0" err="1">
                <a:latin typeface="Times New Roman" panose="02020603050405020304" pitchFamily="18" charset="0"/>
                <a:cs typeface="Times New Roman" panose="02020603050405020304" pitchFamily="18" charset="0"/>
              </a:rPr>
              <a:t>дұрыс</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емес</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деректерді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өзгерту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жою</a:t>
            </a:r>
            <a:r>
              <a:rPr lang="ru-RU" sz="1700" dirty="0">
                <a:latin typeface="Times New Roman" panose="02020603050405020304" pitchFamily="18" charset="0"/>
                <a:cs typeface="Times New Roman" panose="02020603050405020304" pitchFamily="18" charset="0"/>
              </a:rPr>
              <a:t>, ал </a:t>
            </a:r>
            <a:r>
              <a:rPr lang="ru-RU" sz="1700" dirty="0" err="1">
                <a:latin typeface="Times New Roman" panose="02020603050405020304" pitchFamily="18" charset="0"/>
                <a:cs typeface="Times New Roman" panose="02020603050405020304" pitchFamily="18" charset="0"/>
              </a:rPr>
              <a:t>сәйкестендіру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үрдісі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қайталанатын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деректерді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анықтау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біріктіру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жұмыстарын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орындайды</a:t>
            </a:r>
            <a:r>
              <a:rPr lang="ru-RU" sz="1700" dirty="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a:p>
            <a:pPr>
              <a:spcBef>
                <a:spcPts val="0"/>
              </a:spcBef>
              <a:spcAft>
                <a:spcPts val="1200"/>
              </a:spcAft>
            </a:pPr>
            <a:r>
              <a:rPr lang="en-US" sz="1700" dirty="0">
                <a:latin typeface="Times New Roman" panose="02020603050405020304" pitchFamily="18" charset="0"/>
                <a:cs typeface="Times New Roman" panose="02020603050405020304" pitchFamily="18" charset="0"/>
              </a:rPr>
              <a:t>SQL Server </a:t>
            </a:r>
            <a:r>
              <a:rPr lang="en-US" sz="1700" dirty="0" err="1">
                <a:latin typeface="Times New Roman" panose="02020603050405020304" pitchFamily="18" charset="0"/>
                <a:cs typeface="Times New Roman" panose="02020603050405020304" pitchFamily="18" charset="0"/>
              </a:rPr>
              <a:t>StreamInsight</a:t>
            </a:r>
            <a:r>
              <a:rPr lang="en-US" sz="1700" dirty="0">
                <a:latin typeface="Times New Roman" panose="02020603050405020304" pitchFamily="18" charset="0"/>
                <a:cs typeface="Times New Roman" panose="02020603050405020304" pitchFamily="18" charset="0"/>
              </a:rPr>
              <a:t> – </a:t>
            </a:r>
            <a:r>
              <a:rPr lang="ru-RU" sz="1700" dirty="0" err="1">
                <a:latin typeface="Times New Roman" panose="02020603050405020304" pitchFamily="18" charset="0"/>
                <a:cs typeface="Times New Roman" panose="02020603050405020304" pitchFamily="18" charset="0"/>
              </a:rPr>
              <a:t>нақты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уақыттағы</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ағындары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үшін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күрделі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оқиғаларды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өңдеуді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жүзеге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асыратын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қосымшалар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жасайтын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платформаны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қамтамасыз</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етеді</a:t>
            </a:r>
            <a:r>
              <a:rPr lang="ru-RU" sz="1700" dirty="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a:p>
            <a:pPr>
              <a:spcBef>
                <a:spcPts val="0"/>
              </a:spcBef>
              <a:spcAft>
                <a:spcPts val="1200"/>
              </a:spcAft>
            </a:pPr>
            <a:r>
              <a:rPr lang="en-US" sz="1700" dirty="0">
                <a:latin typeface="Times New Roman" panose="02020603050405020304" pitchFamily="18" charset="0"/>
                <a:cs typeface="Times New Roman" panose="02020603050405020304" pitchFamily="18" charset="0"/>
              </a:rPr>
              <a:t>Full-Text Search – </a:t>
            </a:r>
            <a:r>
              <a:rPr lang="ru-RU" sz="1700" dirty="0" err="1">
                <a:latin typeface="Times New Roman" panose="02020603050405020304" pitchFamily="18" charset="0"/>
                <a:cs typeface="Times New Roman" panose="02020603050405020304" pitchFamily="18" charset="0"/>
              </a:rPr>
              <a:t>мәтіндік</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деректерге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арналған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күрделі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семантикалық</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іздеу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механизмдерін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қамтамасыз</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ететін</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database engine </a:t>
            </a:r>
            <a:r>
              <a:rPr lang="ru-RU" sz="1700" dirty="0" err="1">
                <a:latin typeface="Times New Roman" panose="02020603050405020304" pitchFamily="18" charset="0"/>
                <a:cs typeface="Times New Roman" panose="02020603050405020304" pitchFamily="18" charset="0"/>
              </a:rPr>
              <a:t>компонентінің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функциясы</a:t>
            </a:r>
            <a:r>
              <a:rPr lang="ru-RU" sz="1700" dirty="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a:p>
            <a:pPr>
              <a:spcBef>
                <a:spcPts val="0"/>
              </a:spcBef>
              <a:spcAft>
                <a:spcPts val="1200"/>
              </a:spcAft>
            </a:pPr>
            <a:r>
              <a:rPr lang="en-US" sz="1700" dirty="0">
                <a:latin typeface="Times New Roman" panose="02020603050405020304" pitchFamily="18" charset="0"/>
                <a:cs typeface="Times New Roman" panose="02020603050405020304" pitchFamily="18" charset="0"/>
              </a:rPr>
              <a:t>Replication – database engine </a:t>
            </a:r>
            <a:r>
              <a:rPr lang="ru-RU" sz="1700" dirty="0" err="1">
                <a:latin typeface="Times New Roman" panose="02020603050405020304" pitchFamily="18" charset="0"/>
                <a:cs typeface="Times New Roman" panose="02020603050405020304" pitchFamily="18" charset="0"/>
              </a:rPr>
              <a:t>компонентіндегі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серверлер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арасындағы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деректердің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таратылу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қажеттілігін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қанағаттандыратын</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синхронизациясын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орындайтын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технологиялар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жиыны</a:t>
            </a:r>
            <a:r>
              <a:rPr lang="ru-RU" sz="1700" dirty="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a:p>
            <a:pPr>
              <a:spcBef>
                <a:spcPts val="0"/>
              </a:spcBef>
              <a:spcAft>
                <a:spcPts val="1200"/>
              </a:spcAft>
            </a:pPr>
            <a:r>
              <a:rPr lang="en-US" sz="1700" dirty="0">
                <a:latin typeface="Times New Roman" panose="02020603050405020304" pitchFamily="18" charset="0"/>
                <a:cs typeface="Times New Roman" panose="02020603050405020304" pitchFamily="18" charset="0"/>
              </a:rPr>
              <a:t>Power View – SQL Server Reporting Services (SharePoint-Integrated mode </a:t>
            </a:r>
            <a:r>
              <a:rPr lang="ru-RU" sz="1700" dirty="0" err="1">
                <a:latin typeface="Times New Roman" panose="02020603050405020304" pitchFamily="18" charset="0"/>
                <a:cs typeface="Times New Roman" panose="02020603050405020304" pitchFamily="18" charset="0"/>
              </a:rPr>
              <a:t>режимін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орнату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кезіндегі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ортасының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компоненті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Бұл</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арқылы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деректерді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зерттеуді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интерактивті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режимде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орындауға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олардың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визуализациясы</a:t>
            </a:r>
            <a:r>
              <a:rPr lang="ru-RU" sz="1700" dirty="0">
                <a:latin typeface="Times New Roman" panose="02020603050405020304" pitchFamily="18" charset="0"/>
                <a:cs typeface="Times New Roman" panose="02020603050405020304" pitchFamily="18" charset="0"/>
              </a:rPr>
              <a:t> мен </a:t>
            </a:r>
            <a:r>
              <a:rPr lang="ru-RU" sz="1700" dirty="0" err="1">
                <a:latin typeface="Times New Roman" panose="02020603050405020304" pitchFamily="18" charset="0"/>
                <a:cs typeface="Times New Roman" panose="02020603050405020304" pitchFamily="18" charset="0"/>
              </a:rPr>
              <a:t>презентациясын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құруды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жүзеге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асыруға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болады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Сондай-ақ</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Power View </a:t>
            </a:r>
            <a:r>
              <a:rPr lang="ru-RU" sz="1700" dirty="0" err="1">
                <a:latin typeface="Times New Roman" panose="02020603050405020304" pitchFamily="18" charset="0"/>
                <a:cs typeface="Times New Roman" panose="02020603050405020304" pitchFamily="18" charset="0"/>
              </a:rPr>
              <a:t>мүмкіншіліктері</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Excel </a:t>
            </a:r>
            <a:r>
              <a:rPr lang="ru-RU" sz="1700" dirty="0" err="1">
                <a:latin typeface="Times New Roman" panose="02020603050405020304" pitchFamily="18" charset="0"/>
                <a:cs typeface="Times New Roman" panose="02020603050405020304" pitchFamily="18" charset="0"/>
              </a:rPr>
              <a:t>арқылы</a:t>
            </a:r>
            <a:r>
              <a:rPr lang="ru-RU" sz="1700" dirty="0">
                <a:latin typeface="Times New Roman" panose="02020603050405020304" pitchFamily="18" charset="0"/>
                <a:cs typeface="Times New Roman" panose="02020603050405020304" pitchFamily="18" charset="0"/>
              </a:rPr>
              <a:t> да </a:t>
            </a:r>
            <a:r>
              <a:rPr lang="ru-RU" sz="1700" dirty="0" err="1">
                <a:latin typeface="Times New Roman" panose="02020603050405020304" pitchFamily="18" charset="0"/>
                <a:cs typeface="Times New Roman" panose="02020603050405020304" pitchFamily="18" charset="0"/>
              </a:rPr>
              <a:t>қолжетімді</a:t>
            </a:r>
            <a:r>
              <a:rPr lang="ru-RU" sz="1700" dirty="0">
                <a:latin typeface="Times New Roman" panose="02020603050405020304" pitchFamily="18" charset="0"/>
                <a:cs typeface="Times New Roman" panose="02020603050405020304" pitchFamily="18" charset="0"/>
              </a:rPr>
              <a:t> [</a:t>
            </a:r>
            <a:r>
              <a:rPr lang="ru-RU" sz="1700" dirty="0" smtClean="0">
                <a:latin typeface="Times New Roman" panose="02020603050405020304" pitchFamily="18" charset="0"/>
                <a:cs typeface="Times New Roman" panose="02020603050405020304" pitchFamily="18" charset="0"/>
              </a:rPr>
              <a:t>1].</a:t>
            </a:r>
            <a:endParaRPr lang="ru-RU"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4281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404664"/>
            <a:ext cx="8229600" cy="1515624"/>
          </a:xfrm>
        </p:spPr>
        <p:txBody>
          <a:bodyPr>
            <a:normAutofit lnSpcReduction="10000"/>
          </a:bodyPr>
          <a:lstStyle/>
          <a:p>
            <a:pPr marL="109728" indent="0">
              <a:buNone/>
            </a:pPr>
            <a:r>
              <a:rPr lang="en-US" sz="1700" dirty="0">
                <a:latin typeface="Times New Roman" panose="02020603050405020304" pitchFamily="18" charset="0"/>
                <a:cs typeface="Times New Roman" panose="02020603050405020304" pitchFamily="18" charset="0"/>
              </a:rPr>
              <a:t>SQL Server Management Studio (SSMS) - SQL Server </a:t>
            </a:r>
            <a:r>
              <a:rPr lang="ru-RU" sz="1700" dirty="0">
                <a:latin typeface="Times New Roman" panose="02020603050405020304" pitchFamily="18" charset="0"/>
                <a:cs typeface="Times New Roman" panose="02020603050405020304" pitchFamily="18" charset="0"/>
              </a:rPr>
              <a:t>деректер </a:t>
            </a:r>
            <a:r>
              <a:rPr lang="ru-RU" sz="1700" dirty="0" err="1">
                <a:latin typeface="Times New Roman" panose="02020603050405020304" pitchFamily="18" charset="0"/>
                <a:cs typeface="Times New Roman" panose="02020603050405020304" pitchFamily="18" charset="0"/>
              </a:rPr>
              <a:t>қорының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серверлерін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басқаруға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арналған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негізгі</a:t>
            </a:r>
            <a:r>
              <a:rPr lang="ru-RU" sz="1700" dirty="0">
                <a:latin typeface="Times New Roman" panose="02020603050405020304" pitchFamily="18" charset="0"/>
                <a:cs typeface="Times New Roman" panose="02020603050405020304" pitchFamily="18" charset="0"/>
              </a:rPr>
              <a:t> инструмент </a:t>
            </a:r>
            <a:r>
              <a:rPr lang="ru-RU" sz="1700" dirty="0" err="1">
                <a:latin typeface="Times New Roman" panose="02020603050405020304" pitchFamily="18" charset="0"/>
                <a:cs typeface="Times New Roman" panose="02020603050405020304" pitchFamily="18" charset="0"/>
              </a:rPr>
              <a:t>болып</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табылады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Ол</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графикалық</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қолданушы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интерфейсі</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GUI)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басқару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компоненті</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Transact-SQL </a:t>
            </a:r>
            <a:r>
              <a:rPr lang="ru-RU" sz="1700" dirty="0" err="1">
                <a:latin typeface="Times New Roman" panose="02020603050405020304" pitchFamily="18" charset="0"/>
                <a:cs typeface="Times New Roman" panose="02020603050405020304" pitchFamily="18" charset="0"/>
              </a:rPr>
              <a:t>сценарийлер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интерфейсінен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тұрады</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SSMS –</a:t>
            </a:r>
            <a:r>
              <a:rPr lang="ru-RU" sz="1700" dirty="0" err="1">
                <a:latin typeface="Times New Roman" panose="02020603050405020304" pitchFamily="18" charset="0"/>
                <a:cs typeface="Times New Roman" panose="02020603050405020304" pitchFamily="18" charset="0"/>
              </a:rPr>
              <a:t>ті</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SSAS, SSIS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SSRS </a:t>
            </a:r>
            <a:r>
              <a:rPr lang="ru-RU" sz="1700" dirty="0" err="1">
                <a:latin typeface="Times New Roman" panose="02020603050405020304" pitchFamily="18" charset="0"/>
                <a:cs typeface="Times New Roman" panose="02020603050405020304" pitchFamily="18" charset="0"/>
              </a:rPr>
              <a:t>экземплярларын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басқаруға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сонымен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бірге</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Microsoft Azure SQL Database </a:t>
            </a:r>
            <a:r>
              <a:rPr lang="ru-RU" sz="1700" dirty="0" err="1">
                <a:latin typeface="Times New Roman" panose="02020603050405020304" pitchFamily="18" charset="0"/>
                <a:cs typeface="Times New Roman" panose="02020603050405020304" pitchFamily="18" charset="0"/>
              </a:rPr>
              <a:t>ортасында</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құруда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қолдануға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болады</a:t>
            </a:r>
            <a:r>
              <a:rPr lang="ru-RU" sz="1700" dirty="0">
                <a:latin typeface="Times New Roman" panose="02020603050405020304" pitchFamily="18" charset="0"/>
                <a:cs typeface="Times New Roman" panose="02020603050405020304" pitchFamily="18" charset="0"/>
              </a:rPr>
              <a:t>.</a:t>
            </a:r>
          </a:p>
        </p:txBody>
      </p:sp>
      <p:pic>
        <p:nvPicPr>
          <p:cNvPr id="4" name="Рисунок 3"/>
          <p:cNvPicPr>
            <a:picLocks noChangeAspect="1"/>
          </p:cNvPicPr>
          <p:nvPr/>
        </p:nvPicPr>
        <p:blipFill>
          <a:blip r:embed="rId2"/>
          <a:stretch>
            <a:fillRect/>
          </a:stretch>
        </p:blipFill>
        <p:spPr>
          <a:xfrm>
            <a:off x="643756" y="2132856"/>
            <a:ext cx="7877175" cy="4146971"/>
          </a:xfrm>
          <a:prstGeom prst="rect">
            <a:avLst/>
          </a:prstGeom>
        </p:spPr>
      </p:pic>
    </p:spTree>
    <p:extLst>
      <p:ext uri="{BB962C8B-B14F-4D97-AF65-F5344CB8AC3E}">
        <p14:creationId xmlns:p14="http://schemas.microsoft.com/office/powerpoint/2010/main" val="2098657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548680"/>
            <a:ext cx="8229600" cy="5458611"/>
          </a:xfrm>
        </p:spPr>
        <p:txBody>
          <a:bodyPr>
            <a:normAutofit lnSpcReduction="10000"/>
          </a:bodyPr>
          <a:lstStyle/>
          <a:p>
            <a:pPr>
              <a:spcBef>
                <a:spcPts val="0"/>
              </a:spcBef>
              <a:spcAft>
                <a:spcPts val="1200"/>
              </a:spcAft>
            </a:pPr>
            <a:r>
              <a:rPr lang="en-US" sz="1700" b="1" dirty="0">
                <a:latin typeface="Times New Roman" panose="02020603050405020304" pitchFamily="18" charset="0"/>
                <a:cs typeface="Times New Roman" panose="02020603050405020304" pitchFamily="18" charset="0"/>
              </a:rPr>
              <a:t>SQL Server Configuration Manager SQL Server </a:t>
            </a:r>
            <a:r>
              <a:rPr lang="en-US" sz="1700" dirty="0">
                <a:latin typeface="Times New Roman" panose="02020603050405020304" pitchFamily="18" charset="0"/>
                <a:cs typeface="Times New Roman" panose="02020603050405020304" pitchFamily="18" charset="0"/>
              </a:rPr>
              <a:t>–</a:t>
            </a:r>
            <a:r>
              <a:rPr lang="ru-RU" sz="1700" dirty="0" err="1">
                <a:latin typeface="Times New Roman" panose="02020603050405020304" pitchFamily="18" charset="0"/>
                <a:cs typeface="Times New Roman" panose="02020603050405020304" pitchFamily="18" charset="0"/>
              </a:rPr>
              <a:t>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конфигурациялау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диспетчері</a:t>
            </a:r>
            <a:r>
              <a:rPr lang="ru-RU" sz="1700" dirty="0">
                <a:latin typeface="Times New Roman" panose="02020603050405020304" pitchFamily="18" charset="0"/>
                <a:cs typeface="Times New Roman" panose="02020603050405020304" pitchFamily="18" charset="0"/>
              </a:rPr>
              <a:t> - </a:t>
            </a:r>
            <a:r>
              <a:rPr lang="ru-RU" sz="1700" dirty="0" err="1">
                <a:latin typeface="Times New Roman" panose="02020603050405020304" pitchFamily="18" charset="0"/>
                <a:cs typeface="Times New Roman" panose="02020603050405020304" pitchFamily="18" charset="0"/>
              </a:rPr>
              <a:t>қызметтердің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базалық</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конфигурациясы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серверлік</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клиенттік</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протоколдарды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баптау</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SQL Server</a:t>
            </a:r>
            <a:r>
              <a:rPr lang="ru-RU" sz="1700" dirty="0" err="1">
                <a:latin typeface="Times New Roman" panose="02020603050405020304" pitchFamily="18" charset="0"/>
                <a:cs typeface="Times New Roman" panose="02020603050405020304" pitchFamily="18" charset="0"/>
              </a:rPr>
              <a:t>дің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клиенттік</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псевдонимін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құру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қызметтерін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қамтамасыз</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етеді</a:t>
            </a:r>
            <a:r>
              <a:rPr lang="ru-RU" sz="1700" dirty="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a:p>
            <a:pPr>
              <a:spcBef>
                <a:spcPts val="0"/>
              </a:spcBef>
              <a:spcAft>
                <a:spcPts val="1200"/>
              </a:spcAft>
            </a:pPr>
            <a:r>
              <a:rPr lang="en-US" sz="1700" b="1" dirty="0">
                <a:latin typeface="Times New Roman" panose="02020603050405020304" pitchFamily="18" charset="0"/>
                <a:cs typeface="Times New Roman" panose="02020603050405020304" pitchFamily="18" charset="0"/>
              </a:rPr>
              <a:t>SQL Server Profiler </a:t>
            </a:r>
            <a:r>
              <a:rPr lang="ru-RU" sz="1700" b="1" dirty="0" err="1" smtClean="0">
                <a:latin typeface="Times New Roman" panose="02020603050405020304" pitchFamily="18" charset="0"/>
                <a:cs typeface="Times New Roman" panose="02020603050405020304" pitchFamily="18" charset="0"/>
              </a:rPr>
              <a:t>қосымшасы</a:t>
            </a:r>
            <a:r>
              <a:rPr lang="ru-RU" sz="1700" b="1" dirty="0" smtClean="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SQL </a:t>
            </a:r>
            <a:r>
              <a:rPr lang="en-US" sz="1700" dirty="0">
                <a:latin typeface="Times New Roman" panose="02020603050405020304" pitchFamily="18" charset="0"/>
                <a:cs typeface="Times New Roman" panose="02020603050405020304" pitchFamily="18" charset="0"/>
              </a:rPr>
              <a:t>Server </a:t>
            </a:r>
            <a:r>
              <a:rPr lang="ru-RU" sz="1700" dirty="0">
                <a:latin typeface="Times New Roman" panose="02020603050405020304" pitchFamily="18" charset="0"/>
                <a:cs typeface="Times New Roman" panose="02020603050405020304" pitchFamily="18" charset="0"/>
              </a:rPr>
              <a:t>деректер </a:t>
            </a:r>
            <a:r>
              <a:rPr lang="ru-RU" sz="1700" dirty="0" err="1">
                <a:latin typeface="Times New Roman" panose="02020603050405020304" pitchFamily="18" charset="0"/>
                <a:cs typeface="Times New Roman" panose="02020603050405020304" pitchFamily="18" charset="0"/>
              </a:rPr>
              <a:t>қорының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жұмысын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оқу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немесе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трассировкаларды</a:t>
            </a:r>
            <a:r>
              <a:rPr lang="ru-RU" sz="1700" dirty="0">
                <a:latin typeface="Times New Roman" panose="02020603050405020304" pitchFamily="18" charset="0"/>
                <a:cs typeface="Times New Roman" panose="02020603050405020304" pitchFamily="18" charset="0"/>
              </a:rPr>
              <a:t> </a:t>
            </a:r>
            <a:r>
              <a:rPr lang="ru-RU" sz="1700" dirty="0" err="1" smtClean="0">
                <a:latin typeface="Times New Roman" panose="02020603050405020304" pitchFamily="18" charset="0"/>
                <a:cs typeface="Times New Roman" panose="02020603050405020304" pitchFamily="18" charset="0"/>
              </a:rPr>
              <a:t>жазу</a:t>
            </a:r>
            <a:r>
              <a:rPr lang="ru-RU" sz="1700" dirty="0" smtClean="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үшін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қажет</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болады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Бұл</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проблемаларды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зерттеу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немесе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болдырмау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сонымен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бірге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нақты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модельдер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үлгісінде</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қорының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конфигурациясын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оңтайландыру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кезінде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қолданылады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Алайда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қазіргі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кезде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бұл</a:t>
            </a:r>
            <a:r>
              <a:rPr lang="ru-RU" sz="1700" dirty="0">
                <a:latin typeface="Times New Roman" panose="02020603050405020304" pitchFamily="18" charset="0"/>
                <a:cs typeface="Times New Roman" panose="02020603050405020304" pitchFamily="18" charset="0"/>
              </a:rPr>
              <a:t> инструмент </a:t>
            </a:r>
            <a:r>
              <a:rPr lang="ru-RU" sz="1700" dirty="0" err="1">
                <a:latin typeface="Times New Roman" panose="02020603050405020304" pitchFamily="18" charset="0"/>
                <a:cs typeface="Times New Roman" panose="02020603050405020304" pitchFamily="18" charset="0"/>
              </a:rPr>
              <a:t>ескірген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кеңейтілген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шешімдермен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алмастырылған</a:t>
            </a:r>
            <a:r>
              <a:rPr lang="ru-RU" sz="1700" dirty="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a:p>
            <a:pPr>
              <a:spcBef>
                <a:spcPts val="0"/>
              </a:spcBef>
              <a:spcAft>
                <a:spcPts val="1200"/>
              </a:spcAft>
            </a:pPr>
            <a:r>
              <a:rPr lang="en-US" sz="1700" b="1" dirty="0">
                <a:latin typeface="Times New Roman" panose="02020603050405020304" pitchFamily="18" charset="0"/>
                <a:cs typeface="Times New Roman" panose="02020603050405020304" pitchFamily="18" charset="0"/>
              </a:rPr>
              <a:t>Server Database Engine Tuning Advisor SQL Server </a:t>
            </a:r>
            <a:r>
              <a:rPr lang="ru-RU" sz="1700" dirty="0">
                <a:latin typeface="Times New Roman" panose="02020603050405020304" pitchFamily="18" charset="0"/>
                <a:cs typeface="Times New Roman" panose="02020603050405020304" pitchFamily="18" charset="0"/>
              </a:rPr>
              <a:t>ДҚБЖ </a:t>
            </a:r>
            <a:r>
              <a:rPr lang="ru-RU" sz="1700" dirty="0" err="1">
                <a:latin typeface="Times New Roman" panose="02020603050405020304" pitchFamily="18" charset="0"/>
                <a:cs typeface="Times New Roman" panose="02020603050405020304" pitchFamily="18" charset="0"/>
              </a:rPr>
              <a:t>ядросын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баптауға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арналған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көмекші</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DTA) </a:t>
            </a:r>
            <a:r>
              <a:rPr lang="ru-RU" sz="1700" dirty="0" err="1">
                <a:latin typeface="Times New Roman" panose="02020603050405020304" pitchFamily="18" charset="0"/>
                <a:cs typeface="Times New Roman" panose="02020603050405020304" pitchFamily="18" charset="0"/>
              </a:rPr>
              <a:t>қызметін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атқарады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Тиімді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ұйымдастырылған</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қорындағы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сұраныстар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өнімділігін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арттыру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үшін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индекстер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басқа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құрылымдарды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қолданады</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DTA </a:t>
            </a:r>
            <a:r>
              <a:rPr lang="ru-RU" sz="1700" dirty="0" err="1">
                <a:latin typeface="Times New Roman" panose="02020603050405020304" pitchFamily="18" charset="0"/>
                <a:cs typeface="Times New Roman" panose="02020603050405020304" pitchFamily="18" charset="0"/>
              </a:rPr>
              <a:t>әдеттегі</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қорының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жұмыс</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жүктемелерін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талдау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негізінде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ұсыныстар</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береді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оңтайландыру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үшін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пайдалы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бастапқы</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нүкте</a:t>
            </a:r>
            <a:r>
              <a:rPr lang="ru-RU" sz="1700" dirty="0">
                <a:latin typeface="Times New Roman" panose="02020603050405020304" pitchFamily="18" charset="0"/>
                <a:cs typeface="Times New Roman" panose="02020603050405020304" pitchFamily="18" charset="0"/>
              </a:rPr>
              <a:t> бола </a:t>
            </a:r>
            <a:r>
              <a:rPr lang="ru-RU" sz="1700" dirty="0" err="1">
                <a:latin typeface="Times New Roman" panose="02020603050405020304" pitchFamily="18" charset="0"/>
                <a:cs typeface="Times New Roman" panose="02020603050405020304" pitchFamily="18" charset="0"/>
              </a:rPr>
              <a:t>алады</a:t>
            </a:r>
            <a:r>
              <a:rPr lang="ru-RU" sz="1700" dirty="0" smtClean="0">
                <a:latin typeface="Times New Roman" panose="02020603050405020304" pitchFamily="18" charset="0"/>
                <a:cs typeface="Times New Roman" panose="02020603050405020304" pitchFamily="18" charset="0"/>
              </a:rPr>
              <a:t>.</a:t>
            </a:r>
            <a:endParaRPr lang="en-US" sz="1700"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US" sz="1700" b="1" dirty="0">
                <a:latin typeface="Times New Roman" panose="02020603050405020304" pitchFamily="18" charset="0"/>
                <a:cs typeface="Times New Roman" panose="02020603050405020304" pitchFamily="18" charset="0"/>
              </a:rPr>
              <a:t>SQL Server Import &amp; Export </a:t>
            </a:r>
            <a:r>
              <a:rPr lang="ru-RU" sz="1700" dirty="0" err="1">
                <a:latin typeface="Times New Roman" panose="02020603050405020304" pitchFamily="18" charset="0"/>
                <a:cs typeface="Times New Roman" panose="02020603050405020304" pitchFamily="18" charset="0"/>
              </a:rPr>
              <a:t>Бұл</a:t>
            </a:r>
            <a:r>
              <a:rPr lang="ru-RU" sz="1700" dirty="0">
                <a:latin typeface="Times New Roman" panose="02020603050405020304" pitchFamily="18" charset="0"/>
                <a:cs typeface="Times New Roman" panose="02020603050405020304" pitchFamily="18" charset="0"/>
              </a:rPr>
              <a:t> инструмент деректер </a:t>
            </a:r>
            <a:r>
              <a:rPr lang="ru-RU" sz="1700" dirty="0" err="1">
                <a:latin typeface="Times New Roman" panose="02020603050405020304" pitchFamily="18" charset="0"/>
                <a:cs typeface="Times New Roman" panose="02020603050405020304" pitchFamily="18" charset="0"/>
              </a:rPr>
              <a:t>қорына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деректерді</a:t>
            </a:r>
            <a:r>
              <a:rPr lang="ru-RU" sz="1700" dirty="0">
                <a:latin typeface="Times New Roman" panose="02020603050405020304" pitchFamily="18" charset="0"/>
                <a:cs typeface="Times New Roman" panose="02020603050405020304" pitchFamily="18" charset="0"/>
              </a:rPr>
              <a:t> </a:t>
            </a:r>
            <a:r>
              <a:rPr lang="ru-RU" sz="1700" dirty="0" err="1" smtClean="0">
                <a:latin typeface="Times New Roman" panose="02020603050405020304" pitchFamily="18" charset="0"/>
                <a:cs typeface="Times New Roman" panose="02020603050405020304" pitchFamily="18" charset="0"/>
              </a:rPr>
              <a:t>енгізу</a:t>
            </a:r>
            <a:r>
              <a:rPr lang="ru-RU" sz="1700" dirty="0" smtClean="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немесе</a:t>
            </a:r>
            <a:r>
              <a:rPr lang="ru-RU" sz="1700" dirty="0">
                <a:latin typeface="Times New Roman" panose="02020603050405020304" pitchFamily="18" charset="0"/>
                <a:cs typeface="Times New Roman" panose="02020603050405020304" pitchFamily="18" charset="0"/>
              </a:rPr>
              <a:t> </a:t>
            </a:r>
            <a:r>
              <a:rPr lang="ru-RU" sz="1700" dirty="0" err="1" smtClean="0">
                <a:latin typeface="Times New Roman" panose="02020603050405020304" pitchFamily="18" charset="0"/>
                <a:cs typeface="Times New Roman" panose="02020603050405020304" pitchFamily="18" charset="0"/>
              </a:rPr>
              <a:t>шығару</a:t>
            </a:r>
            <a:r>
              <a:rPr lang="ru-RU" sz="1700" dirty="0" smtClean="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үрдісін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жеңілдететін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графикалық</a:t>
            </a:r>
            <a:r>
              <a:rPr lang="ru-RU" sz="1700" dirty="0">
                <a:latin typeface="Times New Roman" panose="02020603050405020304" pitchFamily="18" charset="0"/>
                <a:cs typeface="Times New Roman" panose="02020603050405020304" pitchFamily="18" charset="0"/>
              </a:rPr>
              <a:t> мастер. </a:t>
            </a:r>
            <a:endParaRPr lang="en-US" sz="1700"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US" sz="1700" b="1" dirty="0" err="1" smtClean="0">
                <a:latin typeface="Times New Roman" panose="02020603050405020304" pitchFamily="18" charset="0"/>
                <a:cs typeface="Times New Roman" panose="02020603050405020304" pitchFamily="18" charset="0"/>
              </a:rPr>
              <a:t>Sqlcmd</a:t>
            </a:r>
            <a:r>
              <a:rPr lang="en-US" sz="1700" b="1" dirty="0" smtClean="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utility </a:t>
            </a:r>
            <a:r>
              <a:rPr lang="en-US" sz="1700" dirty="0">
                <a:latin typeface="Times New Roman" panose="02020603050405020304" pitchFamily="18" charset="0"/>
                <a:cs typeface="Times New Roman" panose="02020603050405020304" pitchFamily="18" charset="0"/>
              </a:rPr>
              <a:t>SQL Server </a:t>
            </a:r>
            <a:r>
              <a:rPr lang="ru-RU" sz="1700" dirty="0" err="1">
                <a:latin typeface="Times New Roman" panose="02020603050405020304" pitchFamily="18" charset="0"/>
                <a:cs typeface="Times New Roman" panose="02020603050405020304" pitchFamily="18" charset="0"/>
              </a:rPr>
              <a:t>экземплярына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қосылу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және</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Transact-SQL </a:t>
            </a:r>
            <a:r>
              <a:rPr lang="ru-RU" sz="1700" dirty="0" err="1">
                <a:latin typeface="Times New Roman" panose="02020603050405020304" pitchFamily="18" charset="0"/>
                <a:cs typeface="Times New Roman" panose="02020603050405020304" pitchFamily="18" charset="0"/>
              </a:rPr>
              <a:t>нұсқаулығы</a:t>
            </a:r>
            <a:r>
              <a:rPr lang="ru-RU" sz="1700" dirty="0">
                <a:latin typeface="Times New Roman" panose="02020603050405020304" pitchFamily="18" charset="0"/>
                <a:cs typeface="Times New Roman" panose="02020603050405020304" pitchFamily="18" charset="0"/>
              </a:rPr>
              <a:t> мен </a:t>
            </a:r>
            <a:r>
              <a:rPr lang="ru-RU" sz="1700" dirty="0" err="1">
                <a:latin typeface="Times New Roman" panose="02020603050405020304" pitchFamily="18" charset="0"/>
                <a:cs typeface="Times New Roman" panose="02020603050405020304" pitchFamily="18" charset="0"/>
              </a:rPr>
              <a:t>сценарийлерін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орындау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кезінде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қолданылатын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командалық</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жол</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инстурменті</a:t>
            </a:r>
            <a:r>
              <a:rPr lang="ru-RU"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Sqlcmd</a:t>
            </a:r>
            <a:r>
              <a:rPr lang="en-US"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ортасын</a:t>
            </a:r>
            <a:r>
              <a:rPr lang="ru-RU"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SSMS-</a:t>
            </a:r>
            <a:r>
              <a:rPr lang="ru-RU" sz="1700" dirty="0" err="1">
                <a:latin typeface="Times New Roman" panose="02020603050405020304" pitchFamily="18" charset="0"/>
                <a:cs typeface="Times New Roman" panose="02020603050405020304" pitchFamily="18" charset="0"/>
              </a:rPr>
              <a:t>ті</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қолдану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мүмкін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болмаған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жағдайда</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командалық</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жол</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арқылы</a:t>
            </a:r>
            <a:r>
              <a:rPr lang="ru-RU" sz="1700" dirty="0">
                <a:latin typeface="Times New Roman" panose="02020603050405020304" pitchFamily="18" charset="0"/>
                <a:cs typeface="Times New Roman" panose="02020603050405020304" pitchFamily="18" charset="0"/>
              </a:rPr>
              <a:t> деректер </a:t>
            </a:r>
            <a:r>
              <a:rPr lang="ru-RU" sz="1700" dirty="0" err="1">
                <a:latin typeface="Times New Roman" panose="02020603050405020304" pitchFamily="18" charset="0"/>
                <a:cs typeface="Times New Roman" panose="02020603050405020304" pitchFamily="18" charset="0"/>
              </a:rPr>
              <a:t>қорының</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есептерін</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автоматтандыру</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кезінде</a:t>
            </a:r>
            <a:r>
              <a:rPr lang="ru-RU" sz="1700" dirty="0">
                <a:latin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cs typeface="Times New Roman" panose="02020603050405020304" pitchFamily="18" charset="0"/>
              </a:rPr>
              <a:t>қолданады</a:t>
            </a:r>
            <a:r>
              <a:rPr lang="ru-RU" sz="17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96675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SSMS </a:t>
            </a:r>
            <a:r>
              <a:rPr lang="ru-RU" sz="2000" dirty="0" err="1">
                <a:latin typeface="Times New Roman" panose="02020603050405020304" pitchFamily="18" charset="0"/>
                <a:cs typeface="Times New Roman" panose="02020603050405020304" pitchFamily="18" charset="0"/>
              </a:rPr>
              <a:t>ортасының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графикалық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интерфейсі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көмегімен</a:t>
            </a:r>
            <a:r>
              <a:rPr lang="ru-RU" sz="2000" dirty="0">
                <a:latin typeface="Times New Roman" panose="02020603050405020304" pitchFamily="18" charset="0"/>
                <a:cs typeface="Times New Roman" panose="02020603050405020304" pitchFamily="18" charset="0"/>
              </a:rPr>
              <a:t> деректер </a:t>
            </a:r>
            <a:r>
              <a:rPr lang="ru-RU" sz="2000" dirty="0" err="1">
                <a:latin typeface="Times New Roman" panose="02020603050405020304" pitchFamily="18" charset="0"/>
                <a:cs typeface="Times New Roman" panose="02020603050405020304" pitchFamily="18" charset="0"/>
              </a:rPr>
              <a:t>қорын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есептерінің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көптеген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түрлерін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орындауға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кейбір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есептер</a:t>
            </a:r>
            <a:r>
              <a:rPr lang="ru-RU" sz="2000" dirty="0">
                <a:latin typeface="Times New Roman" panose="02020603050405020304" pitchFamily="18" charset="0"/>
                <a:cs typeface="Times New Roman" panose="02020603050405020304" pitchFamily="18" charset="0"/>
              </a:rPr>
              <a:t> тек </a:t>
            </a:r>
            <a:r>
              <a:rPr lang="en-US" sz="2000" dirty="0">
                <a:latin typeface="Times New Roman" panose="02020603050405020304" pitchFamily="18" charset="0"/>
                <a:cs typeface="Times New Roman" panose="02020603050405020304" pitchFamily="18" charset="0"/>
              </a:rPr>
              <a:t>Transact-SQL </a:t>
            </a:r>
            <a:r>
              <a:rPr lang="ru-RU" sz="2000" dirty="0" err="1">
                <a:latin typeface="Times New Roman" panose="02020603050405020304" pitchFamily="18" charset="0"/>
                <a:cs typeface="Times New Roman" panose="02020603050405020304" pitchFamily="18" charset="0"/>
              </a:rPr>
              <a:t>нұсқаулығы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арқылы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жазылады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егер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графикалық</a:t>
            </a:r>
            <a:r>
              <a:rPr lang="ru-RU" sz="2000" dirty="0">
                <a:latin typeface="Times New Roman" panose="02020603050405020304" pitchFamily="18" charset="0"/>
                <a:cs typeface="Times New Roman" panose="02020603050405020304" pitchFamily="18" charset="0"/>
              </a:rPr>
              <a:t> интерфейс </a:t>
            </a:r>
            <a:r>
              <a:rPr lang="ru-RU" sz="2000" dirty="0" err="1">
                <a:latin typeface="Times New Roman" panose="02020603050405020304" pitchFamily="18" charset="0"/>
                <a:cs typeface="Times New Roman" panose="02020603050405020304" pitchFamily="18" charset="0"/>
              </a:rPr>
              <a:t>көмегімен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орындалса</a:t>
            </a:r>
            <a:r>
              <a:rPr lang="ru-RU" sz="2000" dirty="0">
                <a:latin typeface="Times New Roman" panose="02020603050405020304" pitchFamily="18" charset="0"/>
                <a:cs typeface="Times New Roman" panose="02020603050405020304" pitchFamily="18" charset="0"/>
              </a:rPr>
              <a:t> да, </a:t>
            </a:r>
            <a:r>
              <a:rPr lang="en-US" sz="2000" dirty="0">
                <a:latin typeface="Times New Roman" panose="02020603050405020304" pitchFamily="18" charset="0"/>
                <a:cs typeface="Times New Roman" panose="02020603050405020304" pitchFamily="18" charset="0"/>
              </a:rPr>
              <a:t>Transact-SQL </a:t>
            </a:r>
            <a:r>
              <a:rPr lang="ru-RU" sz="2000" dirty="0" err="1">
                <a:latin typeface="Times New Roman" panose="02020603050405020304" pitchFamily="18" charset="0"/>
                <a:cs typeface="Times New Roman" panose="02020603050405020304" pitchFamily="18" charset="0"/>
              </a:rPr>
              <a:t>кодын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сценарийлер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сақтап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қайтадан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орындауға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SSMS-</a:t>
            </a:r>
            <a:r>
              <a:rPr lang="ru-RU" sz="2000" dirty="0" err="1">
                <a:latin typeface="Times New Roman" panose="02020603050405020304" pitchFamily="18" charset="0"/>
                <a:cs typeface="Times New Roman" panose="02020603050405020304" pitchFamily="18" charset="0"/>
              </a:rPr>
              <a:t>тегі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графикалық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интерфейстердің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көпшілігі</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Transact-SQL </a:t>
            </a:r>
            <a:r>
              <a:rPr lang="ru-RU" sz="2000" dirty="0" err="1">
                <a:latin typeface="Times New Roman" panose="02020603050405020304" pitchFamily="18" charset="0"/>
                <a:cs typeface="Times New Roman" panose="02020603050405020304" pitchFamily="18" charset="0"/>
              </a:rPr>
              <a:t>кодын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автоматты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генерациялайтын</a:t>
            </a:r>
            <a:r>
              <a:rPr lang="ru-RU" sz="2000" dirty="0">
                <a:latin typeface="Times New Roman" panose="02020603050405020304" pitchFamily="18" charset="0"/>
                <a:cs typeface="Times New Roman" panose="02020603050405020304" pitchFamily="18" charset="0"/>
              </a:rPr>
              <a:t> сценарий </a:t>
            </a:r>
            <a:r>
              <a:rPr lang="ru-RU" sz="2000" dirty="0" err="1">
                <a:latin typeface="Times New Roman" panose="02020603050405020304" pitchFamily="18" charset="0"/>
                <a:cs typeface="Times New Roman" panose="02020603050405020304" pitchFamily="18" charset="0"/>
              </a:rPr>
              <a:t>батырмасына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ие</a:t>
            </a:r>
            <a:r>
              <a:rPr lang="ru-RU" sz="2000" dirty="0">
                <a:latin typeface="Times New Roman" panose="02020603050405020304" pitchFamily="18" charset="0"/>
                <a:cs typeface="Times New Roman" panose="02020603050405020304" pitchFamily="18" charset="0"/>
              </a:rPr>
              <a:t>.</a:t>
            </a:r>
          </a:p>
        </p:txBody>
      </p:sp>
      <p:sp>
        <p:nvSpPr>
          <p:cNvPr id="3" name="Заголовок 2"/>
          <p:cNvSpPr>
            <a:spLocks noGrp="1"/>
          </p:cNvSpPr>
          <p:nvPr>
            <p:ph type="title"/>
          </p:nvPr>
        </p:nvSpPr>
        <p:spPr/>
        <p:txBody>
          <a:bodyPr>
            <a:normAutofit/>
          </a:bodyPr>
          <a:lstStyle/>
          <a:p>
            <a:r>
              <a:rPr lang="en-US" sz="3000" dirty="0">
                <a:latin typeface="Times New Roman" panose="02020603050405020304" pitchFamily="18" charset="0"/>
                <a:cs typeface="Times New Roman" panose="02020603050405020304" pitchFamily="18" charset="0"/>
              </a:rPr>
              <a:t>Transact-SQL </a:t>
            </a:r>
            <a:r>
              <a:rPr lang="ru-RU" sz="3000" dirty="0" err="1">
                <a:latin typeface="Times New Roman" panose="02020603050405020304" pitchFamily="18" charset="0"/>
                <a:cs typeface="Times New Roman" panose="02020603050405020304" pitchFamily="18" charset="0"/>
              </a:rPr>
              <a:t>синтаксисін</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басқару</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есептерін</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орындауда</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қолдану</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1840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algn="just">
              <a:spcBef>
                <a:spcPts val="0"/>
              </a:spcBef>
              <a:spcAft>
                <a:spcPts val="1200"/>
              </a:spcAft>
            </a:pPr>
            <a:r>
              <a:rPr lang="en-US" sz="2000" dirty="0">
                <a:latin typeface="Times New Roman" panose="02020603050405020304" pitchFamily="18" charset="0"/>
                <a:cs typeface="Times New Roman" panose="02020603050405020304" pitchFamily="18" charset="0"/>
              </a:rPr>
              <a:t>- DDL </a:t>
            </a:r>
            <a:r>
              <a:rPr lang="ru-RU" sz="2000" dirty="0" err="1">
                <a:latin typeface="Times New Roman" panose="02020603050405020304" pitchFamily="18" charset="0"/>
                <a:cs typeface="Times New Roman" panose="02020603050405020304" pitchFamily="18" charset="0"/>
              </a:rPr>
              <a:t>нұсқаулығы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Мысалы</a:t>
            </a:r>
            <a:r>
              <a:rPr lang="ru-RU" sz="2000" dirty="0">
                <a:latin typeface="Times New Roman" panose="02020603050405020304" pitchFamily="18" charset="0"/>
                <a:cs typeface="Times New Roman" panose="02020603050405020304" pitchFamily="18" charset="0"/>
              </a:rPr>
              <a:t>, деректер </a:t>
            </a:r>
            <a:r>
              <a:rPr lang="ru-RU" sz="2000" dirty="0" err="1">
                <a:latin typeface="Times New Roman" panose="02020603050405020304" pitchFamily="18" charset="0"/>
                <a:cs typeface="Times New Roman" panose="02020603050405020304" pitchFamily="18" charset="0"/>
              </a:rPr>
              <a:t>қорын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CREATE DATABASE»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DROP DATABASE» </a:t>
            </a:r>
            <a:r>
              <a:rPr lang="ru-RU" sz="2000" dirty="0" err="1">
                <a:latin typeface="Times New Roman" panose="02020603050405020304" pitchFamily="18" charset="0"/>
                <a:cs typeface="Times New Roman" panose="02020603050405020304" pitchFamily="18" charset="0"/>
              </a:rPr>
              <a:t>нұсқаулықтарын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орындауға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spcBef>
                <a:spcPts val="0"/>
              </a:spcBef>
              <a:spcAft>
                <a:spcPts val="1200"/>
              </a:spcAft>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сақталатын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процедуралар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функциялар</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SQL Server </a:t>
            </a:r>
            <a:r>
              <a:rPr lang="ru-RU" sz="2000" dirty="0" err="1">
                <a:latin typeface="Times New Roman" panose="02020603050405020304" pitchFamily="18" charset="0"/>
                <a:cs typeface="Times New Roman" panose="02020603050405020304" pitchFamily="18" charset="0"/>
              </a:rPr>
              <a:t>жүйені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баптау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басқаруға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жалпы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есептерді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инкапсуляциялайтын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сақталатын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процедуралар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функцияларды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ұсынады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Мысалы</a:t>
            </a:r>
            <a:r>
              <a:rPr lang="ru-RU"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sp_configure</a:t>
            </a:r>
            <a:r>
              <a:rPr lang="en-US"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сақталатын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процедурасын</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SQL Server </a:t>
            </a:r>
            <a:r>
              <a:rPr lang="ru-RU" sz="2000" dirty="0" err="1">
                <a:latin typeface="Times New Roman" panose="02020603050405020304" pitchFamily="18" charset="0"/>
                <a:cs typeface="Times New Roman" panose="02020603050405020304" pitchFamily="18" charset="0"/>
              </a:rPr>
              <a:t>экземплярын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конфигурациялау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spcBef>
                <a:spcPts val="0"/>
              </a:spcBef>
              <a:spcAft>
                <a:spcPts val="1200"/>
              </a:spcAft>
            </a:pP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DBCC (Database Console Commands). DBCC </a:t>
            </a:r>
            <a:r>
              <a:rPr lang="ru-RU" sz="2000" dirty="0" err="1">
                <a:latin typeface="Times New Roman" panose="02020603050405020304" pitchFamily="18" charset="0"/>
                <a:cs typeface="Times New Roman" panose="02020603050405020304" pitchFamily="18" charset="0"/>
              </a:rPr>
              <a:t>командалары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баптау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қызмет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көрсетуге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есептерді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шешу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бірге</a:t>
            </a:r>
            <a:r>
              <a:rPr lang="ru-RU" sz="2000" dirty="0">
                <a:latin typeface="Times New Roman" panose="02020603050405020304" pitchFamily="18" charset="0"/>
                <a:cs typeface="Times New Roman" panose="02020603050405020304" pitchFamily="18" charset="0"/>
              </a:rPr>
              <a:t> деректер </a:t>
            </a:r>
            <a:r>
              <a:rPr lang="ru-RU" sz="2000" dirty="0" err="1">
                <a:latin typeface="Times New Roman" panose="02020603050405020304" pitchFamily="18" charset="0"/>
                <a:cs typeface="Times New Roman" panose="02020603050405020304" pitchFamily="18" charset="0"/>
              </a:rPr>
              <a:t>қорын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тексеру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қолданылады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Мысалы</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DBCC CHECKDB </a:t>
            </a:r>
            <a:r>
              <a:rPr lang="ru-RU" sz="2000" dirty="0" err="1">
                <a:latin typeface="Times New Roman" panose="02020603050405020304" pitchFamily="18" charset="0"/>
                <a:cs typeface="Times New Roman" panose="02020603050405020304" pitchFamily="18" charset="0"/>
              </a:rPr>
              <a:t>командасы</a:t>
            </a:r>
            <a:r>
              <a:rPr lang="ru-RU" sz="2000" dirty="0">
                <a:latin typeface="Times New Roman" panose="02020603050405020304" pitchFamily="18" charset="0"/>
                <a:cs typeface="Times New Roman" panose="02020603050405020304" pitchFamily="18" charset="0"/>
              </a:rPr>
              <a:t> деректер </a:t>
            </a:r>
            <a:r>
              <a:rPr lang="ru-RU" sz="2000" dirty="0" err="1">
                <a:latin typeface="Times New Roman" panose="02020603050405020304" pitchFamily="18" charset="0"/>
                <a:cs typeface="Times New Roman" panose="02020603050405020304" pitchFamily="18" charset="0"/>
              </a:rPr>
              <a:t>қоры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нысандарының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физикалық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логикалық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тұтастығын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тексеру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2</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bodyPr>
          <a:lstStyle/>
          <a:p>
            <a:r>
              <a:rPr lang="en-US" sz="3000" dirty="0">
                <a:latin typeface="Times New Roman" panose="02020603050405020304" pitchFamily="18" charset="0"/>
                <a:cs typeface="Times New Roman" panose="02020603050405020304" pitchFamily="18" charset="0"/>
              </a:rPr>
              <a:t>Transact-SQL </a:t>
            </a:r>
            <a:r>
              <a:rPr lang="ru-RU" sz="3000" dirty="0" err="1">
                <a:latin typeface="Times New Roman" panose="02020603050405020304" pitchFamily="18" charset="0"/>
                <a:cs typeface="Times New Roman" panose="02020603050405020304" pitchFamily="18" charset="0"/>
              </a:rPr>
              <a:t>командалары</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келесі</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басқару</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есептерін</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орындауда</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қолданылады</a:t>
            </a:r>
            <a:r>
              <a:rPr lang="ru-RU" sz="3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07592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spcBef>
                <a:spcPts val="0"/>
              </a:spcBef>
              <a:spcAft>
                <a:spcPts val="1200"/>
              </a:spcAft>
            </a:pPr>
            <a:r>
              <a:rPr lang="ru-RU" sz="2000" dirty="0">
                <a:latin typeface="Times New Roman" panose="02020603050405020304" pitchFamily="18" charset="0"/>
                <a:cs typeface="Times New Roman" panose="02020603050405020304" pitchFamily="18" charset="0"/>
              </a:rPr>
              <a:t>Транзакция </a:t>
            </a:r>
            <a:r>
              <a:rPr lang="ru-RU" sz="2000" dirty="0" err="1">
                <a:latin typeface="Times New Roman" panose="02020603050405020304" pitchFamily="18" charset="0"/>
                <a:cs typeface="Times New Roman" panose="02020603050405020304" pitchFamily="18" charset="0"/>
              </a:rPr>
              <a:t>журналының</a:t>
            </a:r>
            <a:r>
              <a:rPr lang="ru-RU" sz="2000" dirty="0">
                <a:latin typeface="Times New Roman" panose="02020603050405020304" pitchFamily="18" charset="0"/>
                <a:cs typeface="Times New Roman" panose="02020603050405020304" pitchFamily="18" charset="0"/>
              </a:rPr>
              <a:t> файлы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журнал </a:t>
            </a:r>
            <a:r>
              <a:rPr lang="ru-RU" sz="2000" dirty="0" err="1">
                <a:latin typeface="Times New Roman" panose="02020603050405020304" pitchFamily="18" charset="0"/>
                <a:cs typeface="Times New Roman" panose="02020603050405020304" pitchFamily="18" charset="0"/>
              </a:rPr>
              <a:t>файлдары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деректер </a:t>
            </a:r>
            <a:r>
              <a:rPr lang="ru-RU" sz="2000" dirty="0" err="1">
                <a:latin typeface="Times New Roman" panose="02020603050405020304" pitchFamily="18" charset="0"/>
                <a:cs typeface="Times New Roman" panose="02020603050405020304" pitchFamily="18" charset="0"/>
              </a:rPr>
              <a:t>қорын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қалпына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келтіру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қамтиды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Әр</a:t>
            </a:r>
            <a:r>
              <a:rPr lang="ru-RU" sz="2000" dirty="0">
                <a:latin typeface="Times New Roman" panose="02020603050405020304" pitchFamily="18" charset="0"/>
                <a:cs typeface="Times New Roman" panose="02020603050405020304" pitchFamily="18" charset="0"/>
              </a:rPr>
              <a:t> деректер </a:t>
            </a:r>
            <a:r>
              <a:rPr lang="ru-RU" sz="2000" dirty="0" err="1">
                <a:latin typeface="Times New Roman" panose="02020603050405020304" pitchFamily="18" charset="0"/>
                <a:cs typeface="Times New Roman" panose="02020603050405020304" pitchFamily="18" charset="0"/>
              </a:rPr>
              <a:t>қоры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болмағанда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a:t>
            </a:r>
            <a:r>
              <a:rPr lang="ru-RU" sz="2000" dirty="0">
                <a:latin typeface="Times New Roman" panose="02020603050405020304" pitchFamily="18" charset="0"/>
                <a:cs typeface="Times New Roman" panose="02020603050405020304" pitchFamily="18" charset="0"/>
              </a:rPr>
              <a:t> журнал файлы </a:t>
            </a:r>
            <a:r>
              <a:rPr lang="ru-RU" sz="2000" dirty="0" err="1">
                <a:latin typeface="Times New Roman" panose="02020603050405020304" pitchFamily="18" charset="0"/>
                <a:cs typeface="Times New Roman" panose="02020603050405020304" pitchFamily="18" charset="0"/>
              </a:rPr>
              <a:t>болуы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транзакциялар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алдын-алу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механизмі</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WAL – write-ahead logging)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журнал </a:t>
            </a:r>
            <a:r>
              <a:rPr lang="ru-RU" sz="2000" dirty="0" err="1">
                <a:latin typeface="Times New Roman" panose="02020603050405020304" pitchFamily="18" charset="0"/>
                <a:cs typeface="Times New Roman" panose="02020603050405020304" pitchFamily="18" charset="0"/>
              </a:rPr>
              <a:t>файлына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жазылады</a:t>
            </a:r>
            <a:r>
              <a:rPr lang="ru-RU" sz="2000" dirty="0">
                <a:latin typeface="Times New Roman" panose="02020603050405020304" pitchFamily="18" charset="0"/>
                <a:cs typeface="Times New Roman" panose="02020603050405020304" pitchFamily="18" charset="0"/>
              </a:rPr>
              <a:t>. Деректер </a:t>
            </a:r>
            <a:r>
              <a:rPr lang="ru-RU" sz="2000" dirty="0" err="1">
                <a:latin typeface="Times New Roman" panose="02020603050405020304" pitchFamily="18" charset="0"/>
                <a:cs typeface="Times New Roman" panose="02020603050405020304" pitchFamily="18" charset="0"/>
              </a:rPr>
              <a:t>қорының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істен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шығуы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бүтіндігін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қамтамасыз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транзакцияларды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қайтаруды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қолданылады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Файлдар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кеңейтілуі</a:t>
            </a:r>
            <a:r>
              <a:rPr lang="ru-RU"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ldf</a:t>
            </a:r>
            <a:r>
              <a:rPr lang="en-US"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381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marL="624078" lvl="0" indent="-514350">
              <a:buFont typeface="+mj-lt"/>
              <a:buAutoNum type="arabicPeriod"/>
            </a:pPr>
            <a:r>
              <a:rPr lang="en-US" sz="2900" dirty="0">
                <a:latin typeface="Times New Roman" pitchFamily="18" charset="0"/>
                <a:cs typeface="Times New Roman" pitchFamily="18" charset="0"/>
              </a:rPr>
              <a:t>Transact-SQL </a:t>
            </a:r>
            <a:r>
              <a:rPr lang="ru-RU" sz="2900" dirty="0" err="1">
                <a:latin typeface="Times New Roman" pitchFamily="18" charset="0"/>
                <a:cs typeface="Times New Roman" pitchFamily="18" charset="0"/>
              </a:rPr>
              <a:t>синтаксисін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басқару</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есептерін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жүзеге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асыруда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қалай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қолданамыз</a:t>
            </a:r>
            <a:r>
              <a:rPr lang="ru-RU" sz="2900" dirty="0">
                <a:latin typeface="Times New Roman" pitchFamily="18" charset="0"/>
                <a:cs typeface="Times New Roman" pitchFamily="18" charset="0"/>
              </a:rPr>
              <a:t>? </a:t>
            </a:r>
            <a:endParaRPr lang="en-US" sz="2900" dirty="0">
              <a:latin typeface="Times New Roman" pitchFamily="18" charset="0"/>
              <a:cs typeface="Times New Roman" pitchFamily="18" charset="0"/>
            </a:endParaRPr>
          </a:p>
          <a:p>
            <a:pPr marL="624078" lvl="0" indent="-514350">
              <a:buFont typeface="+mj-lt"/>
              <a:buAutoNum type="arabicPeriod"/>
            </a:pPr>
            <a:r>
              <a:rPr lang="kk-KZ" sz="2900" dirty="0">
                <a:latin typeface="Times New Roman" pitchFamily="18" charset="0"/>
                <a:cs typeface="Times New Roman" pitchFamily="18" charset="0"/>
              </a:rPr>
              <a:t>Сақталған процедуралар түсінігі туралы айтыңыз.</a:t>
            </a:r>
            <a:endParaRPr lang="ru-RU" sz="2900" dirty="0">
              <a:latin typeface="Times New Roman" pitchFamily="18" charset="0"/>
              <a:cs typeface="Times New Roman" pitchFamily="18" charset="0"/>
            </a:endParaRPr>
          </a:p>
          <a:p>
            <a:pPr marL="624078" lvl="0" indent="-514350">
              <a:buFont typeface="+mj-lt"/>
              <a:buAutoNum type="arabicPeriod"/>
            </a:pPr>
            <a:r>
              <a:rPr lang="kk-KZ" sz="2900" dirty="0">
                <a:latin typeface="Times New Roman" pitchFamily="18" charset="0"/>
                <a:cs typeface="Times New Roman" pitchFamily="18" charset="0"/>
              </a:rPr>
              <a:t>MS SQL Server ортасындағы сақтаушы процедуралар типтерін атаңыз</a:t>
            </a:r>
          </a:p>
          <a:p>
            <a:pPr marL="624078" indent="-514350">
              <a:buFont typeface="+mj-lt"/>
              <a:buAutoNum type="arabicPeriod"/>
            </a:pPr>
            <a:r>
              <a:rPr lang="kk-KZ" sz="2900" dirty="0">
                <a:latin typeface="Times New Roman" pitchFamily="18" charset="0"/>
                <a:cs typeface="Times New Roman" pitchFamily="18" charset="0"/>
              </a:rPr>
              <a:t> Жүйелік сақтаушы процедуралар қызметі қандай</a:t>
            </a:r>
            <a:r>
              <a:rPr lang="kk-KZ" sz="2900" dirty="0" smtClean="0">
                <a:latin typeface="Times New Roman" pitchFamily="18" charset="0"/>
                <a:cs typeface="Times New Roman" pitchFamily="18" charset="0"/>
              </a:rPr>
              <a:t>?</a:t>
            </a:r>
          </a:p>
          <a:p>
            <a:pPr marL="624078" indent="-514350">
              <a:buFont typeface="+mj-lt"/>
              <a:buAutoNum type="arabicPeriod"/>
            </a:pPr>
            <a:r>
              <a:rPr lang="kk-KZ" sz="2900" dirty="0">
                <a:latin typeface="Times New Roman" pitchFamily="18" charset="0"/>
                <a:cs typeface="Times New Roman" pitchFamily="18" charset="0"/>
              </a:rPr>
              <a:t> </a:t>
            </a:r>
            <a:r>
              <a:rPr lang="kk-KZ" sz="2900" dirty="0" smtClean="0">
                <a:latin typeface="Times New Roman" pitchFamily="18" charset="0"/>
                <a:cs typeface="Times New Roman" pitchFamily="18" charset="0"/>
              </a:rPr>
              <a:t>Т-SQL </a:t>
            </a:r>
            <a:r>
              <a:rPr lang="kk-KZ" sz="2900" dirty="0">
                <a:latin typeface="Times New Roman" pitchFamily="18" charset="0"/>
                <a:cs typeface="Times New Roman" pitchFamily="18" charset="0"/>
              </a:rPr>
              <a:t>сөзінің мағынасы қандай</a:t>
            </a:r>
            <a:r>
              <a:rPr lang="kk-KZ" sz="2900" dirty="0" smtClean="0">
                <a:latin typeface="Times New Roman" pitchFamily="18" charset="0"/>
                <a:cs typeface="Times New Roman" pitchFamily="18" charset="0"/>
              </a:rPr>
              <a:t>?</a:t>
            </a:r>
          </a:p>
          <a:p>
            <a:pPr marL="624078" indent="-514350">
              <a:buFont typeface="+mj-lt"/>
              <a:buAutoNum type="arabicPeriod"/>
            </a:pPr>
            <a:r>
              <a:rPr lang="kk-KZ" sz="2900" dirty="0">
                <a:latin typeface="Times New Roman" pitchFamily="18" charset="0"/>
                <a:cs typeface="Times New Roman" pitchFamily="18" charset="0"/>
              </a:rPr>
              <a:t> </a:t>
            </a:r>
            <a:r>
              <a:rPr lang="kk-KZ" sz="2900" dirty="0" smtClean="0">
                <a:latin typeface="Times New Roman" pitchFamily="18" charset="0"/>
                <a:cs typeface="Times New Roman" pitchFamily="18" charset="0"/>
              </a:rPr>
              <a:t>DML </a:t>
            </a:r>
            <a:r>
              <a:rPr lang="kk-KZ" sz="2900" dirty="0">
                <a:latin typeface="Times New Roman" pitchFamily="18" charset="0"/>
                <a:cs typeface="Times New Roman" pitchFamily="18" charset="0"/>
              </a:rPr>
              <a:t>операторларын атаңыз?</a:t>
            </a:r>
            <a:endParaRPr lang="ru-RU" sz="2900" dirty="0">
              <a:latin typeface="Times New Roman" pitchFamily="18" charset="0"/>
              <a:cs typeface="Times New Roman" pitchFamily="18" charset="0"/>
            </a:endParaRPr>
          </a:p>
          <a:p>
            <a:pPr marL="624078" indent="-514350">
              <a:buFont typeface="+mj-lt"/>
              <a:buAutoNum type="arabicPeriod"/>
            </a:pPr>
            <a:endParaRPr lang="ru-RU" sz="2900" dirty="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pPr algn="ctr"/>
            <a:r>
              <a:rPr lang="kk-KZ" sz="3800" dirty="0" smtClean="0">
                <a:latin typeface="Times New Roman" pitchFamily="18" charset="0"/>
                <a:cs typeface="Times New Roman" pitchFamily="18" charset="0"/>
              </a:rPr>
              <a:t>Бақылау сұрақтары: </a:t>
            </a:r>
            <a:endParaRPr lang="ru-RU" sz="38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10000"/>
          </a:bodyPr>
          <a:lstStyle/>
          <a:p>
            <a:pPr lvl="0"/>
            <a:endParaRPr lang="kk-KZ" dirty="0" smtClean="0"/>
          </a:p>
          <a:p>
            <a:pPr marL="624078" indent="-514350">
              <a:buFont typeface="+mj-lt"/>
              <a:buAutoNum type="arabicPeriod"/>
            </a:pPr>
            <a:r>
              <a:rPr lang="kk-KZ" dirty="0" smtClean="0"/>
              <a:t>Осетрова </a:t>
            </a:r>
            <a:r>
              <a:rPr lang="kk-KZ" dirty="0"/>
              <a:t>И.С. Администрирование MS SQL Server 2014. - СПб: Университет ИТМО, 2016. – 90 с.</a:t>
            </a:r>
            <a:endParaRPr lang="ru-RU" dirty="0"/>
          </a:p>
          <a:p>
            <a:pPr marL="624078" lvl="0" indent="-514350">
              <a:buFont typeface="+mj-lt"/>
              <a:buAutoNum type="arabicPeriod"/>
            </a:pPr>
            <a:r>
              <a:rPr lang="kk-KZ" dirty="0"/>
              <a:t/>
            </a:r>
            <a:br>
              <a:rPr lang="kk-KZ" dirty="0"/>
            </a:br>
            <a:r>
              <a:rPr lang="kk-KZ" dirty="0"/>
              <a:t>Бергер А.Б. Microsoft SQL Server 2005 Analysis Services. OLAP и многомерный анализ данных / Бергер А.Б., Горбач И.В., Меломед Э.Л., Щербинин В.А., Степаненко В. И. / Под общ. Ред. А.Б. Бергера, И.В. Горбач. – СПб.: БХВ – Петербург, 2007. – 928 с.: ил. – (В подлиннике)</a:t>
            </a:r>
          </a:p>
          <a:p>
            <a:pPr marL="624078" indent="-514350">
              <a:buFont typeface="+mj-lt"/>
              <a:buAutoNum type="arabicPeriod"/>
            </a:pPr>
            <a:r>
              <a:rPr lang="kk-KZ" dirty="0"/>
              <a:t>Серік М., Мухамбетова М.Ж.Клиент-сервер технологиясы: оқу құралы. – Атырау, 2020. – 181 бет. </a:t>
            </a:r>
          </a:p>
          <a:p>
            <a:pPr marL="109728" lvl="0" indent="0">
              <a:buNone/>
            </a:pPr>
            <a:endParaRPr lang="ru-RU" dirty="0"/>
          </a:p>
          <a:p>
            <a:endParaRPr lang="ru-RU" dirty="0"/>
          </a:p>
        </p:txBody>
      </p:sp>
      <p:sp>
        <p:nvSpPr>
          <p:cNvPr id="3" name="Заголовок 2"/>
          <p:cNvSpPr>
            <a:spLocks noGrp="1"/>
          </p:cNvSpPr>
          <p:nvPr>
            <p:ph type="title"/>
          </p:nvPr>
        </p:nvSpPr>
        <p:spPr/>
        <p:txBody>
          <a:bodyPr/>
          <a:lstStyle/>
          <a:p>
            <a:r>
              <a:rPr lang="kk-KZ" dirty="0" smtClean="0"/>
              <a:t>Қолданылған әдебиеттер</a:t>
            </a:r>
            <a:endParaRPr lang="ru-RU" dirty="0"/>
          </a:p>
        </p:txBody>
      </p:sp>
    </p:spTree>
    <p:extLst>
      <p:ext uri="{BB962C8B-B14F-4D97-AF65-F5344CB8AC3E}">
        <p14:creationId xmlns:p14="http://schemas.microsoft.com/office/powerpoint/2010/main" val="627613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9"/>
            <a:ext cx="8229600" cy="2019680"/>
          </a:xfrm>
        </p:spPr>
        <p:txBody>
          <a:bodyPr/>
          <a:lstStyle/>
          <a:p>
            <a:r>
              <a:rPr lang="en-US" dirty="0"/>
              <a:t>- Select; </a:t>
            </a:r>
            <a:endParaRPr lang="en-US" dirty="0" smtClean="0"/>
          </a:p>
          <a:p>
            <a:r>
              <a:rPr lang="en-US" dirty="0" smtClean="0"/>
              <a:t>- </a:t>
            </a:r>
            <a:r>
              <a:rPr lang="en-US" dirty="0"/>
              <a:t>Insert; </a:t>
            </a:r>
            <a:endParaRPr lang="en-US" dirty="0" smtClean="0"/>
          </a:p>
          <a:p>
            <a:r>
              <a:rPr lang="en-US" dirty="0" smtClean="0"/>
              <a:t>- </a:t>
            </a:r>
            <a:r>
              <a:rPr lang="en-US" dirty="0"/>
              <a:t>Update; </a:t>
            </a:r>
            <a:endParaRPr lang="en-US" dirty="0" smtClean="0"/>
          </a:p>
          <a:p>
            <a:r>
              <a:rPr lang="en-US" dirty="0" smtClean="0"/>
              <a:t>- </a:t>
            </a:r>
            <a:r>
              <a:rPr lang="en-US" dirty="0"/>
              <a:t>Delete.</a:t>
            </a:r>
            <a:endParaRPr lang="ru-RU" dirty="0"/>
          </a:p>
        </p:txBody>
      </p:sp>
      <p:sp>
        <p:nvSpPr>
          <p:cNvPr id="3" name="Заголовок 2"/>
          <p:cNvSpPr>
            <a:spLocks noGrp="1"/>
          </p:cNvSpPr>
          <p:nvPr>
            <p:ph type="title"/>
          </p:nvPr>
        </p:nvSpPr>
        <p:spPr/>
        <p:txBody>
          <a:bodyPr>
            <a:normAutofit/>
          </a:bodyPr>
          <a:lstStyle/>
          <a:p>
            <a:r>
              <a:rPr lang="kk-KZ" sz="2000" dirty="0">
                <a:latin typeface="Times New Roman" pitchFamily="18" charset="0"/>
                <a:cs typeface="Times New Roman" pitchFamily="18" charset="0"/>
              </a:rPr>
              <a:t>Деректерді өңдеуді тиімді жүзеге </a:t>
            </a:r>
            <a:r>
              <a:rPr lang="kk-KZ" sz="2000" dirty="0" smtClean="0">
                <a:latin typeface="Times New Roman" pitchFamily="18" charset="0"/>
                <a:cs typeface="Times New Roman" pitchFamily="18" charset="0"/>
              </a:rPr>
              <a:t>асыруда деректерді ма</a:t>
            </a:r>
            <a:r>
              <a:rPr lang="ru-RU" sz="2000" dirty="0" err="1" smtClean="0">
                <a:latin typeface="Times New Roman" panose="02020603050405020304" pitchFamily="18" charset="0"/>
                <a:cs typeface="Times New Roman" panose="02020603050405020304" pitchFamily="18" charset="0"/>
              </a:rPr>
              <a:t>нипуляциялау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үшін</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DML </a:t>
            </a:r>
            <a:r>
              <a:rPr lang="ru-RU" sz="2000" dirty="0" err="1" smtClean="0">
                <a:latin typeface="Times New Roman" panose="02020603050405020304" pitchFamily="18" charset="0"/>
                <a:cs typeface="Times New Roman" panose="02020603050405020304" pitchFamily="18" charset="0"/>
              </a:rPr>
              <a:t>операторлары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қолданылады</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8712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INSERT </a:t>
            </a:r>
            <a:r>
              <a:rPr lang="ru-RU" dirty="0">
                <a:latin typeface="Times New Roman" panose="02020603050405020304" pitchFamily="18" charset="0"/>
                <a:cs typeface="Times New Roman" panose="02020603050405020304" pitchFamily="18" charset="0"/>
              </a:rPr>
              <a:t>операторы </a:t>
            </a:r>
            <a:r>
              <a:rPr lang="ru-RU" dirty="0" err="1">
                <a:latin typeface="Times New Roman" panose="02020603050405020304" pitchFamily="18" charset="0"/>
                <a:cs typeface="Times New Roman" panose="02020603050405020304" pitchFamily="18" charset="0"/>
              </a:rPr>
              <a:t>кестеге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жаңа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жазба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қолданылады</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VALUES </a:t>
            </a:r>
            <a:r>
              <a:rPr lang="ru-RU" dirty="0" err="1">
                <a:latin typeface="Times New Roman" panose="02020603050405020304" pitchFamily="18" charset="0"/>
                <a:cs typeface="Times New Roman" panose="02020603050405020304" pitchFamily="18" charset="0"/>
              </a:rPr>
              <a:t>кілттік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сөзі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SELECT </a:t>
            </a:r>
            <a:r>
              <a:rPr lang="ru-RU" dirty="0" err="1">
                <a:latin typeface="Times New Roman" panose="02020603050405020304" pitchFamily="18" charset="0"/>
                <a:cs typeface="Times New Roman" panose="02020603050405020304" pitchFamily="18" charset="0"/>
              </a:rPr>
              <a:t>операторын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VALUES </a:t>
            </a:r>
            <a:r>
              <a:rPr lang="ru-RU" dirty="0" err="1">
                <a:latin typeface="Times New Roman" panose="02020603050405020304" pitchFamily="18" charset="0"/>
                <a:cs typeface="Times New Roman" panose="02020603050405020304" pitchFamily="18" charset="0"/>
              </a:rPr>
              <a:t>кілттік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сөзі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жаңа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жазбадағы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өріс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мәндерін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анықтайды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төмендегідей</a:t>
            </a:r>
            <a:r>
              <a:rPr lang="ru-R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INSERT INTO </a:t>
            </a:r>
            <a:r>
              <a:rPr lang="ru-RU" dirty="0" err="1">
                <a:latin typeface="Times New Roman" panose="02020603050405020304" pitchFamily="18" charset="0"/>
                <a:cs typeface="Times New Roman" panose="02020603050405020304" pitchFamily="18" charset="0"/>
              </a:rPr>
              <a:t>кесте_аты</a:t>
            </a:r>
            <a:r>
              <a:rPr lang="ru-RU" dirty="0">
                <a:latin typeface="Times New Roman" panose="02020603050405020304" pitchFamily="18" charset="0"/>
                <a:cs typeface="Times New Roman" panose="02020603050405020304" pitchFamily="18" charset="0"/>
              </a:rPr>
              <a:t> [(өріс1 [ , өріс2] …)] </a:t>
            </a:r>
            <a:r>
              <a:rPr lang="en-US" dirty="0">
                <a:latin typeface="Times New Roman" panose="02020603050405020304" pitchFamily="18" charset="0"/>
                <a:cs typeface="Times New Roman" panose="02020603050405020304" pitchFamily="18" charset="0"/>
              </a:rPr>
              <a:t>VALUES (</a:t>
            </a:r>
            <a:r>
              <a:rPr lang="ru-RU" dirty="0">
                <a:latin typeface="Times New Roman" panose="02020603050405020304" pitchFamily="18" charset="0"/>
                <a:cs typeface="Times New Roman" panose="02020603050405020304" pitchFamily="18" charset="0"/>
              </a:rPr>
              <a:t>тұрақты1 [ , тұрақты2] …) </a:t>
            </a:r>
            <a:endParaRPr lang="en-US"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Мысал</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a:t>
            </a:r>
            <a:r>
              <a:rPr lang="ru-RU" dirty="0" err="1">
                <a:latin typeface="Times New Roman" panose="02020603050405020304" pitchFamily="18" charset="0"/>
                <a:cs typeface="Times New Roman" panose="02020603050405020304" pitchFamily="18" charset="0"/>
              </a:rPr>
              <a:t>туденттер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кестесіне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жаңа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жазба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қосу</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MS SQL Server </a:t>
            </a:r>
            <a:r>
              <a:rPr lang="ru-RU" dirty="0" err="1">
                <a:latin typeface="Times New Roman" panose="02020603050405020304" pitchFamily="18" charset="0"/>
                <a:cs typeface="Times New Roman" panose="02020603050405020304" pitchFamily="18" charset="0"/>
              </a:rPr>
              <a:t>ортасында</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T-SQL </a:t>
            </a:r>
            <a:r>
              <a:rPr lang="ru-RU" dirty="0" err="1">
                <a:latin typeface="Times New Roman" panose="02020603050405020304" pitchFamily="18" charset="0"/>
                <a:cs typeface="Times New Roman" panose="02020603050405020304" pitchFamily="18" charset="0"/>
              </a:rPr>
              <a:t>сұраныстарын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қажетті</a:t>
            </a:r>
            <a:r>
              <a:rPr lang="ru-RU"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Studentter</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кесте</a:t>
            </a:r>
            <a:r>
              <a:rPr lang="en-US" dirty="0">
                <a:latin typeface="Times New Roman" panose="02020603050405020304" pitchFamily="18" charset="0"/>
                <a:cs typeface="Times New Roman" panose="02020603050405020304" pitchFamily="18" charset="0"/>
              </a:rPr>
              <a:t>c</a:t>
            </a:r>
            <a:r>
              <a:rPr lang="ru-RU" dirty="0" err="1">
                <a:latin typeface="Times New Roman" panose="02020603050405020304" pitchFamily="18" charset="0"/>
                <a:cs typeface="Times New Roman" panose="02020603050405020304" pitchFamily="18" charset="0"/>
              </a:rPr>
              <a:t>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белгілеп</a:t>
            </a:r>
            <a:r>
              <a:rPr lang="ru-RU"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Создать </a:t>
            </a:r>
            <a:r>
              <a:rPr lang="ru-RU" dirty="0">
                <a:latin typeface="Times New Roman" panose="02020603050405020304" pitchFamily="18" charset="0"/>
                <a:cs typeface="Times New Roman" panose="02020603050405020304" pitchFamily="18" charset="0"/>
              </a:rPr>
              <a:t>скрипт для таблицы – Используя </a:t>
            </a:r>
            <a:r>
              <a:rPr lang="en-US" dirty="0">
                <a:latin typeface="Times New Roman" panose="02020603050405020304" pitchFamily="18" charset="0"/>
                <a:cs typeface="Times New Roman" panose="02020603050405020304" pitchFamily="18" charset="0"/>
              </a:rPr>
              <a:t>Insert - </a:t>
            </a:r>
            <a:r>
              <a:rPr lang="ru-RU" dirty="0">
                <a:latin typeface="Times New Roman" panose="02020603050405020304" pitchFamily="18" charset="0"/>
                <a:cs typeface="Times New Roman" panose="02020603050405020304" pitchFamily="18" charset="0"/>
              </a:rPr>
              <a:t>Новое окно редактора запросов </a:t>
            </a:r>
            <a:r>
              <a:rPr lang="ru-RU" dirty="0" err="1">
                <a:latin typeface="Times New Roman" panose="02020603050405020304" pitchFamily="18" charset="0"/>
                <a:cs typeface="Times New Roman" panose="02020603050405020304" pitchFamily="18" charset="0"/>
              </a:rPr>
              <a:t>командасын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орындаймыз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сұраныстың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үлгілік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нұсқасы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ашылады</a:t>
            </a:r>
            <a:r>
              <a:rPr lang="ru-RU" dirty="0">
                <a:latin typeface="Times New Roman" panose="02020603050405020304" pitchFamily="18" charset="0"/>
                <a:cs typeface="Times New Roman" panose="02020603050405020304" pitchFamily="18" charset="0"/>
              </a:rPr>
              <a:t>.</a:t>
            </a:r>
          </a:p>
        </p:txBody>
      </p:sp>
      <p:sp>
        <p:nvSpPr>
          <p:cNvPr id="3" name="Заголовок 2"/>
          <p:cNvSpPr>
            <a:spLocks noGrp="1"/>
          </p:cNvSpPr>
          <p:nvPr>
            <p:ph type="title"/>
          </p:nvPr>
        </p:nvSpPr>
        <p:spPr/>
        <p:txBody>
          <a:bodyPr/>
          <a:lstStyle/>
          <a:p>
            <a:r>
              <a:rPr lang="en-US" dirty="0"/>
              <a:t>INSERT </a:t>
            </a:r>
            <a:r>
              <a:rPr lang="ru-RU" dirty="0"/>
              <a:t>операторы </a:t>
            </a:r>
          </a:p>
        </p:txBody>
      </p:sp>
    </p:spTree>
    <p:extLst>
      <p:ext uri="{BB962C8B-B14F-4D97-AF65-F5344CB8AC3E}">
        <p14:creationId xmlns:p14="http://schemas.microsoft.com/office/powerpoint/2010/main" val="3949762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kk-KZ" dirty="0" smtClean="0">
                <a:effectLst/>
              </a:rPr>
              <a:t>Үлгілік </a:t>
            </a:r>
            <a:r>
              <a:rPr lang="kk-KZ" dirty="0">
                <a:effectLst/>
              </a:rPr>
              <a:t>нұсқасы</a:t>
            </a:r>
            <a:endParaRPr lang="ru-RU" dirty="0"/>
          </a:p>
        </p:txBody>
      </p:sp>
      <p:pic>
        <p:nvPicPr>
          <p:cNvPr id="4" name="image81.png" descr="þÿ"/>
          <p:cNvPicPr>
            <a:picLocks noGrp="1"/>
          </p:cNvPicPr>
          <p:nvPr>
            <p:ph idx="1"/>
          </p:nvPr>
        </p:nvPicPr>
        <p:blipFill>
          <a:blip r:embed="rId2" cstate="print"/>
          <a:stretch>
            <a:fillRect/>
          </a:stretch>
        </p:blipFill>
        <p:spPr>
          <a:xfrm>
            <a:off x="1475657" y="1691738"/>
            <a:ext cx="4758248" cy="4689590"/>
          </a:xfrm>
          <a:prstGeom prst="rect">
            <a:avLst/>
          </a:prstGeom>
        </p:spPr>
      </p:pic>
    </p:spTree>
    <p:extLst>
      <p:ext uri="{BB962C8B-B14F-4D97-AF65-F5344CB8AC3E}">
        <p14:creationId xmlns:p14="http://schemas.microsoft.com/office/powerpoint/2010/main" val="2740344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404664"/>
            <a:ext cx="8229600" cy="1947672"/>
          </a:xfrm>
        </p:spPr>
        <p:txBody>
          <a:bodyPr/>
          <a:lstStyle/>
          <a:p>
            <a:r>
              <a:rPr lang="kk-KZ" sz="2000" dirty="0">
                <a:latin typeface="Times New Roman" panose="02020603050405020304" pitchFamily="18" charset="0"/>
                <a:cs typeface="Times New Roman" panose="02020603050405020304" pitchFamily="18" charset="0"/>
              </a:rPr>
              <a:t>Бұл синтаксиске өз деректеріңізді жазып сұраныс құрылымын өзгертесіз. Егер, белгілі бір кестені белгілеп, жоғарыда көрсетілген командаларды орындасаңыз, INSERT INTO жолынан кейінгі өріс аттары үнсіз келісім бойынша шығып тұрады. Өзгерістерді Values мәнінен кейінгі жазбаларға енгізесіз. Егер сұраныс қатесіз орындалса, затронута одна строка деген хабарлама шығады.</a:t>
            </a:r>
            <a:endParaRPr lang="ru-RU" sz="2000" dirty="0">
              <a:latin typeface="Times New Roman" panose="02020603050405020304" pitchFamily="18" charset="0"/>
              <a:cs typeface="Times New Roman" panose="02020603050405020304" pitchFamily="18" charset="0"/>
            </a:endParaRPr>
          </a:p>
          <a:p>
            <a:endParaRPr lang="ru-RU" dirty="0"/>
          </a:p>
        </p:txBody>
      </p:sp>
      <p:pic>
        <p:nvPicPr>
          <p:cNvPr id="4" name="image82.png" descr="þÿ"/>
          <p:cNvPicPr/>
          <p:nvPr/>
        </p:nvPicPr>
        <p:blipFill>
          <a:blip r:embed="rId2" cstate="print"/>
          <a:stretch>
            <a:fillRect/>
          </a:stretch>
        </p:blipFill>
        <p:spPr>
          <a:xfrm>
            <a:off x="1691680" y="2492896"/>
            <a:ext cx="6408712" cy="4104456"/>
          </a:xfrm>
          <a:prstGeom prst="rect">
            <a:avLst/>
          </a:prstGeom>
        </p:spPr>
      </p:pic>
    </p:spTree>
    <p:extLst>
      <p:ext uri="{BB962C8B-B14F-4D97-AF65-F5344CB8AC3E}">
        <p14:creationId xmlns:p14="http://schemas.microsoft.com/office/powerpoint/2010/main" val="1430213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906895"/>
            <a:ext cx="8229600" cy="1143000"/>
          </a:xfrm>
        </p:spPr>
        <p:txBody>
          <a:bodyPr>
            <a:normAutofit fontScale="90000"/>
          </a:bodyPr>
          <a:lstStyle/>
          <a:p>
            <a:r>
              <a:rPr lang="kk-KZ" altLang="ru-RU" sz="4400" b="0" dirty="0">
                <a:solidFill>
                  <a:schemeClr val="tx1"/>
                </a:solidFill>
                <a:effectLst/>
                <a:latin typeface="Arial" panose="020B0604020202020204" pitchFamily="34" charset="0"/>
                <a:ea typeface="Times New Roman" panose="02020603050405020304" pitchFamily="18" charset="0"/>
              </a:rPr>
              <a:t>Нәтижені қарау үшін </a:t>
            </a:r>
            <a:r>
              <a:rPr lang="kk-KZ" altLang="ru-RU" sz="4400" b="0" i="1" dirty="0">
                <a:solidFill>
                  <a:schemeClr val="tx1"/>
                </a:solidFill>
                <a:effectLst/>
                <a:latin typeface="Arial" panose="020B0604020202020204" pitchFamily="34" charset="0"/>
                <a:ea typeface="Times New Roman" panose="02020603050405020304" pitchFamily="18" charset="0"/>
              </a:rPr>
              <a:t>Student </a:t>
            </a:r>
            <a:r>
              <a:rPr lang="kk-KZ" altLang="ru-RU" sz="4400" b="0" dirty="0">
                <a:solidFill>
                  <a:schemeClr val="tx1"/>
                </a:solidFill>
                <a:effectLst/>
                <a:latin typeface="Arial" panose="020B0604020202020204" pitchFamily="34" charset="0"/>
                <a:ea typeface="Times New Roman" panose="02020603050405020304" pitchFamily="18" charset="0"/>
              </a:rPr>
              <a:t>кестесін ашып, жаңадан қосылған жазбаны тексереміз</a:t>
            </a:r>
            <a:endParaRPr lang="ru-RU" dirty="0"/>
          </a:p>
        </p:txBody>
      </p:sp>
      <p:sp>
        <p:nvSpPr>
          <p:cNvPr id="4" name="Rectangle 2"/>
          <p:cNvSpPr>
            <a:spLocks noChangeArrowheads="1"/>
          </p:cNvSpPr>
          <p:nvPr/>
        </p:nvSpPr>
        <p:spPr bwMode="auto">
          <a:xfrm>
            <a:off x="0" y="-63787"/>
            <a:ext cx="2343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ru-RU" altLang="ru-RU"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pic>
        <p:nvPicPr>
          <p:cNvPr id="2049" name="image83.png" descr="þÿ"/>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852936"/>
            <a:ext cx="7704856" cy="1800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kk-KZ" altLang="ru-RU"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ru-RU" altLang="ru-RU" sz="6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2030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kk-KZ" sz="2000" dirty="0">
                <a:latin typeface="Times New Roman" panose="02020603050405020304" pitchFamily="18" charset="0"/>
                <a:cs typeface="Times New Roman" panose="02020603050405020304" pitchFamily="18" charset="0"/>
              </a:rPr>
              <a:t>Кестеге енгізіліп қойған деректерді жаңарту үшін UPDATE операторы пайдаланылады. Бұл оператор кестеде бар жазбаларды жаңартады. UPDATE операторы бір немесе бірнеше өрістерге де қолданылуы мүмкін.</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Жалпы түрде жазылуы:</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UPDATE кесте_аты SET өріс_аты=мәні [WHERE шарт]</a:t>
            </a:r>
            <a:endParaRPr lang="ru-RU" sz="2000" dirty="0">
              <a:latin typeface="Times New Roman" panose="02020603050405020304" pitchFamily="18" charset="0"/>
              <a:cs typeface="Times New Roman" panose="02020603050405020304" pitchFamily="18" charset="0"/>
            </a:endParaRPr>
          </a:p>
          <a:p>
            <a:endParaRPr lang="kk-KZ" dirty="0" smtClean="0"/>
          </a:p>
          <a:p>
            <a:endParaRPr lang="ru-RU" dirty="0"/>
          </a:p>
        </p:txBody>
      </p:sp>
      <p:sp>
        <p:nvSpPr>
          <p:cNvPr id="3" name="Заголовок 2"/>
          <p:cNvSpPr>
            <a:spLocks noGrp="1"/>
          </p:cNvSpPr>
          <p:nvPr>
            <p:ph type="title"/>
          </p:nvPr>
        </p:nvSpPr>
        <p:spPr/>
        <p:txBody>
          <a:bodyPr/>
          <a:lstStyle/>
          <a:p>
            <a:r>
              <a:rPr lang="kk-KZ" dirty="0">
                <a:effectLst/>
              </a:rPr>
              <a:t>UPDATE операторы</a:t>
            </a:r>
            <a:endParaRPr lang="ru-RU" dirty="0"/>
          </a:p>
        </p:txBody>
      </p:sp>
    </p:spTree>
    <p:extLst>
      <p:ext uri="{BB962C8B-B14F-4D97-AF65-F5344CB8AC3E}">
        <p14:creationId xmlns:p14="http://schemas.microsoft.com/office/powerpoint/2010/main" val="2351745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246</TotalTime>
  <Words>3513</Words>
  <Application>Microsoft Office PowerPoint</Application>
  <PresentationFormat>Экран (4:3)</PresentationFormat>
  <Paragraphs>206</Paragraphs>
  <Slides>39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39</vt:i4>
      </vt:variant>
    </vt:vector>
  </HeadingPairs>
  <TitlesOfParts>
    <vt:vector size="46" baseType="lpstr">
      <vt:lpstr>Arial</vt:lpstr>
      <vt:lpstr>Lucida Sans Unicode</vt:lpstr>
      <vt:lpstr>Times New Roman</vt:lpstr>
      <vt:lpstr>Verdana</vt:lpstr>
      <vt:lpstr>Wingdings 2</vt:lpstr>
      <vt:lpstr>Wingdings 3</vt:lpstr>
      <vt:lpstr>Открытая</vt:lpstr>
      <vt:lpstr>Қазақстан Республикасының Білім және ғылым министрлігі Л.Н. Гумилев атындағы Еуразия ұлттық университеті</vt:lpstr>
      <vt:lpstr>Жоспары:  </vt:lpstr>
      <vt:lpstr>T-SQL тілі бірнеше операторлар тобынан тұрады: </vt:lpstr>
      <vt:lpstr>Деректерді өңдеуді тиімді жүзеге асыруда деректерді манипуляциялау үшін DML операторлары қолданылады:</vt:lpstr>
      <vt:lpstr>INSERT операторы </vt:lpstr>
      <vt:lpstr>Үлгілік нұсқасы</vt:lpstr>
      <vt:lpstr>Презентация PowerPoint</vt:lpstr>
      <vt:lpstr>Нәтижені қарау үшін Student кестесін ашып, жаңадан қосылған жазбаны тексереміз</vt:lpstr>
      <vt:lpstr>UPDATE операторы</vt:lpstr>
      <vt:lpstr>Мысал: Топ атауын жаңартуға арналған сұраныс орындау. ‘Inf-11’ тобын, ‘Inf-21’ жазбасына жаңартамыз. </vt:lpstr>
      <vt:lpstr>DELETE операторы</vt:lpstr>
      <vt:lpstr>Деректерді анықтау операторлары</vt:lpstr>
      <vt:lpstr>Studentter деректер қорын белгілеп, контексті мәзір шақыру арқылы Создать запрос терезесін ашамыз. Ашылған терезеде CREATE операторының мүмкіндіктерін қолданып сұраныс мәтінін жазамыз. Бұл кесте Mamandyk_kody (деректер типі - сандық) және Mamandyk_aty (деректер типі - мәтіндік) өрістерінен тұрады. Құрал-саймандар панеліндегі Выполнить (немесе F5) команадасы арқылы сұранысты орындауға жібереміз. </vt:lpstr>
      <vt:lpstr>DROP операторы</vt:lpstr>
      <vt:lpstr>ALTER операторы</vt:lpstr>
      <vt:lpstr>Деректерді басқару операторлары</vt:lpstr>
      <vt:lpstr>Деректер қорын құру</vt:lpstr>
      <vt:lpstr>Cақталатын процедуралар</vt:lpstr>
      <vt:lpstr>Сақталатын процедура мысалы</vt:lpstr>
      <vt:lpstr>Сақталған процедуралар</vt:lpstr>
      <vt:lpstr>Презентация PowerPoint</vt:lpstr>
      <vt:lpstr>3.Триггерлер туралы түсініктер</vt:lpstr>
      <vt:lpstr>MS SQl Server-де триггердің жұмыс істеуі екі параметрге байланысты: </vt:lpstr>
      <vt:lpstr>Триггерлерді бұйрықтардың типіне қарай бөледі</vt:lpstr>
      <vt:lpstr>MS SQL Server ортасында триггер былайша құрылады және өзгертіледі: </vt:lpstr>
      <vt:lpstr>Триггерлердің артықшылықтары мен кемшіліктері </vt:lpstr>
      <vt:lpstr>4.Транзакция түсінігі </vt:lpstr>
      <vt:lpstr>Транзакция түсінігі</vt:lpstr>
      <vt:lpstr>Транзакция  концепциясы</vt:lpstr>
      <vt:lpstr>SQL Server бірыңғай монолитті қосымша емес, құрылымданған компоненттер тізбегінен тұратынын түсіну маңызды. SQL Server компоненттерінің құрылымы:</vt:lpstr>
      <vt:lpstr>Презентация PowerPoint</vt:lpstr>
      <vt:lpstr>Презентация PowerPoint</vt:lpstr>
      <vt:lpstr>Презентация PowerPoint</vt:lpstr>
      <vt:lpstr>Презентация PowerPoint</vt:lpstr>
      <vt:lpstr>Transact-SQL синтаксисін басқару есептерін орындауда қолдану</vt:lpstr>
      <vt:lpstr>Transact-SQL командалары келесі басқару есептерін орындауда қолданылады:</vt:lpstr>
      <vt:lpstr>Презентация PowerPoint</vt:lpstr>
      <vt:lpstr>Бақылау сұрақтары: </vt:lpstr>
      <vt:lpstr>Қолданылған әдебиеттер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RePack by Diakov</cp:lastModifiedBy>
  <cp:revision>53</cp:revision>
  <dcterms:created xsi:type="dcterms:W3CDTF">2018-03-16T05:58:54Z</dcterms:created>
  <dcterms:modified xsi:type="dcterms:W3CDTF">2020-10-20T04:50:32Z</dcterms:modified>
</cp:coreProperties>
</file>