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32"/>
  </p:notesMasterIdLst>
  <p:handoutMasterIdLst>
    <p:handoutMasterId r:id="rId33"/>
  </p:handoutMasterIdLst>
  <p:sldIdLst>
    <p:sldId id="285" r:id="rId2"/>
    <p:sldId id="428" r:id="rId3"/>
    <p:sldId id="452" r:id="rId4"/>
    <p:sldId id="484" r:id="rId5"/>
    <p:sldId id="485" r:id="rId6"/>
    <p:sldId id="486" r:id="rId7"/>
    <p:sldId id="487"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479" r:id="rId24"/>
    <p:sldId id="478" r:id="rId25"/>
    <p:sldId id="480" r:id="rId26"/>
    <p:sldId id="482" r:id="rId27"/>
    <p:sldId id="483" r:id="rId28"/>
    <p:sldId id="481" r:id="rId29"/>
    <p:sldId id="343" r:id="rId30"/>
    <p:sldId id="47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5" d="100"/>
          <a:sy n="65" d="100"/>
        </p:scale>
        <p:origin x="15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24.11.2021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24.11.2021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tmagazine.ru/uploads/content/%D1%80%D0%BE%D0%B1%D0%BE%D1%82_%D0%BE%D1%80%D0%B8%D0%BE1.jp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tmagazine.ru/uploads/content/%D0%B0%D1%81%D0%B8%D0%BC%D0%BE_12.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tmagazine.ru/uploads/content/%D1%85%D0%B8%D1%80%D1%83%D1%80%D0%B3%D0%B8%D1%87%D0%B5%D1%81%D0%BA%D0%B0%D1%8F_%D1%81%D0%B8%D1%81%D1%82%D0%B5%D0%BC%D0%B0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tmagazine.ru/uploads/content/%D1%80%D0%BE%D0%B1%D0%BE%D1%82_%D0%B3%D1%83%D0%BC%D0%B0%D0%BD%D0%BE%D0%B8%D0%B4_21.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tmagazine.ru/uploads/content/%D1%87%D0%B5%D0%BB%D0%BE%D0%B2%D0%B5%D0%BA%D0%BE%D0%BF%D0%BE%D0%B4%D0%BE%D0%B1%D0%BD%D1%8B%D0%B9_%D1%80%D0%BE%D0%B1%D0%BE%D1%82_%D0%B2_%D1%82%D0%B5%D0%BA%D1%81%D1%82.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tmagazine.ru/uploads/content/%D1%80%D0%BE%D0%B1%D0%BE%D1%82_%D0%B0%D0%BA%D1%82%D0%B5%D1%801.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tmagazine.ru/uploads/content/%D1%81%D0%B0%D0%BC%D1%8B%D0%B9_%D1%81%D0%B8%D0%BB%D1%8C%D0%BD%D1%8B%D0%B9_%D1%80%D0%BE%D0%B1%D0%BE%D1%821.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tmagazine.ru/uploads/content/%D1%80%D0%BE%D0%B1%D0%BE%D1%82_%D0%B0%D1%82%D1%80%D0%B0%D0%BA%D1%86%D0%B8%D0%BE%D0%BD1.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2484276"/>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Әлемдік нарықтағы робот техникасы. </a:t>
            </a:r>
            <a:br>
              <a:rPr lang="kk-KZ" sz="3200" b="1" cap="all" dirty="0">
                <a:solidFill>
                  <a:schemeClr val="tx2"/>
                </a:solidFill>
                <a:latin typeface="Times New Roman" pitchFamily="18" charset="0"/>
                <a:cs typeface="Times New Roman" pitchFamily="18" charset="0"/>
              </a:rPr>
            </a:br>
            <a:r>
              <a:rPr lang="kk-KZ" sz="3200" b="1" cap="all" dirty="0">
                <a:solidFill>
                  <a:schemeClr val="tx2"/>
                </a:solidFill>
                <a:latin typeface="Times New Roman" pitchFamily="18" charset="0"/>
                <a:cs typeface="Times New Roman" pitchFamily="18" charset="0"/>
              </a:rPr>
              <a:t>LEGO®MINDSTORMS ®EV3 Education жинағының датчиктерімен танысу.</a:t>
            </a:r>
            <a:br>
              <a:rPr lang="ru-RU" sz="3200" b="1" cap="all" dirty="0">
                <a:solidFill>
                  <a:schemeClr val="tx2"/>
                </a:solidFill>
                <a:latin typeface="Times New Roman" pitchFamily="18" charset="0"/>
                <a:cs typeface="Times New Roman" pitchFamily="18" charset="0"/>
              </a:rPr>
            </a:br>
            <a:endParaRPr lang="en-US" sz="3200" b="1" cap="all"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73261" y="4185084"/>
            <a:ext cx="1557518" cy="1224136"/>
          </a:xfrm>
          <a:prstGeom prst="rect">
            <a:avLst/>
          </a:prstGeom>
          <a:noFill/>
          <a:ln w="9525">
            <a:noFill/>
            <a:miter lim="800000"/>
            <a:headEnd/>
            <a:tailEnd/>
          </a:ln>
        </p:spPr>
      </p:pic>
      <p:sp>
        <p:nvSpPr>
          <p:cNvPr id="7" name="Прямоугольник 6">
            <a:extLst>
              <a:ext uri="{FF2B5EF4-FFF2-40B4-BE49-F238E27FC236}">
                <a16:creationId xmlns:a16="http://schemas.microsoft.com/office/drawing/2014/main" id="{99827A0E-4B7C-4650-9B53-AD0D5C96A689}"/>
              </a:ext>
            </a:extLst>
          </p:cNvPr>
          <p:cNvSpPr>
            <a:spLocks noChangeArrowheads="1"/>
          </p:cNvSpPr>
          <p:nvPr/>
        </p:nvSpPr>
        <p:spPr bwMode="auto">
          <a:xfrm>
            <a:off x="2915816" y="5661248"/>
            <a:ext cx="4217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altLang="kk-KZ" dirty="0">
                <a:solidFill>
                  <a:srgbClr val="242424"/>
                </a:solidFill>
                <a:latin typeface="Tahoma" panose="020B0604030504040204" pitchFamily="34" charset="0"/>
                <a:cs typeface="Calibri" panose="020F0502020204030204" pitchFamily="34" charset="0"/>
              </a:rPr>
              <a:t>Лектор: Информатика </a:t>
            </a:r>
            <a:r>
              <a:rPr lang="ru-RU" altLang="kk-KZ" dirty="0" err="1">
                <a:solidFill>
                  <a:srgbClr val="242424"/>
                </a:solidFill>
                <a:latin typeface="Tahoma" panose="020B0604030504040204" pitchFamily="34" charset="0"/>
                <a:cs typeface="Calibri" panose="020F0502020204030204" pitchFamily="34" charset="0"/>
              </a:rPr>
              <a:t>кафедрасының</a:t>
            </a:r>
            <a:r>
              <a:rPr lang="ru-RU" altLang="kk-KZ" dirty="0">
                <a:solidFill>
                  <a:srgbClr val="242424"/>
                </a:solidFill>
                <a:latin typeface="Tahoma" panose="020B0604030504040204" pitchFamily="34" charset="0"/>
                <a:cs typeface="Calibri" panose="020F0502020204030204" pitchFamily="34" charset="0"/>
              </a:rPr>
              <a:t> </a:t>
            </a:r>
            <a:r>
              <a:rPr lang="ru-RU" altLang="kk-KZ" dirty="0" err="1">
                <a:solidFill>
                  <a:srgbClr val="242424"/>
                </a:solidFill>
                <a:latin typeface="Tahoma" panose="020B0604030504040204" pitchFamily="34" charset="0"/>
                <a:cs typeface="Calibri" panose="020F0502020204030204" pitchFamily="34" charset="0"/>
              </a:rPr>
              <a:t>доценті</a:t>
            </a:r>
            <a:r>
              <a:rPr lang="ru-RU" altLang="kk-KZ" dirty="0">
                <a:solidFill>
                  <a:srgbClr val="242424"/>
                </a:solidFill>
                <a:latin typeface="Tahoma" panose="020B0604030504040204" pitchFamily="34" charset="0"/>
                <a:cs typeface="Calibri" panose="020F0502020204030204" pitchFamily="34" charset="0"/>
              </a:rPr>
              <a:t>, </a:t>
            </a:r>
            <a:r>
              <a:rPr lang="en-US" altLang="kk-KZ" dirty="0">
                <a:solidFill>
                  <a:srgbClr val="242424"/>
                </a:solidFill>
                <a:latin typeface="Tahoma" panose="020B0604030504040204" pitchFamily="34" charset="0"/>
                <a:cs typeface="Calibri" panose="020F0502020204030204" pitchFamily="34" charset="0"/>
              </a:rPr>
              <a:t>PhD </a:t>
            </a:r>
            <a:r>
              <a:rPr lang="ru-RU" altLang="kk-KZ" dirty="0">
                <a:solidFill>
                  <a:srgbClr val="242424"/>
                </a:solidFill>
                <a:latin typeface="Tahoma" panose="020B0604030504040204" pitchFamily="34" charset="0"/>
                <a:cs typeface="Calibri" panose="020F0502020204030204" pitchFamily="34" charset="0"/>
              </a:rPr>
              <a:t>Карелхан Н. </a:t>
            </a:r>
            <a:endParaRPr lang="ru-RU" altLang="kk-K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a:latin typeface="Times New Roman" panose="02020603050405020304" pitchFamily="18" charset="0"/>
                <a:ea typeface="Times New Roman" panose="02020603050405020304" pitchFamily="18" charset="0"/>
              </a:rPr>
              <a:t>Sony(Жапония).</a:t>
            </a:r>
            <a:endParaRPr lang="ru-RU" dirty="0"/>
          </a:p>
        </p:txBody>
      </p:sp>
      <p:sp>
        <p:nvSpPr>
          <p:cNvPr id="4" name="Прямоугольник 3"/>
          <p:cNvSpPr/>
          <p:nvPr/>
        </p:nvSpPr>
        <p:spPr>
          <a:xfrm>
            <a:off x="456986" y="1628800"/>
            <a:ext cx="3106902" cy="3970318"/>
          </a:xfrm>
          <a:prstGeom prst="rect">
            <a:avLst/>
          </a:prstGeom>
        </p:spPr>
        <p:txBody>
          <a:bodyPr wrap="square">
            <a:spAutoFit/>
          </a:bodyPr>
          <a:lstStyle/>
          <a:p>
            <a:r>
              <a:rPr lang="kk-KZ" dirty="0">
                <a:latin typeface="Times New Roman" panose="02020603050405020304" pitchFamily="18" charset="0"/>
                <a:ea typeface="Times New Roman" panose="02020603050405020304" pitchFamily="18" charset="0"/>
              </a:rPr>
              <a:t>Компанияның ең елеулі дамуы бәлкім, екіаяқты  робот Qrio болып табылады. Қабылдауға және жылжыту заттар жылжу, баспалдақтар және би төмен, әскери және сондай-ақ осындай робот-ит сияқты  басқа да ойын роботтарды жасауға қабілетті. Бұл ақылды андроид ОЖ орнатылған робат. </a:t>
            </a:r>
          </a:p>
          <a:p>
            <a:r>
              <a:rPr lang="kk-KZ" dirty="0">
                <a:latin typeface="Times New Roman" panose="02020603050405020304" pitchFamily="18" charset="0"/>
                <a:ea typeface="Times New Roman" panose="02020603050405020304" pitchFamily="18" charset="0"/>
              </a:rPr>
              <a:t>Алғашқы данасы 1999 жылы пайда болды.</a:t>
            </a:r>
            <a:endParaRPr lang="ru-RU" dirty="0"/>
          </a:p>
        </p:txBody>
      </p:sp>
      <p:pic>
        <p:nvPicPr>
          <p:cNvPr id="5" name="Рисунок 4" descr="http://utmagazine.ru/uploads/content/%D1%80%D0%BE%D0%B1%D0%BE%D1%82_%D0%BE%D1%80%D0%B8%D0%BE1.jpg">
            <a:hlinkClick r:id="rId2"/>
          </p:cNvPr>
          <p:cNvPicPr/>
          <p:nvPr/>
        </p:nvPicPr>
        <p:blipFill>
          <a:blip r:embed="rId3" cstate="print"/>
          <a:srcRect/>
          <a:stretch>
            <a:fillRect/>
          </a:stretch>
        </p:blipFill>
        <p:spPr bwMode="auto">
          <a:xfrm>
            <a:off x="3995936" y="1594306"/>
            <a:ext cx="5040560" cy="4066942"/>
          </a:xfrm>
          <a:prstGeom prst="rect">
            <a:avLst/>
          </a:prstGeom>
          <a:noFill/>
          <a:ln w="9525">
            <a:noFill/>
            <a:miter lim="800000"/>
            <a:headEnd/>
            <a:tailEnd/>
          </a:ln>
        </p:spPr>
      </p:pic>
    </p:spTree>
    <p:extLst>
      <p:ext uri="{BB962C8B-B14F-4D97-AF65-F5344CB8AC3E}">
        <p14:creationId xmlns:p14="http://schemas.microsoft.com/office/powerpoint/2010/main" val="10615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412777"/>
            <a:ext cx="7272808" cy="1685077"/>
          </a:xfrm>
          <a:prstGeom prst="rect">
            <a:avLst/>
          </a:prstGeom>
        </p:spPr>
        <p:txBody>
          <a:bodyPr wrap="square">
            <a:spAutoFit/>
          </a:bodyPr>
          <a:lstStyle/>
          <a:p>
            <a:pPr algn="just">
              <a:lnSpc>
                <a:spcPct val="115000"/>
              </a:lnSpc>
              <a:spcAft>
                <a:spcPts val="0"/>
              </a:spcAft>
              <a:tabLst>
                <a:tab pos="180340" algn="l"/>
                <a:tab pos="228600" algn="l"/>
              </a:tabLst>
            </a:pPr>
            <a:r>
              <a:rPr lang="kk-KZ" dirty="0">
                <a:solidFill>
                  <a:srgbClr val="FF0000"/>
                </a:solidFill>
                <a:latin typeface="Times New Roman" pitchFamily="18" charset="0"/>
              </a:rPr>
              <a:t>LG Electonics (Оңтүстік Корея). </a:t>
            </a:r>
            <a:r>
              <a:rPr lang="kk-KZ" dirty="0">
                <a:solidFill>
                  <a:srgbClr val="002060"/>
                </a:solidFill>
                <a:latin typeface="Times New Roman" pitchFamily="18" charset="0"/>
              </a:rPr>
              <a:t>Ол тұрмыстық техника ірі өндірушілерінің бірі LG тобының бір бөлігі болып табылады осындай робот шаңсорғыш үйге арнап өндіреді.</a:t>
            </a:r>
            <a:endParaRPr lang="ru-RU" dirty="0">
              <a:solidFill>
                <a:srgbClr val="002060"/>
              </a:solidFill>
              <a:latin typeface="Times New Roman" pitchFamily="18" charset="0"/>
            </a:endParaRPr>
          </a:p>
          <a:p>
            <a:pPr algn="just">
              <a:lnSpc>
                <a:spcPct val="115000"/>
              </a:lnSpc>
              <a:spcAft>
                <a:spcPts val="0"/>
              </a:spcAft>
              <a:tabLst>
                <a:tab pos="180340" algn="l"/>
                <a:tab pos="228600" algn="l"/>
              </a:tabLst>
            </a:pPr>
            <a:r>
              <a:rPr lang="kk-KZ" dirty="0">
                <a:solidFill>
                  <a:srgbClr val="002060"/>
                </a:solidFill>
                <a:latin typeface="Times New Roman" pitchFamily="18" charset="0"/>
              </a:rPr>
              <a:t>KamanCorporation (АҚШ) Жауынгерлік, әскери және өнеркәсіптік роботтар өндіруге маманданған.</a:t>
            </a:r>
            <a:endParaRPr lang="ru-RU" dirty="0">
              <a:solidFill>
                <a:srgbClr val="002060"/>
              </a:solidFill>
              <a:latin typeface="Times New Roman" pitchFamily="18" charset="0"/>
            </a:endParaRPr>
          </a:p>
        </p:txBody>
      </p:sp>
    </p:spTree>
    <p:extLst>
      <p:ext uri="{BB962C8B-B14F-4D97-AF65-F5344CB8AC3E}">
        <p14:creationId xmlns:p14="http://schemas.microsoft.com/office/powerpoint/2010/main" val="428010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27584" y="692696"/>
            <a:ext cx="8064896" cy="729430"/>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Honda (Жапония). Біз сөйлесе алатын, жүре алатын және беттерді тани  білетін гуманоид - робот Asimo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descr="http://utmagazine.ru/uploads/content/%D0%B0%D1%81%D0%B8%D0%BC%D0%BE_12.jpg">
            <a:hlinkClick r:id="rId2"/>
          </p:cNvPr>
          <p:cNvPicPr/>
          <p:nvPr/>
        </p:nvPicPr>
        <p:blipFill>
          <a:blip r:embed="rId3" cstate="print"/>
          <a:srcRect/>
          <a:stretch>
            <a:fillRect/>
          </a:stretch>
        </p:blipFill>
        <p:spPr bwMode="auto">
          <a:xfrm>
            <a:off x="1547664" y="1628800"/>
            <a:ext cx="6120680" cy="3816423"/>
          </a:xfrm>
          <a:prstGeom prst="rect">
            <a:avLst/>
          </a:prstGeom>
          <a:noFill/>
          <a:ln w="9525">
            <a:noFill/>
            <a:miter lim="800000"/>
            <a:headEnd/>
            <a:tailEnd/>
          </a:ln>
        </p:spPr>
      </p:pic>
    </p:spTree>
    <p:extLst>
      <p:ext uri="{BB962C8B-B14F-4D97-AF65-F5344CB8AC3E}">
        <p14:creationId xmlns:p14="http://schemas.microsoft.com/office/powerpoint/2010/main" val="350965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836712"/>
            <a:ext cx="8136904" cy="3914918"/>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Panasonic (Жапония). Тұрмыстық техника ірі өндірушілерінің бірі,робот шаштараз сияқты,адамнын  басын жуатын, өнеркәсіптік робот үйретушілер   жүгіргіш роботтар, робот шаңсорғыштарды шығарады.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LEGO Group (Дания) Бағдарламаланатын робот дизайнерлер - роботталған жиынтықтар өндіреді.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YujinRobot (Оңтүстік Корея). Компания қолайлы робот ойыншықтар және тұрмыстық техника құру бойынша белгілі. Компанияның ең танымал жобалардың бірі ылғалды тазалау жүзеге асыратын қабілетті робот шаңсорғыш Iclebo болып табылады.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IntuitiveSurgical (АҚШ). Компанияның негізгі өнімі хирургиялық жүйесі Da Vinci, 30 жыл бұрын әзірленген соның прототипі айналған. Бұл құрылғы операцияны төрт қолымен орындауға, операция орындауға қабілетті.</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48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utmagazine.ru/uploads/content/%D1%85%D0%B8%D1%80%D1%83%D1%80%D0%B3%D0%B8%D1%87%D0%B5%D1%81%D0%BA%D0%B0%D1%8F_%D1%81%D0%B8%D1%81%D1%82%D0%B5%D0%BC%D0%B01.jpg">
            <a:hlinkClick r:id="rId2"/>
          </p:cNvPr>
          <p:cNvPicPr/>
          <p:nvPr/>
        </p:nvPicPr>
        <p:blipFill>
          <a:blip r:embed="rId3" cstate="print"/>
          <a:srcRect/>
          <a:stretch>
            <a:fillRect/>
          </a:stretch>
        </p:blipFill>
        <p:spPr bwMode="auto">
          <a:xfrm>
            <a:off x="1187624" y="764704"/>
            <a:ext cx="6696744" cy="4752528"/>
          </a:xfrm>
          <a:prstGeom prst="rect">
            <a:avLst/>
          </a:prstGeom>
          <a:noFill/>
          <a:ln w="9525">
            <a:noFill/>
            <a:miter lim="800000"/>
            <a:headEnd/>
            <a:tailEnd/>
          </a:ln>
        </p:spPr>
      </p:pic>
    </p:spTree>
    <p:extLst>
      <p:ext uri="{BB962C8B-B14F-4D97-AF65-F5344CB8AC3E}">
        <p14:creationId xmlns:p14="http://schemas.microsoft.com/office/powerpoint/2010/main" val="248485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2251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539552" y="1070010"/>
            <a:ext cx="8064896" cy="3277820"/>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Consis. Фармацевтерді көмек дәріхана робот манипуляторлар әзірлеумен айналысады. Бұл құрылғылар олар дәрі сақтау және қалпына келтіру процестерін оңтайландыру дәрілік заттарды сақтау орындарына  орнатылған. Жүйесі клиенттерге қызмет көрсету уақытын қысқартады, тауар айналымын арттыруға және дәрілік заттарды сақтау ұтымды пайдаланады.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Gostai(Франция). Ол роботтар Джаз сериясын жасайды. Құрылғылар байланысының қызметтеріне тарифтер режимінде жұмыс істейді, және негізгі компьютерлік бағдарламалармен жабдықталған. Wi-Fi қосылған робот бақылау, ол браузерді пайдаланып іске асырылады. Джаз навигациялық және түнгі патрульдерді іске асырады.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52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7704856" cy="1047979"/>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AIST. Ол жас қыз кейіпінде гуманоид - робот HRP-4C шығарады. Жасаушылар барынша дәл тұлға және дене мүмкіндіктерін көшіруге алды. Құрылғы сөйлеу және экологиялық дыбыстарды таниды, ән айтады.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descr="http://utmagazine.ru/uploads/content/%D1%80%D0%BE%D0%B1%D0%BE%D1%82_%D0%B3%D1%83%D0%BC%D0%B0%D0%BD%D0%BE%D0%B8%D0%B4_21.jpg">
            <a:hlinkClick r:id="rId2"/>
          </p:cNvPr>
          <p:cNvPicPr/>
          <p:nvPr/>
        </p:nvPicPr>
        <p:blipFill>
          <a:blip r:embed="rId3" cstate="print"/>
          <a:srcRect/>
          <a:stretch>
            <a:fillRect/>
          </a:stretch>
        </p:blipFill>
        <p:spPr bwMode="auto">
          <a:xfrm>
            <a:off x="1331640" y="2214562"/>
            <a:ext cx="6192687" cy="4022750"/>
          </a:xfrm>
          <a:prstGeom prst="rect">
            <a:avLst/>
          </a:prstGeom>
          <a:noFill/>
          <a:ln w="9525">
            <a:noFill/>
            <a:miter lim="800000"/>
            <a:headEnd/>
            <a:tailEnd/>
          </a:ln>
        </p:spPr>
      </p:pic>
    </p:spTree>
    <p:extLst>
      <p:ext uri="{BB962C8B-B14F-4D97-AF65-F5344CB8AC3E}">
        <p14:creationId xmlns:p14="http://schemas.microsoft.com/office/powerpoint/2010/main" val="163143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5530626"/>
          </a:xfrm>
        </p:spPr>
        <p:txBody>
          <a:bodyPr>
            <a:normAutofit fontScale="90000"/>
          </a:bodyPr>
          <a:lstStyle/>
          <a:p>
            <a:pPr algn="just"/>
            <a:r>
              <a:rPr lang="kk-KZ" dirty="0">
                <a:latin typeface="Times New Roman" panose="02020603050405020304" pitchFamily="18" charset="0"/>
                <a:ea typeface="Times New Roman" panose="02020603050405020304" pitchFamily="18" charset="0"/>
                <a:cs typeface="Times New Roman" panose="02020603050405020304" pitchFamily="18" charset="0"/>
              </a:rPr>
              <a:t>AldebaranRobotics (Франция). Біз қимылдарын қолдана алатын, дауыстық шығара алатын жіне  командалар жауап қабілеті бар адам тәріздес гуманоид - робот NAO құрылды. Робот, оқиғалар түсіндіре ағымдағы ортаға сәйкес шешімдер қабылдау және біле алады.</a:t>
            </a:r>
            <a:br>
              <a:rPr lang="ru-RU" dirty="0"/>
            </a:br>
            <a:endParaRPr lang="ru-RU" dirty="0"/>
          </a:p>
        </p:txBody>
      </p:sp>
    </p:spTree>
    <p:extLst>
      <p:ext uri="{BB962C8B-B14F-4D97-AF65-F5344CB8AC3E}">
        <p14:creationId xmlns:p14="http://schemas.microsoft.com/office/powerpoint/2010/main" val="159498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utmagazine.ru/uploads/content/%D1%87%D0%B5%D0%BB%D0%BE%D0%B2%D0%B5%D0%BA%D0%BE%D0%BF%D0%BE%D0%B4%D0%BE%D0%B1%D0%BD%D1%8B%D0%B9_%D1%80%D0%BE%D0%B1%D0%BE%D1%82_%D0%B2_%D1%82%D0%B5%D0%BA%D1%81%D1%82.jpg">
            <a:hlinkClick r:id="rId2"/>
          </p:cNvPr>
          <p:cNvPicPr>
            <a:picLocks noGrp="1"/>
          </p:cNvPicPr>
          <p:nvPr>
            <p:ph idx="1"/>
          </p:nvPr>
        </p:nvPicPr>
        <p:blipFill>
          <a:blip r:embed="rId3" cstate="print"/>
          <a:srcRect/>
          <a:stretch>
            <a:fillRect/>
          </a:stretch>
        </p:blipFill>
        <p:spPr bwMode="auto">
          <a:xfrm>
            <a:off x="683568" y="692696"/>
            <a:ext cx="7848871" cy="5433467"/>
          </a:xfrm>
          <a:prstGeom prst="rect">
            <a:avLst/>
          </a:prstGeom>
          <a:noFill/>
          <a:ln w="9525">
            <a:noFill/>
            <a:miter lim="800000"/>
            <a:headEnd/>
            <a:tailEnd/>
          </a:ln>
        </p:spPr>
      </p:pic>
    </p:spTree>
    <p:extLst>
      <p:ext uri="{BB962C8B-B14F-4D97-AF65-F5344CB8AC3E}">
        <p14:creationId xmlns:p14="http://schemas.microsoft.com/office/powerpoint/2010/main" val="91930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4929411"/>
          </a:xfrm>
        </p:spPr>
        <p:txBody>
          <a:bodyPr>
            <a:normAutofit fontScale="85000" lnSpcReduction="20000"/>
          </a:bodyPr>
          <a:lstStyle/>
          <a:p>
            <a:r>
              <a:rPr lang="kk-KZ" dirty="0"/>
              <a:t>TakaraTomy. Интерактивті күшік і-SODOG компания Takara Tomy есте және үйрену мүмкіндігі бар. Жасанды интеллект робот ит 50 дауыстық командалар жауап мүмкіндік береді. Робот дауыс және иістерді тануға, музыкаға би билейді.</a:t>
            </a:r>
            <a:endParaRPr lang="ru-RU" dirty="0"/>
          </a:p>
          <a:p>
            <a:r>
              <a:rPr lang="kk-KZ" dirty="0"/>
              <a:t>СubicRobotics. Иесімен сөйлеуге, адам сөз тануға, тұрмыстық қосу және өшіругеқабілетті  компания - Cubic үй көмекшісін құрды.</a:t>
            </a:r>
            <a:endParaRPr lang="ru-RU" dirty="0"/>
          </a:p>
          <a:p>
            <a:r>
              <a:rPr lang="kk-KZ" dirty="0"/>
              <a:t>EngineeringArts. Робот-актер  RoboThespian бет және қаңқалық бұлшық арқылы жасалған жүйесімен жабдықталған. Құрылғы өз сценарийлерін жасау үшін, фильмде сахнаға ойнауға қабілетті болып табылады.</a:t>
            </a:r>
            <a:endParaRPr lang="ru-RU" dirty="0"/>
          </a:p>
          <a:p>
            <a:endParaRPr lang="ru-RU" dirty="0"/>
          </a:p>
        </p:txBody>
      </p:sp>
    </p:spTree>
    <p:extLst>
      <p:ext uri="{BB962C8B-B14F-4D97-AF65-F5344CB8AC3E}">
        <p14:creationId xmlns:p14="http://schemas.microsoft.com/office/powerpoint/2010/main" val="892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31032" y="476672"/>
            <a:ext cx="8461448" cy="6120679"/>
          </a:xfrm>
        </p:spPr>
        <p:txBody>
          <a:bodyPr>
            <a:normAutofit fontScale="90000"/>
          </a:bodyPr>
          <a:lstStyle/>
          <a:p>
            <a:pPr algn="l"/>
            <a:br>
              <a:rPr lang="kk-KZ" b="1" dirty="0">
                <a:solidFill>
                  <a:srgbClr val="002060"/>
                </a:solidFill>
                <a:latin typeface="Times New Roman" pitchFamily="18" charset="0"/>
              </a:rPr>
            </a:br>
            <a:r>
              <a:rPr lang="kk-KZ" b="1" dirty="0">
                <a:solidFill>
                  <a:srgbClr val="002060"/>
                </a:solidFill>
                <a:latin typeface="Times New Roman" pitchFamily="18" charset="0"/>
              </a:rPr>
              <a:t>	</a:t>
            </a:r>
            <a:r>
              <a:rPr lang="kk-KZ" sz="3200" dirty="0">
                <a:solidFill>
                  <a:srgbClr val="002060"/>
                </a:solidFill>
                <a:latin typeface="Times New Roman" pitchFamily="18" charset="0"/>
              </a:rPr>
              <a:t>Негізгі дамыған роботтарды сатып алушылар – Жапония, Оңтүстік Корея, Қытай, АҚШ, Германия. </a:t>
            </a:r>
            <a:br>
              <a:rPr lang="kk-KZ" sz="3200" dirty="0">
                <a:solidFill>
                  <a:srgbClr val="002060"/>
                </a:solidFill>
                <a:latin typeface="Times New Roman" pitchFamily="18" charset="0"/>
              </a:rPr>
            </a:br>
            <a:r>
              <a:rPr lang="kk-KZ" sz="3200" dirty="0">
                <a:solidFill>
                  <a:srgbClr val="002060"/>
                </a:solidFill>
                <a:latin typeface="Times New Roman" pitchFamily="18" charset="0"/>
              </a:rPr>
              <a:t>	Мемлекетте – негізгі робот өндірушілер – Жапония мен Германия (50%-дан жоғары және 22%-ға жуық әлемдік дамыған робот өндірушілерге).</a:t>
            </a:r>
            <a:br>
              <a:rPr lang="ru-RU" sz="3200" dirty="0">
                <a:solidFill>
                  <a:srgbClr val="002060"/>
                </a:solidFill>
                <a:latin typeface="Times New Roman" pitchFamily="18" charset="0"/>
              </a:rPr>
            </a:br>
            <a:br>
              <a:rPr lang="ru-RU" sz="3200" dirty="0">
                <a:solidFill>
                  <a:srgbClr val="002060"/>
                </a:solidFill>
                <a:latin typeface="Times New Roman" pitchFamily="18" charset="0"/>
              </a:rPr>
            </a:br>
            <a:r>
              <a:rPr lang="kk-KZ" sz="3800" dirty="0">
                <a:solidFill>
                  <a:srgbClr val="002060"/>
                </a:solidFill>
                <a:latin typeface="Times New Roman" pitchFamily="18" charset="0"/>
              </a:rPr>
              <a:t>         </a:t>
            </a:r>
            <a:br>
              <a:rPr lang="kk-KZ" sz="3800" dirty="0">
                <a:solidFill>
                  <a:srgbClr val="002060"/>
                </a:solidFill>
                <a:latin typeface="Times New Roman" pitchFamily="18" charset="0"/>
              </a:rPr>
            </a:br>
            <a:br>
              <a:rPr lang="ru-RU" sz="3800" dirty="0">
                <a:solidFill>
                  <a:srgbClr val="002060"/>
                </a:solidFill>
                <a:latin typeface="Times New Roman" pitchFamily="18" charset="0"/>
              </a:rPr>
            </a:br>
            <a:endParaRPr lang="ru-RU" sz="3800" dirty="0">
              <a:solidFill>
                <a:srgbClr val="002060"/>
              </a:solidFill>
              <a:latin typeface="Times New Roman" pitchFamily="18" charset="0"/>
            </a:endParaRPr>
          </a:p>
        </p:txBody>
      </p:sp>
    </p:spTree>
    <p:extLst>
      <p:ext uri="{BB962C8B-B14F-4D97-AF65-F5344CB8AC3E}">
        <p14:creationId xmlns:p14="http://schemas.microsoft.com/office/powerpoint/2010/main" val="242362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4906888" cy="4522514"/>
          </a:xfrm>
        </p:spPr>
        <p:txBody>
          <a:bodyPr>
            <a:normAutofit/>
          </a:bodyPr>
          <a:lstStyle/>
          <a:p>
            <a:pPr algn="just"/>
            <a:r>
              <a:rPr lang="kk-KZ" sz="2700" dirty="0">
                <a:latin typeface="Times New Roman" panose="02020603050405020304" pitchFamily="18" charset="0"/>
                <a:cs typeface="Times New Roman" panose="02020603050405020304" pitchFamily="18" charset="0"/>
              </a:rPr>
              <a:t>InnovationFirst(США). Жәндіктердің нысанда қалыптастырылатын Hexbug Microrobots сериясы. Еңбектеп және затты  табуға,  күрделі лабиринт шыға алатын және үй жануарларына қарай алатын робот ойыншықтар.</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4" name="Рисунок 3" descr="http://utmagazine.ru/uploads/content/%D1%80%D0%BE%D0%B1%D0%BE%D1%82_%D0%B0%D0%BA%D1%82%D0%B5%D1%801.jpg">
            <a:hlinkClick r:id="rId2"/>
          </p:cNvPr>
          <p:cNvPicPr/>
          <p:nvPr/>
        </p:nvPicPr>
        <p:blipFill>
          <a:blip r:embed="rId3" cstate="print"/>
          <a:srcRect/>
          <a:stretch>
            <a:fillRect/>
          </a:stretch>
        </p:blipFill>
        <p:spPr bwMode="auto">
          <a:xfrm>
            <a:off x="5508104" y="764704"/>
            <a:ext cx="3168352" cy="4336913"/>
          </a:xfrm>
          <a:prstGeom prst="rect">
            <a:avLst/>
          </a:prstGeom>
          <a:noFill/>
          <a:ln w="9525">
            <a:noFill/>
            <a:miter lim="800000"/>
            <a:headEnd/>
            <a:tailEnd/>
          </a:ln>
        </p:spPr>
      </p:pic>
    </p:spTree>
    <p:extLst>
      <p:ext uri="{BB962C8B-B14F-4D97-AF65-F5344CB8AC3E}">
        <p14:creationId xmlns:p14="http://schemas.microsoft.com/office/powerpoint/2010/main" val="375022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Робот София на форуме мэров городов стран Шёлкового пути"/>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33" r="28183"/>
          <a:stretch/>
        </p:blipFill>
        <p:spPr bwMode="auto">
          <a:xfrm>
            <a:off x="467544" y="1484784"/>
            <a:ext cx="3528392" cy="40284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249134" y="3710067"/>
            <a:ext cx="4572000" cy="1200329"/>
          </a:xfrm>
          <a:prstGeom prst="rect">
            <a:avLst/>
          </a:prstGeom>
        </p:spPr>
        <p:txBody>
          <a:bodyPr>
            <a:spAutoFit/>
          </a:bodyPr>
          <a:lstStyle/>
          <a:p>
            <a:r>
              <a:rPr lang="ru-RU" dirty="0">
                <a:solidFill>
                  <a:srgbClr val="181818"/>
                </a:solidFill>
                <a:latin typeface="Noto Serif"/>
              </a:rPr>
              <a:t>2017 </a:t>
            </a:r>
            <a:r>
              <a:rPr lang="ru-RU" dirty="0" err="1">
                <a:solidFill>
                  <a:srgbClr val="181818"/>
                </a:solidFill>
                <a:latin typeface="Noto Serif"/>
              </a:rPr>
              <a:t>жылдың</a:t>
            </a:r>
            <a:r>
              <a:rPr lang="ru-RU" dirty="0">
                <a:solidFill>
                  <a:srgbClr val="181818"/>
                </a:solidFill>
                <a:latin typeface="Noto Serif"/>
              </a:rPr>
              <a:t> </a:t>
            </a:r>
            <a:r>
              <a:rPr lang="ru-RU" dirty="0" err="1">
                <a:solidFill>
                  <a:srgbClr val="181818"/>
                </a:solidFill>
                <a:latin typeface="Noto Serif"/>
              </a:rPr>
              <a:t>қазан</a:t>
            </a:r>
            <a:r>
              <a:rPr lang="ru-RU" dirty="0">
                <a:solidFill>
                  <a:srgbClr val="181818"/>
                </a:solidFill>
                <a:latin typeface="Noto Serif"/>
              </a:rPr>
              <a:t> </a:t>
            </a:r>
            <a:r>
              <a:rPr lang="ru-RU" dirty="0" err="1">
                <a:solidFill>
                  <a:srgbClr val="181818"/>
                </a:solidFill>
                <a:latin typeface="Noto Serif"/>
              </a:rPr>
              <a:t>айында</a:t>
            </a:r>
            <a:r>
              <a:rPr lang="ru-RU" dirty="0">
                <a:solidFill>
                  <a:srgbClr val="181818"/>
                </a:solidFill>
                <a:latin typeface="Noto Serif"/>
              </a:rPr>
              <a:t> </a:t>
            </a:r>
            <a:r>
              <a:rPr lang="ru-RU" dirty="0" err="1">
                <a:solidFill>
                  <a:srgbClr val="181818"/>
                </a:solidFill>
                <a:latin typeface="Noto Serif"/>
              </a:rPr>
              <a:t>ол</a:t>
            </a:r>
            <a:r>
              <a:rPr lang="ru-RU" dirty="0">
                <a:solidFill>
                  <a:srgbClr val="181818"/>
                </a:solidFill>
                <a:latin typeface="Noto Serif"/>
              </a:rPr>
              <a:t> </a:t>
            </a:r>
            <a:r>
              <a:rPr lang="ru-RU" dirty="0" err="1">
                <a:solidFill>
                  <a:srgbClr val="181818"/>
                </a:solidFill>
                <a:latin typeface="Noto Serif"/>
              </a:rPr>
              <a:t>Сауд</a:t>
            </a:r>
            <a:r>
              <a:rPr lang="ru-RU" dirty="0">
                <a:solidFill>
                  <a:srgbClr val="181818"/>
                </a:solidFill>
                <a:latin typeface="Noto Serif"/>
              </a:rPr>
              <a:t> </a:t>
            </a:r>
            <a:r>
              <a:rPr lang="ru-RU" dirty="0" err="1">
                <a:solidFill>
                  <a:srgbClr val="181818"/>
                </a:solidFill>
                <a:latin typeface="Noto Serif"/>
              </a:rPr>
              <a:t>Арабиясының</a:t>
            </a:r>
            <a:r>
              <a:rPr lang="ru-RU" dirty="0">
                <a:solidFill>
                  <a:srgbClr val="181818"/>
                </a:solidFill>
                <a:latin typeface="Noto Serif"/>
              </a:rPr>
              <a:t> </a:t>
            </a:r>
            <a:r>
              <a:rPr lang="ru-RU" dirty="0" err="1">
                <a:solidFill>
                  <a:srgbClr val="181818"/>
                </a:solidFill>
                <a:latin typeface="Noto Serif"/>
              </a:rPr>
              <a:t>азаматы</a:t>
            </a:r>
            <a:r>
              <a:rPr lang="ru-RU" dirty="0">
                <a:solidFill>
                  <a:srgbClr val="181818"/>
                </a:solidFill>
                <a:latin typeface="Noto Serif"/>
              </a:rPr>
              <a:t> </a:t>
            </a:r>
            <a:r>
              <a:rPr lang="ru-RU" dirty="0" err="1">
                <a:solidFill>
                  <a:srgbClr val="181818"/>
                </a:solidFill>
                <a:latin typeface="Noto Serif"/>
              </a:rPr>
              <a:t>және</a:t>
            </a:r>
            <a:r>
              <a:rPr lang="ru-RU" dirty="0">
                <a:solidFill>
                  <a:srgbClr val="181818"/>
                </a:solidFill>
                <a:latin typeface="Noto Serif"/>
              </a:rPr>
              <a:t> </a:t>
            </a:r>
            <a:r>
              <a:rPr lang="ru-RU" dirty="0" err="1">
                <a:solidFill>
                  <a:srgbClr val="181818"/>
                </a:solidFill>
                <a:latin typeface="Noto Serif"/>
              </a:rPr>
              <a:t>кез-келген</a:t>
            </a:r>
            <a:r>
              <a:rPr lang="ru-RU" dirty="0">
                <a:solidFill>
                  <a:srgbClr val="181818"/>
                </a:solidFill>
                <a:latin typeface="Noto Serif"/>
              </a:rPr>
              <a:t> </a:t>
            </a:r>
            <a:r>
              <a:rPr lang="ru-RU" dirty="0" err="1">
                <a:solidFill>
                  <a:srgbClr val="181818"/>
                </a:solidFill>
                <a:latin typeface="Noto Serif"/>
              </a:rPr>
              <a:t>елдің</a:t>
            </a:r>
            <a:r>
              <a:rPr lang="ru-RU" dirty="0">
                <a:solidFill>
                  <a:srgbClr val="181818"/>
                </a:solidFill>
                <a:latin typeface="Noto Serif"/>
              </a:rPr>
              <a:t> </a:t>
            </a:r>
            <a:r>
              <a:rPr lang="ru-RU" dirty="0" err="1">
                <a:solidFill>
                  <a:srgbClr val="181818"/>
                </a:solidFill>
                <a:latin typeface="Noto Serif"/>
              </a:rPr>
              <a:t>азаматтығын</a:t>
            </a:r>
            <a:r>
              <a:rPr lang="ru-RU" dirty="0">
                <a:solidFill>
                  <a:srgbClr val="181818"/>
                </a:solidFill>
                <a:latin typeface="Noto Serif"/>
              </a:rPr>
              <a:t> </a:t>
            </a:r>
            <a:r>
              <a:rPr lang="ru-RU" dirty="0" err="1">
                <a:solidFill>
                  <a:srgbClr val="181818"/>
                </a:solidFill>
                <a:latin typeface="Noto Serif"/>
              </a:rPr>
              <a:t>алған</a:t>
            </a:r>
            <a:r>
              <a:rPr lang="ru-RU" dirty="0">
                <a:solidFill>
                  <a:srgbClr val="181818"/>
                </a:solidFill>
                <a:latin typeface="Noto Serif"/>
              </a:rPr>
              <a:t> </a:t>
            </a:r>
            <a:r>
              <a:rPr lang="ru-RU" dirty="0" err="1">
                <a:solidFill>
                  <a:srgbClr val="181818"/>
                </a:solidFill>
                <a:latin typeface="Noto Serif"/>
              </a:rPr>
              <a:t>алғашқы</a:t>
            </a:r>
            <a:r>
              <a:rPr lang="ru-RU" dirty="0">
                <a:solidFill>
                  <a:srgbClr val="181818"/>
                </a:solidFill>
                <a:latin typeface="Noto Serif"/>
              </a:rPr>
              <a:t> робот </a:t>
            </a:r>
            <a:r>
              <a:rPr lang="ru-RU" dirty="0" err="1">
                <a:solidFill>
                  <a:srgbClr val="181818"/>
                </a:solidFill>
                <a:latin typeface="Noto Serif"/>
              </a:rPr>
              <a:t>болды</a:t>
            </a:r>
            <a:r>
              <a:rPr lang="ru-RU" dirty="0">
                <a:solidFill>
                  <a:srgbClr val="181818"/>
                </a:solidFill>
                <a:latin typeface="Noto Serif"/>
              </a:rPr>
              <a:t>. Астана </a:t>
            </a:r>
            <a:r>
              <a:rPr lang="en-US" dirty="0">
                <a:solidFill>
                  <a:srgbClr val="181818"/>
                </a:solidFill>
                <a:latin typeface="Noto Serif"/>
              </a:rPr>
              <a:t>Expo 2017 </a:t>
            </a:r>
            <a:r>
              <a:rPr lang="kk-KZ" dirty="0">
                <a:solidFill>
                  <a:srgbClr val="181818"/>
                </a:solidFill>
                <a:latin typeface="Noto Serif"/>
              </a:rPr>
              <a:t>қатысты.</a:t>
            </a:r>
            <a:endParaRPr lang="ru-RU" dirty="0"/>
          </a:p>
        </p:txBody>
      </p:sp>
      <p:sp>
        <p:nvSpPr>
          <p:cNvPr id="7" name="Прямоугольник 6"/>
          <p:cNvSpPr/>
          <p:nvPr/>
        </p:nvSpPr>
        <p:spPr>
          <a:xfrm>
            <a:off x="4139952" y="1124744"/>
            <a:ext cx="4572000" cy="2585323"/>
          </a:xfrm>
          <a:prstGeom prst="rect">
            <a:avLst/>
          </a:prstGeom>
        </p:spPr>
        <p:txBody>
          <a:bodyPr>
            <a:spAutoFit/>
          </a:bodyPr>
          <a:lstStyle/>
          <a:p>
            <a:r>
              <a:rPr lang="ru-RU" b="1" dirty="0">
                <a:solidFill>
                  <a:srgbClr val="202122"/>
                </a:solidFill>
                <a:latin typeface="Arial" panose="020B0604020202020204" pitchFamily="34" charset="0"/>
              </a:rPr>
              <a:t>София</a:t>
            </a:r>
            <a:r>
              <a:rPr lang="ru-RU" dirty="0">
                <a:solidFill>
                  <a:srgbClr val="202122"/>
                </a:solidFill>
                <a:latin typeface="Arial" panose="020B0604020202020204" pitchFamily="34" charset="0"/>
              </a:rPr>
              <a:t>(араб. </a:t>
            </a:r>
            <a:r>
              <a:rPr lang="ar-AE" dirty="0">
                <a:solidFill>
                  <a:srgbClr val="202122"/>
                </a:solidFill>
                <a:latin typeface="Arial" panose="020B0604020202020204" pitchFamily="34" charset="0"/>
              </a:rPr>
              <a:t>صوفيا, </a:t>
            </a:r>
            <a:r>
              <a:rPr lang="ru-RU" dirty="0">
                <a:solidFill>
                  <a:srgbClr val="202122"/>
                </a:solidFill>
                <a:latin typeface="Arial" panose="020B0604020202020204" pitchFamily="34" charset="0"/>
              </a:rPr>
              <a:t>англ. </a:t>
            </a:r>
            <a:r>
              <a:rPr lang="en-US" dirty="0">
                <a:solidFill>
                  <a:srgbClr val="202122"/>
                </a:solidFill>
                <a:latin typeface="Arial" panose="020B0604020202020204" pitchFamily="34" charset="0"/>
              </a:rPr>
              <a:t>Sophia) – </a:t>
            </a:r>
            <a:r>
              <a:rPr lang="ru-RU" dirty="0" err="1">
                <a:solidFill>
                  <a:srgbClr val="202122"/>
                </a:solidFill>
                <a:latin typeface="Arial" panose="020B0604020202020204" pitchFamily="34" charset="0"/>
              </a:rPr>
              <a:t>гонк-конктық</a:t>
            </a:r>
            <a:r>
              <a:rPr lang="ru-RU" dirty="0">
                <a:solidFill>
                  <a:srgbClr val="202122"/>
                </a:solidFill>
                <a:latin typeface="Arial" panose="020B0604020202020204" pitchFamily="34" charset="0"/>
              </a:rPr>
              <a:t> </a:t>
            </a:r>
            <a:r>
              <a:rPr lang="en-US" dirty="0">
                <a:solidFill>
                  <a:srgbClr val="202122"/>
                </a:solidFill>
                <a:latin typeface="Arial" panose="020B0604020202020204" pitchFamily="34" charset="0"/>
              </a:rPr>
              <a:t>Hanson Robotics </a:t>
            </a:r>
            <a:r>
              <a:rPr lang="ru-RU" dirty="0" err="1">
                <a:solidFill>
                  <a:srgbClr val="202122"/>
                </a:solidFill>
                <a:latin typeface="Arial" panose="020B0604020202020204" pitchFamily="34" charset="0"/>
              </a:rPr>
              <a:t>компаниясымен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құрастырылған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адам</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тәрізді</a:t>
            </a:r>
            <a:r>
              <a:rPr lang="ru-RU" dirty="0">
                <a:solidFill>
                  <a:srgbClr val="202122"/>
                </a:solidFill>
                <a:latin typeface="Arial" panose="020B0604020202020204" pitchFamily="34" charset="0"/>
              </a:rPr>
              <a:t> робот. </a:t>
            </a:r>
            <a:r>
              <a:rPr lang="ru-RU" dirty="0" err="1">
                <a:solidFill>
                  <a:srgbClr val="202122"/>
                </a:solidFill>
                <a:latin typeface="Arial" panose="020B0604020202020204" pitchFamily="34" charset="0"/>
              </a:rPr>
              <a:t>Ол</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оқып</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үйреніп,адамдардың</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мінез</a:t>
            </a:r>
            <a:r>
              <a:rPr lang="ru-RU" dirty="0">
                <a:solidFill>
                  <a:srgbClr val="202122"/>
                </a:solidFill>
                <a:latin typeface="Arial" panose="020B0604020202020204" pitchFamily="34" charset="0"/>
              </a:rPr>
              <a:t> – </a:t>
            </a:r>
            <a:r>
              <a:rPr lang="ru-RU" dirty="0" err="1">
                <a:solidFill>
                  <a:srgbClr val="202122"/>
                </a:solidFill>
                <a:latin typeface="Arial" panose="020B0604020202020204" pitchFamily="34" charset="0"/>
              </a:rPr>
              <a:t>құлқына</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бейімделу</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және</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адамдармен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жұмыс</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істеу</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үшін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құрастырылған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Софиямен</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әлем</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бойынша</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өте</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көп</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кездесулер</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өткізілді</a:t>
            </a:r>
            <a:r>
              <a:rPr lang="ru-RU" dirty="0">
                <a:solidFill>
                  <a:srgbClr val="202122"/>
                </a:solidFill>
                <a:latin typeface="Arial" panose="020B0604020202020204" pitchFamily="34" charset="0"/>
              </a:rPr>
              <a:t>.</a:t>
            </a:r>
            <a:endParaRPr lang="ru-RU" dirty="0"/>
          </a:p>
        </p:txBody>
      </p:sp>
    </p:spTree>
    <p:extLst>
      <p:ext uri="{BB962C8B-B14F-4D97-AF65-F5344CB8AC3E}">
        <p14:creationId xmlns:p14="http://schemas.microsoft.com/office/powerpoint/2010/main" val="184678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София</a:t>
            </a:r>
            <a:endParaRPr lang="ru-RU" dirty="0"/>
          </a:p>
        </p:txBody>
      </p:sp>
      <p:pic>
        <p:nvPicPr>
          <p:cNvPr id="2050" name="Picture 2" descr="https://informburo.kz/img/inner/714/12/photo_2018-06-04_15-59-46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52807"/>
            <a:ext cx="3582423"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72000" y="1772816"/>
            <a:ext cx="3816424" cy="1754326"/>
          </a:xfrm>
          <a:prstGeom prst="rect">
            <a:avLst/>
          </a:prstGeom>
        </p:spPr>
        <p:txBody>
          <a:bodyPr wrap="square">
            <a:spAutoFit/>
          </a:bodyPr>
          <a:lstStyle/>
          <a:p>
            <a:r>
              <a:rPr lang="ru-RU" dirty="0" err="1"/>
              <a:t>Журналистермен</a:t>
            </a:r>
            <a:r>
              <a:rPr lang="ru-RU" dirty="0"/>
              <a:t> </a:t>
            </a:r>
            <a:r>
              <a:rPr lang="ru-RU" dirty="0" err="1"/>
              <a:t>сөйлескен</a:t>
            </a:r>
            <a:r>
              <a:rPr lang="ru-RU" dirty="0"/>
              <a:t> </a:t>
            </a:r>
            <a:r>
              <a:rPr lang="ru-RU" dirty="0" err="1"/>
              <a:t>кезде</a:t>
            </a:r>
            <a:r>
              <a:rPr lang="ru-RU" dirty="0"/>
              <a:t> София </a:t>
            </a:r>
            <a:r>
              <a:rPr lang="ru-RU" dirty="0" err="1"/>
              <a:t>сұхбаттасуда</a:t>
            </a:r>
            <a:r>
              <a:rPr lang="ru-RU" dirty="0"/>
              <a:t> чат-</a:t>
            </a:r>
            <a:r>
              <a:rPr lang="ru-RU" dirty="0" err="1"/>
              <a:t>боттарға</a:t>
            </a:r>
            <a:r>
              <a:rPr lang="ru-RU" dirty="0"/>
              <a:t> </a:t>
            </a:r>
            <a:r>
              <a:rPr lang="ru-RU" dirty="0" err="1"/>
              <a:t>еліктейді</a:t>
            </a:r>
            <a:r>
              <a:rPr lang="ru-RU" dirty="0"/>
              <a:t>. </a:t>
            </a:r>
            <a:r>
              <a:rPr lang="ru-RU" dirty="0" err="1"/>
              <a:t>Ол</a:t>
            </a:r>
            <a:r>
              <a:rPr lang="ru-RU" dirty="0"/>
              <a:t> </a:t>
            </a:r>
            <a:r>
              <a:rPr lang="ru-RU" dirty="0" err="1"/>
              <a:t>сөз</a:t>
            </a:r>
            <a:r>
              <a:rPr lang="ru-RU" dirty="0"/>
              <a:t> </a:t>
            </a:r>
            <a:r>
              <a:rPr lang="ru-RU" dirty="0" err="1"/>
              <a:t>сөйлеген</a:t>
            </a:r>
            <a:r>
              <a:rPr lang="ru-RU" dirty="0"/>
              <a:t> </a:t>
            </a:r>
            <a:r>
              <a:rPr lang="ru-RU" dirty="0" err="1"/>
              <a:t>кезде</a:t>
            </a:r>
            <a:r>
              <a:rPr lang="ru-RU" dirty="0"/>
              <a:t> </a:t>
            </a:r>
            <a:r>
              <a:rPr lang="ru-RU" dirty="0" err="1"/>
              <a:t>Диснейлендтегі</a:t>
            </a:r>
            <a:r>
              <a:rPr lang="ru-RU" dirty="0"/>
              <a:t> </a:t>
            </a:r>
            <a:r>
              <a:rPr lang="ru-RU" dirty="0" err="1"/>
              <a:t>Президенттер</a:t>
            </a:r>
            <a:r>
              <a:rPr lang="ru-RU" dirty="0"/>
              <a:t> </a:t>
            </a:r>
            <a:r>
              <a:rPr lang="ru-RU" dirty="0" err="1"/>
              <a:t>залында</a:t>
            </a:r>
            <a:r>
              <a:rPr lang="ru-RU" dirty="0"/>
              <a:t> Авраам </a:t>
            </a:r>
            <a:r>
              <a:rPr lang="ru-RU" dirty="0" err="1"/>
              <a:t>Линкольнге</a:t>
            </a:r>
            <a:r>
              <a:rPr lang="ru-RU" dirty="0"/>
              <a:t> </a:t>
            </a:r>
            <a:r>
              <a:rPr lang="ru-RU" dirty="0" err="1"/>
              <a:t>еліктейді</a:t>
            </a:r>
            <a:r>
              <a:rPr lang="ru-RU" dirty="0"/>
              <a:t>.</a:t>
            </a:r>
          </a:p>
        </p:txBody>
      </p:sp>
    </p:spTree>
    <p:extLst>
      <p:ext uri="{BB962C8B-B14F-4D97-AF65-F5344CB8AC3E}">
        <p14:creationId xmlns:p14="http://schemas.microsoft.com/office/powerpoint/2010/main" val="53821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5328592"/>
          </a:xfrm>
        </p:spPr>
        <p:txBody>
          <a:bodyPr>
            <a:normAutofit/>
          </a:bodyPr>
          <a:lstStyle/>
          <a:p>
            <a:pPr algn="l"/>
            <a:r>
              <a:rPr lang="kk-KZ" sz="4400" b="1" cap="all" dirty="0">
                <a:solidFill>
                  <a:schemeClr val="tx2"/>
                </a:solidFill>
                <a:latin typeface="Times New Roman" pitchFamily="18" charset="0"/>
                <a:cs typeface="Times New Roman" pitchFamily="18" charset="0"/>
              </a:rPr>
              <a:t>LEGO®MINDSTORMS ®EV3 Education жинағының дАтчиктерімен танысу. </a:t>
            </a:r>
            <a:br>
              <a:rPr lang="kk-KZ" b="1" dirty="0"/>
            </a:br>
            <a:br>
              <a:rPr lang="ru-RU" dirty="0"/>
            </a:br>
            <a:r>
              <a:rPr lang="kk-KZ" sz="2200" dirty="0"/>
              <a:t>Датчик — әр түрлі ақпаратты (температура, жылдамдық, сәуле, түс, дыбыс) өлшеуге арналған құрал. Датчиктер электронды және механикалық болып бөлінеді. </a:t>
            </a:r>
            <a:br>
              <a:rPr lang="ru-RU" sz="2200" dirty="0"/>
            </a:br>
            <a:r>
              <a:rPr lang="kk-KZ" sz="2200" dirty="0"/>
              <a:t>Датчиктің құрамына сезгіш және түрлендіргіш элементтері кіреді. Электронды датчиктердің негізгі ерекшеліктері олардың сезгіштігі мен олқылықтар болып табылады.</a:t>
            </a:r>
            <a:br>
              <a:rPr lang="ru-RU" sz="2200" dirty="0"/>
            </a:br>
            <a:endParaRPr lang="ru-RU" sz="2200" dirty="0"/>
          </a:p>
        </p:txBody>
      </p:sp>
    </p:spTree>
    <p:extLst>
      <p:ext uri="{BB962C8B-B14F-4D97-AF65-F5344CB8AC3E}">
        <p14:creationId xmlns:p14="http://schemas.microsoft.com/office/powerpoint/2010/main" val="235291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620688"/>
            <a:ext cx="1781257" cy="410882"/>
          </a:xfrm>
          <a:prstGeom prst="rect">
            <a:avLst/>
          </a:prstGeom>
        </p:spPr>
        <p:txBody>
          <a:bodyPr wrap="none">
            <a:spAutoFit/>
          </a:bodyPr>
          <a:lstStyle/>
          <a:p>
            <a:pPr algn="just">
              <a:lnSpc>
                <a:spcPct val="115000"/>
              </a:lnSpc>
              <a:spcAft>
                <a:spcPts val="1000"/>
              </a:spcAft>
            </a:pPr>
            <a:r>
              <a:rPr lang="kk-KZ" i="1" dirty="0">
                <a:latin typeface="Times New Roman" panose="02020603050405020304" pitchFamily="18" charset="0"/>
                <a:ea typeface="Calibri" panose="020F0502020204030204" pitchFamily="34" charset="0"/>
                <a:cs typeface="Times New Roman" panose="02020603050405020304" pitchFamily="18" charset="0"/>
              </a:rPr>
              <a:t>Жанасу датчигі</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p:nvPr/>
        </p:nvPicPr>
        <p:blipFill>
          <a:blip r:embed="rId2">
            <a:extLst>
              <a:ext uri="{28A0092B-C50C-407E-A947-70E740481C1C}">
                <a14:useLocalDpi xmlns:a14="http://schemas.microsoft.com/office/drawing/2010/main" val="0"/>
              </a:ext>
            </a:extLst>
          </a:blip>
          <a:srcRect t="-2" r="68723" b="3609"/>
          <a:stretch>
            <a:fillRect/>
          </a:stretch>
        </p:blipFill>
        <p:spPr bwMode="auto">
          <a:xfrm>
            <a:off x="755576" y="1340768"/>
            <a:ext cx="1459865" cy="1400175"/>
          </a:xfrm>
          <a:prstGeom prst="rect">
            <a:avLst/>
          </a:prstGeom>
          <a:noFill/>
          <a:ln w="9525">
            <a:solidFill>
              <a:srgbClr val="002060"/>
            </a:solidFill>
            <a:miter lim="800000"/>
            <a:headEnd/>
            <a:tailEnd/>
          </a:ln>
        </p:spPr>
      </p:pic>
      <p:grpSp>
        <p:nvGrpSpPr>
          <p:cNvPr id="4" name="Группа 3"/>
          <p:cNvGrpSpPr>
            <a:grpSpLocks/>
          </p:cNvGrpSpPr>
          <p:nvPr/>
        </p:nvGrpSpPr>
        <p:grpSpPr bwMode="auto">
          <a:xfrm>
            <a:off x="1331640" y="3789040"/>
            <a:ext cx="6912768" cy="1566034"/>
            <a:chOff x="0" y="0"/>
            <a:chExt cx="87473" cy="20515"/>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561" cy="16200"/>
            </a:xfrm>
            <a:prstGeom prst="rect">
              <a:avLst/>
            </a:prstGeom>
            <a:noFill/>
            <a:ln w="9525">
              <a:solidFill>
                <a:schemeClr val="tx2">
                  <a:lumMod val="75000"/>
                  <a:lumOff val="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27" y="0"/>
              <a:ext cx="27746" cy="16200"/>
            </a:xfrm>
            <a:prstGeom prst="rect">
              <a:avLst/>
            </a:prstGeom>
            <a:noFill/>
            <a:ln w="9525">
              <a:solidFill>
                <a:schemeClr val="tx2">
                  <a:lumMod val="75000"/>
                  <a:lumOff val="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37" y="0"/>
              <a:ext cx="26614" cy="16200"/>
            </a:xfrm>
            <a:prstGeom prst="rect">
              <a:avLst/>
            </a:prstGeom>
            <a:noFill/>
            <a:ln w="9525">
              <a:solidFill>
                <a:schemeClr val="tx2">
                  <a:lumMod val="75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9"/>
            <p:cNvSpPr txBox="1">
              <a:spLocks noChangeArrowheads="1"/>
            </p:cNvSpPr>
            <p:nvPr/>
          </p:nvSpPr>
          <p:spPr bwMode="auto">
            <a:xfrm>
              <a:off x="69325" y="16502"/>
              <a:ext cx="8604" cy="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шерту</a:t>
              </a:r>
              <a:endParaRPr lang="ru-RU" sz="1200">
                <a:effectLst/>
                <a:latin typeface="Times New Roman" panose="02020603050405020304" pitchFamily="18" charset="0"/>
                <a:ea typeface="Times New Roman" panose="02020603050405020304" pitchFamily="18" charset="0"/>
              </a:endParaRPr>
            </a:p>
          </p:txBody>
        </p:sp>
        <p:sp>
          <p:nvSpPr>
            <p:cNvPr id="9" name="TextBox 10"/>
            <p:cNvSpPr txBox="1">
              <a:spLocks noChangeArrowheads="1"/>
            </p:cNvSpPr>
            <p:nvPr/>
          </p:nvSpPr>
          <p:spPr bwMode="auto">
            <a:xfrm>
              <a:off x="38564" y="16502"/>
              <a:ext cx="9500" cy="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жіберу</a:t>
              </a:r>
              <a:endParaRPr lang="ru-RU" sz="1200">
                <a:effectLst/>
                <a:latin typeface="Times New Roman" panose="02020603050405020304" pitchFamily="18" charset="0"/>
                <a:ea typeface="Times New Roman" panose="02020603050405020304" pitchFamily="18" charset="0"/>
              </a:endParaRPr>
            </a:p>
          </p:txBody>
        </p:sp>
        <p:sp>
          <p:nvSpPr>
            <p:cNvPr id="10" name="TextBox 11"/>
            <p:cNvSpPr txBox="1">
              <a:spLocks noChangeArrowheads="1"/>
            </p:cNvSpPr>
            <p:nvPr/>
          </p:nvSpPr>
          <p:spPr bwMode="auto">
            <a:xfrm>
              <a:off x="9861" y="16502"/>
              <a:ext cx="6706" cy="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басу</a:t>
              </a:r>
              <a:endParaRPr lang="ru-RU" sz="1200">
                <a:effectLst/>
                <a:latin typeface="Times New Roman" panose="02020603050405020304" pitchFamily="18" charset="0"/>
                <a:ea typeface="Times New Roman" panose="02020603050405020304" pitchFamily="18" charset="0"/>
              </a:endParaRPr>
            </a:p>
          </p:txBody>
        </p:sp>
      </p:grpSp>
      <p:sp>
        <p:nvSpPr>
          <p:cNvPr id="11" name="Прямоугольник 10"/>
          <p:cNvSpPr/>
          <p:nvPr/>
        </p:nvSpPr>
        <p:spPr>
          <a:xfrm>
            <a:off x="2640888" y="1343002"/>
            <a:ext cx="4572000" cy="1623008"/>
          </a:xfrm>
          <a:prstGeom prst="rect">
            <a:avLst/>
          </a:prstGeom>
        </p:spPr>
        <p:txBody>
          <a:bodyPr>
            <a:spAutoFit/>
          </a:bodyPr>
          <a:lstStyle/>
          <a:p>
            <a:pPr algn="just">
              <a:lnSpc>
                <a:spcPct val="115000"/>
              </a:lnSpc>
              <a:spcAft>
                <a:spcPts val="1000"/>
              </a:spcAft>
            </a:pPr>
            <a:r>
              <a:rPr lang="kk-KZ" i="1" dirty="0">
                <a:latin typeface="Times New Roman" panose="02020603050405020304" pitchFamily="18" charset="0"/>
                <a:ea typeface="Calibri" panose="020F0502020204030204" pitchFamily="34" charset="0"/>
                <a:cs typeface="Times New Roman" panose="02020603050405020304" pitchFamily="18" charset="0"/>
              </a:rPr>
              <a:t>Негізгі қызметтері: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датчик басуды, басудың жоқтығын, басудың санын анықтайды;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әрекеттің</a:t>
            </a:r>
            <a:r>
              <a:rPr lang="ru-RU" dirty="0">
                <a:latin typeface="Times New Roman" panose="02020603050405020304" pitchFamily="18" charset="0"/>
                <a:ea typeface="Calibri" panose="020F0502020204030204" pitchFamily="34" charset="0"/>
                <a:cs typeface="Times New Roman" panose="02020603050405020304" pitchFamily="18" charset="0"/>
              </a:rPr>
              <a:t> 3 </a:t>
            </a:r>
            <a:r>
              <a:rPr lang="ru-RU" dirty="0" err="1">
                <a:latin typeface="Times New Roman" panose="02020603050405020304" pitchFamily="18" charset="0"/>
                <a:ea typeface="Calibri" panose="020F0502020204030204" pitchFamily="34" charset="0"/>
                <a:cs typeface="Times New Roman" panose="02020603050405020304" pitchFamily="18" charset="0"/>
              </a:rPr>
              <a:t>режимін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ажырата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алады</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451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404664"/>
            <a:ext cx="820891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Ультрадыбысты</a:t>
            </a:r>
            <a:r>
              <a:rPr kumimoji="0" lang="ru-RU" altLang="ru-RU"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датчик </a:t>
            </a:r>
            <a:endParaRPr kumimoji="0" lang="ru-RU" altLang="ru-RU" sz="20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Ультрадыбысты датчик дыбыс толқындарын жіберіп, қайтып келген сигналдарды оқиды және нысандарды тауып, оларға дейінгі қашықтықты есептейді. Сондай-ақ, ол эхолокатор ретінде жұмыс істейді және де дыбыс толқындарын күтіп, тапқан жағдайда бағдарламаны іске қоса алады</a:t>
            </a:r>
            <a:endParaRPr kumimoji="0" lang="ru-RU" altLang="ru-RU" sz="20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2049" name="Рисунок 34"/>
          <p:cNvPicPr>
            <a:picLocks noChangeAspect="1" noChangeArrowheads="1"/>
          </p:cNvPicPr>
          <p:nvPr/>
        </p:nvPicPr>
        <p:blipFill>
          <a:blip r:embed="rId2">
            <a:extLst>
              <a:ext uri="{28A0092B-C50C-407E-A947-70E740481C1C}">
                <a14:useLocalDpi xmlns:a14="http://schemas.microsoft.com/office/drawing/2010/main" val="0"/>
              </a:ext>
            </a:extLst>
          </a:blip>
          <a:srcRect r="73181" b="12000"/>
          <a:stretch>
            <a:fillRect/>
          </a:stretch>
        </p:blipFill>
        <p:spPr bwMode="auto">
          <a:xfrm>
            <a:off x="755576" y="2988930"/>
            <a:ext cx="3826243"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5292080" y="3717032"/>
            <a:ext cx="2373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Негізгі қызметтері:</a:t>
            </a:r>
            <a:endParaRPr kumimoji="0" lang="ru-RU" altLang="ru-RU"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қашықтықты өлшейді;</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нысандарды анықтайды</a:t>
            </a:r>
            <a:r>
              <a:rPr kumimoji="0" lang="ru-RU" altLang="ru-RU" sz="6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39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altLang="ru-RU" i="1" dirty="0">
                <a:latin typeface="Times New Roman" panose="02020603050405020304" pitchFamily="18" charset="0"/>
                <a:ea typeface="Calibri" panose="020F0502020204030204" pitchFamily="34" charset="0"/>
                <a:cs typeface="Times New Roman" panose="02020603050405020304" pitchFamily="18" charset="0"/>
              </a:rPr>
              <a:t>Түс датчигі </a:t>
            </a:r>
            <a:br>
              <a:rPr lang="ru-RU" altLang="ru-RU" sz="800" dirty="0"/>
            </a:br>
            <a:endParaRPr lang="ru-RU" dirty="0"/>
          </a:p>
        </p:txBody>
      </p:sp>
      <p:sp>
        <p:nvSpPr>
          <p:cNvPr id="4" name="Rectangle 2"/>
          <p:cNvSpPr>
            <a:spLocks noChangeArrowheads="1"/>
          </p:cNvSpPr>
          <p:nvPr/>
        </p:nvSpPr>
        <p:spPr bwMode="auto">
          <a:xfrm>
            <a:off x="323528" y="2251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Рисунок 32"/>
          <p:cNvPicPr>
            <a:picLocks noChangeAspect="1" noChangeArrowheads="1"/>
          </p:cNvPicPr>
          <p:nvPr/>
        </p:nvPicPr>
        <p:blipFill>
          <a:blip r:embed="rId2">
            <a:extLst>
              <a:ext uri="{28A0092B-C50C-407E-A947-70E740481C1C}">
                <a14:useLocalDpi xmlns:a14="http://schemas.microsoft.com/office/drawing/2010/main" val="0"/>
              </a:ext>
            </a:extLst>
          </a:blip>
          <a:srcRect l="39584" r="35738" b="-2646"/>
          <a:stretch>
            <a:fillRect/>
          </a:stretch>
        </p:blipFill>
        <p:spPr bwMode="auto">
          <a:xfrm>
            <a:off x="524962" y="1772816"/>
            <a:ext cx="2533378" cy="324212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28349" y="1772816"/>
            <a:ext cx="515845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Негізгі қызметтері:</a:t>
            </a:r>
            <a:endParaRPr kumimoji="0" lang="ru-RU" altLang="ru-RU"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түстерді анықтайды;</a:t>
            </a:r>
            <a:endParaRPr kumimoji="0" lang="ru-RU" altLang="ru-RU"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жарықтылықты, шашыраңқы және шағылысқан жарықты өлшейді.</a:t>
            </a:r>
            <a:endParaRPr kumimoji="0" lang="ru-RU" altLang="ru-RU"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Оқушылар заттарды түс бойынша бөлетін роботтарды құрастырып, әртүрлі түстердің жарықпен шағылысуымен тәжірибелер жасай алады. </a:t>
            </a:r>
            <a:endParaRPr kumimoji="0" lang="ru-RU" altLang="ru-RU"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Осының барлығы қалдықтарды қайта өңдеуде, қаптамаларды өндіруде және ауыл шаруашылығында қолданылатын технологияға терең түсінік береді. </a:t>
            </a:r>
            <a:endParaRPr kumimoji="0" lang="kk-KZ" altLang="ru-RU"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66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922785" y="358087"/>
            <a:ext cx="7010398" cy="1558746"/>
            <a:chOff x="0" y="0"/>
            <a:chExt cx="91023" cy="22079"/>
          </a:xfrm>
        </p:grpSpPr>
        <p:sp>
          <p:nvSpPr>
            <p:cNvPr id="5" name="Прямоугольник 4"/>
            <p:cNvSpPr>
              <a:spLocks noChangeArrowheads="1"/>
            </p:cNvSpPr>
            <p:nvPr/>
          </p:nvSpPr>
          <p:spPr bwMode="auto">
            <a:xfrm>
              <a:off x="0" y="19615"/>
              <a:ext cx="30423"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kk-KZ"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Ол </a:t>
              </a: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сегіз түсті </a:t>
              </a:r>
              <a:r>
                <a:rPr lang="kk-KZ"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ажырата алады</a:t>
              </a:r>
              <a:r>
                <a:rPr lang="ru-RU"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2" y="4"/>
              <a:ext cx="16976" cy="1943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a:spLocks noChangeArrowheads="1"/>
            </p:cNvSpPr>
            <p:nvPr/>
          </p:nvSpPr>
          <p:spPr bwMode="auto">
            <a:xfrm>
              <a:off x="27559" y="19615"/>
              <a:ext cx="35079"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Шағылу</a:t>
              </a:r>
              <a:r>
                <a:rPr lang="kk-KZ"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жарықтықты </a:t>
              </a:r>
              <a:r>
                <a:rPr lang="kk-KZ"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өлшей алады.</a:t>
              </a:r>
              <a:endParaRPr lang="ru-RU" sz="1200">
                <a:effectLst/>
                <a:latin typeface="Times New Roman" panose="02020603050405020304" pitchFamily="18" charset="0"/>
                <a:ea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29" y="0"/>
              <a:ext cx="16651" cy="1944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09" y="93"/>
              <a:ext cx="19949" cy="1944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a:spLocks noChangeArrowheads="1"/>
            </p:cNvSpPr>
            <p:nvPr/>
          </p:nvSpPr>
          <p:spPr bwMode="auto">
            <a:xfrm>
              <a:off x="59984" y="19615"/>
              <a:ext cx="31039"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kk-KZ"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Сыртқы жарықтықты </a:t>
              </a:r>
              <a:r>
                <a:rPr lang="kk-KZ"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есептейді.</a:t>
              </a:r>
              <a:endParaRPr lang="ru-RU" sz="1200">
                <a:effectLst/>
                <a:latin typeface="Times New Roman" panose="02020603050405020304" pitchFamily="18" charset="0"/>
                <a:ea typeface="Times New Roman" panose="02020603050405020304" pitchFamily="18" charset="0"/>
              </a:endParaRPr>
            </a:p>
          </p:txBody>
        </p:sp>
      </p:grpSp>
      <p:sp>
        <p:nvSpPr>
          <p:cNvPr id="11" name="Прямоугольник 10"/>
          <p:cNvSpPr/>
          <p:nvPr/>
        </p:nvSpPr>
        <p:spPr>
          <a:xfrm>
            <a:off x="395536" y="1945014"/>
            <a:ext cx="8352928" cy="5176545"/>
          </a:xfrm>
          <a:prstGeom prst="rect">
            <a:avLst/>
          </a:prstGeom>
        </p:spPr>
        <p:txBody>
          <a:bodyPr wrap="square">
            <a:spAutoFit/>
          </a:bodyPr>
          <a:lstStyle/>
          <a:p>
            <a:pPr indent="449580"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Заттарды түс бойынша бөлетін роботтарды құрастырып, әртүрлі түстердің жарықпен шағылысуымен тәжірибелер жасай алады.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Осының барлығы қалдықтарды қайта өңдеуде, қаптамаларды өндіруде және ауыл шаруашылығында қолданылатын технологияға терең түсінік береді.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Түс тетігі, тетіктің бет жағындағы шағын терезеге түсетін түс немесе жарық жарқындығын анықтай алады. Түс тетігі үш режимге ие: «Түс» режимі, «Шағылысқан жарық жарқындығы» режимі және «Сыртқы жарық жарқындығы» режимі.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«Түс» режимінде түс тетігі, нысанның жанында тұрған түсті немесе тетіктің жанында тұрған қабат түсін анықтай алады. Сіз «Түс» режимін, тетік алдында орналасқан LEGO бөлшегінің түсін немесе қағаздағы әртүрлі белгілердің түстерін анықтауға қолдана аласыз.</a:t>
            </a:r>
          </a:p>
          <a:p>
            <a:pPr indent="449580" algn="just">
              <a:lnSpc>
                <a:spcPct val="115000"/>
              </a:lnSpc>
              <a:spcAft>
                <a:spcPts val="1000"/>
              </a:spcAft>
            </a:pPr>
            <a:endParaRPr lang="kk-KZ" sz="2000" b="1" dirty="0">
              <a:solidFill>
                <a:schemeClr val="tx2"/>
              </a:solidFill>
              <a:latin typeface="Times New Roman" pitchFamily="18" charset="0"/>
            </a:endParaRPr>
          </a:p>
          <a:p>
            <a:pPr indent="449580" algn="just">
              <a:lnSpc>
                <a:spcPct val="115000"/>
              </a:lnSpc>
              <a:spcAft>
                <a:spcPts val="10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86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27784" y="421278"/>
            <a:ext cx="32304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Гироскопиялық датчик</a:t>
            </a:r>
            <a:endParaRPr kumimoji="0" lang="ru-RU" altLang="ru-RU"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3073" name="Рисунок 33"/>
          <p:cNvPicPr>
            <a:picLocks noChangeAspect="1" noChangeArrowheads="1"/>
          </p:cNvPicPr>
          <p:nvPr/>
        </p:nvPicPr>
        <p:blipFill>
          <a:blip r:embed="rId2">
            <a:extLst>
              <a:ext uri="{28A0092B-C50C-407E-A947-70E740481C1C}">
                <a14:useLocalDpi xmlns:a14="http://schemas.microsoft.com/office/drawing/2010/main" val="0"/>
              </a:ext>
            </a:extLst>
          </a:blip>
          <a:srcRect l="30298" t="3448" r="42770" b="3448"/>
          <a:stretch>
            <a:fillRect/>
          </a:stretch>
        </p:blipFill>
        <p:spPr bwMode="auto">
          <a:xfrm>
            <a:off x="251520" y="1836934"/>
            <a:ext cx="2376264" cy="332355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771800" y="1344608"/>
            <a:ext cx="6372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Гироскопиялық датчик роботтың айналу қозғалысын және оның бағытындағы өзгерістерді өлшейді.</a:t>
            </a:r>
            <a:endParaRPr kumimoji="0" lang="ru-RU" altLang="ru-RU" sz="24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Оқушылар бұрыштарды өлшей алады, теңгеруші роботтарды жасап, көптеген шынайы құрылғыларда, мысалы, Segway® самокатында қолданылатын технологияларды зерттей алады.</a:t>
            </a:r>
            <a:endParaRPr kumimoji="0" lang="ru-RU" altLang="ru-RU" sz="24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Негізгі қызметтері:</a:t>
            </a:r>
            <a:endParaRPr kumimoji="0" lang="ru-RU" altLang="ru-RU" sz="24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көлбеу бұрышты өлшейді;</a:t>
            </a:r>
            <a:endParaRPr kumimoji="0" lang="ru-RU" altLang="ru-RU" sz="24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айналу жылдамдығын градуста және секундта өлшейді.</a:t>
            </a:r>
            <a:endParaRPr kumimoji="0" lang="kk-KZ" altLang="ru-RU" sz="2400" b="0" i="0"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id="{30DEDB19-FED8-445E-BF56-4D4118756A81}"/>
              </a:ext>
            </a:extLst>
          </p:cNvPr>
          <p:cNvSpPr txBox="1"/>
          <p:nvPr/>
        </p:nvSpPr>
        <p:spPr>
          <a:xfrm>
            <a:off x="395536" y="5837481"/>
            <a:ext cx="8496944" cy="646331"/>
          </a:xfrm>
          <a:prstGeom prst="rect">
            <a:avLst/>
          </a:prstGeom>
          <a:noFill/>
        </p:spPr>
        <p:txBody>
          <a:bodyPr wrap="square">
            <a:spAutoFit/>
          </a:bodyPr>
          <a:lstStyle/>
          <a:p>
            <a:r>
              <a:rPr lang="kk-KZ" sz="1800" b="1" dirty="0">
                <a:solidFill>
                  <a:schemeClr val="tx2"/>
                </a:solidFill>
                <a:latin typeface="Times New Roman" pitchFamily="18" charset="0"/>
              </a:rPr>
              <a:t>Практикалық сабақта гироскопиялық датчик қолдану арқылы танк роботын құрастырасыздар</a:t>
            </a:r>
            <a:endParaRPr lang="kk-KZ" dirty="0"/>
          </a:p>
        </p:txBody>
      </p:sp>
    </p:spTree>
    <p:extLst>
      <p:ext uri="{BB962C8B-B14F-4D97-AF65-F5344CB8AC3E}">
        <p14:creationId xmlns:p14="http://schemas.microsoft.com/office/powerpoint/2010/main" val="260484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lgn="ctr">
              <a:buFont typeface="Arial" charset="0"/>
              <a:buNone/>
            </a:pPr>
            <a:endParaRPr lang="kk-KZ" sz="4400" b="1" dirty="0">
              <a:solidFill>
                <a:schemeClr val="tx2"/>
              </a:solidFill>
              <a:latin typeface="Times New Roman" pitchFamily="18" charset="0"/>
            </a:endParaRPr>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945775" y="1196752"/>
            <a:ext cx="7686873" cy="4056495"/>
          </a:xfrm>
          <a:prstGeom prst="rect">
            <a:avLst/>
          </a:prstGeom>
        </p:spPr>
        <p:txBody>
          <a:bodyPr wrap="square">
            <a:spAutoFit/>
          </a:bodyPr>
          <a:lstStyle/>
          <a:p>
            <a:pPr algn="just">
              <a:lnSpc>
                <a:spcPct val="115000"/>
              </a:lnSpc>
              <a:spcAft>
                <a:spcPts val="0"/>
              </a:spcAft>
              <a:tabLst>
                <a:tab pos="180340" algn="l"/>
                <a:tab pos="450215" algn="l"/>
              </a:tabLst>
            </a:pPr>
            <a:r>
              <a:rPr lang="kk-KZ" sz="3200" dirty="0">
                <a:solidFill>
                  <a:srgbClr val="002060"/>
                </a:solidFill>
                <a:latin typeface="Times New Roman" pitchFamily="18" charset="0"/>
                <a:ea typeface="+mj-ea"/>
                <a:cs typeface="+mj-cs"/>
              </a:rPr>
              <a:t>Ең үлкен сұраныс және өндірістің өсімі – жеке, білім беру, тұрмыстық робот көмекшілер, өндірістік (жинаушы, дәнекерлеуші, бояушы және т.б.)</a:t>
            </a:r>
            <a:r>
              <a:rPr lang="en-US" sz="3200" dirty="0">
                <a:solidFill>
                  <a:srgbClr val="002060"/>
                </a:solidFill>
                <a:latin typeface="Times New Roman" pitchFamily="18" charset="0"/>
                <a:ea typeface="+mj-ea"/>
                <a:cs typeface="+mj-cs"/>
              </a:rPr>
              <a:t>,</a:t>
            </a:r>
            <a:r>
              <a:rPr lang="kk-KZ" sz="3200" dirty="0">
                <a:solidFill>
                  <a:srgbClr val="002060"/>
                </a:solidFill>
                <a:latin typeface="Times New Roman" pitchFamily="18" charset="0"/>
                <a:ea typeface="+mj-ea"/>
                <a:cs typeface="+mj-cs"/>
              </a:rPr>
              <a:t> медициналық, ауыл шаруалық, құрылыс және әскери робот өндірістеріне көңіл бөлінеді. </a:t>
            </a:r>
            <a:endParaRPr lang="ru-RU" sz="32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37555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kk-KZ" dirty="0"/>
              <a:t>Қолданылған әдебиеттер</a:t>
            </a:r>
            <a:br>
              <a:rPr lang="kk-KZ" dirty="0"/>
            </a:b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kk-KZ" sz="1400" u="sng" dirty="0"/>
              <a:t>https://www.virtualroboticstoolkit.com/documentation/sections/19/articles/98</a:t>
            </a:r>
          </a:p>
          <a:p>
            <a:pPr marL="514350" indent="-514350">
              <a:buFont typeface="+mj-lt"/>
              <a:buAutoNum type="arabicPeriod"/>
            </a:pPr>
            <a:r>
              <a:rPr lang="en-US" sz="1400" dirty="0"/>
              <a:t>https://informburo.kz/stati/sofiya-robot-kotoryy-vyglyadit-kak-chelovek-national-geographic.html</a:t>
            </a:r>
            <a:endParaRPr lang="ru-RU" sz="1400" dirty="0"/>
          </a:p>
          <a:p>
            <a:pPr marL="514350" indent="-514350">
              <a:buFont typeface="+mj-lt"/>
              <a:buAutoNum type="arabicPeriod"/>
            </a:pPr>
            <a:r>
              <a:rPr lang="ru-RU" sz="1400" dirty="0"/>
              <a:t> </a:t>
            </a:r>
            <a:r>
              <a:rPr lang="kk-KZ" sz="1400" dirty="0"/>
              <a:t>LEGO EV3 бойынша оқу құралы роботты техника бойынша біліктілікті арттыру курстары бағдарламасына арналған, «Халықаралық ақпараттық технологиялар университеті» АҚ, Алматы, 2016</a:t>
            </a:r>
          </a:p>
          <a:p>
            <a:pPr marL="514350" indent="-514350">
              <a:buFont typeface="+mj-lt"/>
              <a:buAutoNum type="arabicPeriod"/>
            </a:pPr>
            <a:r>
              <a:rPr lang="kk-KZ" sz="1400" dirty="0"/>
              <a:t> Lego Education https://education.lego.com/ru-ru/downloads/mindstorms-ev3/curriculum      //18.06.2020</a:t>
            </a:r>
          </a:p>
          <a:p>
            <a:pPr marL="514350" indent="-514350">
              <a:buFont typeface="+mj-lt"/>
              <a:buAutoNum type="arabicPeriod"/>
            </a:pPr>
            <a:r>
              <a:rPr lang="kk-KZ" sz="1400" dirty="0"/>
              <a:t> https://leally.ru/kk/chem-otkryt-fajjl/spravochnik-funkcii-arduino-yazyki-programmirovaniya/ //18.06.2020</a:t>
            </a:r>
            <a:endParaRPr lang="ru-RU" sz="1400" dirty="0"/>
          </a:p>
          <a:p>
            <a:pPr marL="514350" indent="-514350">
              <a:buFont typeface="+mj-lt"/>
              <a:buAutoNum type="arabicPeriod"/>
            </a:pPr>
            <a:endParaRPr lang="kk-KZ" sz="1400" b="1"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endParaRPr lang="ru-RU" dirty="0"/>
          </a:p>
          <a:p>
            <a:endParaRPr lang="ru-RU" dirty="0"/>
          </a:p>
        </p:txBody>
      </p:sp>
    </p:spTree>
    <p:extLst>
      <p:ext uri="{BB962C8B-B14F-4D97-AF65-F5344CB8AC3E}">
        <p14:creationId xmlns:p14="http://schemas.microsoft.com/office/powerpoint/2010/main" val="91587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67544" y="737321"/>
            <a:ext cx="8461448" cy="5716015"/>
          </a:xfrm>
        </p:spPr>
        <p:txBody>
          <a:bodyPr>
            <a:normAutofit fontScale="90000"/>
          </a:bodyPr>
          <a:lstStyle/>
          <a:p>
            <a:pPr algn="l"/>
            <a:br>
              <a:rPr lang="kk-KZ" b="1" dirty="0">
                <a:solidFill>
                  <a:srgbClr val="002060"/>
                </a:solidFill>
                <a:latin typeface="Times New Roman" pitchFamily="18" charset="0"/>
              </a:rPr>
            </a:br>
            <a:r>
              <a:rPr lang="kk-KZ" b="1" dirty="0">
                <a:solidFill>
                  <a:srgbClr val="002060"/>
                </a:solidFill>
                <a:latin typeface="Times New Roman" pitchFamily="18" charset="0"/>
              </a:rPr>
              <a:t>	</a:t>
            </a:r>
            <a:r>
              <a:rPr lang="kk-KZ" sz="3200" dirty="0">
                <a:solidFill>
                  <a:srgbClr val="002060"/>
                </a:solidFill>
                <a:latin typeface="Times New Roman" pitchFamily="18" charset="0"/>
              </a:rPr>
              <a:t>Ірі халықаралық корпорациялар өнеркәсіп робототехника өндіру және насихаттау, дамыту жолдарын жетекші, холдингтер,  корпорацялар мен компаниялар[15]:</a:t>
            </a:r>
            <a:br>
              <a:rPr lang="ru-RU" sz="3200" dirty="0">
                <a:solidFill>
                  <a:srgbClr val="002060"/>
                </a:solidFill>
                <a:latin typeface="Times New Roman" pitchFamily="18" charset="0"/>
              </a:rPr>
            </a:br>
            <a:r>
              <a:rPr lang="kk-KZ" sz="3200" dirty="0">
                <a:solidFill>
                  <a:srgbClr val="002060"/>
                </a:solidFill>
                <a:latin typeface="Times New Roman" pitchFamily="18" charset="0"/>
              </a:rPr>
              <a:t>iRobotCorporation (АҚШ). Әскери роботтарды мамандандырады – мергендер, құтқару, барлау, сондай-ақ тұрмыстық - шаңсорғыштар және тазалау роботтар. 2013 жылға қарай компания 10 млн астам үй қызметшісі роботы сатылды. </a:t>
            </a:r>
            <a:br>
              <a:rPr lang="kk-KZ" sz="3200" dirty="0">
                <a:solidFill>
                  <a:srgbClr val="002060"/>
                </a:solidFill>
                <a:latin typeface="Times New Roman" pitchFamily="18" charset="0"/>
              </a:rPr>
            </a:br>
            <a:r>
              <a:rPr lang="kk-KZ" sz="3200" dirty="0">
                <a:solidFill>
                  <a:srgbClr val="002060"/>
                </a:solidFill>
                <a:latin typeface="Times New Roman" pitchFamily="18" charset="0"/>
              </a:rPr>
              <a:t>Соңғы 10 жылда 2004 жылдан 2014 жылда  компания 95 - тен 505 млн. долл. – ға сату көлемін үлкейтті және жылына нөлдік көрсеткіштен  25 млн. доллорға дейін өсті.</a:t>
            </a:r>
            <a:r>
              <a:rPr lang="kk-KZ" sz="3800" dirty="0">
                <a:solidFill>
                  <a:srgbClr val="002060"/>
                </a:solidFill>
                <a:latin typeface="Times New Roman" pitchFamily="18" charset="0"/>
              </a:rPr>
              <a:t>         </a:t>
            </a:r>
            <a:br>
              <a:rPr lang="kk-KZ" sz="3800" dirty="0">
                <a:solidFill>
                  <a:srgbClr val="002060"/>
                </a:solidFill>
                <a:latin typeface="Times New Roman" pitchFamily="18" charset="0"/>
              </a:rPr>
            </a:br>
            <a:br>
              <a:rPr lang="ru-RU" sz="3800" dirty="0">
                <a:solidFill>
                  <a:srgbClr val="002060"/>
                </a:solidFill>
                <a:latin typeface="Times New Roman" pitchFamily="18" charset="0"/>
              </a:rPr>
            </a:br>
            <a:endParaRPr lang="ru-RU" sz="3800" dirty="0">
              <a:solidFill>
                <a:srgbClr val="002060"/>
              </a:solidFill>
              <a:latin typeface="Times New Roman" pitchFamily="18" charset="0"/>
            </a:endParaRPr>
          </a:p>
        </p:txBody>
      </p:sp>
    </p:spTree>
    <p:extLst>
      <p:ext uri="{BB962C8B-B14F-4D97-AF65-F5344CB8AC3E}">
        <p14:creationId xmlns:p14="http://schemas.microsoft.com/office/powerpoint/2010/main" val="155952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917575" y="465137"/>
            <a:ext cx="7686873" cy="4678204"/>
          </a:xfrm>
          <a:prstGeom prst="rect">
            <a:avLst/>
          </a:prstGeom>
        </p:spPr>
        <p:txBody>
          <a:bodyPr wrap="square">
            <a:spAutoFit/>
          </a:bodyPr>
          <a:lstStyle/>
          <a:p>
            <a:r>
              <a:rPr lang="kk-KZ" sz="3200" dirty="0">
                <a:solidFill>
                  <a:srgbClr val="002060"/>
                </a:solidFill>
                <a:latin typeface="Times New Roman" pitchFamily="18" charset="0"/>
                <a:ea typeface="+mj-ea"/>
                <a:cs typeface="+mj-cs"/>
              </a:rPr>
              <a:t>Компаниядағы роботтарды ең танымал және әйгілі түрлері: </a:t>
            </a:r>
            <a:endParaRPr lang="ru-RU" sz="3200" dirty="0">
              <a:solidFill>
                <a:srgbClr val="002060"/>
              </a:solidFill>
              <a:latin typeface="Times New Roman" pitchFamily="18" charset="0"/>
              <a:ea typeface="+mj-ea"/>
              <a:cs typeface="+mj-cs"/>
            </a:endParaRPr>
          </a:p>
          <a:p>
            <a:pPr marL="457200" indent="-457200">
              <a:buFont typeface="Arial" panose="020B0604020202020204" pitchFamily="34" charset="0"/>
              <a:buChar char="•"/>
            </a:pPr>
            <a:r>
              <a:rPr lang="kk-KZ" dirty="0">
                <a:solidFill>
                  <a:srgbClr val="002060"/>
                </a:solidFill>
                <a:latin typeface="Times New Roman" pitchFamily="18" charset="0"/>
                <a:ea typeface="+mj-ea"/>
                <a:cs typeface="+mj-cs"/>
              </a:rPr>
              <a:t>Тұрмыстық роботтар </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AVA  - тұрмыстық компьютерімен;</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Verro -  бассейн тазалау үшін құрылған;</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Roomba және  Create, шаңсорғыш функцияларды жүзеге асырады;</a:t>
            </a:r>
            <a:endParaRPr lang="ru-RU" dirty="0">
              <a:solidFill>
                <a:srgbClr val="002060"/>
              </a:solidFill>
              <a:latin typeface="Times New Roman" pitchFamily="18" charset="0"/>
              <a:ea typeface="+mj-ea"/>
              <a:cs typeface="+mj-cs"/>
            </a:endParaRPr>
          </a:p>
          <a:p>
            <a:pPr marL="457200" indent="-457200">
              <a:buFont typeface="Arial" panose="020B0604020202020204" pitchFamily="34" charset="0"/>
              <a:buChar char="•"/>
            </a:pPr>
            <a:r>
              <a:rPr lang="kk-KZ" dirty="0">
                <a:solidFill>
                  <a:srgbClr val="002060"/>
                </a:solidFill>
                <a:latin typeface="Times New Roman" pitchFamily="18" charset="0"/>
                <a:ea typeface="+mj-ea"/>
                <a:cs typeface="+mj-cs"/>
              </a:rPr>
              <a:t>Әскери және күзет роботы:</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Әскери жүйе SUGV - әскери жағдайында эвакуациялық функциялар мен деректер орындаушы;</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Warrior - жараланған және өрт сөндіру өрт жарылғыш тетіктерін бейтараптандыру үшін арналған жылжытушы;</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су асты аппараты - Seaglider;</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Ranger, су патрульдер жүргізеді;</a:t>
            </a:r>
            <a:endParaRPr lang="ru-RU" dirty="0">
              <a:solidFill>
                <a:srgbClr val="002060"/>
              </a:solidFill>
              <a:latin typeface="Times New Roman" pitchFamily="18" charset="0"/>
              <a:ea typeface="+mj-ea"/>
              <a:cs typeface="+mj-cs"/>
            </a:endParaRPr>
          </a:p>
          <a:p>
            <a:pPr marL="457200" lvl="0" indent="-457200">
              <a:buFont typeface="Arial" panose="020B0604020202020204" pitchFamily="34" charset="0"/>
              <a:buChar char="•"/>
            </a:pPr>
            <a:r>
              <a:rPr lang="kk-KZ" dirty="0">
                <a:solidFill>
                  <a:srgbClr val="002060"/>
                </a:solidFill>
                <a:latin typeface="Times New Roman" pitchFamily="18" charset="0"/>
                <a:ea typeface="+mj-ea"/>
                <a:cs typeface="+mj-cs"/>
              </a:rPr>
              <a:t>мини-аппарат - LANdroids сигналды қабылдау байланыс құрылғыны қолдау үшін Apple.</a:t>
            </a:r>
            <a:endParaRPr lang="ru-RU"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415461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kk-KZ" dirty="0">
                <a:solidFill>
                  <a:srgbClr val="002060"/>
                </a:solidFill>
                <a:latin typeface="Times New Roman" pitchFamily="18" charset="0"/>
                <a:ea typeface="+mj-ea"/>
                <a:cs typeface="+mj-cs"/>
              </a:rPr>
              <a:t>ABB (Швеция – Швейцария). ASEA және  Brown, Boveri&amp;Cie компанияларын біріктіру арқылы құрылды. </a:t>
            </a:r>
          </a:p>
          <a:p>
            <a:r>
              <a:rPr lang="kk-KZ" dirty="0">
                <a:solidFill>
                  <a:srgbClr val="002060"/>
                </a:solidFill>
                <a:latin typeface="Times New Roman" pitchFamily="18" charset="0"/>
                <a:ea typeface="+mj-ea"/>
                <a:cs typeface="+mj-cs"/>
              </a:rPr>
              <a:t>Бұл күрделілігі әр түрлі деңгейдегі өндірістік роботтар маманданған.</a:t>
            </a:r>
            <a:endParaRPr lang="ru-RU"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382725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199" y="620688"/>
            <a:ext cx="8229600" cy="1575048"/>
          </a:xfrm>
        </p:spPr>
        <p:txBody>
          <a:bodyPr>
            <a:normAutofit/>
          </a:bodyPr>
          <a:lstStyle/>
          <a:p>
            <a:r>
              <a:rPr lang="kk-KZ" sz="2700" dirty="0">
                <a:solidFill>
                  <a:srgbClr val="002060"/>
                </a:solidFill>
                <a:latin typeface="Times New Roman" pitchFamily="18" charset="0"/>
              </a:rPr>
              <a:t>FANUC Robotics (Жапония). </a:t>
            </a:r>
            <a:br>
              <a:rPr lang="kk-KZ" sz="1800" dirty="0">
                <a:solidFill>
                  <a:srgbClr val="002060"/>
                </a:solidFill>
                <a:latin typeface="Times New Roman" pitchFamily="18" charset="0"/>
              </a:rPr>
            </a:br>
            <a:r>
              <a:rPr lang="kk-KZ" sz="1800" dirty="0">
                <a:solidFill>
                  <a:srgbClr val="002060"/>
                </a:solidFill>
                <a:latin typeface="Times New Roman" pitchFamily="18" charset="0"/>
              </a:rPr>
              <a:t>Өндіруші негізінен өнеркәсіптік роботтар: дәнекерлеу және паллеттеу, кескіндеме, портальдық, дельта роботтар. Біз 1350 кг жүк көтергіштігі ең қуатты робот құрдық және 6 м биіктікке жүктерді көтеру қабілеті бар.</a:t>
            </a:r>
            <a:endParaRPr lang="ru-RU" sz="1800" dirty="0">
              <a:solidFill>
                <a:srgbClr val="002060"/>
              </a:solidFill>
              <a:latin typeface="Times New Roman" pitchFamily="18" charset="0"/>
            </a:endParaRPr>
          </a:p>
        </p:txBody>
      </p:sp>
      <p:pic>
        <p:nvPicPr>
          <p:cNvPr id="7" name="Рисунок 6" descr="http://utmagazine.ru/uploads/content/%D1%81%D0%B0%D0%BC%D1%8B%D0%B9_%D1%81%D0%B8%D0%BB%D1%8C%D0%BD%D1%8B%D0%B9_%D1%80%D0%BE%D0%B1%D0%BE%D1%821.jpg">
            <a:hlinkClick r:id="rId2"/>
          </p:cNvPr>
          <p:cNvPicPr/>
          <p:nvPr/>
        </p:nvPicPr>
        <p:blipFill>
          <a:blip r:embed="rId3" cstate="print"/>
          <a:srcRect/>
          <a:stretch>
            <a:fillRect/>
          </a:stretch>
        </p:blipFill>
        <p:spPr bwMode="auto">
          <a:xfrm>
            <a:off x="1403648" y="2276872"/>
            <a:ext cx="6084675" cy="3312368"/>
          </a:xfrm>
          <a:prstGeom prst="rect">
            <a:avLst/>
          </a:prstGeom>
          <a:noFill/>
          <a:ln w="9525">
            <a:noFill/>
            <a:miter lim="800000"/>
            <a:headEnd/>
            <a:tailEnd/>
          </a:ln>
        </p:spPr>
      </p:pic>
    </p:spTree>
    <p:extLst>
      <p:ext uri="{BB962C8B-B14F-4D97-AF65-F5344CB8AC3E}">
        <p14:creationId xmlns:p14="http://schemas.microsoft.com/office/powerpoint/2010/main" val="249799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136904" cy="1508105"/>
          </a:xfrm>
          <a:prstGeom prst="rect">
            <a:avLst/>
          </a:prstGeom>
        </p:spPr>
        <p:txBody>
          <a:bodyPr wrap="square">
            <a:spAutoFit/>
          </a:bodyPr>
          <a:lstStyle/>
          <a:p>
            <a:pPr algn="just">
              <a:lnSpc>
                <a:spcPct val="115000"/>
              </a:lnSpc>
              <a:spcAft>
                <a:spcPts val="0"/>
              </a:spcAft>
              <a:tabLst>
                <a:tab pos="180340" algn="l"/>
                <a:tab pos="450215" algn="l"/>
              </a:tabLst>
            </a:pPr>
            <a:r>
              <a:rPr lang="kk-KZ" sz="3200" dirty="0">
                <a:solidFill>
                  <a:srgbClr val="002060"/>
                </a:solidFill>
                <a:latin typeface="Times New Roman" pitchFamily="18" charset="0"/>
                <a:ea typeface="+mj-ea"/>
                <a:cs typeface="+mj-cs"/>
              </a:rPr>
              <a:t>KUKA (Германия). </a:t>
            </a:r>
          </a:p>
          <a:p>
            <a:pPr algn="just">
              <a:lnSpc>
                <a:spcPct val="115000"/>
              </a:lnSpc>
              <a:spcAft>
                <a:spcPts val="0"/>
              </a:spcAft>
              <a:tabLst>
                <a:tab pos="180340" algn="l"/>
                <a:tab pos="450215" algn="l"/>
              </a:tabLst>
            </a:pPr>
            <a:r>
              <a:rPr lang="kk-KZ" sz="1600" dirty="0">
                <a:solidFill>
                  <a:srgbClr val="002060"/>
                </a:solidFill>
                <a:latin typeface="Times New Roman" pitchFamily="18" charset="0"/>
                <a:ea typeface="+mj-ea"/>
                <a:cs typeface="+mj-cs"/>
              </a:rPr>
              <a:t>1973 жылы әлемдегі алғашқы өнеркәсіптік робот құрылды. Осы компанияның Роботтар кеңінен автомобиль өнеркәсібінде пайдаланылады. Жай ғана ойын-сауық тарту ретінде пайдаланылады робот Robocoaster құрайды. 100,000  астам роботтар өндірді.</a:t>
            </a:r>
            <a:endParaRPr lang="ru-RU" sz="1600" dirty="0">
              <a:solidFill>
                <a:srgbClr val="002060"/>
              </a:solidFill>
              <a:latin typeface="Times New Roman" pitchFamily="18" charset="0"/>
              <a:ea typeface="+mj-ea"/>
              <a:cs typeface="+mj-cs"/>
            </a:endParaRPr>
          </a:p>
        </p:txBody>
      </p:sp>
      <p:pic>
        <p:nvPicPr>
          <p:cNvPr id="5" name="Рисунок 4" descr="http://utmagazine.ru/uploads/content/%D1%80%D0%BE%D0%B1%D0%BE%D1%82_%D0%B0%D1%82%D1%80%D0%B0%D0%BA%D1%86%D0%B8%D0%BE%D0%BD1.jpg">
            <a:hlinkClick r:id="rId2"/>
          </p:cNvPr>
          <p:cNvPicPr/>
          <p:nvPr/>
        </p:nvPicPr>
        <p:blipFill>
          <a:blip r:embed="rId3" cstate="print"/>
          <a:srcRect/>
          <a:stretch>
            <a:fillRect/>
          </a:stretch>
        </p:blipFill>
        <p:spPr bwMode="auto">
          <a:xfrm>
            <a:off x="755576" y="2132856"/>
            <a:ext cx="7344816" cy="4392487"/>
          </a:xfrm>
          <a:prstGeom prst="rect">
            <a:avLst/>
          </a:prstGeom>
          <a:noFill/>
          <a:ln w="9525">
            <a:noFill/>
            <a:miter lim="800000"/>
            <a:headEnd/>
            <a:tailEnd/>
          </a:ln>
        </p:spPr>
      </p:pic>
    </p:spTree>
    <p:extLst>
      <p:ext uri="{BB962C8B-B14F-4D97-AF65-F5344CB8AC3E}">
        <p14:creationId xmlns:p14="http://schemas.microsoft.com/office/powerpoint/2010/main" val="233759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836712"/>
            <a:ext cx="7920880" cy="1366528"/>
          </a:xfrm>
          <a:prstGeom prst="rect">
            <a:avLst/>
          </a:prstGeom>
        </p:spPr>
        <p:txBody>
          <a:bodyPr wrap="square">
            <a:spAutoFit/>
          </a:bodyPr>
          <a:lstStyle/>
          <a:p>
            <a:pPr algn="just">
              <a:lnSpc>
                <a:spcPct val="115000"/>
              </a:lnSpc>
              <a:spcAft>
                <a:spcPts val="0"/>
              </a:spcAft>
              <a:tabLst>
                <a:tab pos="180340" algn="l"/>
                <a:tab pos="450215" algn="l"/>
              </a:tabLst>
            </a:pPr>
            <a:r>
              <a:rPr lang="kk-KZ" dirty="0">
                <a:solidFill>
                  <a:srgbClr val="002060"/>
                </a:solidFill>
                <a:latin typeface="Times New Roman" pitchFamily="18" charset="0"/>
                <a:ea typeface="+mj-ea"/>
                <a:cs typeface="+mj-cs"/>
              </a:rPr>
              <a:t>KawasakiRobotics (Жапония) - қауіпті аудандарда өнеркәсіптік роботтарды, агрессивті ортада пайдалану үшін, жоғары оқу орындарына арналған өндіруші роботтарды. Дүние жүзі бойынша, бұл оларды өндіру үшін  120,000 - нан астам роботтар орнатылған.</a:t>
            </a:r>
            <a:endParaRPr lang="ru-RU" dirty="0">
              <a:solidFill>
                <a:srgbClr val="002060"/>
              </a:solidFill>
              <a:latin typeface="Times New Roman" pitchFamily="18" charset="0"/>
              <a:ea typeface="+mj-ea"/>
              <a:cs typeface="+mj-cs"/>
            </a:endParaRPr>
          </a:p>
        </p:txBody>
      </p:sp>
      <p:sp>
        <p:nvSpPr>
          <p:cNvPr id="4" name="Прямоугольник 3"/>
          <p:cNvSpPr/>
          <p:nvPr/>
        </p:nvSpPr>
        <p:spPr>
          <a:xfrm>
            <a:off x="722539" y="2924944"/>
            <a:ext cx="7920880" cy="2322174"/>
          </a:xfrm>
          <a:prstGeom prst="rect">
            <a:avLst/>
          </a:prstGeom>
        </p:spPr>
        <p:txBody>
          <a:bodyPr wrap="square">
            <a:spAutoFit/>
          </a:bodyPr>
          <a:lstStyle/>
          <a:p>
            <a:pPr algn="just">
              <a:lnSpc>
                <a:spcPct val="115000"/>
              </a:lnSpc>
              <a:spcAft>
                <a:spcPts val="0"/>
              </a:spcAft>
              <a:tabLst>
                <a:tab pos="180340" algn="l"/>
                <a:tab pos="450215" algn="l"/>
              </a:tabLst>
            </a:pPr>
            <a:r>
              <a:rPr lang="kk-KZ" dirty="0">
                <a:solidFill>
                  <a:srgbClr val="002060"/>
                </a:solidFill>
                <a:latin typeface="Times New Roman" pitchFamily="18" charset="0"/>
                <a:ea typeface="+mj-ea"/>
                <a:cs typeface="+mj-cs"/>
              </a:rPr>
              <a:t>	</a:t>
            </a:r>
            <a:r>
              <a:rPr lang="kk-KZ" dirty="0">
                <a:solidFill>
                  <a:srgbClr val="FF0000"/>
                </a:solidFill>
                <a:latin typeface="Times New Roman" pitchFamily="18" charset="0"/>
                <a:ea typeface="+mj-ea"/>
                <a:cs typeface="+mj-cs"/>
              </a:rPr>
              <a:t>Мitsubishi (Жапония). </a:t>
            </a:r>
            <a:r>
              <a:rPr lang="kk-KZ" dirty="0">
                <a:solidFill>
                  <a:srgbClr val="002060"/>
                </a:solidFill>
                <a:latin typeface="Times New Roman" pitchFamily="18" charset="0"/>
                <a:ea typeface="+mj-ea"/>
                <a:cs typeface="+mj-cs"/>
              </a:rPr>
              <a:t>Өнеркәсіпте пайдаланылатын роботтарды жасаумен айналысады:</a:t>
            </a:r>
            <a:endParaRPr lang="ru-RU" dirty="0">
              <a:solidFill>
                <a:srgbClr val="002060"/>
              </a:solidFill>
              <a:latin typeface="Times New Roman" pitchFamily="18" charset="0"/>
              <a:ea typeface="+mj-ea"/>
              <a:cs typeface="+mj-cs"/>
            </a:endParaRPr>
          </a:p>
          <a:p>
            <a:pPr marL="285750" indent="-285750" algn="just">
              <a:lnSpc>
                <a:spcPct val="115000"/>
              </a:lnSpc>
              <a:spcAft>
                <a:spcPts val="0"/>
              </a:spcAft>
              <a:buFont typeface="Arial" panose="020B0604020202020204" pitchFamily="34" charset="0"/>
              <a:buChar char="•"/>
              <a:tabLst>
                <a:tab pos="180340" algn="l"/>
                <a:tab pos="228600" algn="l"/>
              </a:tabLst>
            </a:pPr>
            <a:r>
              <a:rPr lang="kk-KZ" dirty="0">
                <a:solidFill>
                  <a:srgbClr val="002060"/>
                </a:solidFill>
                <a:latin typeface="Times New Roman" pitchFamily="18" charset="0"/>
                <a:ea typeface="+mj-ea"/>
                <a:cs typeface="+mj-cs"/>
              </a:rPr>
              <a:t>тиеу және түсіру қабылдау;</a:t>
            </a:r>
            <a:endParaRPr lang="ru-RU" dirty="0">
              <a:solidFill>
                <a:srgbClr val="002060"/>
              </a:solidFill>
              <a:latin typeface="Times New Roman" pitchFamily="18" charset="0"/>
              <a:ea typeface="+mj-ea"/>
              <a:cs typeface="+mj-cs"/>
            </a:endParaRPr>
          </a:p>
          <a:p>
            <a:pPr marL="285750" indent="-285750" algn="just">
              <a:lnSpc>
                <a:spcPct val="115000"/>
              </a:lnSpc>
              <a:spcAft>
                <a:spcPts val="0"/>
              </a:spcAft>
              <a:buFont typeface="Arial" panose="020B0604020202020204" pitchFamily="34" charset="0"/>
              <a:buChar char="•"/>
              <a:tabLst>
                <a:tab pos="180340" algn="l"/>
                <a:tab pos="228600" algn="l"/>
              </a:tabLst>
            </a:pPr>
            <a:r>
              <a:rPr lang="kk-KZ" dirty="0">
                <a:solidFill>
                  <a:srgbClr val="002060"/>
                </a:solidFill>
                <a:latin typeface="Times New Roman" pitchFamily="18" charset="0"/>
                <a:ea typeface="+mj-ea"/>
                <a:cs typeface="+mj-cs"/>
              </a:rPr>
              <a:t>автомобиль өнеркәсібі; </a:t>
            </a:r>
          </a:p>
          <a:p>
            <a:pPr marL="285750" indent="-285750" algn="just">
              <a:lnSpc>
                <a:spcPct val="115000"/>
              </a:lnSpc>
              <a:spcAft>
                <a:spcPts val="0"/>
              </a:spcAft>
              <a:buFont typeface="Arial" panose="020B0604020202020204" pitchFamily="34" charset="0"/>
              <a:buChar char="•"/>
              <a:tabLst>
                <a:tab pos="180340" algn="l"/>
                <a:tab pos="228600" algn="l"/>
              </a:tabLst>
            </a:pPr>
            <a:r>
              <a:rPr lang="kk-KZ" dirty="0">
                <a:solidFill>
                  <a:srgbClr val="002060"/>
                </a:solidFill>
                <a:latin typeface="Times New Roman" pitchFamily="18" charset="0"/>
                <a:ea typeface="+mj-ea"/>
                <a:cs typeface="+mj-cs"/>
              </a:rPr>
              <a:t>мобильдік құрылғылар өндірісінде;</a:t>
            </a:r>
            <a:endParaRPr lang="ru-RU" dirty="0">
              <a:solidFill>
                <a:srgbClr val="002060"/>
              </a:solidFill>
              <a:latin typeface="Times New Roman" pitchFamily="18" charset="0"/>
              <a:ea typeface="+mj-ea"/>
              <a:cs typeface="+mj-cs"/>
            </a:endParaRPr>
          </a:p>
          <a:p>
            <a:pPr algn="just">
              <a:lnSpc>
                <a:spcPct val="115000"/>
              </a:lnSpc>
              <a:spcAft>
                <a:spcPts val="0"/>
              </a:spcAft>
              <a:tabLst>
                <a:tab pos="180340" algn="l"/>
                <a:tab pos="228600" algn="l"/>
              </a:tabLst>
            </a:pPr>
            <a:r>
              <a:rPr lang="kk-KZ" dirty="0">
                <a:solidFill>
                  <a:srgbClr val="002060"/>
                </a:solidFill>
                <a:latin typeface="Times New Roman" pitchFamily="18" charset="0"/>
                <a:ea typeface="+mj-ea"/>
                <a:cs typeface="+mj-cs"/>
              </a:rPr>
              <a:t>• зертханалық және медициналық жабдықтармен шағын бөлшектерді орнатуда.</a:t>
            </a:r>
            <a:endParaRPr lang="ru-RU" dirty="0">
              <a:solidFill>
                <a:srgbClr val="002060"/>
              </a:solidFill>
              <a:latin typeface="Times New Roman" pitchFamily="18" charset="0"/>
              <a:ea typeface="+mj-ea"/>
              <a:cs typeface="+mj-cs"/>
            </a:endParaRPr>
          </a:p>
          <a:p>
            <a:pPr algn="just">
              <a:lnSpc>
                <a:spcPct val="115000"/>
              </a:lnSpc>
              <a:spcAft>
                <a:spcPts val="0"/>
              </a:spcAft>
              <a:tabLst>
                <a:tab pos="180340" algn="l"/>
                <a:tab pos="228600" algn="l"/>
              </a:tabLst>
            </a:pPr>
            <a:r>
              <a:rPr lang="kk-KZ" dirty="0">
                <a:solidFill>
                  <a:srgbClr val="FF0000"/>
                </a:solidFill>
                <a:latin typeface="Times New Roman" pitchFamily="18" charset="0"/>
                <a:ea typeface="+mj-ea"/>
                <a:cs typeface="+mj-cs"/>
              </a:rPr>
              <a:t>	</a:t>
            </a:r>
            <a:endParaRPr lang="ru-RU"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0990226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3829</TotalTime>
  <Words>1516</Words>
  <Application>Microsoft Office PowerPoint</Application>
  <PresentationFormat>Экран (4:3)</PresentationFormat>
  <Paragraphs>97</Paragraphs>
  <Slides>30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Noto Serif</vt:lpstr>
      <vt:lpstr>Tahoma</vt:lpstr>
      <vt:lpstr>Times New Roman</vt:lpstr>
      <vt:lpstr>Тема Office</vt:lpstr>
      <vt:lpstr>Әлемдік нарықтағы робот техникасы.  LEGO®MINDSTORMS ®EV3 Education жинағының датчиктерімен танысу. </vt:lpstr>
      <vt:lpstr>  Негізгі дамыған роботтарды сатып алушылар – Жапония, Оңтүстік Корея, Қытай, АҚШ, Германия.   Мемлекетте – негізгі робот өндірушілер – Жапония мен Германия (50%-дан жоғары және 22%-ға жуық әлемдік дамыған робот өндірушілерге).             </vt:lpstr>
      <vt:lpstr>Презентация PowerPoint</vt:lpstr>
      <vt:lpstr>  Ірі халықаралық корпорациялар өнеркәсіп робототехника өндіру және насихаттау, дамыту жолдарын жетекші, холдингтер,  корпорацялар мен компаниялар[15]: iRobotCorporation (АҚШ). Әскери роботтарды мамандандырады – мергендер, құтқару, барлау, сондай-ақ тұрмыстық - шаңсорғыштар және тазалау роботтар. 2013 жылға қарай компания 10 млн астам үй қызметшісі роботы сатылды.  Соңғы 10 жылда 2004 жылдан 2014 жылда  компания 95 - тен 505 млн. долл. – ға сату көлемін үлкейтті және жылына нөлдік көрсеткіштен  25 млн. доллорға дейін өсті.           </vt:lpstr>
      <vt:lpstr>Презентация PowerPoint</vt:lpstr>
      <vt:lpstr>Презентация PowerPoint</vt:lpstr>
      <vt:lpstr>FANUC Robotics (Жапония).  Өндіруші негізінен өнеркәсіптік роботтар: дәнекерлеу және паллеттеу, кескіндеме, портальдық, дельта роботтар. Біз 1350 кг жүк көтергіштігі ең қуатты робот құрдық және 6 м биіктікке жүктерді көтеру қабілеті бар.</vt:lpstr>
      <vt:lpstr>Презентация PowerPoint</vt:lpstr>
      <vt:lpstr>Презентация PowerPoint</vt:lpstr>
      <vt:lpstr>Sony(Жапония).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AldebaranRobotics (Франция). Біз қимылдарын қолдана алатын, дауыстық шығара алатын жіне  командалар жауап қабілеті бар адам тәріздес гуманоид - робот NAO құрылды. Робот, оқиғалар түсіндіре ағымдағы ортаға сәйкес шешімдер қабылдау және біле алады. </vt:lpstr>
      <vt:lpstr>Презентация PowerPoint</vt:lpstr>
      <vt:lpstr>Презентация PowerPoint</vt:lpstr>
      <vt:lpstr>InnovationFirst(США). Жәндіктердің нысанда қалыптастырылатын Hexbug Microrobots сериясы. Еңбектеп және затты  табуға,  күрделі лабиринт шыға алатын және үй жануарларына қарай алатын робот ойыншықтар. </vt:lpstr>
      <vt:lpstr>Презентация PowerPoint</vt:lpstr>
      <vt:lpstr>София</vt:lpstr>
      <vt:lpstr>LEGO®MINDSTORMS ®EV3 Education жинағының дАтчиктерімен танысу.   Датчик — әр түрлі ақпаратты (температура, жылдамдық, сәуле, түс, дыбыс) өлшеуге арналған құрал. Датчиктер электронды және механикалық болып бөлінеді.  Датчиктің құрамына сезгіш және түрлендіргіш элементтері кіреді. Электронды датчиктердің негізгі ерекшеліктері олардың сезгіштігі мен олқылықтар болып табылады. </vt:lpstr>
      <vt:lpstr>Презентация PowerPoint</vt:lpstr>
      <vt:lpstr>Презентация PowerPoint</vt:lpstr>
      <vt:lpstr>Түс датчигі  </vt:lpstr>
      <vt:lpstr>Презентация PowerPoint</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458</cp:revision>
  <cp:lastPrinted>2020-01-29T03:16:21Z</cp:lastPrinted>
  <dcterms:created xsi:type="dcterms:W3CDTF">2015-06-01T09:04:29Z</dcterms:created>
  <dcterms:modified xsi:type="dcterms:W3CDTF">2021-11-24T10:17:38Z</dcterms:modified>
</cp:coreProperties>
</file>