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87" r:id="rId4"/>
    <p:sldId id="379" r:id="rId5"/>
    <p:sldId id="388" r:id="rId6"/>
    <p:sldId id="389" r:id="rId7"/>
    <p:sldId id="391" r:id="rId8"/>
    <p:sldId id="392" r:id="rId9"/>
    <p:sldId id="380" r:id="rId10"/>
    <p:sldId id="393" r:id="rId11"/>
    <p:sldId id="394" r:id="rId12"/>
    <p:sldId id="317" r:id="rId13"/>
    <p:sldId id="308" r:id="rId14"/>
    <p:sldId id="25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8F4FE-D9E9-484D-B3DC-ACDA9931109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A436E8-2391-4E45-B6F9-F42DC38C23A7}">
      <dgm:prSet custT="1"/>
      <dgm:spPr/>
      <dgm:t>
        <a:bodyPr/>
        <a:lstStyle/>
        <a:p>
          <a:pPr algn="just" rtl="0"/>
          <a:r>
            <a:rPr lang="ru-RU" sz="1400" b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устойчивого развития территории реализуется в процессе формирования адаптивного природопользования, т.е. создание рациональной структуры природопользования, конечным результатом которой будет сценарий перспективного развития выделенных территорий с учетом взаимосвязанных и взаимообусловленных экономических, социальных и геоэкологических факторов.</a:t>
          </a:r>
          <a:endParaRPr lang="ru-RU" sz="14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3FDB34-AD17-4FA6-8616-41D9FA49F0EC}" type="parTrans" cxnId="{9E5AEC40-83C3-4D06-A215-C338E9A6D87D}">
      <dgm:prSet/>
      <dgm:spPr/>
      <dgm:t>
        <a:bodyPr/>
        <a:lstStyle/>
        <a:p>
          <a:endParaRPr lang="ru-RU"/>
        </a:p>
      </dgm:t>
    </dgm:pt>
    <dgm:pt modelId="{85D5C38C-E5F2-4A30-8451-7CA6DD424AFC}" type="sibTrans" cxnId="{9E5AEC40-83C3-4D06-A215-C338E9A6D87D}">
      <dgm:prSet/>
      <dgm:spPr/>
      <dgm:t>
        <a:bodyPr/>
        <a:lstStyle/>
        <a:p>
          <a:endParaRPr lang="ru-RU"/>
        </a:p>
      </dgm:t>
    </dgm:pt>
    <dgm:pt modelId="{1B086868-8415-4B3B-89FF-50BED2B872E2}" type="pres">
      <dgm:prSet presAssocID="{D648F4FE-D9E9-484D-B3DC-ACDA9931109D}" presName="linearFlow" presStyleCnt="0">
        <dgm:presLayoutVars>
          <dgm:dir/>
          <dgm:resizeHandles val="exact"/>
        </dgm:presLayoutVars>
      </dgm:prSet>
      <dgm:spPr/>
    </dgm:pt>
    <dgm:pt modelId="{8A31FA69-FD2E-4F3B-BAB4-55884FD7C69C}" type="pres">
      <dgm:prSet presAssocID="{36A436E8-2391-4E45-B6F9-F42DC38C23A7}" presName="composite" presStyleCnt="0"/>
      <dgm:spPr/>
    </dgm:pt>
    <dgm:pt modelId="{7C61CF3B-8C9A-4BE0-BC8B-4C43223BF0C5}" type="pres">
      <dgm:prSet presAssocID="{36A436E8-2391-4E45-B6F9-F42DC38C23A7}" presName="imgShp" presStyleLbl="fgImgPlace1" presStyleIdx="0" presStyleCnt="1" custLinFactNeighborX="-2896" custLinFactNeighborY="307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A13B286B-D93E-4678-9962-DE5992906F4F}" type="pres">
      <dgm:prSet presAssocID="{36A436E8-2391-4E45-B6F9-F42DC38C23A7}" presName="txShp" presStyleLbl="node1" presStyleIdx="0" presStyleCnt="1" custLinFactNeighborX="-1639" custLinFactNeighborY="25054">
        <dgm:presLayoutVars>
          <dgm:bulletEnabled val="1"/>
        </dgm:presLayoutVars>
      </dgm:prSet>
      <dgm:spPr/>
    </dgm:pt>
  </dgm:ptLst>
  <dgm:cxnLst>
    <dgm:cxn modelId="{9E5AEC40-83C3-4D06-A215-C338E9A6D87D}" srcId="{D648F4FE-D9E9-484D-B3DC-ACDA9931109D}" destId="{36A436E8-2391-4E45-B6F9-F42DC38C23A7}" srcOrd="0" destOrd="0" parTransId="{243FDB34-AD17-4FA6-8616-41D9FA49F0EC}" sibTransId="{85D5C38C-E5F2-4A30-8451-7CA6DD424AFC}"/>
    <dgm:cxn modelId="{4AA816CD-3695-44FB-81E1-81FE2D8A75C8}" type="presOf" srcId="{D648F4FE-D9E9-484D-B3DC-ACDA9931109D}" destId="{1B086868-8415-4B3B-89FF-50BED2B872E2}" srcOrd="0" destOrd="0" presId="urn:microsoft.com/office/officeart/2005/8/layout/vList3"/>
    <dgm:cxn modelId="{2966B587-0679-4668-9000-90327E528A0F}" type="presOf" srcId="{36A436E8-2391-4E45-B6F9-F42DC38C23A7}" destId="{A13B286B-D93E-4678-9962-DE5992906F4F}" srcOrd="0" destOrd="0" presId="urn:microsoft.com/office/officeart/2005/8/layout/vList3"/>
    <dgm:cxn modelId="{4522C54E-8C9E-4921-AB21-C272EF90C624}" type="presParOf" srcId="{1B086868-8415-4B3B-89FF-50BED2B872E2}" destId="{8A31FA69-FD2E-4F3B-BAB4-55884FD7C69C}" srcOrd="0" destOrd="0" presId="urn:microsoft.com/office/officeart/2005/8/layout/vList3"/>
    <dgm:cxn modelId="{BB1DF77C-F813-4BAE-90C1-25BC3413A1AE}" type="presParOf" srcId="{8A31FA69-FD2E-4F3B-BAB4-55884FD7C69C}" destId="{7C61CF3B-8C9A-4BE0-BC8B-4C43223BF0C5}" srcOrd="0" destOrd="0" presId="urn:microsoft.com/office/officeart/2005/8/layout/vList3"/>
    <dgm:cxn modelId="{0FDF2EA3-50AB-4C07-92C3-C54067F3EEF4}" type="presParOf" srcId="{8A31FA69-FD2E-4F3B-BAB4-55884FD7C69C}" destId="{A13B286B-D93E-4678-9962-DE5992906F4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C771F3C-AEDC-4DB3-92F6-CAC4F0B991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595492-63DC-4C22-AEAA-5A4A83FBA4E5}">
      <dgm:prSet custT="1"/>
      <dgm:spPr/>
      <dgm:t>
        <a:bodyPr/>
        <a:lstStyle/>
        <a:p>
          <a:pPr algn="just"/>
          <a:r>
            <a:rPr lang="ru-RU" sz="18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природные комплексы со слабой или средней антропогенной нагрузкой, где модифицированы главным образом фитоценозы, но не утрачена способность к восстановлению растительности, близкой к исходной. Организация природопользования сопряжена с наименьшим риском нарушения природного равновесия.</a:t>
          </a:r>
          <a:endParaRPr lang="ru-RU" sz="18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648667-240F-4FCD-B7D5-CBF4DACD7D9E}" type="parTrans" cxnId="{34E65949-DFCA-4B7B-812F-570B730E94AA}">
      <dgm:prSet/>
      <dgm:spPr/>
      <dgm:t>
        <a:bodyPr/>
        <a:lstStyle/>
        <a:p>
          <a:endParaRPr lang="ru-RU"/>
        </a:p>
      </dgm:t>
    </dgm:pt>
    <dgm:pt modelId="{0266998F-3C27-478B-A4A6-878559ABF207}" type="sibTrans" cxnId="{34E65949-DFCA-4B7B-812F-570B730E94AA}">
      <dgm:prSet/>
      <dgm:spPr/>
      <dgm:t>
        <a:bodyPr/>
        <a:lstStyle/>
        <a:p>
          <a:endParaRPr lang="ru-RU"/>
        </a:p>
      </dgm:t>
    </dgm:pt>
    <dgm:pt modelId="{A8EB719A-1260-402B-B915-3AC4CA2A7D66}" type="pres">
      <dgm:prSet presAssocID="{AC771F3C-AEDC-4DB3-92F6-CAC4F0B991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092AD1-7882-4549-B176-5FAF4064724C}" type="pres">
      <dgm:prSet presAssocID="{5C595492-63DC-4C22-AEAA-5A4A83FBA4E5}" presName="parentLin" presStyleCnt="0"/>
      <dgm:spPr/>
    </dgm:pt>
    <dgm:pt modelId="{38F6CB8C-CBA5-4120-92BF-004B78043C1E}" type="pres">
      <dgm:prSet presAssocID="{5C595492-63DC-4C22-AEAA-5A4A83FBA4E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6479136C-4DA2-4C86-8F90-A93DBE484918}" type="pres">
      <dgm:prSet presAssocID="{5C595492-63DC-4C22-AEAA-5A4A83FBA4E5}" presName="parentText" presStyleLbl="node1" presStyleIdx="0" presStyleCnt="1" custScaleX="142857" custScaleY="197313" custLinFactNeighborX="-95221" custLinFactNeighborY="83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6E733-83C2-407E-B1D5-C539A2BE4BD9}" type="pres">
      <dgm:prSet presAssocID="{5C595492-63DC-4C22-AEAA-5A4A83FBA4E5}" presName="negativeSpace" presStyleCnt="0"/>
      <dgm:spPr/>
    </dgm:pt>
    <dgm:pt modelId="{9D46068C-8E6E-4E15-BD93-002CC53B2F16}" type="pres">
      <dgm:prSet presAssocID="{5C595492-63DC-4C22-AEAA-5A4A83FBA4E5}" presName="childText" presStyleLbl="conFgAcc1" presStyleIdx="0" presStyleCnt="1" custLinFactNeighborX="7285" custLinFactNeighborY="56725">
        <dgm:presLayoutVars>
          <dgm:bulletEnabled val="1"/>
        </dgm:presLayoutVars>
      </dgm:prSet>
      <dgm:spPr/>
    </dgm:pt>
  </dgm:ptLst>
  <dgm:cxnLst>
    <dgm:cxn modelId="{2D925AD0-6857-41D2-925E-3BA8CEC78DE9}" type="presOf" srcId="{AC771F3C-AEDC-4DB3-92F6-CAC4F0B99186}" destId="{A8EB719A-1260-402B-B915-3AC4CA2A7D66}" srcOrd="0" destOrd="0" presId="urn:microsoft.com/office/officeart/2005/8/layout/list1"/>
    <dgm:cxn modelId="{34E65949-DFCA-4B7B-812F-570B730E94AA}" srcId="{AC771F3C-AEDC-4DB3-92F6-CAC4F0B99186}" destId="{5C595492-63DC-4C22-AEAA-5A4A83FBA4E5}" srcOrd="0" destOrd="0" parTransId="{54648667-240F-4FCD-B7D5-CBF4DACD7D9E}" sibTransId="{0266998F-3C27-478B-A4A6-878559ABF207}"/>
    <dgm:cxn modelId="{98AD405A-3982-4B63-93CC-3EDB789714EA}" type="presOf" srcId="{5C595492-63DC-4C22-AEAA-5A4A83FBA4E5}" destId="{6479136C-4DA2-4C86-8F90-A93DBE484918}" srcOrd="1" destOrd="0" presId="urn:microsoft.com/office/officeart/2005/8/layout/list1"/>
    <dgm:cxn modelId="{38923528-7B8B-428B-8241-28FE7043558E}" type="presOf" srcId="{5C595492-63DC-4C22-AEAA-5A4A83FBA4E5}" destId="{38F6CB8C-CBA5-4120-92BF-004B78043C1E}" srcOrd="0" destOrd="0" presId="urn:microsoft.com/office/officeart/2005/8/layout/list1"/>
    <dgm:cxn modelId="{843CC3EC-C177-4E70-BC7B-3991CD31DDAF}" type="presParOf" srcId="{A8EB719A-1260-402B-B915-3AC4CA2A7D66}" destId="{C4092AD1-7882-4549-B176-5FAF4064724C}" srcOrd="0" destOrd="0" presId="urn:microsoft.com/office/officeart/2005/8/layout/list1"/>
    <dgm:cxn modelId="{6EBE6BE9-BAFC-4FC9-9A89-28A5470495D6}" type="presParOf" srcId="{C4092AD1-7882-4549-B176-5FAF4064724C}" destId="{38F6CB8C-CBA5-4120-92BF-004B78043C1E}" srcOrd="0" destOrd="0" presId="urn:microsoft.com/office/officeart/2005/8/layout/list1"/>
    <dgm:cxn modelId="{AF8858C2-CC53-42F4-B0D6-CF7568AD63C4}" type="presParOf" srcId="{C4092AD1-7882-4549-B176-5FAF4064724C}" destId="{6479136C-4DA2-4C86-8F90-A93DBE484918}" srcOrd="1" destOrd="0" presId="urn:microsoft.com/office/officeart/2005/8/layout/list1"/>
    <dgm:cxn modelId="{ADBE10AE-3438-4C2D-8885-A3FB2DB4E8DC}" type="presParOf" srcId="{A8EB719A-1260-402B-B915-3AC4CA2A7D66}" destId="{84A6E733-83C2-407E-B1D5-C539A2BE4BD9}" srcOrd="1" destOrd="0" presId="urn:microsoft.com/office/officeart/2005/8/layout/list1"/>
    <dgm:cxn modelId="{5A0F2F4D-1FF0-4C14-A382-629622475421}" type="presParOf" srcId="{A8EB719A-1260-402B-B915-3AC4CA2A7D66}" destId="{9D46068C-8E6E-4E15-BD93-002CC53B2F1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0A5CD-8B0A-4CC5-B6E3-A652A9AFE384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1EE853-51E7-4847-B18A-C72938202E68}">
      <dgm:prSet/>
      <dgm:spPr/>
      <dgm:t>
        <a:bodyPr/>
        <a:lstStyle/>
        <a:p>
          <a:pPr algn="just" rtl="0"/>
          <a:r>
            <a: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Инструментом формирования рациональной структуры природопользования является концепция экологического каркаса территории (ЭКТ), предложенная и разработанная рядом авторов (</a:t>
          </a:r>
          <a:r>
            <a:rPr lang="ru-RU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Чибилев</a:t>
          </a:r>
          <a:r>
            <a: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А.А., Антипов А.Н., </a:t>
          </a:r>
          <a:r>
            <a:rPr lang="ru-RU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Плюснин</a:t>
          </a:r>
          <a:r>
            <a: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В.М., </a:t>
          </a:r>
          <a:r>
            <a:rPr lang="ru-RU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Мизерханова</a:t>
          </a:r>
          <a:r>
            <a: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З.Г.). Эта концепция представляет собой ряд положений о формировании единой системы территориальных комплексов природного и природно-антропогенного происхождения, функционирующей как единое целое для поддержания экологической стабильности. При этом следует учитывать, что ЭКТ - не столько форма охраны природы, сколько система управления природопользованием. </a:t>
          </a:r>
          <a:r>
            <a:rPr lang="ru-RU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Природопользовательская</a:t>
          </a:r>
          <a:r>
            <a:rPr lang="ru-RU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ориентация ЭКТ связана с нормированием природопользования, обоснованием регламентирующих режимов освоения территории.</a:t>
          </a:r>
          <a:endParaRPr lang="ru-RU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A8EDB-5661-4084-8A4A-29EDDFCC5198}" type="parTrans" cxnId="{8DAD5E6E-00CE-4D91-AD56-9AA66832B40C}">
      <dgm:prSet/>
      <dgm:spPr/>
      <dgm:t>
        <a:bodyPr/>
        <a:lstStyle/>
        <a:p>
          <a:endParaRPr lang="ru-RU"/>
        </a:p>
      </dgm:t>
    </dgm:pt>
    <dgm:pt modelId="{383971B0-9922-4146-A634-5C36B947B1A8}" type="sibTrans" cxnId="{8DAD5E6E-00CE-4D91-AD56-9AA66832B40C}">
      <dgm:prSet/>
      <dgm:spPr/>
      <dgm:t>
        <a:bodyPr/>
        <a:lstStyle/>
        <a:p>
          <a:endParaRPr lang="ru-RU"/>
        </a:p>
      </dgm:t>
    </dgm:pt>
    <dgm:pt modelId="{85AE5308-72BA-404D-A37E-970D6E70FAFA}" type="pres">
      <dgm:prSet presAssocID="{8740A5CD-8B0A-4CC5-B6E3-A652A9AFE384}" presName="linearFlow" presStyleCnt="0">
        <dgm:presLayoutVars>
          <dgm:dir/>
          <dgm:resizeHandles val="exact"/>
        </dgm:presLayoutVars>
      </dgm:prSet>
      <dgm:spPr/>
    </dgm:pt>
    <dgm:pt modelId="{1E8E6C3C-B0A4-443A-8623-F7719A3BBE98}" type="pres">
      <dgm:prSet presAssocID="{4B1EE853-51E7-4847-B18A-C72938202E68}" presName="composite" presStyleCnt="0"/>
      <dgm:spPr/>
    </dgm:pt>
    <dgm:pt modelId="{8C3CD443-C71D-494C-9FAE-21EAEFE0F112}" type="pres">
      <dgm:prSet presAssocID="{4B1EE853-51E7-4847-B18A-C72938202E68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F6212B2-FE7A-4FC4-9D56-B5A3F9236376}" type="pres">
      <dgm:prSet presAssocID="{4B1EE853-51E7-4847-B18A-C72938202E68}" presName="txShp" presStyleLbl="node1" presStyleIdx="0" presStyleCnt="1">
        <dgm:presLayoutVars>
          <dgm:bulletEnabled val="1"/>
        </dgm:presLayoutVars>
      </dgm:prSet>
      <dgm:spPr/>
    </dgm:pt>
  </dgm:ptLst>
  <dgm:cxnLst>
    <dgm:cxn modelId="{8DAD5E6E-00CE-4D91-AD56-9AA66832B40C}" srcId="{8740A5CD-8B0A-4CC5-B6E3-A652A9AFE384}" destId="{4B1EE853-51E7-4847-B18A-C72938202E68}" srcOrd="0" destOrd="0" parTransId="{DB0A8EDB-5661-4084-8A4A-29EDDFCC5198}" sibTransId="{383971B0-9922-4146-A634-5C36B947B1A8}"/>
    <dgm:cxn modelId="{8E86BB66-3798-4D3C-AD4D-C28F89ADE0C1}" type="presOf" srcId="{4B1EE853-51E7-4847-B18A-C72938202E68}" destId="{CF6212B2-FE7A-4FC4-9D56-B5A3F9236376}" srcOrd="0" destOrd="0" presId="urn:microsoft.com/office/officeart/2005/8/layout/vList3"/>
    <dgm:cxn modelId="{A1E46B66-73AC-4F82-93EC-8DF96F0F9711}" type="presOf" srcId="{8740A5CD-8B0A-4CC5-B6E3-A652A9AFE384}" destId="{85AE5308-72BA-404D-A37E-970D6E70FAFA}" srcOrd="0" destOrd="0" presId="urn:microsoft.com/office/officeart/2005/8/layout/vList3"/>
    <dgm:cxn modelId="{F01B4747-DE4D-4B26-84EB-EACF4F303BD8}" type="presParOf" srcId="{85AE5308-72BA-404D-A37E-970D6E70FAFA}" destId="{1E8E6C3C-B0A4-443A-8623-F7719A3BBE98}" srcOrd="0" destOrd="0" presId="urn:microsoft.com/office/officeart/2005/8/layout/vList3"/>
    <dgm:cxn modelId="{079AEEB9-CDFC-48CD-BE37-311B53345940}" type="presParOf" srcId="{1E8E6C3C-B0A4-443A-8623-F7719A3BBE98}" destId="{8C3CD443-C71D-494C-9FAE-21EAEFE0F112}" srcOrd="0" destOrd="0" presId="urn:microsoft.com/office/officeart/2005/8/layout/vList3"/>
    <dgm:cxn modelId="{8A15E9F6-AB1E-470C-9F3D-791324E488D6}" type="presParOf" srcId="{1E8E6C3C-B0A4-443A-8623-F7719A3BBE98}" destId="{CF6212B2-FE7A-4FC4-9D56-B5A3F923637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85C106-62C5-4A21-9489-63E0432DFE3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D61030BC-4BFF-4C9D-8D19-3E33214489B1}" type="pres">
      <dgm:prSet presAssocID="{4F85C106-62C5-4A21-9489-63E0432DFE3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</dgm:ptLst>
  <dgm:cxnLst>
    <dgm:cxn modelId="{28B095C2-F751-4907-96F3-F0C77FEBD12F}" type="presOf" srcId="{4F85C106-62C5-4A21-9489-63E0432DFE31}" destId="{D61030BC-4BFF-4C9D-8D19-3E33214489B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67FFE5-6E8E-4D1A-89BE-7FD79277F3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E9C48F-C0D6-4046-A14E-D1A6E396ACB3}" type="pres">
      <dgm:prSet presAssocID="{CF67FFE5-6E8E-4D1A-89BE-7FD79277F3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6607DC6-A4AF-403C-9BA0-E9CF0A64E585}" type="presOf" srcId="{CF67FFE5-6E8E-4D1A-89BE-7FD79277F32B}" destId="{D5E9C48F-C0D6-4046-A14E-D1A6E396AC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AF0C52-E493-4F13-836A-EFC2AD6B7B6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785816-0F42-4922-BF0D-076BDA2FF560}">
      <dgm:prSet custT="1"/>
      <dgm:spPr/>
      <dgm:t>
        <a:bodyPr/>
        <a:lstStyle/>
        <a:p>
          <a:pPr algn="just"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решения вопросов структуризации природопользования необходимо знание «экологической емкости» территории, включающей сведения о состоянии потенциала устойчивости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антропогенным воздействиям и степени антропогенной нагрузки на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Устойчивость при этом можно рассматривать как особый природный ресурс, поскольку ассимиляционная способность природной среды по отношению к выбросам вещества и энергии в результате антропогенной деятельности может служить одним из критериев определения природоохранной политики. Определение устойчивости природных комплексов при оценке антропогенной нагрузки на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дает возможность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пространственно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увязать и регулировать хозяйственную деятельность, регулировать место размещения объектов хозяйственной деятельности, определять специфику природопользования. Особенно актуально исследование этих вопросов для территорий, где в результате ряда причин, как экономических, так и экологических, произошла смена системы природопользования. При этом считается, что оптимальная структура природопользования не приводит к негативным последствиям, не снижает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ресурсоформирующие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свойства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и, наоборот, несовершенная структура природопользования, сформированная без учета ландшафтных особенностей территории, ведет к нарушению и деградации. Таким образом, экологические требования и ограничения при использовании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должны строиться, с одной стороны, на изучении структуры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их функционирования и с другой, на учете характера освоенности территории и взаимодействия природных и антропогенных факторов.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021AFF-CBC6-4651-8640-8AD4CA185CF4}" type="parTrans" cxnId="{ECC65EF2-1607-4B10-A12D-6D390F0AEFDD}">
      <dgm:prSet/>
      <dgm:spPr/>
      <dgm:t>
        <a:bodyPr/>
        <a:lstStyle/>
        <a:p>
          <a:endParaRPr lang="ru-RU"/>
        </a:p>
      </dgm:t>
    </dgm:pt>
    <dgm:pt modelId="{3BB2FDD4-B1D7-4A32-A4A4-F7DAB07E24E0}" type="sibTrans" cxnId="{ECC65EF2-1607-4B10-A12D-6D390F0AEFDD}">
      <dgm:prSet/>
      <dgm:spPr/>
      <dgm:t>
        <a:bodyPr/>
        <a:lstStyle/>
        <a:p>
          <a:endParaRPr lang="ru-RU"/>
        </a:p>
      </dgm:t>
    </dgm:pt>
    <dgm:pt modelId="{B926BFE4-6278-4867-A695-E9368E9D773D}" type="pres">
      <dgm:prSet presAssocID="{C2AF0C52-E493-4F13-836A-EFC2AD6B7B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6464F2-03FF-4FFE-92C9-4AD446C058CD}" type="pres">
      <dgm:prSet presAssocID="{82785816-0F42-4922-BF0D-076BDA2FF560}" presName="parentText" presStyleLbl="node1" presStyleIdx="0" presStyleCnt="1" custScaleY="413449" custLinFactNeighborX="-6662" custLinFactNeighborY="-4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686C5C-1C03-40F4-9F37-8A1A6CC43712}" type="presOf" srcId="{C2AF0C52-E493-4F13-836A-EFC2AD6B7B67}" destId="{B926BFE4-6278-4867-A695-E9368E9D773D}" srcOrd="0" destOrd="0" presId="urn:microsoft.com/office/officeart/2005/8/layout/vList2"/>
    <dgm:cxn modelId="{0912B550-0123-4C1D-83D8-BD941F7C9D3D}" type="presOf" srcId="{82785816-0F42-4922-BF0D-076BDA2FF560}" destId="{746464F2-03FF-4FFE-92C9-4AD446C058CD}" srcOrd="0" destOrd="0" presId="urn:microsoft.com/office/officeart/2005/8/layout/vList2"/>
    <dgm:cxn modelId="{ECC65EF2-1607-4B10-A12D-6D390F0AEFDD}" srcId="{C2AF0C52-E493-4F13-836A-EFC2AD6B7B67}" destId="{82785816-0F42-4922-BF0D-076BDA2FF560}" srcOrd="0" destOrd="0" parTransId="{C6021AFF-CBC6-4651-8640-8AD4CA185CF4}" sibTransId="{3BB2FDD4-B1D7-4A32-A4A4-F7DAB07E24E0}"/>
    <dgm:cxn modelId="{42D39C63-1266-4618-BA3D-E62F2B6D06BA}" type="presParOf" srcId="{B926BFE4-6278-4867-A695-E9368E9D773D}" destId="{746464F2-03FF-4FFE-92C9-4AD446C058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63AAFD-ECB7-4B49-87AC-3F2A6516E00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9E11F6A9-E8C2-4ADD-BB70-91B092FA2028}">
      <dgm:prSet phldrT="[Текст]" custT="1"/>
      <dgm:spPr/>
      <dgm:t>
        <a:bodyPr/>
        <a:lstStyle/>
        <a:p>
          <a:pPr algn="just"/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являющиеся </a:t>
          </a:r>
          <a:r>
            <a:rPr lang="ru-RU" sz="12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средоформирующим</a:t>
          </a:r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каркасом территории или носителем уникальных свойств, выводятся из использования и объединяются в одну зону - преимущественно для сохранения. В зависимости от значения и чувствительности природных комплексов этой зоны режим использования может быть различным. Для особо ценных территорий сохранение предусматривает полный отказ от использования с установлением заповедного режима. В остальных природных комплексах допускается сохранение существующих видов использования при обязательном условии перевода их на экстенсивный уровень с учетом экологического обоснования. Развитие новых видов деятельности или расширение существующего использования в данной зоне исключается</a:t>
          </a:r>
          <a:r>
            <a:rPr lang="kk-KZ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LID4096" sz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C538A-5B4F-4DEE-B321-5F4D9F690802}" type="parTrans" cxnId="{D81F3E52-B4B9-4554-ADCA-2D1410C2A06F}">
      <dgm:prSet/>
      <dgm:spPr/>
      <dgm:t>
        <a:bodyPr/>
        <a:lstStyle/>
        <a:p>
          <a:endParaRPr lang="LID4096"/>
        </a:p>
      </dgm:t>
    </dgm:pt>
    <dgm:pt modelId="{F265A6D5-8690-40A7-AE3C-76E4C64EC263}" type="sibTrans" cxnId="{D81F3E52-B4B9-4554-ADCA-2D1410C2A06F}">
      <dgm:prSet/>
      <dgm:spPr/>
      <dgm:t>
        <a:bodyPr/>
        <a:lstStyle/>
        <a:p>
          <a:endParaRPr lang="LID4096"/>
        </a:p>
      </dgm:t>
    </dgm:pt>
    <dgm:pt modelId="{DCC56F1D-B977-48D6-B825-60D68ACB7A97}">
      <dgm:prSet phldrT="[Текст]" custT="1"/>
      <dgm:spPr/>
      <dgm:t>
        <a:bodyPr/>
        <a:lstStyle/>
        <a:p>
          <a:pPr algn="just"/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 высоким </a:t>
          </a:r>
          <a:r>
            <a:rPr lang="ru-RU" sz="12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средозащитным</a:t>
          </a:r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потенциалом представляют территорию, где рекомендуется преимущественно развитие существующего и планируемого использования. Это не означает отказ от природоохранной политики, а лишь предполагает, что организация природопользования здесь сопряжена с меньшим риском для природоохранного статуса. С учетом степени устойчивости </a:t>
          </a:r>
          <a:r>
            <a:rPr lang="ru-RU" sz="12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формы использования могут иметь экстенсивный и экстенсивно-интенсивный характер. Такая территория предназначена для реализации хозяйственной деятельности населения. Ее ресурсный потенциал способен обеспечить дальнейшее социально-экономическое развитие территории без риска вызвать ухудшение экологической ситуации.</a:t>
          </a:r>
          <a:endParaRPr lang="LID4096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8ADD01-71A8-4545-BFF9-62B85AF8D891}" type="parTrans" cxnId="{B481F8C6-FEB7-44DF-9B36-726482479AE4}">
      <dgm:prSet/>
      <dgm:spPr/>
      <dgm:t>
        <a:bodyPr/>
        <a:lstStyle/>
        <a:p>
          <a:endParaRPr lang="LID4096"/>
        </a:p>
      </dgm:t>
    </dgm:pt>
    <dgm:pt modelId="{AFD65A5F-4DEB-413E-ADF4-83DC4C714F71}" type="sibTrans" cxnId="{B481F8C6-FEB7-44DF-9B36-726482479AE4}">
      <dgm:prSet/>
      <dgm:spPr/>
      <dgm:t>
        <a:bodyPr/>
        <a:lstStyle/>
        <a:p>
          <a:endParaRPr lang="LID4096"/>
        </a:p>
      </dgm:t>
    </dgm:pt>
    <dgm:pt modelId="{C6FB1700-D2A6-4EA7-8E59-ACA20C34A31A}" type="pres">
      <dgm:prSet presAssocID="{B363AAFD-ECB7-4B49-87AC-3F2A6516E000}" presName="linearFlow" presStyleCnt="0">
        <dgm:presLayoutVars>
          <dgm:dir/>
          <dgm:resizeHandles val="exact"/>
        </dgm:presLayoutVars>
      </dgm:prSet>
      <dgm:spPr/>
    </dgm:pt>
    <dgm:pt modelId="{2DCFCE71-6454-440D-B013-B0D90008715A}" type="pres">
      <dgm:prSet presAssocID="{9E11F6A9-E8C2-4ADD-BB70-91B092FA2028}" presName="composite" presStyleCnt="0"/>
      <dgm:spPr/>
    </dgm:pt>
    <dgm:pt modelId="{3E004273-0E5D-47ED-87D9-6950C6CFCA86}" type="pres">
      <dgm:prSet presAssocID="{9E11F6A9-E8C2-4ADD-BB70-91B092FA2028}" presName="imgShp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Головоломка"/>
        </a:ext>
      </dgm:extLst>
    </dgm:pt>
    <dgm:pt modelId="{BB892993-1F3B-400E-B85D-61287F39491F}" type="pres">
      <dgm:prSet presAssocID="{9E11F6A9-E8C2-4ADD-BB70-91B092FA2028}" presName="txShp" presStyleLbl="node1" presStyleIdx="0" presStyleCnt="2" custScaleX="150376" custScaleY="132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B694F-0F21-401F-B668-F04268A13952}" type="pres">
      <dgm:prSet presAssocID="{F265A6D5-8690-40A7-AE3C-76E4C64EC263}" presName="spacing" presStyleCnt="0"/>
      <dgm:spPr/>
    </dgm:pt>
    <dgm:pt modelId="{4E4B47FE-E4A3-46BB-B712-E7994FF28DF4}" type="pres">
      <dgm:prSet presAssocID="{DCC56F1D-B977-48D6-B825-60D68ACB7A97}" presName="composite" presStyleCnt="0"/>
      <dgm:spPr/>
    </dgm:pt>
    <dgm:pt modelId="{BD925F9C-BA6D-4A1E-8E79-B1B960536D2E}" type="pres">
      <dgm:prSet presAssocID="{DCC56F1D-B977-48D6-B825-60D68ACB7A97}" presName="imgShp" presStyleLbl="fgImgPlac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Головоломка"/>
        </a:ext>
      </dgm:extLst>
    </dgm:pt>
    <dgm:pt modelId="{4CC874CE-43DF-4826-A864-C65A3B979CD6}" type="pres">
      <dgm:prSet presAssocID="{DCC56F1D-B977-48D6-B825-60D68ACB7A97}" presName="txShp" presStyleLbl="node1" presStyleIdx="1" presStyleCnt="2" custScaleX="150376" custScaleY="126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96E6DF-79CA-4F5C-9B5A-CE03BFB9EF7B}" type="presOf" srcId="{DCC56F1D-B977-48D6-B825-60D68ACB7A97}" destId="{4CC874CE-43DF-4826-A864-C65A3B979CD6}" srcOrd="0" destOrd="0" presId="urn:microsoft.com/office/officeart/2005/8/layout/vList3"/>
    <dgm:cxn modelId="{124A6337-F804-4BC0-92D4-7E3EB5330428}" type="presOf" srcId="{9E11F6A9-E8C2-4ADD-BB70-91B092FA2028}" destId="{BB892993-1F3B-400E-B85D-61287F39491F}" srcOrd="0" destOrd="0" presId="urn:microsoft.com/office/officeart/2005/8/layout/vList3"/>
    <dgm:cxn modelId="{E6E0CC98-DAA8-41C9-8ADF-DD83A1DECEC3}" type="presOf" srcId="{B363AAFD-ECB7-4B49-87AC-3F2A6516E000}" destId="{C6FB1700-D2A6-4EA7-8E59-ACA20C34A31A}" srcOrd="0" destOrd="0" presId="urn:microsoft.com/office/officeart/2005/8/layout/vList3"/>
    <dgm:cxn modelId="{B481F8C6-FEB7-44DF-9B36-726482479AE4}" srcId="{B363AAFD-ECB7-4B49-87AC-3F2A6516E000}" destId="{DCC56F1D-B977-48D6-B825-60D68ACB7A97}" srcOrd="1" destOrd="0" parTransId="{EC8ADD01-71A8-4545-BFF9-62B85AF8D891}" sibTransId="{AFD65A5F-4DEB-413E-ADF4-83DC4C714F71}"/>
    <dgm:cxn modelId="{D81F3E52-B4B9-4554-ADCA-2D1410C2A06F}" srcId="{B363AAFD-ECB7-4B49-87AC-3F2A6516E000}" destId="{9E11F6A9-E8C2-4ADD-BB70-91B092FA2028}" srcOrd="0" destOrd="0" parTransId="{35CC538A-5B4F-4DEE-B321-5F4D9F690802}" sibTransId="{F265A6D5-8690-40A7-AE3C-76E4C64EC263}"/>
    <dgm:cxn modelId="{3ABACC83-B48A-4A47-B17D-4D660985BB41}" type="presParOf" srcId="{C6FB1700-D2A6-4EA7-8E59-ACA20C34A31A}" destId="{2DCFCE71-6454-440D-B013-B0D90008715A}" srcOrd="0" destOrd="0" presId="urn:microsoft.com/office/officeart/2005/8/layout/vList3"/>
    <dgm:cxn modelId="{00D6D1DF-E51F-47D5-9D9E-D9A97F4E3271}" type="presParOf" srcId="{2DCFCE71-6454-440D-B013-B0D90008715A}" destId="{3E004273-0E5D-47ED-87D9-6950C6CFCA86}" srcOrd="0" destOrd="0" presId="urn:microsoft.com/office/officeart/2005/8/layout/vList3"/>
    <dgm:cxn modelId="{6394F393-C3A6-478D-8397-9C6197DEFF5D}" type="presParOf" srcId="{2DCFCE71-6454-440D-B013-B0D90008715A}" destId="{BB892993-1F3B-400E-B85D-61287F39491F}" srcOrd="1" destOrd="0" presId="urn:microsoft.com/office/officeart/2005/8/layout/vList3"/>
    <dgm:cxn modelId="{E487427B-EF4D-4967-9F56-68DA92FB8B4C}" type="presParOf" srcId="{C6FB1700-D2A6-4EA7-8E59-ACA20C34A31A}" destId="{770B694F-0F21-401F-B668-F04268A13952}" srcOrd="1" destOrd="0" presId="urn:microsoft.com/office/officeart/2005/8/layout/vList3"/>
    <dgm:cxn modelId="{2D8538E5-6F06-485D-9344-365BF6998FB8}" type="presParOf" srcId="{C6FB1700-D2A6-4EA7-8E59-ACA20C34A31A}" destId="{4E4B47FE-E4A3-46BB-B712-E7994FF28DF4}" srcOrd="2" destOrd="0" presId="urn:microsoft.com/office/officeart/2005/8/layout/vList3"/>
    <dgm:cxn modelId="{FB04D94C-C580-414E-B6B6-9FC2FF752294}" type="presParOf" srcId="{4E4B47FE-E4A3-46BB-B712-E7994FF28DF4}" destId="{BD925F9C-BA6D-4A1E-8E79-B1B960536D2E}" srcOrd="0" destOrd="0" presId="urn:microsoft.com/office/officeart/2005/8/layout/vList3"/>
    <dgm:cxn modelId="{6A799A9C-8BA6-4145-AD77-66F98200BA43}" type="presParOf" srcId="{4E4B47FE-E4A3-46BB-B712-E7994FF28DF4}" destId="{4CC874CE-43DF-4826-A864-C65A3B979CD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C771F3C-AEDC-4DB3-92F6-CAC4F0B991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86007E-AD99-4CBD-9CB5-A90A10B106A2}">
      <dgm:prSet custT="1"/>
      <dgm:spPr/>
      <dgm:t>
        <a:bodyPr/>
        <a:lstStyle/>
        <a:p>
          <a:pPr algn="just"/>
          <a:r>
            <a:rPr lang="ru-RU" sz="1600" b="0" i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Территории интенсивного режима природопользования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1455F1-7418-4ACD-932C-43F421BCDF4F}" type="parTrans" cxnId="{11CFCFE6-1674-42DE-A472-C568B66107C9}">
      <dgm:prSet/>
      <dgm:spPr/>
      <dgm:t>
        <a:bodyPr/>
        <a:lstStyle/>
        <a:p>
          <a:endParaRPr lang="ru-RU"/>
        </a:p>
      </dgm:t>
    </dgm:pt>
    <dgm:pt modelId="{56DF975F-0526-48A8-86EF-D6EB1B066C14}" type="sibTrans" cxnId="{11CFCFE6-1674-42DE-A472-C568B66107C9}">
      <dgm:prSet/>
      <dgm:spPr/>
      <dgm:t>
        <a:bodyPr/>
        <a:lstStyle/>
        <a:p>
          <a:endParaRPr lang="ru-RU"/>
        </a:p>
      </dgm:t>
    </dgm:pt>
    <dgm:pt modelId="{5182A4AD-0F6A-40DF-A7D3-E24C2A6947E8}">
      <dgm:prSet custT="1"/>
      <dgm:spPr/>
      <dgm:t>
        <a:bodyPr/>
        <a:lstStyle/>
        <a:p>
          <a:pPr algn="just"/>
          <a:r>
            <a:rPr lang="ru-RU" sz="1600" b="0" i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Природоохранный режим природопользования.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BB68A2-41CD-40EF-B752-269F04C1E1E2}" type="parTrans" cxnId="{5BEE1B27-0B87-4141-882D-1EB8E804B232}">
      <dgm:prSet/>
      <dgm:spPr/>
      <dgm:t>
        <a:bodyPr/>
        <a:lstStyle/>
        <a:p>
          <a:endParaRPr lang="ru-RU"/>
        </a:p>
      </dgm:t>
    </dgm:pt>
    <dgm:pt modelId="{A794D89D-1196-4EC2-B93E-2A51698A1953}" type="sibTrans" cxnId="{5BEE1B27-0B87-4141-882D-1EB8E804B232}">
      <dgm:prSet/>
      <dgm:spPr/>
      <dgm:t>
        <a:bodyPr/>
        <a:lstStyle/>
        <a:p>
          <a:endParaRPr lang="ru-RU"/>
        </a:p>
      </dgm:t>
    </dgm:pt>
    <dgm:pt modelId="{5C595492-63DC-4C22-AEAA-5A4A83FBA4E5}">
      <dgm:prSet custT="1"/>
      <dgm:spPr/>
      <dgm:t>
        <a:bodyPr/>
        <a:lstStyle/>
        <a:p>
          <a:r>
            <a:rPr lang="ru-RU" sz="1800" b="0" i="1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Территория экстенсивного хозяйственного использования (сельскохозяйственное, транспортное и др.)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648667-240F-4FCD-B7D5-CBF4DACD7D9E}" type="parTrans" cxnId="{34E65949-DFCA-4B7B-812F-570B730E94AA}">
      <dgm:prSet/>
      <dgm:spPr/>
      <dgm:t>
        <a:bodyPr/>
        <a:lstStyle/>
        <a:p>
          <a:endParaRPr lang="ru-RU"/>
        </a:p>
      </dgm:t>
    </dgm:pt>
    <dgm:pt modelId="{0266998F-3C27-478B-A4A6-878559ABF207}" type="sibTrans" cxnId="{34E65949-DFCA-4B7B-812F-570B730E94AA}">
      <dgm:prSet/>
      <dgm:spPr/>
      <dgm:t>
        <a:bodyPr/>
        <a:lstStyle/>
        <a:p>
          <a:endParaRPr lang="ru-RU"/>
        </a:p>
      </dgm:t>
    </dgm:pt>
    <dgm:pt modelId="{A8EB719A-1260-402B-B915-3AC4CA2A7D66}" type="pres">
      <dgm:prSet presAssocID="{AC771F3C-AEDC-4DB3-92F6-CAC4F0B991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6C4D68-E8A4-49B2-B002-D9866CA56AFA}" type="pres">
      <dgm:prSet presAssocID="{5182A4AD-0F6A-40DF-A7D3-E24C2A6947E8}" presName="parentLin" presStyleCnt="0"/>
      <dgm:spPr/>
    </dgm:pt>
    <dgm:pt modelId="{96044801-F191-4528-8ED0-1134C2146FD8}" type="pres">
      <dgm:prSet presAssocID="{5182A4AD-0F6A-40DF-A7D3-E24C2A6947E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CC09F45-4383-494C-99EB-41A251D07275}" type="pres">
      <dgm:prSet presAssocID="{5182A4AD-0F6A-40DF-A7D3-E24C2A6947E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A78CCD-D5BD-4A0D-B314-8A2A1C1CFF6A}" type="pres">
      <dgm:prSet presAssocID="{5182A4AD-0F6A-40DF-A7D3-E24C2A6947E8}" presName="negativeSpace" presStyleCnt="0"/>
      <dgm:spPr/>
    </dgm:pt>
    <dgm:pt modelId="{0830387E-CB69-423F-9BB4-232587C41D9A}" type="pres">
      <dgm:prSet presAssocID="{5182A4AD-0F6A-40DF-A7D3-E24C2A6947E8}" presName="childText" presStyleLbl="conFgAcc1" presStyleIdx="0" presStyleCnt="3">
        <dgm:presLayoutVars>
          <dgm:bulletEnabled val="1"/>
        </dgm:presLayoutVars>
      </dgm:prSet>
      <dgm:spPr/>
    </dgm:pt>
    <dgm:pt modelId="{D4410883-9142-439F-B620-C59035674F4C}" type="pres">
      <dgm:prSet presAssocID="{A794D89D-1196-4EC2-B93E-2A51698A1953}" presName="spaceBetweenRectangles" presStyleCnt="0"/>
      <dgm:spPr/>
    </dgm:pt>
    <dgm:pt modelId="{C4092AD1-7882-4549-B176-5FAF4064724C}" type="pres">
      <dgm:prSet presAssocID="{5C595492-63DC-4C22-AEAA-5A4A83FBA4E5}" presName="parentLin" presStyleCnt="0"/>
      <dgm:spPr/>
    </dgm:pt>
    <dgm:pt modelId="{38F6CB8C-CBA5-4120-92BF-004B78043C1E}" type="pres">
      <dgm:prSet presAssocID="{5C595492-63DC-4C22-AEAA-5A4A83FBA4E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479136C-4DA2-4C86-8F90-A93DBE484918}" type="pres">
      <dgm:prSet presAssocID="{5C595492-63DC-4C22-AEAA-5A4A83FBA4E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6E733-83C2-407E-B1D5-C539A2BE4BD9}" type="pres">
      <dgm:prSet presAssocID="{5C595492-63DC-4C22-AEAA-5A4A83FBA4E5}" presName="negativeSpace" presStyleCnt="0"/>
      <dgm:spPr/>
    </dgm:pt>
    <dgm:pt modelId="{9D46068C-8E6E-4E15-BD93-002CC53B2F16}" type="pres">
      <dgm:prSet presAssocID="{5C595492-63DC-4C22-AEAA-5A4A83FBA4E5}" presName="childText" presStyleLbl="conFgAcc1" presStyleIdx="1" presStyleCnt="3">
        <dgm:presLayoutVars>
          <dgm:bulletEnabled val="1"/>
        </dgm:presLayoutVars>
      </dgm:prSet>
      <dgm:spPr/>
    </dgm:pt>
    <dgm:pt modelId="{EBDDF545-68F5-4561-B930-608869B93666}" type="pres">
      <dgm:prSet presAssocID="{0266998F-3C27-478B-A4A6-878559ABF207}" presName="spaceBetweenRectangles" presStyleCnt="0"/>
      <dgm:spPr/>
    </dgm:pt>
    <dgm:pt modelId="{E0F46497-65E4-40D4-A439-29395287440E}" type="pres">
      <dgm:prSet presAssocID="{E786007E-AD99-4CBD-9CB5-A90A10B106A2}" presName="parentLin" presStyleCnt="0"/>
      <dgm:spPr/>
    </dgm:pt>
    <dgm:pt modelId="{349E652D-EEEB-4C35-93AD-95268C2ED268}" type="pres">
      <dgm:prSet presAssocID="{E786007E-AD99-4CBD-9CB5-A90A10B106A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C1C0F40-3EF4-4703-A869-E5FC4EB2FC59}" type="pres">
      <dgm:prSet presAssocID="{E786007E-AD99-4CBD-9CB5-A90A10B106A2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2517E-2388-47FC-9BAF-3EAE86CC9961}" type="pres">
      <dgm:prSet presAssocID="{E786007E-AD99-4CBD-9CB5-A90A10B106A2}" presName="negativeSpace" presStyleCnt="0"/>
      <dgm:spPr/>
    </dgm:pt>
    <dgm:pt modelId="{24B8286E-42DF-451F-A76C-104D155AFADB}" type="pres">
      <dgm:prSet presAssocID="{E786007E-AD99-4CBD-9CB5-A90A10B106A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6D654DB-FBC0-4FFF-ADD9-A1109FF50162}" type="presOf" srcId="{E786007E-AD99-4CBD-9CB5-A90A10B106A2}" destId="{349E652D-EEEB-4C35-93AD-95268C2ED268}" srcOrd="0" destOrd="0" presId="urn:microsoft.com/office/officeart/2005/8/layout/list1"/>
    <dgm:cxn modelId="{34E65949-DFCA-4B7B-812F-570B730E94AA}" srcId="{AC771F3C-AEDC-4DB3-92F6-CAC4F0B99186}" destId="{5C595492-63DC-4C22-AEAA-5A4A83FBA4E5}" srcOrd="1" destOrd="0" parTransId="{54648667-240F-4FCD-B7D5-CBF4DACD7D9E}" sibTransId="{0266998F-3C27-478B-A4A6-878559ABF207}"/>
    <dgm:cxn modelId="{153BCD3B-96B2-45E1-9508-7D6E2BAB9B5B}" type="presOf" srcId="{5182A4AD-0F6A-40DF-A7D3-E24C2A6947E8}" destId="{ECC09F45-4383-494C-99EB-41A251D07275}" srcOrd="1" destOrd="0" presId="urn:microsoft.com/office/officeart/2005/8/layout/list1"/>
    <dgm:cxn modelId="{EFF9C125-7E9D-4451-BBB7-54A59D8CE8AB}" type="presOf" srcId="{5182A4AD-0F6A-40DF-A7D3-E24C2A6947E8}" destId="{96044801-F191-4528-8ED0-1134C2146FD8}" srcOrd="0" destOrd="0" presId="urn:microsoft.com/office/officeart/2005/8/layout/list1"/>
    <dgm:cxn modelId="{38923528-7B8B-428B-8241-28FE7043558E}" type="presOf" srcId="{5C595492-63DC-4C22-AEAA-5A4A83FBA4E5}" destId="{38F6CB8C-CBA5-4120-92BF-004B78043C1E}" srcOrd="0" destOrd="0" presId="urn:microsoft.com/office/officeart/2005/8/layout/list1"/>
    <dgm:cxn modelId="{DB242CDE-2411-4976-AEFF-761C33D5C301}" type="presOf" srcId="{E786007E-AD99-4CBD-9CB5-A90A10B106A2}" destId="{4C1C0F40-3EF4-4703-A869-E5FC4EB2FC59}" srcOrd="1" destOrd="0" presId="urn:microsoft.com/office/officeart/2005/8/layout/list1"/>
    <dgm:cxn modelId="{11CFCFE6-1674-42DE-A472-C568B66107C9}" srcId="{AC771F3C-AEDC-4DB3-92F6-CAC4F0B99186}" destId="{E786007E-AD99-4CBD-9CB5-A90A10B106A2}" srcOrd="2" destOrd="0" parTransId="{BA1455F1-7418-4ACD-932C-43F421BCDF4F}" sibTransId="{56DF975F-0526-48A8-86EF-D6EB1B066C14}"/>
    <dgm:cxn modelId="{2D925AD0-6857-41D2-925E-3BA8CEC78DE9}" type="presOf" srcId="{AC771F3C-AEDC-4DB3-92F6-CAC4F0B99186}" destId="{A8EB719A-1260-402B-B915-3AC4CA2A7D66}" srcOrd="0" destOrd="0" presId="urn:microsoft.com/office/officeart/2005/8/layout/list1"/>
    <dgm:cxn modelId="{5BEE1B27-0B87-4141-882D-1EB8E804B232}" srcId="{AC771F3C-AEDC-4DB3-92F6-CAC4F0B99186}" destId="{5182A4AD-0F6A-40DF-A7D3-E24C2A6947E8}" srcOrd="0" destOrd="0" parTransId="{7ABB68A2-41CD-40EF-B752-269F04C1E1E2}" sibTransId="{A794D89D-1196-4EC2-B93E-2A51698A1953}"/>
    <dgm:cxn modelId="{98AD405A-3982-4B63-93CC-3EDB789714EA}" type="presOf" srcId="{5C595492-63DC-4C22-AEAA-5A4A83FBA4E5}" destId="{6479136C-4DA2-4C86-8F90-A93DBE484918}" srcOrd="1" destOrd="0" presId="urn:microsoft.com/office/officeart/2005/8/layout/list1"/>
    <dgm:cxn modelId="{2C909091-3D8F-4BDB-A640-3158C9381483}" type="presParOf" srcId="{A8EB719A-1260-402B-B915-3AC4CA2A7D66}" destId="{6F6C4D68-E8A4-49B2-B002-D9866CA56AFA}" srcOrd="0" destOrd="0" presId="urn:microsoft.com/office/officeart/2005/8/layout/list1"/>
    <dgm:cxn modelId="{B7A4634B-65D1-4225-A1AF-76CB58E12E65}" type="presParOf" srcId="{6F6C4D68-E8A4-49B2-B002-D9866CA56AFA}" destId="{96044801-F191-4528-8ED0-1134C2146FD8}" srcOrd="0" destOrd="0" presId="urn:microsoft.com/office/officeart/2005/8/layout/list1"/>
    <dgm:cxn modelId="{1DB89B3E-3E71-4E37-AAA8-407F0F0190D8}" type="presParOf" srcId="{6F6C4D68-E8A4-49B2-B002-D9866CA56AFA}" destId="{ECC09F45-4383-494C-99EB-41A251D07275}" srcOrd="1" destOrd="0" presId="urn:microsoft.com/office/officeart/2005/8/layout/list1"/>
    <dgm:cxn modelId="{50E43B1F-C416-4770-A3EF-481E763E1600}" type="presParOf" srcId="{A8EB719A-1260-402B-B915-3AC4CA2A7D66}" destId="{E4A78CCD-D5BD-4A0D-B314-8A2A1C1CFF6A}" srcOrd="1" destOrd="0" presId="urn:microsoft.com/office/officeart/2005/8/layout/list1"/>
    <dgm:cxn modelId="{2B3014B1-3876-4B68-B764-4000D23D6A57}" type="presParOf" srcId="{A8EB719A-1260-402B-B915-3AC4CA2A7D66}" destId="{0830387E-CB69-423F-9BB4-232587C41D9A}" srcOrd="2" destOrd="0" presId="urn:microsoft.com/office/officeart/2005/8/layout/list1"/>
    <dgm:cxn modelId="{19DB82E0-D536-4660-B19C-D4B49E99BD28}" type="presParOf" srcId="{A8EB719A-1260-402B-B915-3AC4CA2A7D66}" destId="{D4410883-9142-439F-B620-C59035674F4C}" srcOrd="3" destOrd="0" presId="urn:microsoft.com/office/officeart/2005/8/layout/list1"/>
    <dgm:cxn modelId="{843CC3EC-C177-4E70-BC7B-3991CD31DDAF}" type="presParOf" srcId="{A8EB719A-1260-402B-B915-3AC4CA2A7D66}" destId="{C4092AD1-7882-4549-B176-5FAF4064724C}" srcOrd="4" destOrd="0" presId="urn:microsoft.com/office/officeart/2005/8/layout/list1"/>
    <dgm:cxn modelId="{6EBE6BE9-BAFC-4FC9-9A89-28A5470495D6}" type="presParOf" srcId="{C4092AD1-7882-4549-B176-5FAF4064724C}" destId="{38F6CB8C-CBA5-4120-92BF-004B78043C1E}" srcOrd="0" destOrd="0" presId="urn:microsoft.com/office/officeart/2005/8/layout/list1"/>
    <dgm:cxn modelId="{AF8858C2-CC53-42F4-B0D6-CF7568AD63C4}" type="presParOf" srcId="{C4092AD1-7882-4549-B176-5FAF4064724C}" destId="{6479136C-4DA2-4C86-8F90-A93DBE484918}" srcOrd="1" destOrd="0" presId="urn:microsoft.com/office/officeart/2005/8/layout/list1"/>
    <dgm:cxn modelId="{ADBE10AE-3438-4C2D-8885-A3FB2DB4E8DC}" type="presParOf" srcId="{A8EB719A-1260-402B-B915-3AC4CA2A7D66}" destId="{84A6E733-83C2-407E-B1D5-C539A2BE4BD9}" srcOrd="5" destOrd="0" presId="urn:microsoft.com/office/officeart/2005/8/layout/list1"/>
    <dgm:cxn modelId="{5A0F2F4D-1FF0-4C14-A382-629622475421}" type="presParOf" srcId="{A8EB719A-1260-402B-B915-3AC4CA2A7D66}" destId="{9D46068C-8E6E-4E15-BD93-002CC53B2F16}" srcOrd="6" destOrd="0" presId="urn:microsoft.com/office/officeart/2005/8/layout/list1"/>
    <dgm:cxn modelId="{A2F03898-4E6E-4DB9-BF20-B02032931053}" type="presParOf" srcId="{A8EB719A-1260-402B-B915-3AC4CA2A7D66}" destId="{EBDDF545-68F5-4561-B930-608869B93666}" srcOrd="7" destOrd="0" presId="urn:microsoft.com/office/officeart/2005/8/layout/list1"/>
    <dgm:cxn modelId="{EBDCEB56-9C26-4054-AC7F-87DBA9F78AC7}" type="presParOf" srcId="{A8EB719A-1260-402B-B915-3AC4CA2A7D66}" destId="{E0F46497-65E4-40D4-A439-29395287440E}" srcOrd="8" destOrd="0" presId="urn:microsoft.com/office/officeart/2005/8/layout/list1"/>
    <dgm:cxn modelId="{1CEB143A-1692-44F7-93D8-736DAF5638CB}" type="presParOf" srcId="{E0F46497-65E4-40D4-A439-29395287440E}" destId="{349E652D-EEEB-4C35-93AD-95268C2ED268}" srcOrd="0" destOrd="0" presId="urn:microsoft.com/office/officeart/2005/8/layout/list1"/>
    <dgm:cxn modelId="{504CD0AC-31E7-4C67-BF9F-A9C49DE17803}" type="presParOf" srcId="{E0F46497-65E4-40D4-A439-29395287440E}" destId="{4C1C0F40-3EF4-4703-A869-E5FC4EB2FC59}" srcOrd="1" destOrd="0" presId="urn:microsoft.com/office/officeart/2005/8/layout/list1"/>
    <dgm:cxn modelId="{AFC9E061-E1DE-4477-ABB5-D217C71ED9ED}" type="presParOf" srcId="{A8EB719A-1260-402B-B915-3AC4CA2A7D66}" destId="{C4A2517E-2388-47FC-9BAF-3EAE86CC9961}" srcOrd="9" destOrd="0" presId="urn:microsoft.com/office/officeart/2005/8/layout/list1"/>
    <dgm:cxn modelId="{CEA0E368-0DFB-46BF-AA0F-93F3258A7E18}" type="presParOf" srcId="{A8EB719A-1260-402B-B915-3AC4CA2A7D66}" destId="{24B8286E-42DF-451F-A76C-104D155AFAD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CEC747E-F202-4345-9147-348F80EC7117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12451AF1-E4A5-445F-ACD9-4879FD3B98C4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территории, обладающие слабой степенью устойчивости с рекомендациями в преобладании в структуре землепользования сельскохозяйственного животноводческого и транспортного природопользования;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82C5FE-C77F-4A13-9545-17CCC2505AC2}" type="parTrans" cxnId="{11B03DF4-B362-4216-B791-4F86CC3944EB}">
      <dgm:prSet/>
      <dgm:spPr/>
      <dgm:t>
        <a:bodyPr/>
        <a:lstStyle/>
        <a:p>
          <a:endParaRPr lang="LID4096" sz="900"/>
        </a:p>
      </dgm:t>
    </dgm:pt>
    <dgm:pt modelId="{5AC52662-BFD5-45D7-89E2-306C7A3A2CC3}" type="sibTrans" cxnId="{11B03DF4-B362-4216-B791-4F86CC3944EB}">
      <dgm:prSet custT="1"/>
      <dgm:spPr/>
      <dgm:t>
        <a:bodyPr/>
        <a:lstStyle/>
        <a:p>
          <a:endParaRPr lang="LID4096" sz="900"/>
        </a:p>
      </dgm:t>
    </dgm:pt>
    <dgm:pt modelId="{D784DA07-D4A8-422A-B161-6B3A5C5884DB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 с высокой степенью устойчивости и измененными природными функциями (нарушение видовой структуры растительных и животных сообществ);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616B44-1E47-49CF-B517-9B8E6B1D80FD}" type="parTrans" cxnId="{5A5ACFEC-4B3E-4252-87F2-80429716330C}">
      <dgm:prSet/>
      <dgm:spPr/>
      <dgm:t>
        <a:bodyPr/>
        <a:lstStyle/>
        <a:p>
          <a:endParaRPr lang="LID4096" sz="900"/>
        </a:p>
      </dgm:t>
    </dgm:pt>
    <dgm:pt modelId="{B522DC85-133B-4CE7-AAE4-35DF5A5C5A3B}" type="sibTrans" cxnId="{5A5ACFEC-4B3E-4252-87F2-80429716330C}">
      <dgm:prSet custT="1"/>
      <dgm:spPr/>
      <dgm:t>
        <a:bodyPr/>
        <a:lstStyle/>
        <a:p>
          <a:endParaRPr lang="LID4096" sz="900"/>
        </a:p>
      </dgm:t>
    </dgm:pt>
    <dgm:pt modelId="{FDE4A71C-5C79-4736-AB6D-CAD300A97124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-"/>
          </a:pP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 с высокой степенью устойчивости и высокой степенью антропогенной нагрузки. Рекомендуется рекультивация земель в горнодобывающей промышленности, снижение доли земледельческого природопользования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0AEE32-0E3E-4B3C-83D6-5C44B9F6C914}" type="parTrans" cxnId="{FD65AB04-D86A-4554-A352-202F15F1297A}">
      <dgm:prSet/>
      <dgm:spPr/>
      <dgm:t>
        <a:bodyPr/>
        <a:lstStyle/>
        <a:p>
          <a:endParaRPr lang="LID4096" sz="900"/>
        </a:p>
      </dgm:t>
    </dgm:pt>
    <dgm:pt modelId="{71991806-9195-4E19-9789-F3128A2C0A61}" type="sibTrans" cxnId="{FD65AB04-D86A-4554-A352-202F15F1297A}">
      <dgm:prSet custT="1"/>
      <dgm:spPr/>
      <dgm:t>
        <a:bodyPr/>
        <a:lstStyle/>
        <a:p>
          <a:endParaRPr lang="LID4096" sz="900"/>
        </a:p>
      </dgm:t>
    </dgm:pt>
    <dgm:pt modelId="{001998F3-3418-4EA0-AAE6-CD857613B73A}" type="pres">
      <dgm:prSet presAssocID="{ECEC747E-F202-4345-9147-348F80EC7117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BC21DDA-C8C8-41AE-8C2E-DF74D8EEAD3C}" type="pres">
      <dgm:prSet presAssocID="{12451AF1-E4A5-445F-ACD9-4879FD3B98C4}" presName="composite" presStyleCnt="0"/>
      <dgm:spPr/>
    </dgm:pt>
    <dgm:pt modelId="{26C0B6D6-60B1-43AE-9805-06925B3DE848}" type="pres">
      <dgm:prSet presAssocID="{12451AF1-E4A5-445F-ACD9-4879FD3B98C4}" presName="Parent1" presStyleLbl="node1" presStyleIdx="0" presStyleCnt="6" custScaleX="224591" custScaleY="1112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84F6D-3EF2-4A60-8A68-A80A8BDFC1C3}" type="pres">
      <dgm:prSet presAssocID="{12451AF1-E4A5-445F-ACD9-4879FD3B98C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6E1EED09-8B5F-4330-B7E7-618205943D37}" type="pres">
      <dgm:prSet presAssocID="{12451AF1-E4A5-445F-ACD9-4879FD3B98C4}" presName="BalanceSpacing" presStyleCnt="0"/>
      <dgm:spPr/>
    </dgm:pt>
    <dgm:pt modelId="{C7022158-74DE-4F3B-B39F-ABD895578F5A}" type="pres">
      <dgm:prSet presAssocID="{12451AF1-E4A5-445F-ACD9-4879FD3B98C4}" presName="BalanceSpacing1" presStyleCnt="0"/>
      <dgm:spPr/>
    </dgm:pt>
    <dgm:pt modelId="{C7EEDB5E-F8A7-469E-A3F0-678091C85FDF}" type="pres">
      <dgm:prSet presAssocID="{5AC52662-BFD5-45D7-89E2-306C7A3A2CC3}" presName="Accent1Text" presStyleLbl="node1" presStyleIdx="1" presStyleCnt="6" custScaleX="38000" custScaleY="37576" custLinFactNeighborX="-27085"/>
      <dgm:spPr/>
      <dgm:t>
        <a:bodyPr/>
        <a:lstStyle/>
        <a:p>
          <a:endParaRPr lang="ru-RU"/>
        </a:p>
      </dgm:t>
    </dgm:pt>
    <dgm:pt modelId="{89786B67-27B1-4993-B415-97E864FD5DBD}" type="pres">
      <dgm:prSet presAssocID="{5AC52662-BFD5-45D7-89E2-306C7A3A2CC3}" presName="spaceBetweenRectangles" presStyleCnt="0"/>
      <dgm:spPr/>
    </dgm:pt>
    <dgm:pt modelId="{1D687539-D0E9-434B-9526-990CFCFA580E}" type="pres">
      <dgm:prSet presAssocID="{D784DA07-D4A8-422A-B161-6B3A5C5884DB}" presName="composite" presStyleCnt="0"/>
      <dgm:spPr/>
    </dgm:pt>
    <dgm:pt modelId="{348FAC1C-640B-4C4C-82D1-E88A545C5815}" type="pres">
      <dgm:prSet presAssocID="{D784DA07-D4A8-422A-B161-6B3A5C5884DB}" presName="Parent1" presStyleLbl="node1" presStyleIdx="2" presStyleCnt="6" custScaleX="212530" custLinFactNeighborX="-27824" custLinFactNeighborY="-32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065F08-A234-43F9-ABE7-11D5F5AD18F4}" type="pres">
      <dgm:prSet presAssocID="{D784DA07-D4A8-422A-B161-6B3A5C5884D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A64097F-1F9E-4B4D-8B21-53843323FD92}" type="pres">
      <dgm:prSet presAssocID="{D784DA07-D4A8-422A-B161-6B3A5C5884DB}" presName="BalanceSpacing" presStyleCnt="0"/>
      <dgm:spPr/>
    </dgm:pt>
    <dgm:pt modelId="{C9118892-0072-4575-ACBB-DC958787B8D2}" type="pres">
      <dgm:prSet presAssocID="{D784DA07-D4A8-422A-B161-6B3A5C5884DB}" presName="BalanceSpacing1" presStyleCnt="0"/>
      <dgm:spPr/>
    </dgm:pt>
    <dgm:pt modelId="{2703C695-8FEF-4BA9-8B26-FBEF9CE73A7A}" type="pres">
      <dgm:prSet presAssocID="{B522DC85-133B-4CE7-AAE4-35DF5A5C5A3B}" presName="Accent1Text" presStyleLbl="node1" presStyleIdx="3" presStyleCnt="6" custScaleX="38000" custScaleY="37576" custLinFactNeighborX="27234"/>
      <dgm:spPr/>
      <dgm:t>
        <a:bodyPr/>
        <a:lstStyle/>
        <a:p>
          <a:endParaRPr lang="ru-RU"/>
        </a:p>
      </dgm:t>
    </dgm:pt>
    <dgm:pt modelId="{5834C475-4732-4041-93CA-50E3EA8F1F67}" type="pres">
      <dgm:prSet presAssocID="{B522DC85-133B-4CE7-AAE4-35DF5A5C5A3B}" presName="spaceBetweenRectangles" presStyleCnt="0"/>
      <dgm:spPr/>
    </dgm:pt>
    <dgm:pt modelId="{F2645440-BC30-4438-A55F-44B4A53555D1}" type="pres">
      <dgm:prSet presAssocID="{FDE4A71C-5C79-4736-AB6D-CAD300A97124}" presName="composite" presStyleCnt="0"/>
      <dgm:spPr/>
    </dgm:pt>
    <dgm:pt modelId="{E31C7D3B-F15B-417B-853E-740EC81AEBC9}" type="pres">
      <dgm:prSet presAssocID="{FDE4A71C-5C79-4736-AB6D-CAD300A97124}" presName="Parent1" presStyleLbl="node1" presStyleIdx="4" presStyleCnt="6" custScaleX="212530" custLinFactNeighborX="1496" custLinFactNeighborY="-468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11C2A-67E3-42AA-808D-E6BB27F3D7D2}" type="pres">
      <dgm:prSet presAssocID="{FDE4A71C-5C79-4736-AB6D-CAD300A9712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A1709BD-A737-47B2-B317-A8431A35B5A2}" type="pres">
      <dgm:prSet presAssocID="{FDE4A71C-5C79-4736-AB6D-CAD300A97124}" presName="BalanceSpacing" presStyleCnt="0"/>
      <dgm:spPr/>
    </dgm:pt>
    <dgm:pt modelId="{3B869167-AD4C-44FC-B169-58FDF4539E20}" type="pres">
      <dgm:prSet presAssocID="{FDE4A71C-5C79-4736-AB6D-CAD300A97124}" presName="BalanceSpacing1" presStyleCnt="0"/>
      <dgm:spPr/>
    </dgm:pt>
    <dgm:pt modelId="{9BD4DD53-5BF3-4FA1-B71C-BBE3C6F57947}" type="pres">
      <dgm:prSet presAssocID="{71991806-9195-4E19-9789-F3128A2C0A61}" presName="Accent1Text" presStyleLbl="node1" presStyleIdx="5" presStyleCnt="6" custScaleX="38000" custScaleY="37576" custLinFactNeighborX="-27085"/>
      <dgm:spPr/>
      <dgm:t>
        <a:bodyPr/>
        <a:lstStyle/>
        <a:p>
          <a:endParaRPr lang="ru-RU"/>
        </a:p>
      </dgm:t>
    </dgm:pt>
  </dgm:ptLst>
  <dgm:cxnLst>
    <dgm:cxn modelId="{11B03DF4-B362-4216-B791-4F86CC3944EB}" srcId="{ECEC747E-F202-4345-9147-348F80EC7117}" destId="{12451AF1-E4A5-445F-ACD9-4879FD3B98C4}" srcOrd="0" destOrd="0" parTransId="{5782C5FE-C77F-4A13-9545-17CCC2505AC2}" sibTransId="{5AC52662-BFD5-45D7-89E2-306C7A3A2CC3}"/>
    <dgm:cxn modelId="{BCFAC689-FFB2-4B4A-9DDE-5A897DD3DC8A}" type="presOf" srcId="{71991806-9195-4E19-9789-F3128A2C0A61}" destId="{9BD4DD53-5BF3-4FA1-B71C-BBE3C6F57947}" srcOrd="0" destOrd="0" presId="urn:microsoft.com/office/officeart/2008/layout/AlternatingHexagons"/>
    <dgm:cxn modelId="{8ACE544A-2E18-4D99-AB2A-E1622043760E}" type="presOf" srcId="{D784DA07-D4A8-422A-B161-6B3A5C5884DB}" destId="{348FAC1C-640B-4C4C-82D1-E88A545C5815}" srcOrd="0" destOrd="0" presId="urn:microsoft.com/office/officeart/2008/layout/AlternatingHexagons"/>
    <dgm:cxn modelId="{FD65AB04-D86A-4554-A352-202F15F1297A}" srcId="{ECEC747E-F202-4345-9147-348F80EC7117}" destId="{FDE4A71C-5C79-4736-AB6D-CAD300A97124}" srcOrd="2" destOrd="0" parTransId="{4C0AEE32-0E3E-4B3C-83D6-5C44B9F6C914}" sibTransId="{71991806-9195-4E19-9789-F3128A2C0A61}"/>
    <dgm:cxn modelId="{5A5ACFEC-4B3E-4252-87F2-80429716330C}" srcId="{ECEC747E-F202-4345-9147-348F80EC7117}" destId="{D784DA07-D4A8-422A-B161-6B3A5C5884DB}" srcOrd="1" destOrd="0" parTransId="{53616B44-1E47-49CF-B517-9B8E6B1D80FD}" sibTransId="{B522DC85-133B-4CE7-AAE4-35DF5A5C5A3B}"/>
    <dgm:cxn modelId="{15B93D89-B2D1-4159-8EAE-B489519A4606}" type="presOf" srcId="{12451AF1-E4A5-445F-ACD9-4879FD3B98C4}" destId="{26C0B6D6-60B1-43AE-9805-06925B3DE848}" srcOrd="0" destOrd="0" presId="urn:microsoft.com/office/officeart/2008/layout/AlternatingHexagons"/>
    <dgm:cxn modelId="{F090E26B-9A31-4910-9267-4C094133D4BF}" type="presOf" srcId="{FDE4A71C-5C79-4736-AB6D-CAD300A97124}" destId="{E31C7D3B-F15B-417B-853E-740EC81AEBC9}" srcOrd="0" destOrd="0" presId="urn:microsoft.com/office/officeart/2008/layout/AlternatingHexagons"/>
    <dgm:cxn modelId="{8C766499-5829-4746-AA15-2898C0B5A549}" type="presOf" srcId="{5AC52662-BFD5-45D7-89E2-306C7A3A2CC3}" destId="{C7EEDB5E-F8A7-469E-A3F0-678091C85FDF}" srcOrd="0" destOrd="0" presId="urn:microsoft.com/office/officeart/2008/layout/AlternatingHexagons"/>
    <dgm:cxn modelId="{4318B268-7997-44A7-B4D8-8816E781FE5E}" type="presOf" srcId="{B522DC85-133B-4CE7-AAE4-35DF5A5C5A3B}" destId="{2703C695-8FEF-4BA9-8B26-FBEF9CE73A7A}" srcOrd="0" destOrd="0" presId="urn:microsoft.com/office/officeart/2008/layout/AlternatingHexagons"/>
    <dgm:cxn modelId="{658B6312-EE1F-4F48-8015-74DC12EDB71E}" type="presOf" srcId="{ECEC747E-F202-4345-9147-348F80EC7117}" destId="{001998F3-3418-4EA0-AAE6-CD857613B73A}" srcOrd="0" destOrd="0" presId="urn:microsoft.com/office/officeart/2008/layout/AlternatingHexagons"/>
    <dgm:cxn modelId="{3EEF6AA6-BE25-428A-B93C-6B2537505E80}" type="presParOf" srcId="{001998F3-3418-4EA0-AAE6-CD857613B73A}" destId="{BBC21DDA-C8C8-41AE-8C2E-DF74D8EEAD3C}" srcOrd="0" destOrd="0" presId="urn:microsoft.com/office/officeart/2008/layout/AlternatingHexagons"/>
    <dgm:cxn modelId="{4A14D39D-3821-45D7-B3B0-CA58CF408E87}" type="presParOf" srcId="{BBC21DDA-C8C8-41AE-8C2E-DF74D8EEAD3C}" destId="{26C0B6D6-60B1-43AE-9805-06925B3DE848}" srcOrd="0" destOrd="0" presId="urn:microsoft.com/office/officeart/2008/layout/AlternatingHexagons"/>
    <dgm:cxn modelId="{3B4CE4BA-4999-4CCD-88B0-46851BF99EB8}" type="presParOf" srcId="{BBC21DDA-C8C8-41AE-8C2E-DF74D8EEAD3C}" destId="{11C84F6D-3EF2-4A60-8A68-A80A8BDFC1C3}" srcOrd="1" destOrd="0" presId="urn:microsoft.com/office/officeart/2008/layout/AlternatingHexagons"/>
    <dgm:cxn modelId="{CFABC112-7E5D-48B0-8ADB-904B03B05CB6}" type="presParOf" srcId="{BBC21DDA-C8C8-41AE-8C2E-DF74D8EEAD3C}" destId="{6E1EED09-8B5F-4330-B7E7-618205943D37}" srcOrd="2" destOrd="0" presId="urn:microsoft.com/office/officeart/2008/layout/AlternatingHexagons"/>
    <dgm:cxn modelId="{E56F3AFE-802E-4170-A5D2-40B63CDF9409}" type="presParOf" srcId="{BBC21DDA-C8C8-41AE-8C2E-DF74D8EEAD3C}" destId="{C7022158-74DE-4F3B-B39F-ABD895578F5A}" srcOrd="3" destOrd="0" presId="urn:microsoft.com/office/officeart/2008/layout/AlternatingHexagons"/>
    <dgm:cxn modelId="{0B416059-BCE4-4633-B84E-B032AFA40795}" type="presParOf" srcId="{BBC21DDA-C8C8-41AE-8C2E-DF74D8EEAD3C}" destId="{C7EEDB5E-F8A7-469E-A3F0-678091C85FDF}" srcOrd="4" destOrd="0" presId="urn:microsoft.com/office/officeart/2008/layout/AlternatingHexagons"/>
    <dgm:cxn modelId="{BCF379CC-7823-42C0-9FC5-3736C5C54C11}" type="presParOf" srcId="{001998F3-3418-4EA0-AAE6-CD857613B73A}" destId="{89786B67-27B1-4993-B415-97E864FD5DBD}" srcOrd="1" destOrd="0" presId="urn:microsoft.com/office/officeart/2008/layout/AlternatingHexagons"/>
    <dgm:cxn modelId="{7F03BF0C-B462-44E1-802B-FD2D5F137DFA}" type="presParOf" srcId="{001998F3-3418-4EA0-AAE6-CD857613B73A}" destId="{1D687539-D0E9-434B-9526-990CFCFA580E}" srcOrd="2" destOrd="0" presId="urn:microsoft.com/office/officeart/2008/layout/AlternatingHexagons"/>
    <dgm:cxn modelId="{28CECF2F-5F4C-4804-BCC3-14D70EF3C8D6}" type="presParOf" srcId="{1D687539-D0E9-434B-9526-990CFCFA580E}" destId="{348FAC1C-640B-4C4C-82D1-E88A545C5815}" srcOrd="0" destOrd="0" presId="urn:microsoft.com/office/officeart/2008/layout/AlternatingHexagons"/>
    <dgm:cxn modelId="{3C08895D-15E9-405F-8546-720DB4C4489C}" type="presParOf" srcId="{1D687539-D0E9-434B-9526-990CFCFA580E}" destId="{A5065F08-A234-43F9-ABE7-11D5F5AD18F4}" srcOrd="1" destOrd="0" presId="urn:microsoft.com/office/officeart/2008/layout/AlternatingHexagons"/>
    <dgm:cxn modelId="{808A03F2-2E1C-4AD6-941B-36DC9DE0C2C3}" type="presParOf" srcId="{1D687539-D0E9-434B-9526-990CFCFA580E}" destId="{9A64097F-1F9E-4B4D-8B21-53843323FD92}" srcOrd="2" destOrd="0" presId="urn:microsoft.com/office/officeart/2008/layout/AlternatingHexagons"/>
    <dgm:cxn modelId="{DB791660-DA47-495B-A0AA-1A303E279292}" type="presParOf" srcId="{1D687539-D0E9-434B-9526-990CFCFA580E}" destId="{C9118892-0072-4575-ACBB-DC958787B8D2}" srcOrd="3" destOrd="0" presId="urn:microsoft.com/office/officeart/2008/layout/AlternatingHexagons"/>
    <dgm:cxn modelId="{8A4944BD-0E0E-4161-8236-1199BF6A5FDB}" type="presParOf" srcId="{1D687539-D0E9-434B-9526-990CFCFA580E}" destId="{2703C695-8FEF-4BA9-8B26-FBEF9CE73A7A}" srcOrd="4" destOrd="0" presId="urn:microsoft.com/office/officeart/2008/layout/AlternatingHexagons"/>
    <dgm:cxn modelId="{B896548B-7DEF-4036-99A5-8E8E5F77B2FE}" type="presParOf" srcId="{001998F3-3418-4EA0-AAE6-CD857613B73A}" destId="{5834C475-4732-4041-93CA-50E3EA8F1F67}" srcOrd="3" destOrd="0" presId="urn:microsoft.com/office/officeart/2008/layout/AlternatingHexagons"/>
    <dgm:cxn modelId="{8E6513FF-CD9F-4F22-8447-200D20DEEC7D}" type="presParOf" srcId="{001998F3-3418-4EA0-AAE6-CD857613B73A}" destId="{F2645440-BC30-4438-A55F-44B4A53555D1}" srcOrd="4" destOrd="0" presId="urn:microsoft.com/office/officeart/2008/layout/AlternatingHexagons"/>
    <dgm:cxn modelId="{236DEEDE-99E4-4D23-84CB-EDC7C549CB07}" type="presParOf" srcId="{F2645440-BC30-4438-A55F-44B4A53555D1}" destId="{E31C7D3B-F15B-417B-853E-740EC81AEBC9}" srcOrd="0" destOrd="0" presId="urn:microsoft.com/office/officeart/2008/layout/AlternatingHexagons"/>
    <dgm:cxn modelId="{80FE2FE7-89AA-4414-9D41-76CD892064A8}" type="presParOf" srcId="{F2645440-BC30-4438-A55F-44B4A53555D1}" destId="{B3E11C2A-67E3-42AA-808D-E6BB27F3D7D2}" srcOrd="1" destOrd="0" presId="urn:microsoft.com/office/officeart/2008/layout/AlternatingHexagons"/>
    <dgm:cxn modelId="{BAEB0704-3359-462E-8B7F-4F85EDC24AC4}" type="presParOf" srcId="{F2645440-BC30-4438-A55F-44B4A53555D1}" destId="{BA1709BD-A737-47B2-B317-A8431A35B5A2}" srcOrd="2" destOrd="0" presId="urn:microsoft.com/office/officeart/2008/layout/AlternatingHexagons"/>
    <dgm:cxn modelId="{E4D1D546-B5E0-4DA6-BC65-CBF0F5B7A535}" type="presParOf" srcId="{F2645440-BC30-4438-A55F-44B4A53555D1}" destId="{3B869167-AD4C-44FC-B169-58FDF4539E20}" srcOrd="3" destOrd="0" presId="urn:microsoft.com/office/officeart/2008/layout/AlternatingHexagons"/>
    <dgm:cxn modelId="{39BFA56C-E43D-4CE1-8E2A-E59702A32A94}" type="presParOf" srcId="{F2645440-BC30-4438-A55F-44B4A53555D1}" destId="{9BD4DD53-5BF3-4FA1-B71C-BBE3C6F5794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DFD67F-CDFF-4706-AEBC-CA1968471C9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AC261147-DD47-4339-B187-EECA1792DA5F}" type="pres">
      <dgm:prSet presAssocID="{0FDFD67F-CDFF-4706-AEBC-CA1968471C93}" presName="compositeShape" presStyleCnt="0">
        <dgm:presLayoutVars>
          <dgm:dir/>
          <dgm:resizeHandles/>
        </dgm:presLayoutVars>
      </dgm:prSet>
      <dgm:spPr/>
    </dgm:pt>
  </dgm:ptLst>
  <dgm:cxnLst>
    <dgm:cxn modelId="{03F9239C-437C-4A78-ADBA-73076A098CC9}" type="presOf" srcId="{0FDFD67F-CDFF-4706-AEBC-CA1968471C93}" destId="{AC261147-DD47-4339-B187-EECA1792DA5F}" srcOrd="0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B286B-D93E-4678-9962-DE5992906F4F}">
      <dsp:nvSpPr>
        <dsp:cNvPr id="0" name=""/>
        <dsp:cNvSpPr/>
      </dsp:nvSpPr>
      <dsp:spPr>
        <a:xfrm rot="10800000">
          <a:off x="2112259" y="0"/>
          <a:ext cx="6910530" cy="193960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5311" tIns="53340" rIns="99568" bIns="5334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Принцип устойчивого развития территории реализуется в процессе формирования адаптивного природопользования, т.е. создание рациональной структуры природопользования, конечным результатом которой будет сценарий перспективного развития выделенных территорий с учетом взаимосвязанных и взаимообусловленных экономических, социальных и геоэкологических факторов.</a:t>
          </a:r>
          <a:endParaRPr lang="ru-RU" sz="1400" b="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597160" y="0"/>
        <a:ext cx="6425629" cy="1939603"/>
      </dsp:txXfrm>
    </dsp:sp>
    <dsp:sp modelId="{7C61CF3B-8C9A-4BE0-BC8B-4C43223BF0C5}">
      <dsp:nvSpPr>
        <dsp:cNvPr id="0" name=""/>
        <dsp:cNvSpPr/>
      </dsp:nvSpPr>
      <dsp:spPr>
        <a:xfrm>
          <a:off x="1199550" y="0"/>
          <a:ext cx="1939603" cy="193960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46068C-8E6E-4E15-BD93-002CC53B2F16}">
      <dsp:nvSpPr>
        <dsp:cNvPr id="0" name=""/>
        <dsp:cNvSpPr/>
      </dsp:nvSpPr>
      <dsp:spPr>
        <a:xfrm>
          <a:off x="0" y="3017337"/>
          <a:ext cx="10588498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9136C-4DA2-4C86-8F90-A93DBE484918}">
      <dsp:nvSpPr>
        <dsp:cNvPr id="0" name=""/>
        <dsp:cNvSpPr/>
      </dsp:nvSpPr>
      <dsp:spPr>
        <a:xfrm>
          <a:off x="24090" y="255855"/>
          <a:ext cx="10081812" cy="3786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154" tIns="0" rIns="280154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природные комплексы со слабой или средней антропогенной нагрузкой, где модифицированы главным образом фитоценозы, но не утрачена способность к восстановлению растительности, близкой к исходной. Организация природопользования сопряжена с наименьшим риском нарушения природного равновесия.</a:t>
          </a:r>
          <a:endParaRPr lang="ru-RU" sz="18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8909" y="440674"/>
        <a:ext cx="9712174" cy="3416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212B2-FE7A-4FC4-9D56-B5A3F9236376}">
      <dsp:nvSpPr>
        <dsp:cNvPr id="0" name=""/>
        <dsp:cNvSpPr/>
      </dsp:nvSpPr>
      <dsp:spPr>
        <a:xfrm rot="10800000">
          <a:off x="2235553" y="0"/>
          <a:ext cx="6910530" cy="197972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3003" tIns="49530" rIns="92456" bIns="49530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Инструментом формирования рациональной структуры природопользования является концепция экологического каркаса территории (ЭКТ), предложенная и разработанная рядом авторов (</a:t>
          </a:r>
          <a:r>
            <a:rPr lang="ru-RU" sz="13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Чибилев</a:t>
          </a:r>
          <a:r>
            <a:rPr lang="ru-RU" sz="13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А.А., Антипов А.Н., </a:t>
          </a:r>
          <a:r>
            <a:rPr lang="ru-RU" sz="13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Плюснин</a:t>
          </a:r>
          <a:r>
            <a:rPr lang="ru-RU" sz="13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В.М., </a:t>
          </a:r>
          <a:r>
            <a:rPr lang="ru-RU" sz="13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Мизерханова</a:t>
          </a:r>
          <a:r>
            <a:rPr lang="ru-RU" sz="13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З.Г.). Эта концепция представляет собой ряд положений о формировании единой системы территориальных комплексов природного и природно-антропогенного происхождения, функционирующей как единое целое для поддержания экологической стабильности. При этом следует учитывать, что ЭКТ - не столько форма охраны природы, сколько система управления природопользованием. </a:t>
          </a:r>
          <a:r>
            <a:rPr lang="ru-RU" sz="13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Природопользовательская</a:t>
          </a:r>
          <a:r>
            <a:rPr lang="ru-RU" sz="13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ориентация ЭКТ связана с нормированием природопользования, обоснованием регламентирующих режимов освоения территории.</a:t>
          </a:r>
          <a:endParaRPr lang="ru-RU" sz="13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730484" y="0"/>
        <a:ext cx="6415599" cy="1979723"/>
      </dsp:txXfrm>
    </dsp:sp>
    <dsp:sp modelId="{8C3CD443-C71D-494C-9FAE-21EAEFE0F112}">
      <dsp:nvSpPr>
        <dsp:cNvPr id="0" name=""/>
        <dsp:cNvSpPr/>
      </dsp:nvSpPr>
      <dsp:spPr>
        <a:xfrm>
          <a:off x="1245691" y="0"/>
          <a:ext cx="1979723" cy="197972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464F2-03FF-4FFE-92C9-4AD446C058CD}">
      <dsp:nvSpPr>
        <dsp:cNvPr id="0" name=""/>
        <dsp:cNvSpPr/>
      </dsp:nvSpPr>
      <dsp:spPr>
        <a:xfrm>
          <a:off x="0" y="192985"/>
          <a:ext cx="7312591" cy="47599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решения вопросов структуризации природопользования необходимо знание «экологической емкости» территории, включающей сведения о состоянии потенциала устойчивости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 антропогенным воздействиям и степени антропогенной нагрузки на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Устойчивость при этом можно рассматривать как особый природный ресурс, поскольку ассимиляционная способность природной среды по отношению к выбросам вещества и энергии в результате антропогенной деятельности может служить одним из критериев определения природоохранной политики. Определение устойчивости природных комплексов при оценке антропогенной нагрузки на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дает возможность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пространственно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увязать и регулировать хозяйственную деятельность, регулировать место размещения объектов хозяйственной деятельности, определять специфику природопользования. Особенно актуально исследование этих вопросов для территорий, где в результате ряда причин, как экономических, так и экологических, произошла смена системы природопользования. При этом считается, что оптимальная структура природопользования не приводит к негативным последствиям, не снижает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и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ресурсоформирующие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свойства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и, наоборот, несовершенная структура природопользования, сформированная без учета ландшафтных особенностей территории, ведет к нарушению и деградации. Таким образом, экологические требования и ограничения при использовании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должны строиться, с одной стороны, на изучении структуры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их функционирования и с другой, на учете характера освоенности территории и взаимодействия природных и антропогенных факторов.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2362" y="425347"/>
        <a:ext cx="6847867" cy="42952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92993-1F3B-400E-B85D-61287F39491F}">
      <dsp:nvSpPr>
        <dsp:cNvPr id="0" name=""/>
        <dsp:cNvSpPr/>
      </dsp:nvSpPr>
      <dsp:spPr>
        <a:xfrm rot="10800000">
          <a:off x="-1" y="308620"/>
          <a:ext cx="5659568" cy="25068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47" tIns="45720" rIns="85344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b="1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являющиеся </a:t>
          </a:r>
          <a:r>
            <a:rPr lang="ru-RU" sz="1200" b="1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средоформирующим</a:t>
          </a: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каркасом территории или носителем уникальных свойств, выводятся из использования и объединяются в одну зону - преимущественно для сохранения. В зависимости от значения и чувствительности природных комплексов этой зоны режим использования может быть различным. Для особо ценных территорий сохранение предусматривает полный отказ от использования с установлением заповедного режима. В остальных природных комплексах допускается сохранение существующих видов использования при обязательном условии перевода их на экстенсивный уровень с учетом экологического обоснования. Развитие новых видов деятельности или расширение существующего использования в данной зоне исключается</a:t>
          </a:r>
          <a:r>
            <a:rPr lang="kk-KZ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LID4096" sz="12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626715" y="308620"/>
        <a:ext cx="5032852" cy="2506864"/>
      </dsp:txXfrm>
    </dsp:sp>
    <dsp:sp modelId="{3E004273-0E5D-47ED-87D9-6950C6CFCA86}">
      <dsp:nvSpPr>
        <dsp:cNvPr id="0" name=""/>
        <dsp:cNvSpPr/>
      </dsp:nvSpPr>
      <dsp:spPr>
        <a:xfrm>
          <a:off x="925" y="615001"/>
          <a:ext cx="1894103" cy="189410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874CE-43DF-4826-A864-C65A3B979CD6}">
      <dsp:nvSpPr>
        <dsp:cNvPr id="0" name=""/>
        <dsp:cNvSpPr/>
      </dsp:nvSpPr>
      <dsp:spPr>
        <a:xfrm rot="10800000">
          <a:off x="-1" y="3380888"/>
          <a:ext cx="5659568" cy="23927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47" tIns="45720" rIns="85344" bIns="4572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b="1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 высоким </a:t>
          </a:r>
          <a:r>
            <a:rPr lang="ru-RU" sz="1200" b="1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средозащитным</a:t>
          </a: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потенциалом представляют территорию, где рекомендуется преимущественно развитие существующего и планируемого использования. Это не означает отказ от природоохранной политики, а лишь предполагает, что организация природопользования здесь сопряжена с меньшим риском для природоохранного статуса. С учетом степени устойчивости </a:t>
          </a:r>
          <a:r>
            <a:rPr lang="ru-RU" sz="1200" b="1" i="0" u="none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</a:t>
          </a:r>
          <a:r>
            <a:rPr lang="ru-RU" sz="1200" b="1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формы использования могут иметь экстенсивный и экстенсивно-интенсивный характер. Такая территория предназначена для реализации хозяйственной деятельности населения. Ее ресурсный потенциал способен обеспечить дальнейшее социально-экономическое развитие территории без риска вызвать ухудшение экологической ситуации.</a:t>
          </a:r>
          <a:endParaRPr lang="LID4096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98175" y="3380888"/>
        <a:ext cx="5061392" cy="2392706"/>
      </dsp:txXfrm>
    </dsp:sp>
    <dsp:sp modelId="{BD925F9C-BA6D-4A1E-8E79-B1B960536D2E}">
      <dsp:nvSpPr>
        <dsp:cNvPr id="0" name=""/>
        <dsp:cNvSpPr/>
      </dsp:nvSpPr>
      <dsp:spPr>
        <a:xfrm>
          <a:off x="925" y="3630190"/>
          <a:ext cx="1894103" cy="189410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0387E-CB69-423F-9BB4-232587C41D9A}">
      <dsp:nvSpPr>
        <dsp:cNvPr id="0" name=""/>
        <dsp:cNvSpPr/>
      </dsp:nvSpPr>
      <dsp:spPr>
        <a:xfrm>
          <a:off x="0" y="552358"/>
          <a:ext cx="848148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09F45-4383-494C-99EB-41A251D07275}">
      <dsp:nvSpPr>
        <dsp:cNvPr id="0" name=""/>
        <dsp:cNvSpPr/>
      </dsp:nvSpPr>
      <dsp:spPr>
        <a:xfrm>
          <a:off x="403781" y="65278"/>
          <a:ext cx="8075624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406" tIns="0" rIns="2244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Природоохранный режим природопользования.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336" y="112833"/>
        <a:ext cx="7980514" cy="879050"/>
      </dsp:txXfrm>
    </dsp:sp>
    <dsp:sp modelId="{9D46068C-8E6E-4E15-BD93-002CC53B2F16}">
      <dsp:nvSpPr>
        <dsp:cNvPr id="0" name=""/>
        <dsp:cNvSpPr/>
      </dsp:nvSpPr>
      <dsp:spPr>
        <a:xfrm>
          <a:off x="0" y="2049239"/>
          <a:ext cx="848148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79136C-4DA2-4C86-8F90-A93DBE484918}">
      <dsp:nvSpPr>
        <dsp:cNvPr id="0" name=""/>
        <dsp:cNvSpPr/>
      </dsp:nvSpPr>
      <dsp:spPr>
        <a:xfrm>
          <a:off x="403781" y="1562158"/>
          <a:ext cx="8075624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406" tIns="0" rIns="2244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Территория экстенсивного хозяйственного использования (сельскохозяйственное, транспортное и др.)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336" y="1609713"/>
        <a:ext cx="7980514" cy="879050"/>
      </dsp:txXfrm>
    </dsp:sp>
    <dsp:sp modelId="{24B8286E-42DF-451F-A76C-104D155AFADB}">
      <dsp:nvSpPr>
        <dsp:cNvPr id="0" name=""/>
        <dsp:cNvSpPr/>
      </dsp:nvSpPr>
      <dsp:spPr>
        <a:xfrm>
          <a:off x="0" y="3546119"/>
          <a:ext cx="8481485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C0F40-3EF4-4703-A869-E5FC4EB2FC59}">
      <dsp:nvSpPr>
        <dsp:cNvPr id="0" name=""/>
        <dsp:cNvSpPr/>
      </dsp:nvSpPr>
      <dsp:spPr>
        <a:xfrm>
          <a:off x="403781" y="3059039"/>
          <a:ext cx="8075624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406" tIns="0" rIns="224406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Территории интенсивного режима природопользования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336" y="3106594"/>
        <a:ext cx="7980514" cy="879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0B6D6-60B1-43AE-9805-06925B3DE848}">
      <dsp:nvSpPr>
        <dsp:cNvPr id="0" name=""/>
        <dsp:cNvSpPr/>
      </dsp:nvSpPr>
      <dsp:spPr>
        <a:xfrm rot="5400000">
          <a:off x="3076008" y="-808444"/>
          <a:ext cx="2143165" cy="376472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территории, обладающие слабой степенью устойчивости с рекомендациями в преобладании в структуре землепользования сельскохозяйственного животноводческого и транспортного природопользования;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892682" y="359531"/>
        <a:ext cx="2509818" cy="1428777"/>
      </dsp:txXfrm>
    </dsp:sp>
    <dsp:sp modelId="{11C84F6D-3EF2-4A60-8A68-A80A8BDFC1C3}">
      <dsp:nvSpPr>
        <dsp:cNvPr id="0" name=""/>
        <dsp:cNvSpPr/>
      </dsp:nvSpPr>
      <dsp:spPr>
        <a:xfrm>
          <a:off x="5036587" y="495899"/>
          <a:ext cx="2150236" cy="1156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EDB5E-F8A7-469E-A3F0-678091C85FDF}">
      <dsp:nvSpPr>
        <dsp:cNvPr id="0" name=""/>
        <dsp:cNvSpPr/>
      </dsp:nvSpPr>
      <dsp:spPr>
        <a:xfrm rot="5400000">
          <a:off x="1521221" y="755430"/>
          <a:ext cx="723990" cy="6369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1664510" y="825338"/>
        <a:ext cx="437412" cy="497162"/>
      </dsp:txXfrm>
    </dsp:sp>
    <dsp:sp modelId="{348FAC1C-640B-4C4C-82D1-E88A545C5815}">
      <dsp:nvSpPr>
        <dsp:cNvPr id="0" name=""/>
        <dsp:cNvSpPr/>
      </dsp:nvSpPr>
      <dsp:spPr>
        <a:xfrm rot="5400000">
          <a:off x="1809173" y="973690"/>
          <a:ext cx="1926735" cy="35625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 с высокой степенью устойчивости и измененными природными функциями (нарушение видовой структуры растительных и животных сообществ);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85023" y="2112723"/>
        <a:ext cx="2375037" cy="1284490"/>
      </dsp:txXfrm>
    </dsp:sp>
    <dsp:sp modelId="{A5065F08-A234-43F9-ABE7-11D5F5AD18F4}">
      <dsp:nvSpPr>
        <dsp:cNvPr id="0" name=""/>
        <dsp:cNvSpPr/>
      </dsp:nvSpPr>
      <dsp:spPr>
        <a:xfrm>
          <a:off x="250576" y="2239527"/>
          <a:ext cx="2080874" cy="1156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3C695-8FEF-4BA9-8B26-FBEF9CE73A7A}">
      <dsp:nvSpPr>
        <dsp:cNvPr id="0" name=""/>
        <dsp:cNvSpPr/>
      </dsp:nvSpPr>
      <dsp:spPr>
        <a:xfrm rot="5400000">
          <a:off x="5143821" y="2499059"/>
          <a:ext cx="723990" cy="6369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5287110" y="2568967"/>
        <a:ext cx="437412" cy="497162"/>
      </dsp:txXfrm>
    </dsp:sp>
    <dsp:sp modelId="{E31C7D3B-F15B-417B-853E-740EC81AEBC9}">
      <dsp:nvSpPr>
        <dsp:cNvPr id="0" name=""/>
        <dsp:cNvSpPr/>
      </dsp:nvSpPr>
      <dsp:spPr>
        <a:xfrm rot="5400000">
          <a:off x="3209300" y="2581358"/>
          <a:ext cx="1926735" cy="356255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-"/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	территории с высокой степенью устойчивости и высокой степенью антропогенной нагрузки. Рекомендуется рекультивация земель в горнодобывающей промышленности, снижение доли земледельческого природопользования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985150" y="3720391"/>
        <a:ext cx="2375037" cy="1284490"/>
      </dsp:txXfrm>
    </dsp:sp>
    <dsp:sp modelId="{B3E11C2A-67E3-42AA-808D-E6BB27F3D7D2}">
      <dsp:nvSpPr>
        <dsp:cNvPr id="0" name=""/>
        <dsp:cNvSpPr/>
      </dsp:nvSpPr>
      <dsp:spPr>
        <a:xfrm>
          <a:off x="5036587" y="3874941"/>
          <a:ext cx="2150236" cy="1156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4DD53-5BF3-4FA1-B71C-BBE3C6F57947}">
      <dsp:nvSpPr>
        <dsp:cNvPr id="0" name=""/>
        <dsp:cNvSpPr/>
      </dsp:nvSpPr>
      <dsp:spPr>
        <a:xfrm rot="5400000">
          <a:off x="1521221" y="4134472"/>
          <a:ext cx="723990" cy="63697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ID4096" sz="900" kern="1200"/>
        </a:p>
      </dsp:txBody>
      <dsp:txXfrm rot="-5400000">
        <a:off x="1664510" y="4204380"/>
        <a:ext cx="437412" cy="4971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image" Target="../media/image3.png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61439" y="2564720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</a:p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формирования структуры природопользования с учетом локальных особенностей </a:t>
            </a: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устойчивого развития региона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2CAED2-CA38-4C92-BE64-FA27F0CF9F26}"/>
              </a:ext>
            </a:extLst>
          </p:cNvPr>
          <p:cNvSpPr/>
          <p:nvPr/>
        </p:nvSpPr>
        <p:spPr>
          <a:xfrm>
            <a:off x="836421" y="301517"/>
            <a:ext cx="4584102" cy="321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3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ru-RU" sz="13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E195A66-D779-4CF9-B071-CF5E27A32F98}"/>
              </a:ext>
            </a:extLst>
          </p:cNvPr>
          <p:cNvGraphicFramePr/>
          <p:nvPr/>
        </p:nvGraphicFramePr>
        <p:xfrm>
          <a:off x="3096914" y="7102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" name="Заголовок 1">
            <a:extLst>
              <a:ext uri="{FF2B5EF4-FFF2-40B4-BE49-F238E27FC236}">
                <a16:creationId xmlns:a16="http://schemas.microsoft.com/office/drawing/2014/main" id="{F9EFEDA8-54C0-440A-9CBC-68B7667DF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421" y="363664"/>
            <a:ext cx="10736378" cy="1325147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интенсивного режима природопользования: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32458184"/>
              </p:ext>
            </p:extLst>
          </p:nvPr>
        </p:nvGraphicFramePr>
        <p:xfrm>
          <a:off x="812332" y="1398603"/>
          <a:ext cx="10588499" cy="4655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7815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401300" cy="704850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типы режимов адаптивного природопользования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574246"/>
              </p:ext>
            </p:extLst>
          </p:nvPr>
        </p:nvGraphicFramePr>
        <p:xfrm>
          <a:off x="428625" y="561974"/>
          <a:ext cx="10810875" cy="6218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3625">
                  <a:extLst>
                    <a:ext uri="{9D8B030D-6E8A-4147-A177-3AD203B41FA5}">
                      <a16:colId xmlns:a16="http://schemas.microsoft.com/office/drawing/2014/main" val="2126615331"/>
                    </a:ext>
                  </a:extLst>
                </a:gridCol>
                <a:gridCol w="3603625">
                  <a:extLst>
                    <a:ext uri="{9D8B030D-6E8A-4147-A177-3AD203B41FA5}">
                      <a16:colId xmlns:a16="http://schemas.microsoft.com/office/drawing/2014/main" val="3177189557"/>
                    </a:ext>
                  </a:extLst>
                </a:gridCol>
                <a:gridCol w="3603625">
                  <a:extLst>
                    <a:ext uri="{9D8B030D-6E8A-4147-A177-3AD203B41FA5}">
                      <a16:colId xmlns:a16="http://schemas.microsoft.com/office/drawing/2014/main" val="416087069"/>
                    </a:ext>
                  </a:extLst>
                </a:gridCol>
              </a:tblGrid>
              <a:tr h="444210">
                <a:tc>
                  <a:txBody>
                    <a:bodyPr/>
                    <a:lstStyle/>
                    <a:p>
                      <a:pPr indent="-2159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</a:t>
                      </a:r>
                      <a:endParaRPr lang="ru-RU" sz="9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природопользования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функции обеспечения экологической стабильности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использования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2011085"/>
                  </a:ext>
                </a:extLst>
              </a:tr>
              <a:tr h="4664202"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Природоохранный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Регламентируемые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Заповедные зоны, Заказники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Ботанические сады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Экологически уязвимые зоны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Компенсационный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Буферные зоны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Водоохранные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зоны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и регулирование биоразнообразия 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Сохранение специфических растений, их комплексное изучение и интродукция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Рекультивационные</a:t>
                      </a: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работы, эколого-стабилизирующие, водорегулирующие функции, сохранение биоразнообразия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антропогенного пресса вокруг крупных промышленных узлов, создание переходных зон к особо охраняемым территориям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Ограничение хозяйственного воздействия для охраны водных систем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Образование, научные исследования, мониторинг, контролируемая рекреация, промысловое хозяйство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Рекреация, образование и научные исследования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215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и научная работа, рекреация, туризм, охотопромысловое хозяйство, освоение уникальных объектов минерального сырья при жесткой регламентации и адаптированной технологии</a:t>
                      </a:r>
                      <a:endParaRPr lang="ru-RU" sz="9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Образование, научные </a:t>
                      </a:r>
                      <a:r>
                        <a:rPr lang="ru-RU" sz="12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дования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рекреация, фермер </a:t>
                      </a:r>
                      <a:r>
                        <a:rPr lang="ru-RU" sz="12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ское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хозяйство, </a:t>
                      </a:r>
                      <a:r>
                        <a:rPr lang="ru-RU" sz="12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регламентиро</a:t>
                      </a: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ванный охотничий промысел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Рекреация, туризм, </a:t>
                      </a:r>
                      <a:r>
                        <a:rPr lang="ru-RU" sz="1200" b="1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регламенти</a:t>
                      </a: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рованные</a:t>
                      </a:r>
                      <a:r>
                        <a:rPr lang="ru-RU" sz="12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адаптированные типы природопользования, не нарушающие природной целостности природных систем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7519371"/>
                  </a:ext>
                </a:extLst>
              </a:tr>
              <a:tr h="444210"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Экстенсивный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Рекультивация земель в горнодобывающей промышленности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Преобладание сельского хозяйства, транспортного природопользования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536875"/>
                  </a:ext>
                </a:extLst>
              </a:tr>
              <a:tr h="666315"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Интенсивный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природопользования сопряжена с наименьшим риском нарушения природного равновесия.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Присутствие всех возможных видов природопользования с учетом значений экологического нормирования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4671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628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7">
            <a:extLst>
              <a:ext uri="{FF2B5EF4-FFF2-40B4-BE49-F238E27FC236}">
                <a16:creationId xmlns:a16="http://schemas.microsoft.com/office/drawing/2014/main" id="{7608836D-C7CD-485D-A3EE-F45976D92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5829972-04AB-4FA5-807B-D16B84C8FE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8825D8A-33EB-4232-B2F4-F9F0A23B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37ECC478-556B-4732-A558-70E89B6614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8" name="Rectangle 64">
              <a:extLst>
                <a:ext uri="{FF2B5EF4-FFF2-40B4-BE49-F238E27FC236}">
                  <a16:creationId xmlns:a16="http://schemas.microsoft.com/office/drawing/2014/main" id="{2569EEB1-2A6F-46C7-AAEA-CD1B676E4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3439FD61-F1F1-466A-9CE6-0607225490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64">
              <a:extLst>
                <a:ext uri="{FF2B5EF4-FFF2-40B4-BE49-F238E27FC236}">
                  <a16:creationId xmlns:a16="http://schemas.microsoft.com/office/drawing/2014/main" id="{BB5C3D91-969C-49DE-81A1-EED0E9FAD7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66">
              <a:extLst>
                <a:ext uri="{FF2B5EF4-FFF2-40B4-BE49-F238E27FC236}">
                  <a16:creationId xmlns:a16="http://schemas.microsoft.com/office/drawing/2014/main" id="{14FDF799-8DBD-465A-BFCD-B8D2F86443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64">
              <a:extLst>
                <a:ext uri="{FF2B5EF4-FFF2-40B4-BE49-F238E27FC236}">
                  <a16:creationId xmlns:a16="http://schemas.microsoft.com/office/drawing/2014/main" id="{4ED0DC5F-645A-4A94-A3C6-9ABA8BEA81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66">
              <a:extLst>
                <a:ext uri="{FF2B5EF4-FFF2-40B4-BE49-F238E27FC236}">
                  <a16:creationId xmlns:a16="http://schemas.microsoft.com/office/drawing/2014/main" id="{987528AE-1A5D-4EAD-9B8F-F27DC6D71B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3EC03E9D-7957-42F3-B30E-B17E1BD9C2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8500EA75-AD80-4038-B7BA-18101069C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A8518B9B-2CF4-499C-8869-53DAF713C7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8A0105D1-8B0F-48FB-99CE-F317FC01C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CE0072A9-6AA2-4FFD-B286-2F7C4D0B86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41208B1A-BDF4-454C-8F35-5FCB2A8152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27">
            <a:extLst>
              <a:ext uri="{FF2B5EF4-FFF2-40B4-BE49-F238E27FC236}">
                <a16:creationId xmlns:a16="http://schemas.microsoft.com/office/drawing/2014/main" id="{DD732156-DC6C-48BB-B708-B6FF339209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1" name="Rectangle 2">
              <a:extLst>
                <a:ext uri="{FF2B5EF4-FFF2-40B4-BE49-F238E27FC236}">
                  <a16:creationId xmlns:a16="http://schemas.microsoft.com/office/drawing/2014/main" id="{D12F30BB-247F-4C07-8FD1-B4A17BED78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>
              <a:extLst>
                <a:ext uri="{FF2B5EF4-FFF2-40B4-BE49-F238E27FC236}">
                  <a16:creationId xmlns:a16="http://schemas.microsoft.com/office/drawing/2014/main" id="{D9B72407-7C8E-411C-A298-DAA3D3AEB3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2">
              <a:extLst>
                <a:ext uri="{FF2B5EF4-FFF2-40B4-BE49-F238E27FC236}">
                  <a16:creationId xmlns:a16="http://schemas.microsoft.com/office/drawing/2014/main" id="{A8908A40-3CE7-49FC-930D-8343D2C68B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A163286E-D081-420D-9CFB-F64ABF859A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DE8A6DD8-B1A0-4844-9E93-5B435CE9F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7E544615-AC20-41F2-9486-24FFC303D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E57712DD-706E-4BA7-996F-289DBF017D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>
              <a:extLst>
                <a:ext uri="{FF2B5EF4-FFF2-40B4-BE49-F238E27FC236}">
                  <a16:creationId xmlns:a16="http://schemas.microsoft.com/office/drawing/2014/main" id="{21F827BF-3A54-4951-B69B-2B7644AECD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AA089BA-3050-459A-9FE4-6BAA2CBECF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186178A2-1581-4172-819F-C39E773D6A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1487A9E8-2A20-4ED4-A785-7E71AE0B91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59">
              <a:extLst>
                <a:ext uri="{FF2B5EF4-FFF2-40B4-BE49-F238E27FC236}">
                  <a16:creationId xmlns:a16="http://schemas.microsoft.com/office/drawing/2014/main" id="{041FDCC3-881A-4FD0-8124-0B552A4CF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2">
              <a:extLst>
                <a:ext uri="{FF2B5EF4-FFF2-40B4-BE49-F238E27FC236}">
                  <a16:creationId xmlns:a16="http://schemas.microsoft.com/office/drawing/2014/main" id="{0E834240-9B67-4663-9EBD-47272D03A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0F9458DA-D11F-4E18-9157-33692F3731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91081F6-440A-4AA3-9B72-3F5D9CC2B4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9EBE463D-7A93-417C-9D3C-97B0A4623D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212DD3DC-0710-4F07-A622-FC8E0555A4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>
              <a:extLst>
                <a:ext uri="{FF2B5EF4-FFF2-40B4-BE49-F238E27FC236}">
                  <a16:creationId xmlns:a16="http://schemas.microsoft.com/office/drawing/2014/main" id="{8784D3F6-706C-4925-A0C5-923284A912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FDA8F6E-612C-41A5-98E3-7605FA7E74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3D541228-2F26-430A-8962-E1148FB4A3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">
              <a:extLst>
                <a:ext uri="{FF2B5EF4-FFF2-40B4-BE49-F238E27FC236}">
                  <a16:creationId xmlns:a16="http://schemas.microsoft.com/office/drawing/2014/main" id="{6112C289-AABF-405B-8B79-BDE5E511D7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59">
              <a:extLst>
                <a:ext uri="{FF2B5EF4-FFF2-40B4-BE49-F238E27FC236}">
                  <a16:creationId xmlns:a16="http://schemas.microsoft.com/office/drawing/2014/main" id="{D7447B8D-AE88-4614-93EA-CFF096AA39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2">
              <a:extLst>
                <a:ext uri="{FF2B5EF4-FFF2-40B4-BE49-F238E27FC236}">
                  <a16:creationId xmlns:a16="http://schemas.microsoft.com/office/drawing/2014/main" id="{B7F02231-97A6-46A8-B388-35730D70EC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4F231344-6DAB-48BD-9121-995A1C79A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F7FA72A2-3D92-4B88-A004-95272D49BB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255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природоохранного режима природопользования?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геоэкологически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приемлемой структуры природопользования?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режимов адаптивного природопользования?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Компенсационный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природопользования?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dirty="0">
              <a:solidFill>
                <a:srgbClr val="000000"/>
              </a:solidFill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32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Объект 2">
            <a:extLst>
              <a:ext uri="{FF2B5EF4-FFF2-40B4-BE49-F238E27FC236}">
                <a16:creationId xmlns:a16="http://schemas.microsoft.com/office/drawing/2014/main" id="{E3583ABC-46FC-4852-83A9-ECDF4BEA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225845"/>
            <a:ext cx="10258425" cy="4351338"/>
          </a:xfrm>
        </p:spPr>
        <p:txBody>
          <a:bodyPr>
            <a:normAutofit fontScale="925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Чибилев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А.А. Ландшафтно-экологические основы рационализации природопользования в степной зоне (на примере Южного Урала и сопредельных территорий):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автореф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...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геогр. наук. – СПб: ГУ, 1992. –    50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Плюснин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В.М. Экологическое зонирование Байкальской природной территории // География и природные ресурсы. – 2002. – №4. –            С. 14-23.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Мирзеханова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З.Г. Экологический каркас территории в стратегии устойчивого развития: анализ подходов, назначение, содержание // География и природные ресурсы. – 2001. – №2. – С. 154-158.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Мирзеханова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З.Г. Экологический каркас территории в стратегии устойчивого развития: пример практической реализации // География и природные ресурсы. – 2001. – №3. – С. 23-28.</a:t>
            </a:r>
          </a:p>
        </p:txBody>
      </p:sp>
      <p:sp>
        <p:nvSpPr>
          <p:cNvPr id="64" name="Скругленный прямоугольник 4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/>
          <p:nvPr/>
        </p:nvSpPr>
        <p:spPr>
          <a:xfrm>
            <a:off x="2003488" y="322759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Заголовок 1">
            <a:extLst>
              <a:ext uri="{FF2B5EF4-FFF2-40B4-BE49-F238E27FC236}">
                <a16:creationId xmlns:a16="http://schemas.microsoft.com/office/drawing/2014/main" id="{028D9DAB-6A13-4E4A-B7F3-5A84D35B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54" y="336282"/>
            <a:ext cx="1097280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824872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природоохранного режима природопользования</a:t>
            </a:r>
          </a:p>
          <a:p>
            <a:pPr marL="514350" lvl="0" indent="-514350"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r>
              <a:rPr 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геоэкологически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приемлемой структуры природопользования с учетом локальных особенностей </a:t>
            </a: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47946" y="1798306"/>
            <a:ext cx="60977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CCD8D1-E26F-457B-B55A-C9224BEBEDD9}"/>
              </a:ext>
            </a:extLst>
          </p:cNvPr>
          <p:cNvSpPr/>
          <p:nvPr/>
        </p:nvSpPr>
        <p:spPr>
          <a:xfrm>
            <a:off x="3121858" y="4222603"/>
            <a:ext cx="6096000" cy="325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72817025"/>
              </p:ext>
            </p:extLst>
          </p:nvPr>
        </p:nvGraphicFramePr>
        <p:xfrm>
          <a:off x="864548" y="817221"/>
          <a:ext cx="10391775" cy="1939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4079253"/>
              </p:ext>
            </p:extLst>
          </p:nvPr>
        </p:nvGraphicFramePr>
        <p:xfrm>
          <a:off x="864549" y="3188565"/>
          <a:ext cx="10391775" cy="1979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8703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72052" y="4015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D00B631-C5FA-49C0-AF67-C86F44CC1B79}"/>
              </a:ext>
            </a:extLst>
          </p:cNvPr>
          <p:cNvSpPr/>
          <p:nvPr/>
        </p:nvSpPr>
        <p:spPr>
          <a:xfrm>
            <a:off x="543040" y="173577"/>
            <a:ext cx="10595245" cy="357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анализа образцов применяется ряд физико-химических методов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6" name="Схема 55">
            <a:extLst>
              <a:ext uri="{FF2B5EF4-FFF2-40B4-BE49-F238E27FC236}">
                <a16:creationId xmlns:a16="http://schemas.microsoft.com/office/drawing/2014/main" id="{8D61795A-67BD-42BE-9949-9717A07C12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1228462"/>
              </p:ext>
            </p:extLst>
          </p:nvPr>
        </p:nvGraphicFramePr>
        <p:xfrm>
          <a:off x="588749" y="568072"/>
          <a:ext cx="7575505" cy="5555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42252925"/>
              </p:ext>
            </p:extLst>
          </p:nvPr>
        </p:nvGraphicFramePr>
        <p:xfrm>
          <a:off x="2396391" y="4781549"/>
          <a:ext cx="2251809" cy="1129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960457674"/>
              </p:ext>
            </p:extLst>
          </p:nvPr>
        </p:nvGraphicFramePr>
        <p:xfrm>
          <a:off x="4762708" y="664537"/>
          <a:ext cx="7312591" cy="5246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15091" y="1467118"/>
            <a:ext cx="3471184" cy="358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5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75D76EF-5FAE-4978-AB28-C494BF591443}"/>
              </a:ext>
            </a:extLst>
          </p:cNvPr>
          <p:cNvSpPr/>
          <p:nvPr/>
        </p:nvSpPr>
        <p:spPr>
          <a:xfrm>
            <a:off x="470301" y="2733802"/>
            <a:ext cx="5323969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Показатели формирования природоохранного режима природопользования, характеризующие экологический каркас территории, определяются следующими параметрами: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A9719CF8-91D2-45B7-A206-8A4AC0A8BDBE}"/>
              </a:ext>
            </a:extLst>
          </p:cNvPr>
          <p:cNvSpPr/>
          <p:nvPr/>
        </p:nvSpPr>
        <p:spPr>
          <a:xfrm>
            <a:off x="685153" y="567538"/>
            <a:ext cx="5315597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Показатель интенсивность природопользования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характеризует тип и вид использования природных ресурсов и меры эффективности этого использования для общества. Интенсивность природопользования определяется размером коренного преобразования природных комплексов.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1694DF6B-F2E7-42A3-873F-2AC8509B76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8375206"/>
              </p:ext>
            </p:extLst>
          </p:nvPr>
        </p:nvGraphicFramePr>
        <p:xfrm>
          <a:off x="6213852" y="151467"/>
          <a:ext cx="5659566" cy="6082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63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2CAED2-CA38-4C92-BE64-FA27F0CF9F26}"/>
              </a:ext>
            </a:extLst>
          </p:cNvPr>
          <p:cNvSpPr/>
          <p:nvPr/>
        </p:nvSpPr>
        <p:spPr>
          <a:xfrm>
            <a:off x="836421" y="301517"/>
            <a:ext cx="4584102" cy="321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3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13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Заголовок 1">
            <a:extLst>
              <a:ext uri="{FF2B5EF4-FFF2-40B4-BE49-F238E27FC236}">
                <a16:creationId xmlns:a16="http://schemas.microsoft.com/office/drawing/2014/main" id="{F9EFEDA8-54C0-440A-9CBC-68B7667DF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421" y="549277"/>
            <a:ext cx="10736378" cy="1029215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выделить следующие направления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геоэкологически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приемлемой структуры природопользования с учетом локальных особенностей исследуемого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региона: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2268317"/>
              </p:ext>
            </p:extLst>
          </p:nvPr>
        </p:nvGraphicFramePr>
        <p:xfrm>
          <a:off x="1991198" y="1683760"/>
          <a:ext cx="8481485" cy="444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73C16A4F-2183-0A55-ED18-7465773ABE48}"/>
              </a:ext>
            </a:extLst>
          </p:cNvPr>
          <p:cNvSpPr txBox="1"/>
          <p:nvPr/>
        </p:nvSpPr>
        <p:spPr>
          <a:xfrm>
            <a:off x="6929033" y="1536345"/>
            <a:ext cx="4637868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среди сельскохозяйственного класса антропогенных ландшафтов наиболее распространен на земной поверхности </a:t>
            </a:r>
            <a:r>
              <a:rPr lang="ru-RU" sz="1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полевой тип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среди промышленного класса – </a:t>
            </a:r>
            <a:r>
              <a:rPr lang="ru-RU" sz="1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карьерно</a:t>
            </a:r>
            <a:r>
              <a:rPr lang="ru-RU" sz="1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-отвальный. </a:t>
            </a:r>
            <a:endParaRPr lang="ru-RU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62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5C9425AC-B0B2-C1F0-89C3-F41F737A85B1}"/>
              </a:ext>
            </a:extLst>
          </p:cNvPr>
          <p:cNvGrpSpPr/>
          <p:nvPr/>
        </p:nvGrpSpPr>
        <p:grpSpPr>
          <a:xfrm>
            <a:off x="2053889" y="533401"/>
            <a:ext cx="8084222" cy="5946268"/>
            <a:chOff x="1571222" y="359535"/>
            <a:chExt cx="9440215" cy="6092781"/>
          </a:xfrm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BE5D5722-D45A-889F-236A-5ED11FB720B7}"/>
                </a:ext>
              </a:extLst>
            </p:cNvPr>
            <p:cNvSpPr/>
            <p:nvPr/>
          </p:nvSpPr>
          <p:spPr>
            <a:xfrm>
              <a:off x="1914525" y="359535"/>
              <a:ext cx="8373012" cy="16934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Природоохранный </a:t>
              </a:r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 природопользования</a:t>
              </a:r>
            </a:p>
          </p:txBody>
        </p: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id="{D538A526-0779-EB1A-F2C2-01768A458A65}"/>
                </a:ext>
              </a:extLst>
            </p:cNvPr>
            <p:cNvCxnSpPr>
              <a:stCxn id="11" idx="2"/>
            </p:cNvCxnSpPr>
            <p:nvPr/>
          </p:nvCxnSpPr>
          <p:spPr>
            <a:xfrm flipH="1">
              <a:off x="4365938" y="2065867"/>
              <a:ext cx="1500389" cy="625818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1CE35351-33F0-B3D9-811B-0AD185E1DEA3}"/>
                </a:ext>
              </a:extLst>
            </p:cNvPr>
            <p:cNvCxnSpPr>
              <a:stCxn id="11" idx="2"/>
            </p:cNvCxnSpPr>
            <p:nvPr/>
          </p:nvCxnSpPr>
          <p:spPr>
            <a:xfrm>
              <a:off x="5866327" y="2065867"/>
              <a:ext cx="1423115" cy="612939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Скругленный прямоугольник 8">
              <a:extLst>
                <a:ext uri="{FF2B5EF4-FFF2-40B4-BE49-F238E27FC236}">
                  <a16:creationId xmlns:a16="http://schemas.microsoft.com/office/drawing/2014/main" id="{B868B525-E422-2890-769F-5C46DA1B17E5}"/>
                </a:ext>
              </a:extLst>
            </p:cNvPr>
            <p:cNvSpPr/>
            <p:nvPr/>
          </p:nvSpPr>
          <p:spPr>
            <a:xfrm>
              <a:off x="1571222" y="3026535"/>
              <a:ext cx="3915177" cy="34257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Регламентируемый</a:t>
              </a:r>
              <a:endParaRPr lang="ru-RU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9">
              <a:extLst>
                <a:ext uri="{FF2B5EF4-FFF2-40B4-BE49-F238E27FC236}">
                  <a16:creationId xmlns:a16="http://schemas.microsoft.com/office/drawing/2014/main" id="{C0AF8FEB-76BC-34F1-805A-E90185D757F0}"/>
                </a:ext>
              </a:extLst>
            </p:cNvPr>
            <p:cNvSpPr/>
            <p:nvPr/>
          </p:nvSpPr>
          <p:spPr>
            <a:xfrm>
              <a:off x="7044744" y="3026536"/>
              <a:ext cx="3966693" cy="342578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Компенсационный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109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8EDC7-A597-B6D7-3260-E581A9198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вида природоохранного режима природопользования: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27BB691-93A9-7AA7-2584-4087DBA62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8</a:t>
            </a:fld>
            <a:endParaRPr lang="ru-RU"/>
          </a:p>
        </p:txBody>
      </p:sp>
      <p:sp>
        <p:nvSpPr>
          <p:cNvPr id="11" name="Правильный пятиугольник 10"/>
          <p:cNvSpPr/>
          <p:nvPr/>
        </p:nvSpPr>
        <p:spPr>
          <a:xfrm>
            <a:off x="1104900" y="1514475"/>
            <a:ext cx="3619500" cy="176212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Регламентируемый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авильный пятиугольник 11"/>
          <p:cNvSpPr/>
          <p:nvPr/>
        </p:nvSpPr>
        <p:spPr>
          <a:xfrm>
            <a:off x="8105775" y="1514474"/>
            <a:ext cx="4086225" cy="1762125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Компенсационный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726" y="3737189"/>
            <a:ext cx="1481136" cy="298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заповедных зон. Они оформлены законодательными актами, имеют четкие границы. Основными функциями заповедных зон является сохранение биоразнообразия природных комплексов.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04974" y="3737189"/>
            <a:ext cx="1481140" cy="298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 заказного режима; также оформлены законодательными актами, имеют четкие границы. Применим режим временного отказа от хозяйственного использования. Рекомендуется рекреационное использование с минимальным воздействием на природу.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70844" y="3737189"/>
            <a:ext cx="1385974" cy="298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100" b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локализованные территории природоохранного значения - представлен ботаническим садом. Рекомендуется рекреационное использование с минимальным воздействием на природу.</a:t>
            </a:r>
            <a:endParaRPr lang="ru-RU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38218" y="3737189"/>
            <a:ext cx="1262544" cy="2984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050" b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экологически уязвимые, рекомендуемые для режима восстановления и сохранения. Это территории с нарушенными природными функциями, низкой степенью устойчивости, имеющие высокую хозяйственную ценность.</a:t>
            </a:r>
            <a:endParaRPr lang="ru-RU" sz="10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858000" y="3737187"/>
            <a:ext cx="1476375" cy="2984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буферные зоны, объединяющие земли защитного, защитно-мелиоративного, санитарного, рекреационного значения (территории, не относящиеся к другим категориям охраны, зеленые зоны в городской черте и пригородах, охранные зоны вокруг техногенных объектов и др.).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610600" y="3737187"/>
            <a:ext cx="1443038" cy="2984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охранные зоны вдоль транспортных коммуникаций обеспечивают гашение антропогенного пресса вблизи линейных систем, обеспечивает плавный переход к территориям с более жестким ограничением природопользования.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329863" y="3737187"/>
            <a:ext cx="1490662" cy="2984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0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водоохранная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 - территория, выделяемая для охраны поверхностных вод от загрязнения, на которой ограничивается хозяйственная деятельность до </a:t>
            </a:r>
            <a:r>
              <a:rPr lang="ru-RU" sz="10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геоэкологоприемлемых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нормативов и проводятся восстановительные работы.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>
            <a:endCxn id="13" idx="0"/>
          </p:cNvCxnSpPr>
          <p:nvPr/>
        </p:nvCxnSpPr>
        <p:spPr>
          <a:xfrm flipH="1">
            <a:off x="826294" y="3076575"/>
            <a:ext cx="853353" cy="660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5" idx="0"/>
          </p:cNvCxnSpPr>
          <p:nvPr/>
        </p:nvCxnSpPr>
        <p:spPr>
          <a:xfrm flipH="1">
            <a:off x="2445544" y="3276595"/>
            <a:ext cx="344340" cy="460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817386" y="3276595"/>
            <a:ext cx="371234" cy="390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33644" y="3076575"/>
            <a:ext cx="2268608" cy="660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8258175" y="3276596"/>
            <a:ext cx="95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2" idx="2"/>
          </p:cNvCxnSpPr>
          <p:nvPr/>
        </p:nvCxnSpPr>
        <p:spPr>
          <a:xfrm flipH="1">
            <a:off x="7747721" y="3276595"/>
            <a:ext cx="1138456" cy="4605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2" idx="3"/>
          </p:cNvCxnSpPr>
          <p:nvPr/>
        </p:nvCxnSpPr>
        <p:spPr>
          <a:xfrm flipH="1">
            <a:off x="9548813" y="3276599"/>
            <a:ext cx="600075" cy="390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11074003" y="3341740"/>
            <a:ext cx="194072" cy="325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546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0ED5165-5F52-44A8-AD73-152470AACB3F}"/>
              </a:ext>
            </a:extLst>
          </p:cNvPr>
          <p:cNvSpPr/>
          <p:nvPr/>
        </p:nvSpPr>
        <p:spPr>
          <a:xfrm>
            <a:off x="588749" y="1488893"/>
            <a:ext cx="4719323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Территория экстенсивного хозяйственного использования (сельскохозяйственное, транспортное и др.), включает: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2059D44-18A8-45EA-9A1D-238060DB5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3523146"/>
              </p:ext>
            </p:extLst>
          </p:nvPr>
        </p:nvGraphicFramePr>
        <p:xfrm>
          <a:off x="4893665" y="852669"/>
          <a:ext cx="743740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07971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4826</TotalTime>
  <Words>1067</Words>
  <Application>Microsoft Office PowerPoint</Application>
  <PresentationFormat>Широкоэкранный</PresentationFormat>
  <Paragraphs>100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Предлагается выделить следующие направления геоэкологически приемлемой структуры природопользования с учетом локальных особенностей исследуемого региона: </vt:lpstr>
      <vt:lpstr>Презентация PowerPoint</vt:lpstr>
      <vt:lpstr>Различают 2 вида природоохранного режима природопользования:</vt:lpstr>
      <vt:lpstr>Презентация PowerPoint</vt:lpstr>
      <vt:lpstr>Территории интенсивного режима природопользования:</vt:lpstr>
      <vt:lpstr>Таблица 1 – Основные типы режимов адаптивного природопользования 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165</cp:revision>
  <dcterms:created xsi:type="dcterms:W3CDTF">2021-11-16T03:16:23Z</dcterms:created>
  <dcterms:modified xsi:type="dcterms:W3CDTF">2023-11-04T19:39:56Z</dcterms:modified>
</cp:coreProperties>
</file>