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4"/>
  </p:sldMasterIdLst>
  <p:notesMasterIdLst>
    <p:notesMasterId r:id="rId39"/>
  </p:notesMasterIdLst>
  <p:handoutMasterIdLst>
    <p:handoutMasterId r:id="rId40"/>
  </p:handoutMasterIdLst>
  <p:sldIdLst>
    <p:sldId id="256" r:id="rId5"/>
    <p:sldId id="341" r:id="rId6"/>
    <p:sldId id="306" r:id="rId7"/>
    <p:sldId id="338" r:id="rId8"/>
    <p:sldId id="339" r:id="rId9"/>
    <p:sldId id="340" r:id="rId10"/>
    <p:sldId id="337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36" r:id="rId34"/>
    <p:sldId id="329" r:id="rId35"/>
    <p:sldId id="333" r:id="rId36"/>
    <p:sldId id="335" r:id="rId37"/>
    <p:sldId id="334" r:id="rId3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1" autoAdjust="0"/>
  </p:normalViewPr>
  <p:slideViewPr>
    <p:cSldViewPr snapToGrid="0" showGuides="1">
      <p:cViewPr>
        <p:scale>
          <a:sx n="66" d="100"/>
          <a:sy n="66" d="100"/>
        </p:scale>
        <p:origin x="-668" y="-2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C522B8D-815E-429C-9EC2-505CEC215084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09.10.2016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8"/>
            <a:ext cx="5734051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8"/>
            <a:ext cx="573405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6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DC0002A-E6EF-4378-B5A3-22E20EA855B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E80E4BC3-C763-48AA-8280-ACE59646066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2E0B6C-3F58-4527-A133-F91FB65EBC2F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vFULnNpNLg&amp;t=117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263" y="1030149"/>
            <a:ext cx="5764193" cy="2986268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sz="4000" b="1" dirty="0" smtClean="0"/>
              <a:t>Алгоритмизация </a:t>
            </a:r>
            <a:br>
              <a:rPr lang="ru-RU" sz="4000" b="1" dirty="0" smtClean="0"/>
            </a:br>
            <a:r>
              <a:rPr lang="ru-RU" sz="4000" b="1" dirty="0" smtClean="0"/>
              <a:t>и программирование</a:t>
            </a:r>
            <a:br>
              <a:rPr lang="ru-RU" sz="4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i="1" cap="none" dirty="0" smtClean="0"/>
              <a:t>и.о. доцент кафедры «Информационные системы» </a:t>
            </a:r>
            <a:r>
              <a:rPr lang="ru-RU" sz="1800" b="1" i="1" cap="none" dirty="0" err="1" smtClean="0"/>
              <a:t>Муханова</a:t>
            </a:r>
            <a:r>
              <a:rPr lang="ru-RU" sz="1800" b="1" i="1" cap="none" dirty="0" smtClean="0"/>
              <a:t> </a:t>
            </a:r>
            <a:r>
              <a:rPr lang="ru-RU" sz="1800" b="1" i="1" cap="none" dirty="0" err="1" smtClean="0"/>
              <a:t>Аягоз</a:t>
            </a:r>
            <a:r>
              <a:rPr lang="ru-RU" sz="1800" b="1" i="1" cap="none" dirty="0" smtClean="0"/>
              <a:t> </a:t>
            </a:r>
            <a:r>
              <a:rPr lang="ru-RU" sz="1800" b="1" i="1" cap="none" dirty="0" err="1" smtClean="0"/>
              <a:t>Асанбековна</a:t>
            </a:r>
            <a:r>
              <a:rPr lang="ru-RU" sz="1800" b="1" i="1" cap="none" dirty="0" smtClean="0"/>
              <a:t/>
            </a:r>
            <a:br>
              <a:rPr lang="ru-RU" sz="1800" b="1" i="1" cap="none" dirty="0" smtClean="0"/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empoautomation.com/wp-content/uploads/2018/05/shutterstock_175375409-673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72" y="983848"/>
            <a:ext cx="5177742" cy="42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8458" y="4627401"/>
            <a:ext cx="5734051" cy="955565"/>
          </a:xfrm>
        </p:spPr>
        <p:txBody>
          <a:bodyPr/>
          <a:lstStyle/>
          <a:p>
            <a:pPr algn="r"/>
            <a:r>
              <a:rPr lang="ru-RU" b="1" i="1" dirty="0"/>
              <a:t>Лекция </a:t>
            </a:r>
            <a:r>
              <a:rPr lang="ru-RU" b="1" i="1" dirty="0" smtClean="0"/>
              <a:t>№</a:t>
            </a:r>
            <a:r>
              <a:rPr lang="en-US" b="1" i="1" dirty="0" smtClean="0"/>
              <a:t>1</a:t>
            </a:r>
            <a:r>
              <a:rPr lang="kk-KZ" b="1" i="1" smtClean="0"/>
              <a:t>3</a:t>
            </a:r>
            <a:r>
              <a:rPr lang="ru-RU" b="1" i="1" smtClean="0"/>
              <a:t> </a:t>
            </a:r>
            <a:r>
              <a:rPr lang="ru-RU" b="1" i="1" dirty="0" smtClean="0"/>
              <a:t>Рекурсия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Однако, если мы ошибёмся один раз в начальном коде, то потом эта ошибка попадёт в код во все места, куда мы скопировали вычисление факториала. Да и вообще, код занимает больше места, чем мог бы. Чтобы избежать повторного написания одной и той же логики, в языках программирования существуют функции.</a:t>
            </a:r>
          </a:p>
          <a:p>
            <a:pPr algn="just"/>
            <a:r>
              <a:rPr lang="ru-RU" dirty="0"/>
              <a:t>Функции — это такие участки кода, которые изолированы от </a:t>
            </a:r>
            <a:r>
              <a:rPr lang="ru-RU" dirty="0" smtClean="0"/>
              <a:t>остальной </a:t>
            </a:r>
            <a:r>
              <a:rPr lang="ru-RU" dirty="0"/>
              <a:t>программы и выполняются только тогда, когда вызываются. Вы уже встречались с функциями </a:t>
            </a:r>
            <a:r>
              <a:rPr lang="ru-RU" dirty="0" err="1"/>
              <a:t>sqrt</a:t>
            </a:r>
            <a:r>
              <a:rPr lang="ru-RU" dirty="0"/>
              <a:t>(), </a:t>
            </a:r>
            <a:r>
              <a:rPr lang="ru-RU" dirty="0" err="1"/>
              <a:t>len</a:t>
            </a:r>
            <a:r>
              <a:rPr lang="ru-RU" dirty="0"/>
              <a:t>() и </a:t>
            </a:r>
            <a:r>
              <a:rPr lang="ru-RU" dirty="0" err="1"/>
              <a:t>print</a:t>
            </a:r>
            <a:r>
              <a:rPr lang="ru-RU" dirty="0"/>
              <a:t>(). Они все обладают общим свойством: они могут принимать параметры (ноль, один или несколько), и они могут возвращать значение (хотя могут и не возвращать). Например, функция </a:t>
            </a:r>
            <a:r>
              <a:rPr lang="ru-RU" dirty="0" err="1"/>
              <a:t>sqrt</a:t>
            </a:r>
            <a:r>
              <a:rPr lang="ru-RU" dirty="0"/>
              <a:t>() принимает один параметр и возвращает значение (корень числа). Функция </a:t>
            </a:r>
            <a:r>
              <a:rPr lang="ru-RU" dirty="0" err="1"/>
              <a:t>print</a:t>
            </a:r>
            <a:r>
              <a:rPr lang="ru-RU" dirty="0"/>
              <a:t>() принимает переменное число параметров и ничего не возвращает.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2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Покажем, как написать функцию </a:t>
            </a:r>
            <a:r>
              <a:rPr lang="ru-RU" dirty="0" err="1"/>
              <a:t>factorial</a:t>
            </a:r>
            <a:r>
              <a:rPr lang="ru-RU" dirty="0"/>
              <a:t>(), которая принимает один параметр — число, и возвращает значение — факториал этого числа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524" t="49478" r="36065" b="22634"/>
          <a:stretch/>
        </p:blipFill>
        <p:spPr>
          <a:xfrm>
            <a:off x="2306781" y="3385115"/>
            <a:ext cx="6917123" cy="23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3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Дадим несколько объяснений. Во-первых, код функции должен размещаться в начале программы, вернее, до того места, где мы захотим воспользоваться функцией </a:t>
            </a:r>
            <a:r>
              <a:rPr lang="ru-RU" dirty="0" err="1"/>
              <a:t>factorial</a:t>
            </a:r>
            <a:r>
              <a:rPr lang="ru-RU" dirty="0"/>
              <a:t>(). Первая строчка этого примера является описанием нашей функции. </a:t>
            </a:r>
            <a:r>
              <a:rPr lang="ru-RU" dirty="0" err="1"/>
              <a:t>factorial</a:t>
            </a:r>
            <a:r>
              <a:rPr lang="ru-RU" dirty="0"/>
              <a:t> — идентификатор, то есть имя нашей функции. После идентификатора в круглых скобках идет список параметров, которые получает наша функция. Список состоит из перечисленных через запятую идентификаторов параметров. В нашем случае список состоит из одной величины n. В конце строки ставится двоеточие.</a:t>
            </a:r>
          </a:p>
        </p:txBody>
      </p:sp>
    </p:spTree>
    <p:extLst>
      <p:ext uri="{BB962C8B-B14F-4D97-AF65-F5344CB8AC3E}">
        <p14:creationId xmlns:p14="http://schemas.microsoft.com/office/powerpoint/2010/main" val="30508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Далее идет тело функции, оформленное в виде блока, то есть с отступом. Внутри функции вычисляется значение факториала числа n и оно сохраняется в переменной </a:t>
            </a:r>
            <a:r>
              <a:rPr lang="ru-RU" dirty="0" err="1"/>
              <a:t>res</a:t>
            </a:r>
            <a:r>
              <a:rPr lang="ru-RU" dirty="0"/>
              <a:t>. Функция завершается инструкцией </a:t>
            </a:r>
            <a:r>
              <a:rPr lang="ru-RU" dirty="0" err="1"/>
              <a:t>return</a:t>
            </a:r>
            <a:r>
              <a:rPr lang="ru-RU" dirty="0"/>
              <a:t> </a:t>
            </a:r>
            <a:r>
              <a:rPr lang="ru-RU" dirty="0" err="1"/>
              <a:t>res</a:t>
            </a:r>
            <a:r>
              <a:rPr lang="ru-RU" dirty="0"/>
              <a:t>, которая завершает работу функции и возвращает значение переменной </a:t>
            </a:r>
            <a:r>
              <a:rPr lang="ru-RU" dirty="0" err="1"/>
              <a:t>res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Инструкция </a:t>
            </a:r>
            <a:r>
              <a:rPr lang="ru-RU" dirty="0" err="1"/>
              <a:t>return</a:t>
            </a:r>
            <a:r>
              <a:rPr lang="ru-RU" dirty="0"/>
              <a:t> может встречаться в произвольном месте функции, ее исполнение завершает работу функции и возвращает указанное значение в место вызова. Если функция не возвращает значения, то инструкция </a:t>
            </a:r>
            <a:r>
              <a:rPr lang="ru-RU" dirty="0" err="1"/>
              <a:t>return</a:t>
            </a:r>
            <a:r>
              <a:rPr lang="ru-RU" dirty="0"/>
              <a:t> используется без возвращаемого значения. В функциях, которым не нужно возвращать значения, инструкция </a:t>
            </a:r>
            <a:r>
              <a:rPr lang="ru-RU" dirty="0" err="1"/>
              <a:t>return</a:t>
            </a:r>
            <a:r>
              <a:rPr lang="ru-RU" dirty="0"/>
              <a:t> может отсутствовать.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5" y="986648"/>
            <a:ext cx="8261873" cy="3603812"/>
          </a:xfrm>
        </p:spPr>
        <p:txBody>
          <a:bodyPr/>
          <a:lstStyle/>
          <a:p>
            <a:r>
              <a:rPr lang="ru-RU" dirty="0"/>
              <a:t>Приведём ещё один пример. Напишем функцию </a:t>
            </a:r>
            <a:r>
              <a:rPr lang="ru-RU" dirty="0" err="1"/>
              <a:t>max</a:t>
            </a:r>
            <a:r>
              <a:rPr lang="ru-RU" dirty="0"/>
              <a:t>(), которая принимает два числа и возвращает максимальное из них (на самом деле, такая функция уже встроена в Питон).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701" t="41823" r="36017" b="27528"/>
          <a:stretch/>
        </p:blipFill>
        <p:spPr>
          <a:xfrm>
            <a:off x="2241962" y="2701636"/>
            <a:ext cx="8024256" cy="298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5639" y="1059385"/>
            <a:ext cx="8261873" cy="36038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Теперь можно написать функцию max3(), которая принимает три числа и возвращает максимальное </a:t>
            </a:r>
            <a:r>
              <a:rPr lang="ru-RU" dirty="0" smtClean="0"/>
              <a:t>из </a:t>
            </a:r>
            <a:r>
              <a:rPr lang="ru-RU" dirty="0"/>
              <a:t>них.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575" t="48597" r="36519" b="19221"/>
          <a:stretch/>
        </p:blipFill>
        <p:spPr>
          <a:xfrm>
            <a:off x="1815639" y="2369128"/>
            <a:ext cx="8853870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9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77" t="32233" r="37562" b="19540"/>
          <a:stretch/>
        </p:blipFill>
        <p:spPr>
          <a:xfrm>
            <a:off x="2171701" y="1132367"/>
            <a:ext cx="7701837" cy="46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Локальные и глобальные переменные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5540" y="1331869"/>
            <a:ext cx="8261873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Внутри функции можно использовать переменные, объявленные вне этой функции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459" t="36313" r="36268" b="44313"/>
          <a:stretch/>
        </p:blipFill>
        <p:spPr>
          <a:xfrm>
            <a:off x="1788927" y="2156065"/>
            <a:ext cx="7500189" cy="1766455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8927" y="4058518"/>
            <a:ext cx="8168486" cy="1754326"/>
          </a:xfrm>
          <a:prstGeom prst="rect">
            <a:avLst/>
          </a:prstGeom>
          <a:solidFill>
            <a:srgbClr val="F7F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-apple-system"/>
              </a:rPr>
              <a:t>Здесь переменной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Menlo"/>
              </a:rPr>
              <a:t>a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-apple-system"/>
              </a:rPr>
              <a:t> присваивается значение 1, и функция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Menlo"/>
              </a:rPr>
              <a:t>f()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-apple-system"/>
              </a:rPr>
              <a:t> печатает это значение, несмотря на то, что до объявления функции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Menlo"/>
              </a:rPr>
              <a:t>f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-apple-system"/>
              </a:rPr>
              <a:t> эта переменная не инициализируется. В момент вызова функции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Menlo"/>
              </a:rPr>
              <a:t>f()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-apple-system"/>
              </a:rPr>
              <a:t> переменной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Menlo"/>
              </a:rPr>
              <a:t>a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-apple-system"/>
              </a:rPr>
              <a:t> уже присвоено значение, поэтому функция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Menlo"/>
              </a:rPr>
              <a:t>f()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-apple-system"/>
              </a:rPr>
              <a:t> может вывести его на экран.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-apple-system"/>
              </a:rPr>
              <a:t>Такие переменные (объявленные вне функции, но доступные внутри функции) называются 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effectLst/>
                <a:latin typeface="-apple-system"/>
              </a:rPr>
              <a:t>глобальными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-apple-system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87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0948" y="737266"/>
            <a:ext cx="8261873" cy="3603812"/>
          </a:xfrm>
        </p:spPr>
        <p:txBody>
          <a:bodyPr/>
          <a:lstStyle/>
          <a:p>
            <a:r>
              <a:rPr lang="ru-RU" dirty="0"/>
              <a:t>Но если инициализировать какую-то переменную внутри функции, использовать эту переменную вне функции не удастся. Например: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384" t="35000" r="36450" b="45266"/>
          <a:stretch/>
        </p:blipFill>
        <p:spPr>
          <a:xfrm>
            <a:off x="1984663" y="2035213"/>
            <a:ext cx="7438747" cy="178864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84662" y="4316464"/>
            <a:ext cx="7690965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-apple-system"/>
              </a:rPr>
              <a:t>Получим ошибку 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latin typeface="Menlo"/>
              </a:rPr>
              <a:t>NameError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Menlo"/>
              </a:rPr>
              <a:t>: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latin typeface="Menlo"/>
              </a:rPr>
              <a:t>name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Menlo"/>
              </a:rPr>
              <a:t> 'a'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latin typeface="Menlo"/>
              </a:rPr>
              <a:t>is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Menlo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latin typeface="Menlo"/>
              </a:rPr>
              <a:t>not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Menlo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latin typeface="Menlo"/>
              </a:rPr>
              <a:t>defined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-apple-system"/>
              </a:rPr>
              <a:t>. Такие переменные, объявленные внутри функции, называются 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latin typeface="-apple-system"/>
              </a:rPr>
              <a:t>локальными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-apple-system"/>
              </a:rPr>
              <a:t>. Эти переменные становятся недоступными после выхода из функции.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4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Интересным получится результат, если попробовать изменить значение глобальной переменной внутри функции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419" t="30906" r="36546" b="42266"/>
          <a:stretch/>
        </p:blipFill>
        <p:spPr>
          <a:xfrm>
            <a:off x="2140526" y="3215511"/>
            <a:ext cx="7649319" cy="25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План лекции</a:t>
            </a:r>
          </a:p>
          <a:p>
            <a:r>
              <a:rPr lang="ru-RU" dirty="0"/>
              <a:t>Рекурсивные алгоритмы</a:t>
            </a:r>
            <a:r>
              <a:rPr lang="ru-RU"/>
              <a:t>. </a:t>
            </a:r>
            <a:endParaRPr lang="ru-RU" smtClean="0"/>
          </a:p>
          <a:p>
            <a:r>
              <a:rPr lang="ru-RU" smtClean="0"/>
              <a:t>Программирование </a:t>
            </a:r>
            <a:r>
              <a:rPr lang="ru-RU" dirty="0"/>
              <a:t>рекурсивных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6208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rot="10800000" flipV="1">
            <a:off x="1189877" y="954015"/>
            <a:ext cx="9450413" cy="3785652"/>
          </a:xfrm>
          <a:prstGeom prst="rect">
            <a:avLst/>
          </a:prstGeom>
          <a:solidFill>
            <a:srgbClr val="F7F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+mj-lt"/>
              </a:rPr>
              <a:t>Будут выведены числа 1 и 0. Несмотря на то, что значение переменной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BD4147"/>
                </a:solidFill>
                <a:effectLst/>
                <a:latin typeface="+mj-lt"/>
              </a:rPr>
              <a:t>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+mj-lt"/>
              </a:rPr>
              <a:t> изменилось внутри функции, вне функции оно осталось прежним! Это сделано в целях “защиты” глобальных переменных от случайного изменения из функции. Например, если функция будет вызвана из цикла по переменной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BD4147"/>
                </a:solidFill>
                <a:effectLst/>
                <a:latin typeface="+mj-lt"/>
              </a:rPr>
              <a:t>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+mj-lt"/>
              </a:rPr>
              <a:t>, а в этой функции будет использована переменная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BD4147"/>
                </a:solidFill>
                <a:effectLst/>
                <a:latin typeface="+mj-lt"/>
              </a:rPr>
              <a:t>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+mj-lt"/>
              </a:rPr>
              <a:t> также для организации цикла, то эти переменные должны быть различными. Если вы не поняли последнее предложение, то посмотрите на следующий код и подумайте, как бы он работал, если бы внутри функции изменялась переменная i.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35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90" t="23088" r="35124" b="25299"/>
          <a:stretch/>
        </p:blipFill>
        <p:spPr>
          <a:xfrm>
            <a:off x="2982191" y="820882"/>
            <a:ext cx="6673051" cy="40628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2191" y="488372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73A3C"/>
                </a:solidFill>
                <a:latin typeface="-apple-system"/>
              </a:rPr>
              <a:t>Итак, если внутри функции модифицируется значение некоторой переменной, то переменная с таким именем становится локальной переменной, и ее модификация не приведет к изменению глобальной переменной с таким же именем.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10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34272" y="633140"/>
            <a:ext cx="8891719" cy="3170099"/>
          </a:xfrm>
          <a:prstGeom prst="rect">
            <a:avLst/>
          </a:prstGeom>
          <a:solidFill>
            <a:srgbClr val="F7F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Более формально: интерпретатор Питон считает переменную локальной для данной функции, если в её коде есть хотя бы одна инструкция, модифицирующая значение переменной, то эта переменная считается локальной и не может быть использована до инициализации. Инструкция, модифицирующая значение переменной — это операторы 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=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, 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+=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, а также использование переменной в качестве параметра цикла 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for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. При этом даже если инструкция,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модицифицирующая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 переменную никогда не будет выполнена, интерпретатор это проверить не может, и переменная все равно считается локальной. Пример: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380" t="32148" r="37250" b="43764"/>
          <a:stretch/>
        </p:blipFill>
        <p:spPr>
          <a:xfrm>
            <a:off x="2320071" y="3927763"/>
            <a:ext cx="7520119" cy="21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87789" y="936758"/>
            <a:ext cx="9210938" cy="2862322"/>
          </a:xfrm>
          <a:prstGeom prst="rect">
            <a:avLst/>
          </a:prstGeom>
          <a:solidFill>
            <a:srgbClr val="F7F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Возникает ошибка: </a:t>
            </a: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UnboundLocalError: local variable 'a' referenced before assignment</a:t>
            </a: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. А именно, в функции </a:t>
            </a: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f()</a:t>
            </a: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 идентификатор </a:t>
            </a: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a</a:t>
            </a: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 становится локальной переменной, т.к. в функции есть команда, модифицирующая переменную </a:t>
            </a: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a</a:t>
            </a: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, пусть даже никогда и не выполняющийся (но интерпретатор не может это отследить). Поэтому вывод переменной </a:t>
            </a: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a</a:t>
            </a: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 приводит к обращению к неинициализированной локальной переменной.</a:t>
            </a:r>
            <a:endParaRPr kumimoji="0" lang="ru-RU" alt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Чтобы функция могла изменить значение глобальной переменной, необходимо объявить эту переменную внутри функции, как глобальную, при помощи ключевого слова </a:t>
            </a: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global</a:t>
            </a: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:</a:t>
            </a:r>
            <a:endParaRPr kumimoji="0" lang="ru-RU" alt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7126" t="35850" r="36364" b="36389"/>
          <a:stretch/>
        </p:blipFill>
        <p:spPr>
          <a:xfrm>
            <a:off x="1849581" y="3799080"/>
            <a:ext cx="7346374" cy="24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92466" y="1032508"/>
            <a:ext cx="9110170" cy="2585323"/>
          </a:xfrm>
          <a:prstGeom prst="rect">
            <a:avLst/>
          </a:prstGeom>
          <a:solidFill>
            <a:srgbClr val="F7F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effectLst/>
                <a:latin typeface="-apple-system"/>
              </a:rPr>
              <a:t>В этом примере на экран будет выведено 1 1, так как переменная </a:t>
            </a:r>
            <a:r>
              <a:rPr kumimoji="0" lang="ru-RU" altLang="ru-RU" b="0" i="0" u="none" strike="noStrike" cap="none" normalizeH="0" baseline="0" smtClean="0">
                <a:ln>
                  <a:noFill/>
                </a:ln>
                <a:effectLst/>
                <a:latin typeface="Menlo"/>
              </a:rPr>
              <a:t>a</a:t>
            </a:r>
            <a:r>
              <a:rPr kumimoji="0" lang="ru-RU" altLang="ru-RU" b="0" i="0" u="none" strike="noStrike" cap="none" normalizeH="0" baseline="0" smtClean="0">
                <a:ln>
                  <a:noFill/>
                </a:ln>
                <a:effectLst/>
                <a:latin typeface="-apple-system"/>
              </a:rPr>
              <a:t> объявлена, как глобальная, и ее изменение внутри функции приводит к тому, что и вне функции переменная будет доступна.</a:t>
            </a:r>
            <a:endParaRPr kumimoji="0" lang="ru-RU" altLang="ru-RU" b="0" i="0" u="none" strike="noStrike" cap="none" normalizeH="0" baseline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effectLst/>
                <a:latin typeface="-apple-system"/>
              </a:rPr>
              <a:t>Тем не менее, лучше не изменять значения глобальных переменных внутри функции. Если ваша функция должна поменять какую-то переменную, пусть лучше она вернёт это значением, и вы сами при вызове функции явно присвоите в переменную это значение. Если следовать этим правилам, то функции получаются независимыми от кода, и их можно легко копировать из одной программы в другую.</a:t>
            </a:r>
            <a:endParaRPr kumimoji="0" lang="ru-RU" altLang="ru-RU" b="0" i="0" u="none" strike="noStrike" cap="none" normalizeH="0" baseline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66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2512" y="903520"/>
            <a:ext cx="8261873" cy="3603812"/>
          </a:xfrm>
        </p:spPr>
        <p:txBody>
          <a:bodyPr/>
          <a:lstStyle/>
          <a:p>
            <a:r>
              <a:rPr lang="ru-RU" dirty="0"/>
              <a:t>Например, пусть ваша программа должна посчитать факториал вводимого числа, который вы потом захотите сохранить в переменной f. Вот как это </a:t>
            </a:r>
            <a:r>
              <a:rPr lang="ru-RU" u="sng" dirty="0"/>
              <a:t>не стоит</a:t>
            </a:r>
            <a:r>
              <a:rPr lang="ru-RU" dirty="0"/>
              <a:t> делать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640" t="32927" r="36258" b="34409"/>
          <a:stretch/>
        </p:blipFill>
        <p:spPr>
          <a:xfrm>
            <a:off x="2109355" y="2504208"/>
            <a:ext cx="8421550" cy="33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Этот код написан плохо, потому что его трудно использовать ещё один раз. Если вам завтра понадобится в другой программе использовать функцию «факториал», то вы не сможете просто скопировать эту функцию отсюда и вставить в вашу новую программу. Вам придётся поменять то, как она возвращает посчитанное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37847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4" y="1308767"/>
            <a:ext cx="8261873" cy="3603812"/>
          </a:xfrm>
        </p:spPr>
        <p:txBody>
          <a:bodyPr/>
          <a:lstStyle/>
          <a:p>
            <a:r>
              <a:rPr lang="ru-RU" dirty="0"/>
              <a:t>Гораздо лучше </a:t>
            </a:r>
            <a:r>
              <a:rPr lang="ru-RU" dirty="0" smtClean="0"/>
              <a:t>переписать </a:t>
            </a:r>
            <a:r>
              <a:rPr lang="ru-RU" dirty="0"/>
              <a:t>этот пример так: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483" t="22980" r="36287" b="41688"/>
          <a:stretch/>
        </p:blipFill>
        <p:spPr>
          <a:xfrm>
            <a:off x="2336285" y="2078182"/>
            <a:ext cx="7689272" cy="33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79" t="37209" r="35288" b="32227"/>
          <a:stretch/>
        </p:blipFill>
        <p:spPr>
          <a:xfrm>
            <a:off x="1460031" y="1506682"/>
            <a:ext cx="9435535" cy="33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Рекурсия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Как мы видели выше, функция может вызывать другую функцию. Но функция также может вызывать и саму себя! Рассмотрим это на примере функции вычисления факториала. Хорошо известно, что 0!=1, 1!=1. А как вычислить величину n! для большого n? Если бы мы могли вычислить величину (n-1)!, то тогда мы легко вычислим n!, поскольку n!=n⋅(n-1)!. Но как вычислить (n-1)!? Если бы мы вычислили (n-2)!, то мы сможем </a:t>
            </a:r>
            <a:r>
              <a:rPr lang="ru-RU" dirty="0" smtClean="0"/>
              <a:t>вычислит </a:t>
            </a:r>
            <a:r>
              <a:rPr lang="ru-RU" dirty="0"/>
              <a:t>и (n-1)!=(n-1)⋅(n-2)!. А как вычислить (n-2)!? Если бы... В конце концов, мы дойдем до величины 0!, которая равна 1. Таким образом, для вычисления факториала мы можем использовать значение факториала для меньшего числа. Это можно сделать и в программе на Питоне:</a:t>
            </a:r>
          </a:p>
        </p:txBody>
      </p:sp>
    </p:spTree>
    <p:extLst>
      <p:ext uri="{BB962C8B-B14F-4D97-AF65-F5344CB8AC3E}">
        <p14:creationId xmlns:p14="http://schemas.microsoft.com/office/powerpoint/2010/main" val="24176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95055" y="1474031"/>
            <a:ext cx="8291946" cy="40318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Рекурсия</a:t>
            </a:r>
            <a:endParaRPr kumimoji="0" lang="ru-RU" altLang="ru-RU" sz="3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Эпиграф: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def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ShortStory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():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print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("У попа была собака, он ее любил.")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print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("Она съела кусок мяса, он ее убил,")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print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("В землю закопал и надпись написал:")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ShortStory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()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3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видеоурок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6030" y="2119257"/>
            <a:ext cx="8261873" cy="360381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https://www.youtube.com/watch?v=jvFULnNpNLg&amp;t=117s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8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Подобный прием (вызов функцией самой себя) называется рекурсией, а сама функция называется рекурсивной.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89" t="19619" r="36099" b="53853"/>
          <a:stretch/>
        </p:blipFill>
        <p:spPr>
          <a:xfrm>
            <a:off x="1460031" y="2362968"/>
            <a:ext cx="9289775" cy="29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/>
              <a:t>Контрольные в</a:t>
            </a:r>
            <a:r>
              <a:rPr lang="ru-RU" b="1" dirty="0"/>
              <a:t>опросы: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	Что такое рекурсия, и какова методика создания рекурсивных программ?</a:t>
            </a:r>
          </a:p>
          <a:p>
            <a:r>
              <a:rPr lang="ru-RU" dirty="0"/>
              <a:t>2.	Что такое стек, и почему он обеспечивает рекурсию?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8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2590" y="1951563"/>
            <a:ext cx="8261873" cy="360381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Дано </a:t>
            </a:r>
            <a:r>
              <a:rPr lang="ru-RU" i="1" dirty="0"/>
              <a:t>n</a:t>
            </a:r>
            <a:r>
              <a:rPr lang="ru-RU" dirty="0"/>
              <a:t> различных натуральных чисел (</a:t>
            </a:r>
            <a:r>
              <a:rPr lang="ru-RU" i="1" dirty="0"/>
              <a:t>n&lt;6</a:t>
            </a:r>
            <a:r>
              <a:rPr lang="ru-RU" dirty="0"/>
              <a:t>). Написать рекурсивную процедуру, печатающую все перестановки этих чисел.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Описать </a:t>
            </a:r>
            <a:r>
              <a:rPr lang="ru-RU" dirty="0"/>
              <a:t>рекурсивную функцию </a:t>
            </a:r>
            <a:r>
              <a:rPr lang="ru-RU" i="1" dirty="0" err="1"/>
              <a:t>digits</a:t>
            </a:r>
            <a:r>
              <a:rPr lang="ru-RU" dirty="0"/>
              <a:t> без параметров, которая подсчитывает количество цифр в тексте, заданном во входном символьном файле.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Во входном файле задана последовательность положительных вещественных чисел, за которой следует отрицательное число. Описать рекурсивную функцию  </a:t>
            </a:r>
            <a:r>
              <a:rPr lang="ru-RU" i="1" dirty="0" err="1"/>
              <a:t>sum</a:t>
            </a:r>
            <a:r>
              <a:rPr lang="ru-RU" dirty="0"/>
              <a:t>  без параметров для нахождения суммы этих положительных чисел.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Напечатать </a:t>
            </a:r>
            <a:r>
              <a:rPr lang="ru-RU" dirty="0"/>
              <a:t>в обратном порядке заданный во входном файле текст.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Литература: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Федоров</a:t>
            </a:r>
            <a:r>
              <a:rPr lang="ru-RU" dirty="0"/>
              <a:t>, Д. Ю. Программирование на языке высокого уровня </a:t>
            </a:r>
            <a:r>
              <a:rPr lang="ru-RU" dirty="0" err="1"/>
              <a:t>Python</a:t>
            </a:r>
            <a:r>
              <a:rPr lang="ru-RU" dirty="0"/>
              <a:t> : учебное пособие для прикладного </a:t>
            </a:r>
            <a:r>
              <a:rPr lang="ru-RU" dirty="0" err="1"/>
              <a:t>бакалавриата</a:t>
            </a:r>
            <a:r>
              <a:rPr lang="ru-RU" dirty="0"/>
              <a:t> / Д. Ю. Федоров. — М. : Издательство </a:t>
            </a:r>
            <a:r>
              <a:rPr lang="ru-RU" dirty="0" err="1"/>
              <a:t>Юрайт</a:t>
            </a:r>
            <a:r>
              <a:rPr lang="ru-RU" dirty="0"/>
              <a:t>, 2017. — 126 с.</a:t>
            </a:r>
          </a:p>
          <a:p>
            <a:pPr lvl="0"/>
            <a:r>
              <a:rPr lang="ru-RU" dirty="0" err="1"/>
              <a:t>Златопольский</a:t>
            </a:r>
            <a:r>
              <a:rPr lang="ru-RU" dirty="0"/>
              <a:t> Д. Основы программирования на языке </a:t>
            </a:r>
            <a:r>
              <a:rPr lang="ru-RU" dirty="0" err="1"/>
              <a:t>Python</a:t>
            </a:r>
            <a:r>
              <a:rPr lang="ru-RU" dirty="0"/>
              <a:t>: учебное пособие / Москва . : Издательство ДМК ПЛЮС, 2017. – 284 с.</a:t>
            </a:r>
          </a:p>
          <a:p>
            <a:pPr lvl="0"/>
            <a:r>
              <a:rPr lang="ru-RU" dirty="0" err="1"/>
              <a:t>Хахаев</a:t>
            </a:r>
            <a:r>
              <a:rPr lang="ru-RU" dirty="0"/>
              <a:t> И. А. </a:t>
            </a:r>
            <a:r>
              <a:rPr lang="ru-RU" i="1" dirty="0"/>
              <a:t>Практикум по алгоритмизации и программированию</a:t>
            </a:r>
            <a:r>
              <a:rPr lang="ru-RU" dirty="0"/>
              <a:t> на </a:t>
            </a:r>
            <a:r>
              <a:rPr lang="ru-RU" i="1" dirty="0" err="1"/>
              <a:t>Python</a:t>
            </a:r>
            <a:r>
              <a:rPr lang="ru-RU" dirty="0"/>
              <a:t>: / </a:t>
            </a:r>
            <a:r>
              <a:rPr lang="ru-RU" i="1" dirty="0"/>
              <a:t>И. А</a:t>
            </a:r>
            <a:r>
              <a:rPr lang="ru-RU" dirty="0"/>
              <a:t>. </a:t>
            </a:r>
            <a:r>
              <a:rPr lang="ru-RU" i="1" dirty="0" err="1"/>
              <a:t>Хахаев</a:t>
            </a:r>
            <a:r>
              <a:rPr lang="ru-RU" dirty="0"/>
              <a:t> М. : Альт </a:t>
            </a:r>
            <a:r>
              <a:rPr lang="ru-RU" dirty="0" err="1"/>
              <a:t>Линукс</a:t>
            </a:r>
            <a:r>
              <a:rPr lang="ru-RU" dirty="0"/>
              <a:t>, 2013. 126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Рекурсивные функции являются мощным механизмом в программировании. К сожалению, они не всегда эффективны. Также часто использование рекурсии приводит к ошибкам. Наиболее распространенная из таких ошибок – бесконечная рекурсия, когда цепочка вызовов функций никогда не завершается и продолжается, пока не кончится свободная память в компьютере. Пример бесконечной рекурсии приведен в эпиграфе к этому разделу. Две наиболее распространенные причины для бесконечной рекурсии:</a:t>
            </a:r>
          </a:p>
        </p:txBody>
      </p:sp>
    </p:spTree>
    <p:extLst>
      <p:ext uri="{BB962C8B-B14F-4D97-AF65-F5344CB8AC3E}">
        <p14:creationId xmlns:p14="http://schemas.microsoft.com/office/powerpoint/2010/main" val="31188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4677" y="902163"/>
            <a:ext cx="9561087" cy="4539704"/>
          </a:xfrm>
          <a:prstGeom prst="rect">
            <a:avLst/>
          </a:prstGeom>
          <a:solidFill>
            <a:srgbClr val="F7F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Неправильное оформление выхода из рекурсии. Например, если мы в программе вычисления факториала забудем поставить проверку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if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 n == 0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, то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factorial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(0)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 вызовет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factorial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(-1)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, тот вызовет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factorial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(-2)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 и т. 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Рекурсивный вызов с неправильными параметрами. Например, если функция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factorial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(n)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 будет вызывать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factorial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BD4147"/>
                </a:solidFill>
                <a:effectLst/>
                <a:latin typeface="Menlo"/>
              </a:rPr>
              <a:t>(n)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, то также получится бесконечная цепочка.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Поэтому при разработке рекурсивной функции необходимо прежде всего оформлять условия завершения рекурсии и думать, почему рекурсия когда-либо завершит работу.</a:t>
            </a:r>
          </a:p>
        </p:txBody>
      </p:sp>
    </p:spTree>
    <p:extLst>
      <p:ext uri="{BB962C8B-B14F-4D97-AF65-F5344CB8AC3E}">
        <p14:creationId xmlns:p14="http://schemas.microsoft.com/office/powerpoint/2010/main" val="109226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323" y="1160483"/>
            <a:ext cx="8494460" cy="252681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dirty="0">
                <a:solidFill>
                  <a:srgbClr val="373A3C"/>
                </a:solidFill>
                <a:latin typeface="-apple-system"/>
              </a:rPr>
              <a:t>Функции</a:t>
            </a:r>
            <a:br>
              <a:rPr lang="ru-RU" altLang="ru-RU" dirty="0">
                <a:solidFill>
                  <a:srgbClr val="373A3C"/>
                </a:solidFill>
                <a:latin typeface="-apple-system"/>
              </a:rPr>
            </a:b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14559" y="1582261"/>
            <a:ext cx="9491987" cy="39241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Напомним, что в математике факториал числа n определяется как n! = 1 ⋅ 2 ⋅ ... ⋅ n. Например, 5! = 1 ⋅ 2 ⋅ 3 ⋅ 4 ⋅ 5 = 120. Ясно, что факториал можно легко посчитать, воспользовавшись циклом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for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. Представим, что нам нужно в нашей программе вычислять факториал разных чисел несколько раз (или в разных местах кода). Конечно, можно написать вычисление факториала один раз, а затем используя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Copy-Paste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-apple-system"/>
              </a:rPr>
              <a:t> вставить его везде, где это будет нужно.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24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65" t="39515" r="35612" b="31939"/>
          <a:stretch/>
        </p:blipFill>
        <p:spPr>
          <a:xfrm>
            <a:off x="1839189" y="2109353"/>
            <a:ext cx="8887591" cy="300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8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4873beb7-5857-4685-be1f-d57550cc96c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1090</Words>
  <Application>Microsoft Office PowerPoint</Application>
  <PresentationFormat>Произвольный</PresentationFormat>
  <Paragraphs>59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Кнопка</vt:lpstr>
      <vt:lpstr>Алгоритмизация  и программирование  и.о. доцент кафедры «Информационные системы» Муханова Аягоз Асанбековна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Локальные и глобальные переменные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Рекурсия</vt:lpstr>
      <vt:lpstr>видеоурок</vt:lpstr>
      <vt:lpstr>Подобный прием (вызов функцией самой себя) называется рекурсией, а сама функция называется рекурсивной.</vt:lpstr>
      <vt:lpstr>Контрольные вопросы: </vt:lpstr>
      <vt:lpstr>Задачи</vt:lpstr>
      <vt:lpstr>Литература: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2018-03-13T06:49:44Z</dcterms:created>
  <dcterms:modified xsi:type="dcterms:W3CDTF">2022-11-01T09:47:03Z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