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ABE03-6149-4F51-B199-EC49C5806CD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A65A123-F1F1-4874-B6BB-16E8BF27B142}">
      <dgm:prSet phldrT="[Text]"/>
      <dgm:spPr/>
      <dgm:t>
        <a:bodyPr/>
        <a:lstStyle/>
        <a:p>
          <a:r>
            <a:rPr lang="en-US" b="1" i="0" dirty="0"/>
            <a:t>Interest</a:t>
          </a:r>
          <a:endParaRPr lang="en-US" dirty="0"/>
        </a:p>
      </dgm:t>
    </dgm:pt>
    <dgm:pt modelId="{E4B1FDE1-6DB0-486B-AAAB-3E8B1C314FA2}" type="parTrans" cxnId="{4597F766-005E-4D62-B6D7-7FDC3660B2B1}">
      <dgm:prSet/>
      <dgm:spPr/>
      <dgm:t>
        <a:bodyPr/>
        <a:lstStyle/>
        <a:p>
          <a:endParaRPr lang="en-US"/>
        </a:p>
      </dgm:t>
    </dgm:pt>
    <dgm:pt modelId="{2619F1E5-DE3E-4703-B968-64E54205859E}" type="sibTrans" cxnId="{4597F766-005E-4D62-B6D7-7FDC3660B2B1}">
      <dgm:prSet/>
      <dgm:spPr/>
      <dgm:t>
        <a:bodyPr/>
        <a:lstStyle/>
        <a:p>
          <a:endParaRPr lang="en-US"/>
        </a:p>
      </dgm:t>
    </dgm:pt>
    <dgm:pt modelId="{BB1D44E7-9668-4C8B-A5E5-2F263A2CCBBD}">
      <dgm:prSet phldrT="[Text]"/>
      <dgm:spPr/>
      <dgm:t>
        <a:bodyPr/>
        <a:lstStyle/>
        <a:p>
          <a:r>
            <a:rPr lang="en-US" b="1" i="0" dirty="0"/>
            <a:t>Magnitude</a:t>
          </a:r>
          <a:endParaRPr lang="en-US" dirty="0"/>
        </a:p>
      </dgm:t>
    </dgm:pt>
    <dgm:pt modelId="{E95D0B70-319B-40FF-B492-5EBDF95980AA}" type="parTrans" cxnId="{6D1EB306-D5A6-4F1E-9A6E-22FBBBF859CC}">
      <dgm:prSet/>
      <dgm:spPr/>
      <dgm:t>
        <a:bodyPr/>
        <a:lstStyle/>
        <a:p>
          <a:endParaRPr lang="en-US"/>
        </a:p>
      </dgm:t>
    </dgm:pt>
    <dgm:pt modelId="{5A76793F-CB90-44A0-8DB2-E8D28F31CBB5}" type="sibTrans" cxnId="{6D1EB306-D5A6-4F1E-9A6E-22FBBBF859CC}">
      <dgm:prSet/>
      <dgm:spPr/>
      <dgm:t>
        <a:bodyPr/>
        <a:lstStyle/>
        <a:p>
          <a:endParaRPr lang="en-US"/>
        </a:p>
      </dgm:t>
    </dgm:pt>
    <dgm:pt modelId="{76F98E3F-5672-41A6-85F9-C69184B62A9E}">
      <dgm:prSet phldrT="[Text]"/>
      <dgm:spPr/>
      <dgm:t>
        <a:bodyPr/>
        <a:lstStyle/>
        <a:p>
          <a:r>
            <a:rPr lang="en-US" b="1" i="0" dirty="0"/>
            <a:t>Measurement of concepts</a:t>
          </a:r>
          <a:endParaRPr lang="en-US" dirty="0"/>
        </a:p>
      </dgm:t>
    </dgm:pt>
    <dgm:pt modelId="{1D4DFB06-814B-4002-A162-46B248160813}" type="parTrans" cxnId="{048FDC3A-D68E-423E-A0B1-76D8B5D96A10}">
      <dgm:prSet/>
      <dgm:spPr/>
      <dgm:t>
        <a:bodyPr/>
        <a:lstStyle/>
        <a:p>
          <a:endParaRPr lang="en-US"/>
        </a:p>
      </dgm:t>
    </dgm:pt>
    <dgm:pt modelId="{F6EDC005-2E85-415A-9BB4-63E0C6C3DDEC}" type="sibTrans" cxnId="{048FDC3A-D68E-423E-A0B1-76D8B5D96A10}">
      <dgm:prSet/>
      <dgm:spPr/>
      <dgm:t>
        <a:bodyPr/>
        <a:lstStyle/>
        <a:p>
          <a:endParaRPr lang="en-US"/>
        </a:p>
      </dgm:t>
    </dgm:pt>
    <dgm:pt modelId="{613F1677-8693-4029-95BC-9DB337CC18DD}">
      <dgm:prSet phldrT="[Text]"/>
      <dgm:spPr/>
      <dgm:t>
        <a:bodyPr/>
        <a:lstStyle/>
        <a:p>
          <a:r>
            <a:rPr lang="en-US" b="1" i="0" dirty="0"/>
            <a:t>Level of expertise</a:t>
          </a:r>
          <a:endParaRPr lang="en-US" dirty="0"/>
        </a:p>
      </dgm:t>
    </dgm:pt>
    <dgm:pt modelId="{361C2C91-0A20-451D-B244-9C72E8777D7C}" type="parTrans" cxnId="{CE445ADE-3C2E-4883-BABB-FDB6B9A5EF08}">
      <dgm:prSet/>
      <dgm:spPr/>
      <dgm:t>
        <a:bodyPr/>
        <a:lstStyle/>
        <a:p>
          <a:endParaRPr lang="en-US"/>
        </a:p>
      </dgm:t>
    </dgm:pt>
    <dgm:pt modelId="{6B3A0CE9-5525-4E9E-ABF3-DD082C64AA75}" type="sibTrans" cxnId="{CE445ADE-3C2E-4883-BABB-FDB6B9A5EF08}">
      <dgm:prSet/>
      <dgm:spPr/>
      <dgm:t>
        <a:bodyPr/>
        <a:lstStyle/>
        <a:p>
          <a:endParaRPr lang="en-US"/>
        </a:p>
      </dgm:t>
    </dgm:pt>
    <dgm:pt modelId="{3D09C257-7DD2-4A9A-9197-3FB6A0602184}">
      <dgm:prSet phldrT="[Text]"/>
      <dgm:spPr/>
      <dgm:t>
        <a:bodyPr/>
        <a:lstStyle/>
        <a:p>
          <a:r>
            <a:rPr lang="en-US" b="1" i="0" dirty="0"/>
            <a:t>Relevance</a:t>
          </a:r>
          <a:endParaRPr lang="en-US" dirty="0"/>
        </a:p>
      </dgm:t>
    </dgm:pt>
    <dgm:pt modelId="{FD3951EC-46E7-47A8-83DB-6900EEF41861}" type="parTrans" cxnId="{4E71ACBC-E9D5-4F1D-8607-02107AB025BA}">
      <dgm:prSet/>
      <dgm:spPr/>
      <dgm:t>
        <a:bodyPr/>
        <a:lstStyle/>
        <a:p>
          <a:endParaRPr lang="en-US"/>
        </a:p>
      </dgm:t>
    </dgm:pt>
    <dgm:pt modelId="{E025A1A6-0C1F-4EB4-81F0-3F6EE6588F90}" type="sibTrans" cxnId="{4E71ACBC-E9D5-4F1D-8607-02107AB025BA}">
      <dgm:prSet/>
      <dgm:spPr/>
      <dgm:t>
        <a:bodyPr/>
        <a:lstStyle/>
        <a:p>
          <a:endParaRPr lang="en-US"/>
        </a:p>
      </dgm:t>
    </dgm:pt>
    <dgm:pt modelId="{F709F805-01C4-478B-B23A-320528D32C4D}">
      <dgm:prSet phldrT="[Text]"/>
      <dgm:spPr/>
      <dgm:t>
        <a:bodyPr/>
        <a:lstStyle/>
        <a:p>
          <a:r>
            <a:rPr lang="en-US" b="1" i="0" dirty="0"/>
            <a:t>Availability of data</a:t>
          </a:r>
          <a:endParaRPr lang="en-US" dirty="0"/>
        </a:p>
      </dgm:t>
    </dgm:pt>
    <dgm:pt modelId="{05A2A734-B951-45D2-AC85-B9E10BC938A4}" type="parTrans" cxnId="{91FB2D72-E96A-4683-8469-5232FD6F1B4D}">
      <dgm:prSet/>
      <dgm:spPr/>
      <dgm:t>
        <a:bodyPr/>
        <a:lstStyle/>
        <a:p>
          <a:endParaRPr lang="en-US"/>
        </a:p>
      </dgm:t>
    </dgm:pt>
    <dgm:pt modelId="{28EECAC7-2E72-438E-B789-8D6F3A39B344}" type="sibTrans" cxnId="{91FB2D72-E96A-4683-8469-5232FD6F1B4D}">
      <dgm:prSet/>
      <dgm:spPr/>
      <dgm:t>
        <a:bodyPr/>
        <a:lstStyle/>
        <a:p>
          <a:endParaRPr lang="en-US"/>
        </a:p>
      </dgm:t>
    </dgm:pt>
    <dgm:pt modelId="{0CAE0D86-1301-44CD-BF19-0780EE17E9B3}">
      <dgm:prSet phldrT="[Text]"/>
      <dgm:spPr/>
      <dgm:t>
        <a:bodyPr/>
        <a:lstStyle/>
        <a:p>
          <a:r>
            <a:rPr lang="en-US" b="1" i="0" dirty="0"/>
            <a:t>Ethical issues</a:t>
          </a:r>
          <a:endParaRPr lang="en-US" dirty="0"/>
        </a:p>
      </dgm:t>
    </dgm:pt>
    <dgm:pt modelId="{66F4BB5B-4449-4F86-8145-08C1F190BF2B}" type="parTrans" cxnId="{5107CAE6-D407-4F74-9EE8-61C07A292012}">
      <dgm:prSet/>
      <dgm:spPr/>
      <dgm:t>
        <a:bodyPr/>
        <a:lstStyle/>
        <a:p>
          <a:endParaRPr lang="en-US"/>
        </a:p>
      </dgm:t>
    </dgm:pt>
    <dgm:pt modelId="{9676149D-DB6B-4B94-9231-FD71BCC904CE}" type="sibTrans" cxnId="{5107CAE6-D407-4F74-9EE8-61C07A292012}">
      <dgm:prSet/>
      <dgm:spPr/>
      <dgm:t>
        <a:bodyPr/>
        <a:lstStyle/>
        <a:p>
          <a:endParaRPr lang="en-US"/>
        </a:p>
      </dgm:t>
    </dgm:pt>
    <dgm:pt modelId="{FB86FD92-BB89-4C26-8645-D8D5642E4185}" type="pres">
      <dgm:prSet presAssocID="{336ABE03-6149-4F51-B199-EC49C5806CD9}" presName="cycle" presStyleCnt="0">
        <dgm:presLayoutVars>
          <dgm:dir/>
          <dgm:resizeHandles val="exact"/>
        </dgm:presLayoutVars>
      </dgm:prSet>
      <dgm:spPr/>
    </dgm:pt>
    <dgm:pt modelId="{89A29C90-5293-4B13-9ED7-A85FF3C7DCBE}" type="pres">
      <dgm:prSet presAssocID="{CA65A123-F1F1-4874-B6BB-16E8BF27B142}" presName="node" presStyleLbl="node1" presStyleIdx="0" presStyleCnt="7">
        <dgm:presLayoutVars>
          <dgm:bulletEnabled val="1"/>
        </dgm:presLayoutVars>
      </dgm:prSet>
      <dgm:spPr/>
    </dgm:pt>
    <dgm:pt modelId="{BA43C8FA-6581-4E92-9ABB-2C661CE2D203}" type="pres">
      <dgm:prSet presAssocID="{CA65A123-F1F1-4874-B6BB-16E8BF27B142}" presName="spNode" presStyleCnt="0"/>
      <dgm:spPr/>
    </dgm:pt>
    <dgm:pt modelId="{3A7E8D81-F82C-4E76-86C9-2DDF850B0F41}" type="pres">
      <dgm:prSet presAssocID="{2619F1E5-DE3E-4703-B968-64E54205859E}" presName="sibTrans" presStyleLbl="sibTrans1D1" presStyleIdx="0" presStyleCnt="7"/>
      <dgm:spPr/>
    </dgm:pt>
    <dgm:pt modelId="{86D538FE-1895-4B31-BBE0-5111630A5AA4}" type="pres">
      <dgm:prSet presAssocID="{BB1D44E7-9668-4C8B-A5E5-2F263A2CCBBD}" presName="node" presStyleLbl="node1" presStyleIdx="1" presStyleCnt="7">
        <dgm:presLayoutVars>
          <dgm:bulletEnabled val="1"/>
        </dgm:presLayoutVars>
      </dgm:prSet>
      <dgm:spPr/>
    </dgm:pt>
    <dgm:pt modelId="{B82710CE-9F0A-4A87-9EE8-2926FE4D1A2E}" type="pres">
      <dgm:prSet presAssocID="{BB1D44E7-9668-4C8B-A5E5-2F263A2CCBBD}" presName="spNode" presStyleCnt="0"/>
      <dgm:spPr/>
    </dgm:pt>
    <dgm:pt modelId="{C91ABC5F-60C1-4707-B0AB-2F72DC2E3D05}" type="pres">
      <dgm:prSet presAssocID="{5A76793F-CB90-44A0-8DB2-E8D28F31CBB5}" presName="sibTrans" presStyleLbl="sibTrans1D1" presStyleIdx="1" presStyleCnt="7"/>
      <dgm:spPr/>
    </dgm:pt>
    <dgm:pt modelId="{2017FA3C-D912-4371-A2BD-D0A226D574D7}" type="pres">
      <dgm:prSet presAssocID="{76F98E3F-5672-41A6-85F9-C69184B62A9E}" presName="node" presStyleLbl="node1" presStyleIdx="2" presStyleCnt="7">
        <dgm:presLayoutVars>
          <dgm:bulletEnabled val="1"/>
        </dgm:presLayoutVars>
      </dgm:prSet>
      <dgm:spPr/>
    </dgm:pt>
    <dgm:pt modelId="{56C82EBD-F0B4-4926-8A5A-052BAB79828F}" type="pres">
      <dgm:prSet presAssocID="{76F98E3F-5672-41A6-85F9-C69184B62A9E}" presName="spNode" presStyleCnt="0"/>
      <dgm:spPr/>
    </dgm:pt>
    <dgm:pt modelId="{C5C5C2B4-ED00-4728-AC88-F444B6B23C22}" type="pres">
      <dgm:prSet presAssocID="{F6EDC005-2E85-415A-9BB4-63E0C6C3DDEC}" presName="sibTrans" presStyleLbl="sibTrans1D1" presStyleIdx="2" presStyleCnt="7"/>
      <dgm:spPr/>
    </dgm:pt>
    <dgm:pt modelId="{60B0707F-4105-4DB1-AC83-C9EB54444378}" type="pres">
      <dgm:prSet presAssocID="{613F1677-8693-4029-95BC-9DB337CC18DD}" presName="node" presStyleLbl="node1" presStyleIdx="3" presStyleCnt="7" custRadScaleRad="98822" custRadScaleInc="2074">
        <dgm:presLayoutVars>
          <dgm:bulletEnabled val="1"/>
        </dgm:presLayoutVars>
      </dgm:prSet>
      <dgm:spPr/>
    </dgm:pt>
    <dgm:pt modelId="{B13FBEED-862D-4086-9416-F8190FE1D230}" type="pres">
      <dgm:prSet presAssocID="{613F1677-8693-4029-95BC-9DB337CC18DD}" presName="spNode" presStyleCnt="0"/>
      <dgm:spPr/>
    </dgm:pt>
    <dgm:pt modelId="{FDF74449-C875-4050-8419-337B78F68325}" type="pres">
      <dgm:prSet presAssocID="{6B3A0CE9-5525-4E9E-ABF3-DD082C64AA75}" presName="sibTrans" presStyleLbl="sibTrans1D1" presStyleIdx="3" presStyleCnt="7"/>
      <dgm:spPr/>
    </dgm:pt>
    <dgm:pt modelId="{3AA3B162-3E1A-4F8F-A6C4-CAF0F9748F25}" type="pres">
      <dgm:prSet presAssocID="{3D09C257-7DD2-4A9A-9197-3FB6A0602184}" presName="node" presStyleLbl="node1" presStyleIdx="4" presStyleCnt="7">
        <dgm:presLayoutVars>
          <dgm:bulletEnabled val="1"/>
        </dgm:presLayoutVars>
      </dgm:prSet>
      <dgm:spPr/>
    </dgm:pt>
    <dgm:pt modelId="{2EBE4BE5-4314-4753-96AD-38C8587EBA3D}" type="pres">
      <dgm:prSet presAssocID="{3D09C257-7DD2-4A9A-9197-3FB6A0602184}" presName="spNode" presStyleCnt="0"/>
      <dgm:spPr/>
    </dgm:pt>
    <dgm:pt modelId="{B7902FC3-F97D-4159-A779-AA807E562141}" type="pres">
      <dgm:prSet presAssocID="{E025A1A6-0C1F-4EB4-81F0-3F6EE6588F90}" presName="sibTrans" presStyleLbl="sibTrans1D1" presStyleIdx="4" presStyleCnt="7"/>
      <dgm:spPr/>
    </dgm:pt>
    <dgm:pt modelId="{E0E695F1-EDBA-47BE-9D62-F8B3BF9FAF3B}" type="pres">
      <dgm:prSet presAssocID="{F709F805-01C4-478B-B23A-320528D32C4D}" presName="node" presStyleLbl="node1" presStyleIdx="5" presStyleCnt="7">
        <dgm:presLayoutVars>
          <dgm:bulletEnabled val="1"/>
        </dgm:presLayoutVars>
      </dgm:prSet>
      <dgm:spPr/>
    </dgm:pt>
    <dgm:pt modelId="{EC1D4641-8A53-46DB-B0D3-DED1463E3636}" type="pres">
      <dgm:prSet presAssocID="{F709F805-01C4-478B-B23A-320528D32C4D}" presName="spNode" presStyleCnt="0"/>
      <dgm:spPr/>
    </dgm:pt>
    <dgm:pt modelId="{A9BFB860-E19A-41EC-A6B5-F790234B261F}" type="pres">
      <dgm:prSet presAssocID="{28EECAC7-2E72-438E-B789-8D6F3A39B344}" presName="sibTrans" presStyleLbl="sibTrans1D1" presStyleIdx="5" presStyleCnt="7"/>
      <dgm:spPr/>
    </dgm:pt>
    <dgm:pt modelId="{6CED9569-E16D-4966-BDB1-5F5AF4AE3229}" type="pres">
      <dgm:prSet presAssocID="{0CAE0D86-1301-44CD-BF19-0780EE17E9B3}" presName="node" presStyleLbl="node1" presStyleIdx="6" presStyleCnt="7">
        <dgm:presLayoutVars>
          <dgm:bulletEnabled val="1"/>
        </dgm:presLayoutVars>
      </dgm:prSet>
      <dgm:spPr/>
    </dgm:pt>
    <dgm:pt modelId="{82A9FB08-24CC-4C45-B994-3103DCAF7DDA}" type="pres">
      <dgm:prSet presAssocID="{0CAE0D86-1301-44CD-BF19-0780EE17E9B3}" presName="spNode" presStyleCnt="0"/>
      <dgm:spPr/>
    </dgm:pt>
    <dgm:pt modelId="{4C3397EC-6AAF-4163-A9D5-CC2FE1CF0D57}" type="pres">
      <dgm:prSet presAssocID="{9676149D-DB6B-4B94-9231-FD71BCC904CE}" presName="sibTrans" presStyleLbl="sibTrans1D1" presStyleIdx="6" presStyleCnt="7"/>
      <dgm:spPr/>
    </dgm:pt>
  </dgm:ptLst>
  <dgm:cxnLst>
    <dgm:cxn modelId="{6D1EB306-D5A6-4F1E-9A6E-22FBBBF859CC}" srcId="{336ABE03-6149-4F51-B199-EC49C5806CD9}" destId="{BB1D44E7-9668-4C8B-A5E5-2F263A2CCBBD}" srcOrd="1" destOrd="0" parTransId="{E95D0B70-319B-40FF-B492-5EBDF95980AA}" sibTransId="{5A76793F-CB90-44A0-8DB2-E8D28F31CBB5}"/>
    <dgm:cxn modelId="{B6C8F820-EAA2-450D-9A81-88E03FA3E748}" type="presOf" srcId="{28EECAC7-2E72-438E-B789-8D6F3A39B344}" destId="{A9BFB860-E19A-41EC-A6B5-F790234B261F}" srcOrd="0" destOrd="0" presId="urn:microsoft.com/office/officeart/2005/8/layout/cycle6"/>
    <dgm:cxn modelId="{048FDC3A-D68E-423E-A0B1-76D8B5D96A10}" srcId="{336ABE03-6149-4F51-B199-EC49C5806CD9}" destId="{76F98E3F-5672-41A6-85F9-C69184B62A9E}" srcOrd="2" destOrd="0" parTransId="{1D4DFB06-814B-4002-A162-46B248160813}" sibTransId="{F6EDC005-2E85-415A-9BB4-63E0C6C3DDEC}"/>
    <dgm:cxn modelId="{A9737D61-2371-45E2-9723-AE2113991964}" type="presOf" srcId="{5A76793F-CB90-44A0-8DB2-E8D28F31CBB5}" destId="{C91ABC5F-60C1-4707-B0AB-2F72DC2E3D05}" srcOrd="0" destOrd="0" presId="urn:microsoft.com/office/officeart/2005/8/layout/cycle6"/>
    <dgm:cxn modelId="{9DF63665-5A5E-4CEF-9A32-E1E32442022F}" type="presOf" srcId="{9676149D-DB6B-4B94-9231-FD71BCC904CE}" destId="{4C3397EC-6AAF-4163-A9D5-CC2FE1CF0D57}" srcOrd="0" destOrd="0" presId="urn:microsoft.com/office/officeart/2005/8/layout/cycle6"/>
    <dgm:cxn modelId="{4597F766-005E-4D62-B6D7-7FDC3660B2B1}" srcId="{336ABE03-6149-4F51-B199-EC49C5806CD9}" destId="{CA65A123-F1F1-4874-B6BB-16E8BF27B142}" srcOrd="0" destOrd="0" parTransId="{E4B1FDE1-6DB0-486B-AAAB-3E8B1C314FA2}" sibTransId="{2619F1E5-DE3E-4703-B968-64E54205859E}"/>
    <dgm:cxn modelId="{A1F9E949-2DD8-43E2-AEB3-4D71112A2404}" type="presOf" srcId="{6B3A0CE9-5525-4E9E-ABF3-DD082C64AA75}" destId="{FDF74449-C875-4050-8419-337B78F68325}" srcOrd="0" destOrd="0" presId="urn:microsoft.com/office/officeart/2005/8/layout/cycle6"/>
    <dgm:cxn modelId="{B9485D71-4181-47E0-A8D3-EFB6A90AA67E}" type="presOf" srcId="{3D09C257-7DD2-4A9A-9197-3FB6A0602184}" destId="{3AA3B162-3E1A-4F8F-A6C4-CAF0F9748F25}" srcOrd="0" destOrd="0" presId="urn:microsoft.com/office/officeart/2005/8/layout/cycle6"/>
    <dgm:cxn modelId="{98DAFF51-9AE8-48F2-A13F-375D26E0C57A}" type="presOf" srcId="{F709F805-01C4-478B-B23A-320528D32C4D}" destId="{E0E695F1-EDBA-47BE-9D62-F8B3BF9FAF3B}" srcOrd="0" destOrd="0" presId="urn:microsoft.com/office/officeart/2005/8/layout/cycle6"/>
    <dgm:cxn modelId="{91FB2D72-E96A-4683-8469-5232FD6F1B4D}" srcId="{336ABE03-6149-4F51-B199-EC49C5806CD9}" destId="{F709F805-01C4-478B-B23A-320528D32C4D}" srcOrd="5" destOrd="0" parTransId="{05A2A734-B951-45D2-AC85-B9E10BC938A4}" sibTransId="{28EECAC7-2E72-438E-B789-8D6F3A39B344}"/>
    <dgm:cxn modelId="{EF410A53-94EA-456A-A642-38DF65B30CD6}" type="presOf" srcId="{CA65A123-F1F1-4874-B6BB-16E8BF27B142}" destId="{89A29C90-5293-4B13-9ED7-A85FF3C7DCBE}" srcOrd="0" destOrd="0" presId="urn:microsoft.com/office/officeart/2005/8/layout/cycle6"/>
    <dgm:cxn modelId="{3AD06177-BC23-42B5-AE95-32D19325B4D9}" type="presOf" srcId="{336ABE03-6149-4F51-B199-EC49C5806CD9}" destId="{FB86FD92-BB89-4C26-8645-D8D5642E4185}" srcOrd="0" destOrd="0" presId="urn:microsoft.com/office/officeart/2005/8/layout/cycle6"/>
    <dgm:cxn modelId="{E6FB4880-BD88-41BA-A27C-0D65FAF93E43}" type="presOf" srcId="{2619F1E5-DE3E-4703-B968-64E54205859E}" destId="{3A7E8D81-F82C-4E76-86C9-2DDF850B0F41}" srcOrd="0" destOrd="0" presId="urn:microsoft.com/office/officeart/2005/8/layout/cycle6"/>
    <dgm:cxn modelId="{33BEEE83-4704-4F0D-A85D-EF169854BEA7}" type="presOf" srcId="{E025A1A6-0C1F-4EB4-81F0-3F6EE6588F90}" destId="{B7902FC3-F97D-4159-A779-AA807E562141}" srcOrd="0" destOrd="0" presId="urn:microsoft.com/office/officeart/2005/8/layout/cycle6"/>
    <dgm:cxn modelId="{DC5A4B86-9173-416A-A32F-1B2B3CD9B595}" type="presOf" srcId="{613F1677-8693-4029-95BC-9DB337CC18DD}" destId="{60B0707F-4105-4DB1-AC83-C9EB54444378}" srcOrd="0" destOrd="0" presId="urn:microsoft.com/office/officeart/2005/8/layout/cycle6"/>
    <dgm:cxn modelId="{A29940B3-9D1F-4798-B5AB-D078BA3A2215}" type="presOf" srcId="{76F98E3F-5672-41A6-85F9-C69184B62A9E}" destId="{2017FA3C-D912-4371-A2BD-D0A226D574D7}" srcOrd="0" destOrd="0" presId="urn:microsoft.com/office/officeart/2005/8/layout/cycle6"/>
    <dgm:cxn modelId="{4E71ACBC-E9D5-4F1D-8607-02107AB025BA}" srcId="{336ABE03-6149-4F51-B199-EC49C5806CD9}" destId="{3D09C257-7DD2-4A9A-9197-3FB6A0602184}" srcOrd="4" destOrd="0" parTransId="{FD3951EC-46E7-47A8-83DB-6900EEF41861}" sibTransId="{E025A1A6-0C1F-4EB4-81F0-3F6EE6588F90}"/>
    <dgm:cxn modelId="{ADDBC5BC-38E8-4B70-8DE1-15F64EBDBBCA}" type="presOf" srcId="{F6EDC005-2E85-415A-9BB4-63E0C6C3DDEC}" destId="{C5C5C2B4-ED00-4728-AC88-F444B6B23C22}" srcOrd="0" destOrd="0" presId="urn:microsoft.com/office/officeart/2005/8/layout/cycle6"/>
    <dgm:cxn modelId="{CE445ADE-3C2E-4883-BABB-FDB6B9A5EF08}" srcId="{336ABE03-6149-4F51-B199-EC49C5806CD9}" destId="{613F1677-8693-4029-95BC-9DB337CC18DD}" srcOrd="3" destOrd="0" parTransId="{361C2C91-0A20-451D-B244-9C72E8777D7C}" sibTransId="{6B3A0CE9-5525-4E9E-ABF3-DD082C64AA75}"/>
    <dgm:cxn modelId="{169505E2-970D-4C44-AEEF-16B0147A1E27}" type="presOf" srcId="{BB1D44E7-9668-4C8B-A5E5-2F263A2CCBBD}" destId="{86D538FE-1895-4B31-BBE0-5111630A5AA4}" srcOrd="0" destOrd="0" presId="urn:microsoft.com/office/officeart/2005/8/layout/cycle6"/>
    <dgm:cxn modelId="{5107CAE6-D407-4F74-9EE8-61C07A292012}" srcId="{336ABE03-6149-4F51-B199-EC49C5806CD9}" destId="{0CAE0D86-1301-44CD-BF19-0780EE17E9B3}" srcOrd="6" destOrd="0" parTransId="{66F4BB5B-4449-4F86-8145-08C1F190BF2B}" sibTransId="{9676149D-DB6B-4B94-9231-FD71BCC904CE}"/>
    <dgm:cxn modelId="{1F9877FA-DDAB-4D36-BC93-E99B63B79867}" type="presOf" srcId="{0CAE0D86-1301-44CD-BF19-0780EE17E9B3}" destId="{6CED9569-E16D-4966-BDB1-5F5AF4AE3229}" srcOrd="0" destOrd="0" presId="urn:microsoft.com/office/officeart/2005/8/layout/cycle6"/>
    <dgm:cxn modelId="{069FCC38-8B87-4792-8988-7B64CB0AF858}" type="presParOf" srcId="{FB86FD92-BB89-4C26-8645-D8D5642E4185}" destId="{89A29C90-5293-4B13-9ED7-A85FF3C7DCBE}" srcOrd="0" destOrd="0" presId="urn:microsoft.com/office/officeart/2005/8/layout/cycle6"/>
    <dgm:cxn modelId="{F687C17E-797F-470A-928D-A9A50E33D858}" type="presParOf" srcId="{FB86FD92-BB89-4C26-8645-D8D5642E4185}" destId="{BA43C8FA-6581-4E92-9ABB-2C661CE2D203}" srcOrd="1" destOrd="0" presId="urn:microsoft.com/office/officeart/2005/8/layout/cycle6"/>
    <dgm:cxn modelId="{CC20DF04-515F-465D-8B06-CAAC2700A74F}" type="presParOf" srcId="{FB86FD92-BB89-4C26-8645-D8D5642E4185}" destId="{3A7E8D81-F82C-4E76-86C9-2DDF850B0F41}" srcOrd="2" destOrd="0" presId="urn:microsoft.com/office/officeart/2005/8/layout/cycle6"/>
    <dgm:cxn modelId="{E9FDB9CA-6F39-4F6B-A332-4E976604F51A}" type="presParOf" srcId="{FB86FD92-BB89-4C26-8645-D8D5642E4185}" destId="{86D538FE-1895-4B31-BBE0-5111630A5AA4}" srcOrd="3" destOrd="0" presId="urn:microsoft.com/office/officeart/2005/8/layout/cycle6"/>
    <dgm:cxn modelId="{242156C0-A321-45A1-B886-620F4EAD5BA7}" type="presParOf" srcId="{FB86FD92-BB89-4C26-8645-D8D5642E4185}" destId="{B82710CE-9F0A-4A87-9EE8-2926FE4D1A2E}" srcOrd="4" destOrd="0" presId="urn:microsoft.com/office/officeart/2005/8/layout/cycle6"/>
    <dgm:cxn modelId="{AAB5204E-BE04-440C-A51B-B7F1F44F11C3}" type="presParOf" srcId="{FB86FD92-BB89-4C26-8645-D8D5642E4185}" destId="{C91ABC5F-60C1-4707-B0AB-2F72DC2E3D05}" srcOrd="5" destOrd="0" presId="urn:microsoft.com/office/officeart/2005/8/layout/cycle6"/>
    <dgm:cxn modelId="{57DD4CC5-9C98-4FB6-8E58-8F5A3DCE64EB}" type="presParOf" srcId="{FB86FD92-BB89-4C26-8645-D8D5642E4185}" destId="{2017FA3C-D912-4371-A2BD-D0A226D574D7}" srcOrd="6" destOrd="0" presId="urn:microsoft.com/office/officeart/2005/8/layout/cycle6"/>
    <dgm:cxn modelId="{17DD3BEC-41CE-48B0-90F3-F3761E2F757B}" type="presParOf" srcId="{FB86FD92-BB89-4C26-8645-D8D5642E4185}" destId="{56C82EBD-F0B4-4926-8A5A-052BAB79828F}" srcOrd="7" destOrd="0" presId="urn:microsoft.com/office/officeart/2005/8/layout/cycle6"/>
    <dgm:cxn modelId="{D96FCA06-43DF-46D8-B775-50336382BDDD}" type="presParOf" srcId="{FB86FD92-BB89-4C26-8645-D8D5642E4185}" destId="{C5C5C2B4-ED00-4728-AC88-F444B6B23C22}" srcOrd="8" destOrd="0" presId="urn:microsoft.com/office/officeart/2005/8/layout/cycle6"/>
    <dgm:cxn modelId="{294EF275-176D-44D9-803F-5BC8FF38514E}" type="presParOf" srcId="{FB86FD92-BB89-4C26-8645-D8D5642E4185}" destId="{60B0707F-4105-4DB1-AC83-C9EB54444378}" srcOrd="9" destOrd="0" presId="urn:microsoft.com/office/officeart/2005/8/layout/cycle6"/>
    <dgm:cxn modelId="{D25B6B4F-BC4D-46B9-8E79-48DA8DB671CD}" type="presParOf" srcId="{FB86FD92-BB89-4C26-8645-D8D5642E4185}" destId="{B13FBEED-862D-4086-9416-F8190FE1D230}" srcOrd="10" destOrd="0" presId="urn:microsoft.com/office/officeart/2005/8/layout/cycle6"/>
    <dgm:cxn modelId="{CDCF68B8-600A-4324-B651-A48FA86754CD}" type="presParOf" srcId="{FB86FD92-BB89-4C26-8645-D8D5642E4185}" destId="{FDF74449-C875-4050-8419-337B78F68325}" srcOrd="11" destOrd="0" presId="urn:microsoft.com/office/officeart/2005/8/layout/cycle6"/>
    <dgm:cxn modelId="{58CBB224-F5FD-43D5-9AF4-86CB74961883}" type="presParOf" srcId="{FB86FD92-BB89-4C26-8645-D8D5642E4185}" destId="{3AA3B162-3E1A-4F8F-A6C4-CAF0F9748F25}" srcOrd="12" destOrd="0" presId="urn:microsoft.com/office/officeart/2005/8/layout/cycle6"/>
    <dgm:cxn modelId="{9374BA52-6BFA-4523-8DC4-9162F1C65F7C}" type="presParOf" srcId="{FB86FD92-BB89-4C26-8645-D8D5642E4185}" destId="{2EBE4BE5-4314-4753-96AD-38C8587EBA3D}" srcOrd="13" destOrd="0" presId="urn:microsoft.com/office/officeart/2005/8/layout/cycle6"/>
    <dgm:cxn modelId="{6F2FFDCC-DA04-45FA-8311-5B3443A4E44B}" type="presParOf" srcId="{FB86FD92-BB89-4C26-8645-D8D5642E4185}" destId="{B7902FC3-F97D-4159-A779-AA807E562141}" srcOrd="14" destOrd="0" presId="urn:microsoft.com/office/officeart/2005/8/layout/cycle6"/>
    <dgm:cxn modelId="{4D4C45DF-13EC-491C-88DF-B448BD037286}" type="presParOf" srcId="{FB86FD92-BB89-4C26-8645-D8D5642E4185}" destId="{E0E695F1-EDBA-47BE-9D62-F8B3BF9FAF3B}" srcOrd="15" destOrd="0" presId="urn:microsoft.com/office/officeart/2005/8/layout/cycle6"/>
    <dgm:cxn modelId="{C5F5F68D-D098-474C-BC4D-94FD4098864F}" type="presParOf" srcId="{FB86FD92-BB89-4C26-8645-D8D5642E4185}" destId="{EC1D4641-8A53-46DB-B0D3-DED1463E3636}" srcOrd="16" destOrd="0" presId="urn:microsoft.com/office/officeart/2005/8/layout/cycle6"/>
    <dgm:cxn modelId="{AFCCF078-54C2-4D60-B9C5-955988E9A39B}" type="presParOf" srcId="{FB86FD92-BB89-4C26-8645-D8D5642E4185}" destId="{A9BFB860-E19A-41EC-A6B5-F790234B261F}" srcOrd="17" destOrd="0" presId="urn:microsoft.com/office/officeart/2005/8/layout/cycle6"/>
    <dgm:cxn modelId="{DAA906DC-F600-4A3B-98A6-C29ECEF3E55A}" type="presParOf" srcId="{FB86FD92-BB89-4C26-8645-D8D5642E4185}" destId="{6CED9569-E16D-4966-BDB1-5F5AF4AE3229}" srcOrd="18" destOrd="0" presId="urn:microsoft.com/office/officeart/2005/8/layout/cycle6"/>
    <dgm:cxn modelId="{55E8343D-4E9C-46FE-942E-EC7ED1B93D4B}" type="presParOf" srcId="{FB86FD92-BB89-4C26-8645-D8D5642E4185}" destId="{82A9FB08-24CC-4C45-B994-3103DCAF7DDA}" srcOrd="19" destOrd="0" presId="urn:microsoft.com/office/officeart/2005/8/layout/cycle6"/>
    <dgm:cxn modelId="{E528E8F0-C496-497D-828B-1C129913526A}" type="presParOf" srcId="{FB86FD92-BB89-4C26-8645-D8D5642E4185}" destId="{4C3397EC-6AAF-4163-A9D5-CC2FE1CF0D57}"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29C90-5293-4B13-9ED7-A85FF3C7DCBE}">
      <dsp:nvSpPr>
        <dsp:cNvPr id="0" name=""/>
        <dsp:cNvSpPr/>
      </dsp:nvSpPr>
      <dsp:spPr>
        <a:xfrm>
          <a:off x="5004531" y="2936"/>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Interest</a:t>
          </a:r>
          <a:endParaRPr lang="en-US" sz="1500" kern="1200" dirty="0"/>
        </a:p>
      </dsp:txBody>
      <dsp:txXfrm>
        <a:off x="5047787" y="46192"/>
        <a:ext cx="1276719" cy="799588"/>
      </dsp:txXfrm>
    </dsp:sp>
    <dsp:sp modelId="{3A7E8D81-F82C-4E76-86C9-2DDF850B0F41}">
      <dsp:nvSpPr>
        <dsp:cNvPr id="0" name=""/>
        <dsp:cNvSpPr/>
      </dsp:nvSpPr>
      <dsp:spPr>
        <a:xfrm>
          <a:off x="3157481" y="445987"/>
          <a:ext cx="5057331" cy="5057331"/>
        </a:xfrm>
        <a:custGeom>
          <a:avLst/>
          <a:gdLst/>
          <a:ahLst/>
          <a:cxnLst/>
          <a:rect l="0" t="0" r="0" b="0"/>
          <a:pathLst>
            <a:path>
              <a:moveTo>
                <a:pt x="3219300" y="96141"/>
              </a:moveTo>
              <a:arcTo wR="2528665" hR="2528665" stAng="17151009" swAng="125587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D538FE-1895-4B31-BBE0-5111630A5AA4}">
      <dsp:nvSpPr>
        <dsp:cNvPr id="0" name=""/>
        <dsp:cNvSpPr/>
      </dsp:nvSpPr>
      <dsp:spPr>
        <a:xfrm>
          <a:off x="6981522" y="955005"/>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Magnitude</a:t>
          </a:r>
          <a:endParaRPr lang="en-US" sz="1500" kern="1200" dirty="0"/>
        </a:p>
      </dsp:txBody>
      <dsp:txXfrm>
        <a:off x="7024778" y="998261"/>
        <a:ext cx="1276719" cy="799588"/>
      </dsp:txXfrm>
    </dsp:sp>
    <dsp:sp modelId="{C91ABC5F-60C1-4707-B0AB-2F72DC2E3D05}">
      <dsp:nvSpPr>
        <dsp:cNvPr id="0" name=""/>
        <dsp:cNvSpPr/>
      </dsp:nvSpPr>
      <dsp:spPr>
        <a:xfrm>
          <a:off x="3157481" y="445987"/>
          <a:ext cx="5057331" cy="5057331"/>
        </a:xfrm>
        <a:custGeom>
          <a:avLst/>
          <a:gdLst/>
          <a:ahLst/>
          <a:cxnLst/>
          <a:rect l="0" t="0" r="0" b="0"/>
          <a:pathLst>
            <a:path>
              <a:moveTo>
                <a:pt x="4794737" y="1406583"/>
              </a:moveTo>
              <a:arcTo wR="2528665" hR="2528665" stAng="20019417" swAng="172586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17FA3C-D912-4371-A2BD-D0A226D574D7}">
      <dsp:nvSpPr>
        <dsp:cNvPr id="0" name=""/>
        <dsp:cNvSpPr/>
      </dsp:nvSpPr>
      <dsp:spPr>
        <a:xfrm>
          <a:off x="7469798" y="3094283"/>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Measurement of concepts</a:t>
          </a:r>
          <a:endParaRPr lang="en-US" sz="1500" kern="1200" dirty="0"/>
        </a:p>
      </dsp:txBody>
      <dsp:txXfrm>
        <a:off x="7513054" y="3137539"/>
        <a:ext cx="1276719" cy="799588"/>
      </dsp:txXfrm>
    </dsp:sp>
    <dsp:sp modelId="{C5C5C2B4-ED00-4728-AC88-F444B6B23C22}">
      <dsp:nvSpPr>
        <dsp:cNvPr id="0" name=""/>
        <dsp:cNvSpPr/>
      </dsp:nvSpPr>
      <dsp:spPr>
        <a:xfrm>
          <a:off x="3188744" y="376738"/>
          <a:ext cx="5057331" cy="5057331"/>
        </a:xfrm>
        <a:custGeom>
          <a:avLst/>
          <a:gdLst/>
          <a:ahLst/>
          <a:cxnLst/>
          <a:rect l="0" t="0" r="0" b="0"/>
          <a:pathLst>
            <a:path>
              <a:moveTo>
                <a:pt x="4813150" y="3612769"/>
              </a:moveTo>
              <a:arcTo wR="2528665" hR="2528665" stAng="1523202" swAng="13535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B0707F-4105-4DB1-AC83-C9EB54444378}">
      <dsp:nvSpPr>
        <dsp:cNvPr id="0" name=""/>
        <dsp:cNvSpPr/>
      </dsp:nvSpPr>
      <dsp:spPr>
        <a:xfrm>
          <a:off x="6074762" y="4789698"/>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Level of expertise</a:t>
          </a:r>
          <a:endParaRPr lang="en-US" sz="1500" kern="1200" dirty="0"/>
        </a:p>
      </dsp:txBody>
      <dsp:txXfrm>
        <a:off x="6118018" y="4832954"/>
        <a:ext cx="1276719" cy="799588"/>
      </dsp:txXfrm>
    </dsp:sp>
    <dsp:sp modelId="{FDF74449-C875-4050-8419-337B78F68325}">
      <dsp:nvSpPr>
        <dsp:cNvPr id="0" name=""/>
        <dsp:cNvSpPr/>
      </dsp:nvSpPr>
      <dsp:spPr>
        <a:xfrm>
          <a:off x="3063922" y="432193"/>
          <a:ext cx="5057331" cy="5057331"/>
        </a:xfrm>
        <a:custGeom>
          <a:avLst/>
          <a:gdLst/>
          <a:ahLst/>
          <a:cxnLst/>
          <a:rect l="0" t="0" r="0" b="0"/>
          <a:pathLst>
            <a:path>
              <a:moveTo>
                <a:pt x="3002939" y="5012456"/>
              </a:moveTo>
              <a:arcTo wR="2528665" hR="2528665" stAng="4751378" swAng="10765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A3B162-3E1A-4F8F-A6C4-CAF0F9748F25}">
      <dsp:nvSpPr>
        <dsp:cNvPr id="0" name=""/>
        <dsp:cNvSpPr/>
      </dsp:nvSpPr>
      <dsp:spPr>
        <a:xfrm>
          <a:off x="3907384" y="4809851"/>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Relevance</a:t>
          </a:r>
          <a:endParaRPr lang="en-US" sz="1500" kern="1200" dirty="0"/>
        </a:p>
      </dsp:txBody>
      <dsp:txXfrm>
        <a:off x="3950640" y="4853107"/>
        <a:ext cx="1276719" cy="799588"/>
      </dsp:txXfrm>
    </dsp:sp>
    <dsp:sp modelId="{B7902FC3-F97D-4159-A779-AA807E562141}">
      <dsp:nvSpPr>
        <dsp:cNvPr id="0" name=""/>
        <dsp:cNvSpPr/>
      </dsp:nvSpPr>
      <dsp:spPr>
        <a:xfrm>
          <a:off x="3157481" y="445987"/>
          <a:ext cx="5057331" cy="5057331"/>
        </a:xfrm>
        <a:custGeom>
          <a:avLst/>
          <a:gdLst/>
          <a:ahLst/>
          <a:cxnLst/>
          <a:rect l="0" t="0" r="0" b="0"/>
          <a:pathLst>
            <a:path>
              <a:moveTo>
                <a:pt x="781735" y="4356885"/>
              </a:moveTo>
              <a:arcTo wR="2528665" hR="2528665" stAng="8021848" swAng="13582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E695F1-EDBA-47BE-9D62-F8B3BF9FAF3B}">
      <dsp:nvSpPr>
        <dsp:cNvPr id="0" name=""/>
        <dsp:cNvSpPr/>
      </dsp:nvSpPr>
      <dsp:spPr>
        <a:xfrm>
          <a:off x="2539264" y="3094283"/>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Availability of data</a:t>
          </a:r>
          <a:endParaRPr lang="en-US" sz="1500" kern="1200" dirty="0"/>
        </a:p>
      </dsp:txBody>
      <dsp:txXfrm>
        <a:off x="2582520" y="3137539"/>
        <a:ext cx="1276719" cy="799588"/>
      </dsp:txXfrm>
    </dsp:sp>
    <dsp:sp modelId="{A9BFB860-E19A-41EC-A6B5-F790234B261F}">
      <dsp:nvSpPr>
        <dsp:cNvPr id="0" name=""/>
        <dsp:cNvSpPr/>
      </dsp:nvSpPr>
      <dsp:spPr>
        <a:xfrm>
          <a:off x="3157481" y="445987"/>
          <a:ext cx="5057331" cy="5057331"/>
        </a:xfrm>
        <a:custGeom>
          <a:avLst/>
          <a:gdLst/>
          <a:ahLst/>
          <a:cxnLst/>
          <a:rect l="0" t="0" r="0" b="0"/>
          <a:pathLst>
            <a:path>
              <a:moveTo>
                <a:pt x="2257" y="2635499"/>
              </a:moveTo>
              <a:arcTo wR="2528665" hR="2528665" stAng="10654715" swAng="172586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ED9569-E16D-4966-BDB1-5F5AF4AE3229}">
      <dsp:nvSpPr>
        <dsp:cNvPr id="0" name=""/>
        <dsp:cNvSpPr/>
      </dsp:nvSpPr>
      <dsp:spPr>
        <a:xfrm>
          <a:off x="3027541" y="955005"/>
          <a:ext cx="1363231" cy="8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Ethical issues</a:t>
          </a:r>
          <a:endParaRPr lang="en-US" sz="1500" kern="1200" dirty="0"/>
        </a:p>
      </dsp:txBody>
      <dsp:txXfrm>
        <a:off x="3070797" y="998261"/>
        <a:ext cx="1276719" cy="799588"/>
      </dsp:txXfrm>
    </dsp:sp>
    <dsp:sp modelId="{4C3397EC-6AAF-4163-A9D5-CC2FE1CF0D57}">
      <dsp:nvSpPr>
        <dsp:cNvPr id="0" name=""/>
        <dsp:cNvSpPr/>
      </dsp:nvSpPr>
      <dsp:spPr>
        <a:xfrm>
          <a:off x="3157481" y="445987"/>
          <a:ext cx="5057331" cy="5057331"/>
        </a:xfrm>
        <a:custGeom>
          <a:avLst/>
          <a:gdLst/>
          <a:ahLst/>
          <a:cxnLst/>
          <a:rect l="0" t="0" r="0" b="0"/>
          <a:pathLst>
            <a:path>
              <a:moveTo>
                <a:pt x="1014590" y="503393"/>
              </a:moveTo>
              <a:arcTo wR="2528665" hR="2528665" stAng="13993113" swAng="125587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0557CDA-E279-43B9-A456-2147E3059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B6318748-6717-4CA6-9768-6BD09221C7D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44FEF589-336A-4B08-8AB0-44B5E6B82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E9058BDF-1453-4E62-83A0-AB5ECB937A27}"/>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5" name="Нижний колонтитул 4">
            <a:extLst>
              <a:ext uri="{FF2B5EF4-FFF2-40B4-BE49-F238E27FC236}">
                <a16:creationId xmlns:a16="http://schemas.microsoft.com/office/drawing/2014/main" id="{AC87638E-F4E8-4FBB-AB72-55CC7C0E819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F8BD8216-FED5-4360-9D70-77FD738E9029}"/>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290566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B17F1D-8307-4F58-8E72-36FF60373471}"/>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E0EC3968-EDD4-4F3A-83CE-ECE0882973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B471067D-DF5E-46A2-A79D-65E18F1979E7}"/>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5" name="Нижний колонтитул 4">
            <a:extLst>
              <a:ext uri="{FF2B5EF4-FFF2-40B4-BE49-F238E27FC236}">
                <a16:creationId xmlns:a16="http://schemas.microsoft.com/office/drawing/2014/main" id="{FD0B54E4-B02F-4604-BF14-7EBF636B3E2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68F7167-7252-4A7C-805C-3BF4C69B4CEF}"/>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345592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F3567F6-71EA-479A-A7B7-6382D89909B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5F171E94-267F-4F57-AFAC-B08E1925C13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8F56183F-09CA-47D1-A3FF-ECE55BCE34A4}"/>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5" name="Нижний колонтитул 4">
            <a:extLst>
              <a:ext uri="{FF2B5EF4-FFF2-40B4-BE49-F238E27FC236}">
                <a16:creationId xmlns:a16="http://schemas.microsoft.com/office/drawing/2014/main" id="{E9CB849E-45A0-4C6C-8CA9-219519960FD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CF017B44-EC22-4E48-84FD-BBED144BD053}"/>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398490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02946-A0CE-4903-83AD-5A11CD06C28E}"/>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664CA8FD-3076-4ED8-8866-A72516F413D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C0914EE9-4074-4095-A246-8E0DD0CE4640}"/>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5" name="Нижний колонтитул 4">
            <a:extLst>
              <a:ext uri="{FF2B5EF4-FFF2-40B4-BE49-F238E27FC236}">
                <a16:creationId xmlns:a16="http://schemas.microsoft.com/office/drawing/2014/main" id="{5B6E4C4F-1184-42E0-9593-171AE68B024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35F49C2-650E-4747-9896-85799EECE542}"/>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175641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3E2F13-1454-49CE-97C0-CE2901206C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2946A848-3AD2-4B91-BC53-F5A87BBD7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B1D4FAD-CD70-495C-BAE0-8E5CC8311CF0}"/>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5" name="Нижний колонтитул 4">
            <a:extLst>
              <a:ext uri="{FF2B5EF4-FFF2-40B4-BE49-F238E27FC236}">
                <a16:creationId xmlns:a16="http://schemas.microsoft.com/office/drawing/2014/main" id="{75C20277-C676-4636-B59E-FA92B8065EA9}"/>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C3BCFD12-969C-4407-A709-4D5F78B621E0}"/>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345995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B602D-9E08-4E4F-9FFE-E944C732418E}"/>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149C760A-69B2-445A-AD6A-88F6A15F17D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4D8502C5-E054-433C-91C6-9F3BACDA369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19B2F7EB-44E6-49D5-9E91-5F0774D28D44}"/>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6" name="Нижний колонтитул 5">
            <a:extLst>
              <a:ext uri="{FF2B5EF4-FFF2-40B4-BE49-F238E27FC236}">
                <a16:creationId xmlns:a16="http://schemas.microsoft.com/office/drawing/2014/main" id="{767BF9CA-8BD3-403A-8F2B-1F125A5A777F}"/>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607A6B62-7F72-4C84-827B-0B44ABC7EF83}"/>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323986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F55408-39C7-49BD-AC71-1FF0F091CAF2}"/>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3A18F29A-F294-4386-94B9-AF4043F49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1B1EA97-63F9-4CA9-AE28-CA558F2E00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E58920F0-FD93-4483-A521-AB3194040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8048809-0FA9-4C9D-A5F1-769E4EACEC8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8D257D59-3722-4BFE-961C-5A49298913DF}"/>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8" name="Нижний колонтитул 7">
            <a:extLst>
              <a:ext uri="{FF2B5EF4-FFF2-40B4-BE49-F238E27FC236}">
                <a16:creationId xmlns:a16="http://schemas.microsoft.com/office/drawing/2014/main" id="{6C8C30E8-76BC-446D-8BC4-2005B7C23053}"/>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1B64746F-B4B4-4E96-A55D-58F555B5B78B}"/>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344061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BD7171-C448-4D10-AD1B-B1392EA4E648}"/>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D67E6BC1-1A48-4C76-89A4-F22AD172341B}"/>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4" name="Нижний колонтитул 3">
            <a:extLst>
              <a:ext uri="{FF2B5EF4-FFF2-40B4-BE49-F238E27FC236}">
                <a16:creationId xmlns:a16="http://schemas.microsoft.com/office/drawing/2014/main" id="{523C62FC-82B3-41C1-A7C1-7207BCAEA02B}"/>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DE54A68A-3C92-4142-91EF-EDE7744492F8}"/>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79061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9D71F2A-1668-4339-8823-788A13D39ADD}"/>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3" name="Нижний колонтитул 2">
            <a:extLst>
              <a:ext uri="{FF2B5EF4-FFF2-40B4-BE49-F238E27FC236}">
                <a16:creationId xmlns:a16="http://schemas.microsoft.com/office/drawing/2014/main" id="{099C38A3-014E-486F-A9EC-2DAFB222AD9F}"/>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629792C6-8DAF-4048-A2EF-B49BA128CCC0}"/>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104149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99637-7FC3-464A-9DCA-0797976AC79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928B0667-8BBF-4CD5-BCC5-869578A22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C3760D0F-6D96-42F2-973C-02913D5C1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EF4986-9B7E-46E8-A94A-38804E2DEC75}"/>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6" name="Нижний колонтитул 5">
            <a:extLst>
              <a:ext uri="{FF2B5EF4-FFF2-40B4-BE49-F238E27FC236}">
                <a16:creationId xmlns:a16="http://schemas.microsoft.com/office/drawing/2014/main" id="{A05D61B4-87E2-4348-8C96-8C6EB7C0F62C}"/>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5A77CC69-B71F-4BF3-B7B2-43C9AC8BDE5F}"/>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355587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FB5116-20F1-4D33-8705-07290BA473E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BF602549-2EFF-492B-A2F1-99CD502A6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A4E6A9FD-FB88-4B1F-9730-488ECBD10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EE641C0-2CC3-4966-A452-6C04543DF955}"/>
              </a:ext>
            </a:extLst>
          </p:cNvPr>
          <p:cNvSpPr>
            <a:spLocks noGrp="1"/>
          </p:cNvSpPr>
          <p:nvPr>
            <p:ph type="dt" sz="half" idx="10"/>
          </p:nvPr>
        </p:nvSpPr>
        <p:spPr/>
        <p:txBody>
          <a:bodyPr/>
          <a:lstStyle/>
          <a:p>
            <a:fld id="{8DACE97D-AD16-4B31-A9A1-85D0A3D0D2E7}" type="datetimeFigureOut">
              <a:rPr lang="en-US" smtClean="0"/>
              <a:t>9/15/2022</a:t>
            </a:fld>
            <a:endParaRPr lang="en-US"/>
          </a:p>
        </p:txBody>
      </p:sp>
      <p:sp>
        <p:nvSpPr>
          <p:cNvPr id="6" name="Нижний колонтитул 5">
            <a:extLst>
              <a:ext uri="{FF2B5EF4-FFF2-40B4-BE49-F238E27FC236}">
                <a16:creationId xmlns:a16="http://schemas.microsoft.com/office/drawing/2014/main" id="{55A11D86-6B49-4CA8-875C-4BF6EE04EF8A}"/>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3D5914D1-C801-4D0D-AFCE-5C30FF3AD1B9}"/>
              </a:ext>
            </a:extLst>
          </p:cNvPr>
          <p:cNvSpPr>
            <a:spLocks noGrp="1"/>
          </p:cNvSpPr>
          <p:nvPr>
            <p:ph type="sldNum" sz="quarter" idx="12"/>
          </p:nvPr>
        </p:nvSpPr>
        <p:spPr/>
        <p:txBody>
          <a:bodyPr/>
          <a:lstStyle/>
          <a:p>
            <a:fld id="{6CB2DD0F-3300-44ED-8FA4-2429DB2216AD}" type="slidenum">
              <a:rPr lang="en-US" smtClean="0"/>
              <a:t>‹#›</a:t>
            </a:fld>
            <a:endParaRPr lang="en-US"/>
          </a:p>
        </p:txBody>
      </p:sp>
    </p:spTree>
    <p:extLst>
      <p:ext uri="{BB962C8B-B14F-4D97-AF65-F5344CB8AC3E}">
        <p14:creationId xmlns:p14="http://schemas.microsoft.com/office/powerpoint/2010/main" val="243028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52C346FE-70DA-4B5A-BA63-A72A4AAF00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C4473879-F035-4A51-A390-882148E3C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1A89F5BE-9400-4CBC-9437-A5BD89892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9F7B9589-326E-47EF-87DA-A106512C9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CE97D-AD16-4B31-A9A1-85D0A3D0D2E7}" type="datetimeFigureOut">
              <a:rPr lang="en-US" smtClean="0"/>
              <a:t>9/15/2022</a:t>
            </a:fld>
            <a:endParaRPr lang="en-US"/>
          </a:p>
        </p:txBody>
      </p:sp>
      <p:sp>
        <p:nvSpPr>
          <p:cNvPr id="5" name="Нижний колонтитул 4">
            <a:extLst>
              <a:ext uri="{FF2B5EF4-FFF2-40B4-BE49-F238E27FC236}">
                <a16:creationId xmlns:a16="http://schemas.microsoft.com/office/drawing/2014/main" id="{0A9E046F-2A34-4010-9DFC-AA49443B4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D2506539-111C-494F-89CD-DB8BF743B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2DD0F-3300-44ED-8FA4-2429DB2216AD}" type="slidenum">
              <a:rPr lang="en-US" smtClean="0"/>
              <a:t>‹#›</a:t>
            </a:fld>
            <a:endParaRPr lang="en-US"/>
          </a:p>
        </p:txBody>
      </p:sp>
    </p:spTree>
    <p:extLst>
      <p:ext uri="{BB962C8B-B14F-4D97-AF65-F5344CB8AC3E}">
        <p14:creationId xmlns:p14="http://schemas.microsoft.com/office/powerpoint/2010/main" val="301148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socialresearchmethods.net/kb/probform.php" TargetMode="External"/><Relationship Id="rId3" Type="http://schemas.openxmlformats.org/officeDocument/2006/relationships/hyperlink" Target="http://www.inform.nu/Articles/Vol11/ISJv11p017-033Ellis486.pdf" TargetMode="External"/><Relationship Id="rId7" Type="http://schemas.openxmlformats.org/officeDocument/2006/relationships/hyperlink" Target="http://www.writing.utoronto.ca/advice/planning-and-organizing/thesis-statements" TargetMode="External"/><Relationship Id="rId2" Type="http://schemas.openxmlformats.org/officeDocument/2006/relationships/hyperlink" Target="http://writing.colostate.edu/guides/guide.cfm?guideid=20" TargetMode="External"/><Relationship Id="rId1" Type="http://schemas.openxmlformats.org/officeDocument/2006/relationships/slideLayout" Target="../slideLayouts/slideLayout2.xml"/><Relationship Id="rId6" Type="http://schemas.openxmlformats.org/officeDocument/2006/relationships/hyperlink" Target="http://owl.english.purdue.edu/owl/resource/957/02/" TargetMode="External"/><Relationship Id="rId11" Type="http://schemas.openxmlformats.org/officeDocument/2006/relationships/hyperlink" Target="http://owl.english.purdue.edu/owl/resource/545/01/" TargetMode="External"/><Relationship Id="rId5" Type="http://schemas.openxmlformats.org/officeDocument/2006/relationships/hyperlink" Target="http://rwc.hunter.cuny.edu/reading-writing/on-line/thesis.html" TargetMode="External"/><Relationship Id="rId10" Type="http://schemas.openxmlformats.org/officeDocument/2006/relationships/hyperlink" Target="http://writingcenter.unc.edu/handouts/thesis-statements/" TargetMode="External"/><Relationship Id="rId4" Type="http://schemas.openxmlformats.org/officeDocument/2006/relationships/hyperlink" Target="http://writingcenter.gmu.edu/?p=307%20" TargetMode="External"/><Relationship Id="rId9" Type="http://schemas.openxmlformats.org/officeDocument/2006/relationships/hyperlink" Target="http://writing.wisc.edu/Handbook/Thesis_or_Purpos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4A7AAA-4AE2-4ED0-8A6E-FAA8DD25C4D3}"/>
              </a:ext>
            </a:extLst>
          </p:cNvPr>
          <p:cNvSpPr>
            <a:spLocks noGrp="1"/>
          </p:cNvSpPr>
          <p:nvPr>
            <p:ph type="ctrTitle"/>
          </p:nvPr>
        </p:nvSpPr>
        <p:spPr/>
        <p:txBody>
          <a:bodyPr/>
          <a:lstStyle/>
          <a:p>
            <a:br>
              <a:rPr lang="en-US" sz="1800" b="0" i="0" u="none" strike="noStrike" baseline="0" dirty="0"/>
            </a:br>
            <a:r>
              <a:rPr lang="en-US" b="0" i="0" u="none" strike="noStrike" baseline="0" dirty="0">
                <a:solidFill>
                  <a:schemeClr val="bg1"/>
                </a:solidFill>
                <a:latin typeface="Times New Roman" panose="02020603050405020304" pitchFamily="18" charset="0"/>
                <a:cs typeface="Times New Roman" panose="02020603050405020304" pitchFamily="18" charset="0"/>
              </a:rPr>
              <a:t>Formulating a Research Problem </a:t>
            </a:r>
            <a:br>
              <a:rPr lang="en-US" sz="1800" b="0" i="0" u="none" strike="noStrike" baseline="0" dirty="0">
                <a:solidFill>
                  <a:srgbClr val="000000"/>
                </a:solidFill>
              </a:rPr>
            </a:br>
            <a:r>
              <a:rPr lang="en-US" sz="1800" b="0" i="0" u="none" strike="noStrike" baseline="0" dirty="0">
                <a:solidFill>
                  <a:srgbClr val="000000"/>
                </a:solidFill>
              </a:rPr>
              <a:t>	</a:t>
            </a:r>
          </a:p>
        </p:txBody>
      </p:sp>
      <p:sp>
        <p:nvSpPr>
          <p:cNvPr id="3" name="Подзаголовок 2">
            <a:extLst>
              <a:ext uri="{FF2B5EF4-FFF2-40B4-BE49-F238E27FC236}">
                <a16:creationId xmlns:a16="http://schemas.microsoft.com/office/drawing/2014/main" id="{67E96E3C-479D-4D08-BD5F-56AADCB716F8}"/>
              </a:ext>
            </a:extLst>
          </p:cNvPr>
          <p:cNvSpPr>
            <a:spLocks noGrp="1"/>
          </p:cNvSpPr>
          <p:nvPr>
            <p:ph type="subTitle" idx="1"/>
          </p:nvPr>
        </p:nvSpPr>
        <p:spPr>
          <a:xfrm>
            <a:off x="1524000" y="4702869"/>
            <a:ext cx="9144000" cy="1655762"/>
          </a:xfrm>
        </p:spPr>
        <p:txBody>
          <a:bodyPr/>
          <a:lstStyle/>
          <a:p>
            <a:r>
              <a:rPr lang="en-GB" dirty="0">
                <a:solidFill>
                  <a:srgbClr val="01B4EC"/>
                </a:solidFill>
              </a:rPr>
              <a:t>Lecture 3 </a:t>
            </a:r>
          </a:p>
          <a:p>
            <a:r>
              <a:rPr lang="en-GB" dirty="0">
                <a:solidFill>
                  <a:srgbClr val="01B4EC"/>
                </a:solidFill>
              </a:rPr>
              <a:t>Prepared by: </a:t>
            </a:r>
            <a:r>
              <a:rPr lang="en-GB" dirty="0" err="1">
                <a:solidFill>
                  <a:srgbClr val="01B4EC"/>
                </a:solidFill>
              </a:rPr>
              <a:t>Zhanar</a:t>
            </a:r>
            <a:r>
              <a:rPr lang="en-GB" dirty="0">
                <a:solidFill>
                  <a:srgbClr val="01B4EC"/>
                </a:solidFill>
              </a:rPr>
              <a:t> </a:t>
            </a:r>
            <a:r>
              <a:rPr lang="en-GB" dirty="0" err="1">
                <a:solidFill>
                  <a:srgbClr val="01B4EC"/>
                </a:solidFill>
              </a:rPr>
              <a:t>Gabit</a:t>
            </a:r>
            <a:r>
              <a:rPr lang="en-GB" dirty="0">
                <a:solidFill>
                  <a:srgbClr val="01B4EC"/>
                </a:solidFill>
              </a:rPr>
              <a:t>, Doctorate 2 year </a:t>
            </a:r>
          </a:p>
          <a:p>
            <a:r>
              <a:rPr lang="en-GB" dirty="0">
                <a:solidFill>
                  <a:srgbClr val="01B4EC"/>
                </a:solidFill>
              </a:rPr>
              <a:t>Checked by: </a:t>
            </a:r>
            <a:r>
              <a:rPr lang="en-GB" dirty="0" err="1">
                <a:solidFill>
                  <a:srgbClr val="01B4EC"/>
                </a:solidFill>
              </a:rPr>
              <a:t>Yermagambetova</a:t>
            </a:r>
            <a:r>
              <a:rPr lang="en-GB" dirty="0">
                <a:solidFill>
                  <a:srgbClr val="01B4EC"/>
                </a:solidFill>
              </a:rPr>
              <a:t> M.A. PhD, professor </a:t>
            </a:r>
            <a:endParaRPr lang="en-US" dirty="0">
              <a:solidFill>
                <a:srgbClr val="01B4EC"/>
              </a:solidFill>
            </a:endParaRPr>
          </a:p>
        </p:txBody>
      </p:sp>
    </p:spTree>
    <p:extLst>
      <p:ext uri="{BB962C8B-B14F-4D97-AF65-F5344CB8AC3E}">
        <p14:creationId xmlns:p14="http://schemas.microsoft.com/office/powerpoint/2010/main" val="214599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CF3A2-DB24-4F3D-8012-86A6ADAB756D}"/>
              </a:ext>
            </a:extLst>
          </p:cNvPr>
          <p:cNvSpPr>
            <a:spLocks noGrp="1"/>
          </p:cNvSpPr>
          <p:nvPr>
            <p:ph idx="1"/>
          </p:nvPr>
        </p:nvSpPr>
        <p:spPr/>
        <p:txBody>
          <a:bodyPr>
            <a:normAutofit lnSpcReduction="10000"/>
          </a:bodyPr>
          <a:lstStyle/>
          <a:p>
            <a:pPr marL="0" indent="0" algn="just">
              <a:buNone/>
            </a:pPr>
            <a:r>
              <a:rPr lang="en-US" sz="3600" b="0" i="0" dirty="0">
                <a:solidFill>
                  <a:schemeClr val="bg1"/>
                </a:solidFill>
                <a:effectLst/>
                <a:latin typeface="Times New Roman" panose="02020603050405020304" pitchFamily="18" charset="0"/>
                <a:cs typeface="Times New Roman" panose="02020603050405020304" pitchFamily="18" charset="0"/>
              </a:rPr>
              <a:t>The research problem should have great clarity since the research process in itself generates more questions. In the absence of a clear and well defined research problem the researcher can become confused. In addition the research question or research problem should have to be interesting so that the researcher become well engaged in the research. The passion of the researcher in conducting the research matters a lot in the research.</a:t>
            </a:r>
          </a:p>
          <a:p>
            <a:endParaRPr lang="en-US" dirty="0"/>
          </a:p>
        </p:txBody>
      </p:sp>
      <p:sp>
        <p:nvSpPr>
          <p:cNvPr id="4" name="Oval 3">
            <a:extLst>
              <a:ext uri="{FF2B5EF4-FFF2-40B4-BE49-F238E27FC236}">
                <a16:creationId xmlns:a16="http://schemas.microsoft.com/office/drawing/2014/main" id="{E144F9A6-0797-4129-A0BA-84B3234C8FB9}"/>
              </a:ext>
            </a:extLst>
          </p:cNvPr>
          <p:cNvSpPr/>
          <p:nvPr/>
        </p:nvSpPr>
        <p:spPr>
          <a:xfrm>
            <a:off x="838200" y="506027"/>
            <a:ext cx="1549893" cy="1319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latin typeface="Bahnschrift" panose="020B0502040204020203" pitchFamily="34" charset="0"/>
              </a:rPr>
              <a:t>3</a:t>
            </a:r>
            <a:endParaRPr lang="en-US" sz="7200" b="1" dirty="0">
              <a:latin typeface="Bahnschrift" panose="020B0502040204020203" pitchFamily="34" charset="0"/>
            </a:endParaRPr>
          </a:p>
        </p:txBody>
      </p:sp>
    </p:spTree>
    <p:extLst>
      <p:ext uri="{BB962C8B-B14F-4D97-AF65-F5344CB8AC3E}">
        <p14:creationId xmlns:p14="http://schemas.microsoft.com/office/powerpoint/2010/main" val="243449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7FB80-7B94-49DB-B63A-4CAB23E33FFB}"/>
              </a:ext>
            </a:extLst>
          </p:cNvPr>
          <p:cNvSpPr>
            <a:spLocks noGrp="1"/>
          </p:cNvSpPr>
          <p:nvPr>
            <p:ph idx="1"/>
          </p:nvPr>
        </p:nvSpPr>
        <p:spPr/>
        <p:txBody>
          <a:bodyPr/>
          <a:lstStyle/>
          <a:p>
            <a:pPr marL="0" indent="0" algn="just">
              <a:buNone/>
            </a:pPr>
            <a:r>
              <a:rPr lang="en-US" sz="4000" b="0" i="0" dirty="0">
                <a:solidFill>
                  <a:schemeClr val="bg1"/>
                </a:solidFill>
                <a:effectLst/>
                <a:latin typeface="Times New Roman" panose="02020603050405020304" pitchFamily="18" charset="0"/>
                <a:cs typeface="Times New Roman" panose="02020603050405020304" pitchFamily="18" charset="0"/>
              </a:rPr>
              <a:t>The research problem should have to be manageable within your resources, otherwise it will become difficult for you to undertake it. You should know about the time, energy and money that you have in order to design a manageable research.</a:t>
            </a:r>
          </a:p>
          <a:p>
            <a:endParaRPr lang="en-US" dirty="0"/>
          </a:p>
        </p:txBody>
      </p:sp>
      <p:sp>
        <p:nvSpPr>
          <p:cNvPr id="4" name="Oval 3">
            <a:extLst>
              <a:ext uri="{FF2B5EF4-FFF2-40B4-BE49-F238E27FC236}">
                <a16:creationId xmlns:a16="http://schemas.microsoft.com/office/drawing/2014/main" id="{187D2301-9E68-4D1D-80C5-EF0E7482C807}"/>
              </a:ext>
            </a:extLst>
          </p:cNvPr>
          <p:cNvSpPr/>
          <p:nvPr/>
        </p:nvSpPr>
        <p:spPr>
          <a:xfrm>
            <a:off x="838200" y="506027"/>
            <a:ext cx="1549893" cy="1319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latin typeface="Bahnschrift" panose="020B0502040204020203" pitchFamily="34" charset="0"/>
              </a:rPr>
              <a:t>4</a:t>
            </a:r>
            <a:endParaRPr lang="en-US" sz="7200" b="1" dirty="0">
              <a:latin typeface="Bahnschrift" panose="020B0502040204020203" pitchFamily="34" charset="0"/>
            </a:endParaRPr>
          </a:p>
        </p:txBody>
      </p:sp>
    </p:spTree>
    <p:extLst>
      <p:ext uri="{BB962C8B-B14F-4D97-AF65-F5344CB8AC3E}">
        <p14:creationId xmlns:p14="http://schemas.microsoft.com/office/powerpoint/2010/main" val="267778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DF7B68-BFD3-4B6A-9526-D86DD77052CB}"/>
              </a:ext>
            </a:extLst>
          </p:cNvPr>
          <p:cNvPicPr>
            <a:picLocks noGrp="1" noChangeAspect="1"/>
          </p:cNvPicPr>
          <p:nvPr>
            <p:ph idx="1"/>
          </p:nvPr>
        </p:nvPicPr>
        <p:blipFill>
          <a:blip r:embed="rId2"/>
          <a:stretch>
            <a:fillRect/>
          </a:stretch>
        </p:blipFill>
        <p:spPr>
          <a:xfrm>
            <a:off x="79899" y="363985"/>
            <a:ext cx="3805023" cy="1961965"/>
          </a:xfrm>
          <a:prstGeom prst="rect">
            <a:avLst/>
          </a:prstGeom>
        </p:spPr>
      </p:pic>
      <p:sp>
        <p:nvSpPr>
          <p:cNvPr id="6" name="TextBox 5">
            <a:extLst>
              <a:ext uri="{FF2B5EF4-FFF2-40B4-BE49-F238E27FC236}">
                <a16:creationId xmlns:a16="http://schemas.microsoft.com/office/drawing/2014/main" id="{0CCD70BF-D187-47F4-B07F-B2759437BF7E}"/>
              </a:ext>
            </a:extLst>
          </p:cNvPr>
          <p:cNvSpPr txBox="1"/>
          <p:nvPr/>
        </p:nvSpPr>
        <p:spPr>
          <a:xfrm>
            <a:off x="3979415" y="1356454"/>
            <a:ext cx="6094520" cy="1938992"/>
          </a:xfrm>
          <a:prstGeom prst="rect">
            <a:avLst/>
          </a:prstGeom>
          <a:noFill/>
        </p:spPr>
        <p:txBody>
          <a:bodyPr wrap="square">
            <a:spAutoFit/>
          </a:bodyPr>
          <a:lstStyle/>
          <a:p>
            <a:r>
              <a:rPr lang="en-US" sz="6000" b="0" i="0" dirty="0">
                <a:solidFill>
                  <a:schemeClr val="bg1"/>
                </a:solidFill>
                <a:effectLst/>
                <a:latin typeface="Times New Roman" panose="02020603050405020304" pitchFamily="18" charset="0"/>
                <a:cs typeface="Times New Roman" panose="02020603050405020304" pitchFamily="18" charset="0"/>
              </a:rPr>
              <a:t>Five sources of a research problem</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63FC8E4-9225-470D-A6D4-83AE3245B02F}"/>
              </a:ext>
            </a:extLst>
          </p:cNvPr>
          <p:cNvSpPr txBox="1"/>
          <p:nvPr/>
        </p:nvSpPr>
        <p:spPr>
          <a:xfrm>
            <a:off x="170894" y="3429000"/>
            <a:ext cx="6094520" cy="707886"/>
          </a:xfrm>
          <a:prstGeom prst="rect">
            <a:avLst/>
          </a:prstGeom>
          <a:noFill/>
        </p:spPr>
        <p:txBody>
          <a:bodyPr wrap="square">
            <a:spAutoFit/>
          </a:bodyPr>
          <a:lstStyle/>
          <a:p>
            <a:pPr algn="l"/>
            <a:r>
              <a:rPr lang="en-US" sz="4000" b="1" i="0" dirty="0">
                <a:solidFill>
                  <a:schemeClr val="bg1"/>
                </a:solidFill>
                <a:effectLst/>
                <a:latin typeface="Times New Roman" panose="02020603050405020304" pitchFamily="18" charset="0"/>
                <a:cs typeface="Times New Roman" panose="02020603050405020304" pitchFamily="18" charset="0"/>
              </a:rPr>
              <a:t>1. Interviews</a:t>
            </a:r>
          </a:p>
        </p:txBody>
      </p:sp>
      <p:pic>
        <p:nvPicPr>
          <p:cNvPr id="9" name="Picture 8">
            <a:extLst>
              <a:ext uri="{FF2B5EF4-FFF2-40B4-BE49-F238E27FC236}">
                <a16:creationId xmlns:a16="http://schemas.microsoft.com/office/drawing/2014/main" id="{3161A693-A89E-46B7-ACFC-F07E5E90FD8E}"/>
              </a:ext>
            </a:extLst>
          </p:cNvPr>
          <p:cNvPicPr>
            <a:picLocks noChangeAspect="1"/>
          </p:cNvPicPr>
          <p:nvPr/>
        </p:nvPicPr>
        <p:blipFill>
          <a:blip r:embed="rId3"/>
          <a:stretch>
            <a:fillRect/>
          </a:stretch>
        </p:blipFill>
        <p:spPr>
          <a:xfrm>
            <a:off x="7463331" y="3782943"/>
            <a:ext cx="4557775" cy="2955432"/>
          </a:xfrm>
          <a:prstGeom prst="rect">
            <a:avLst/>
          </a:prstGeom>
        </p:spPr>
      </p:pic>
      <p:sp>
        <p:nvSpPr>
          <p:cNvPr id="11" name="TextBox 10">
            <a:extLst>
              <a:ext uri="{FF2B5EF4-FFF2-40B4-BE49-F238E27FC236}">
                <a16:creationId xmlns:a16="http://schemas.microsoft.com/office/drawing/2014/main" id="{DF99045E-1E98-4B4C-A1C5-4CA8AEDC9711}"/>
              </a:ext>
            </a:extLst>
          </p:cNvPr>
          <p:cNvSpPr txBox="1"/>
          <p:nvPr/>
        </p:nvSpPr>
        <p:spPr>
          <a:xfrm>
            <a:off x="148700" y="4358754"/>
            <a:ext cx="6116714" cy="1631216"/>
          </a:xfrm>
          <a:prstGeom prst="rect">
            <a:avLst/>
          </a:prstGeom>
          <a:noFill/>
        </p:spPr>
        <p:txBody>
          <a:bodyPr wrap="square">
            <a:spAutoFit/>
          </a:bodyPr>
          <a:lstStyle/>
          <a:p>
            <a:pPr algn="just"/>
            <a:r>
              <a:rPr lang="en-US" sz="2000" b="0" i="0" dirty="0">
                <a:solidFill>
                  <a:schemeClr val="accent1">
                    <a:lumMod val="60000"/>
                    <a:lumOff val="40000"/>
                  </a:schemeClr>
                </a:solidFill>
                <a:effectLst/>
                <a:latin typeface="Times New Roman" panose="02020603050405020304" pitchFamily="18" charset="0"/>
                <a:cs typeface="Times New Roman" panose="02020603050405020304" pitchFamily="18" charset="0"/>
              </a:rPr>
              <a:t>Interviews sessions can be significant sources of research problems. The method gives you an opportunity to have formal discussions and informal interactions with individuals who can provide useful insights into research and make findings more relevant to future research. </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53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5686-2752-4913-A2A0-A39C4248D584}"/>
              </a:ext>
            </a:extLst>
          </p:cNvPr>
          <p:cNvSpPr>
            <a:spLocks noGrp="1"/>
          </p:cNvSpPr>
          <p:nvPr>
            <p:ph type="title"/>
          </p:nvPr>
        </p:nvSpPr>
        <p:spPr>
          <a:xfrm>
            <a:off x="838200" y="1100831"/>
            <a:ext cx="10515600" cy="589857"/>
          </a:xfrm>
        </p:spPr>
        <p:txBody>
          <a:bodyPr>
            <a:normAutofit fontScale="90000"/>
          </a:bodyPr>
          <a:lstStyle/>
          <a:p>
            <a:r>
              <a:rPr lang="en-US" b="1" i="0" dirty="0">
                <a:solidFill>
                  <a:schemeClr val="bg1"/>
                </a:solidFill>
                <a:effectLst/>
                <a:latin typeface="Times New Roman" panose="02020603050405020304" pitchFamily="18" charset="0"/>
                <a:cs typeface="Times New Roman" panose="02020603050405020304" pitchFamily="18" charset="0"/>
              </a:rPr>
              <a:t>2. Personal Experiences</a:t>
            </a:r>
            <a:br>
              <a:rPr lang="en-US" b="1" i="0" dirty="0">
                <a:solidFill>
                  <a:schemeClr val="bg1"/>
                </a:solidFill>
                <a:effectLst/>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F3625B-FD5E-4D8F-A4A3-B2897A1FCCE2}"/>
              </a:ext>
            </a:extLst>
          </p:cNvPr>
          <p:cNvSpPr>
            <a:spLocks noGrp="1"/>
          </p:cNvSpPr>
          <p:nvPr>
            <p:ph idx="1"/>
          </p:nvPr>
        </p:nvSpPr>
        <p:spPr>
          <a:xfrm>
            <a:off x="252273" y="1781236"/>
            <a:ext cx="11723704" cy="4351338"/>
          </a:xfrm>
        </p:spPr>
        <p:txBody>
          <a:bodyPr>
            <a:noAutofit/>
          </a:bodyPr>
          <a:lstStyle/>
          <a:p>
            <a:pPr algn="l"/>
            <a:r>
              <a:rPr lang="en-US" sz="3200" b="0" i="0" dirty="0">
                <a:solidFill>
                  <a:schemeClr val="bg1"/>
                </a:solidFill>
                <a:effectLst/>
                <a:latin typeface="Times New Roman" panose="02020603050405020304" pitchFamily="18" charset="0"/>
                <a:cs typeface="Times New Roman" panose="02020603050405020304" pitchFamily="18" charset="0"/>
              </a:rPr>
              <a:t>Your everyday experiences are a good source of research problem.</a:t>
            </a:r>
          </a:p>
          <a:p>
            <a:pPr algn="l"/>
            <a:r>
              <a:rPr lang="en-US" sz="3200" b="0" i="0" dirty="0">
                <a:solidFill>
                  <a:schemeClr val="bg1"/>
                </a:solidFill>
                <a:effectLst/>
                <a:latin typeface="Times New Roman" panose="02020603050405020304" pitchFamily="18" charset="0"/>
                <a:cs typeface="Times New Roman" panose="02020603050405020304" pitchFamily="18" charset="0"/>
              </a:rPr>
              <a:t>You have to think critically about your personal experiences with an issue that affects your family, your personal life, or your community.</a:t>
            </a:r>
          </a:p>
          <a:p>
            <a:pPr algn="l"/>
            <a:r>
              <a:rPr lang="en-US" sz="3200" b="0" i="0" dirty="0">
                <a:solidFill>
                  <a:schemeClr val="bg1"/>
                </a:solidFill>
                <a:effectLst/>
                <a:latin typeface="Times New Roman" panose="02020603050405020304" pitchFamily="18" charset="0"/>
                <a:cs typeface="Times New Roman" panose="02020603050405020304" pitchFamily="18" charset="0"/>
              </a:rPr>
              <a:t>A research problem derived from personal experience can spring from any issue and from anywhere.</a:t>
            </a:r>
          </a:p>
          <a:p>
            <a:pPr algn="l"/>
            <a:r>
              <a:rPr lang="en-US" sz="3200" b="0" i="0" dirty="0">
                <a:solidFill>
                  <a:schemeClr val="bg1"/>
                </a:solidFill>
                <a:effectLst/>
                <a:latin typeface="Times New Roman" panose="02020603050405020304" pitchFamily="18" charset="0"/>
                <a:cs typeface="Times New Roman" panose="02020603050405020304" pitchFamily="18" charset="0"/>
              </a:rPr>
              <a:t>For example, you can construct a research problem from events that appear to be out of the ordinary or from community relationships that don’t have clear explanations.</a:t>
            </a:r>
          </a:p>
          <a:p>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63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CB4B-9FB4-4A5E-B010-1300D8D54C9A}"/>
              </a:ext>
            </a:extLst>
          </p:cNvPr>
          <p:cNvSpPr>
            <a:spLocks noGrp="1"/>
          </p:cNvSpPr>
          <p:nvPr>
            <p:ph type="title"/>
          </p:nvPr>
        </p:nvSpPr>
        <p:spPr>
          <a:xfrm>
            <a:off x="838200" y="1198485"/>
            <a:ext cx="10515600" cy="492203"/>
          </a:xfrm>
        </p:spPr>
        <p:txBody>
          <a:bodyPr>
            <a:noAutofit/>
          </a:bodyPr>
          <a:lstStyle/>
          <a:p>
            <a:r>
              <a:rPr lang="en-US" sz="4800" b="1" i="0" dirty="0">
                <a:solidFill>
                  <a:schemeClr val="bg1"/>
                </a:solidFill>
                <a:effectLst/>
                <a:latin typeface="Times New Roman" panose="02020603050405020304" pitchFamily="18" charset="0"/>
                <a:cs typeface="Times New Roman" panose="02020603050405020304" pitchFamily="18" charset="0"/>
              </a:rPr>
              <a:t>3. Deductions from Theory</a:t>
            </a:r>
            <a:br>
              <a:rPr lang="en-US" sz="4800" b="1" i="0" dirty="0">
                <a:solidFill>
                  <a:schemeClr val="bg1"/>
                </a:solidFill>
                <a:effectLst/>
                <a:latin typeface="Times New Roman" panose="02020603050405020304" pitchFamily="18" charset="0"/>
                <a:cs typeface="Times New Roman" panose="02020603050405020304" pitchFamily="18" charset="0"/>
              </a:rPr>
            </a:br>
            <a:endParaRPr lang="en-US" sz="4800" dirty="0">
              <a:solidFill>
                <a:schemeClr val="bg1"/>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D22F728-B015-4BE4-9385-1DCF2B5C69F1}"/>
              </a:ext>
            </a:extLst>
          </p:cNvPr>
          <p:cNvPicPr>
            <a:picLocks noGrp="1" noChangeAspect="1"/>
          </p:cNvPicPr>
          <p:nvPr>
            <p:ph idx="1"/>
          </p:nvPr>
        </p:nvPicPr>
        <p:blipFill>
          <a:blip r:embed="rId2"/>
          <a:stretch>
            <a:fillRect/>
          </a:stretch>
        </p:blipFill>
        <p:spPr>
          <a:xfrm>
            <a:off x="5916228" y="2133600"/>
            <a:ext cx="6007223" cy="3432699"/>
          </a:xfrm>
          <a:prstGeom prst="rect">
            <a:avLst/>
          </a:prstGeom>
        </p:spPr>
      </p:pic>
      <p:sp>
        <p:nvSpPr>
          <p:cNvPr id="6" name="TextBox 5">
            <a:extLst>
              <a:ext uri="{FF2B5EF4-FFF2-40B4-BE49-F238E27FC236}">
                <a16:creationId xmlns:a16="http://schemas.microsoft.com/office/drawing/2014/main" id="{D6A4DE71-1A0B-4315-96AB-F525A336BD46}"/>
              </a:ext>
            </a:extLst>
          </p:cNvPr>
          <p:cNvSpPr txBox="1"/>
          <p:nvPr/>
        </p:nvSpPr>
        <p:spPr>
          <a:xfrm>
            <a:off x="268548" y="1723190"/>
            <a:ext cx="5647679" cy="4832092"/>
          </a:xfrm>
          <a:prstGeom prst="rect">
            <a:avLst/>
          </a:prstGeom>
          <a:noFill/>
        </p:spPr>
        <p:txBody>
          <a:bodyPr wrap="square">
            <a:spAutoFit/>
          </a:bodyPr>
          <a:lstStyle/>
          <a:p>
            <a:pPr algn="l"/>
            <a:r>
              <a:rPr lang="en-US" sz="2800" b="0" i="0" dirty="0">
                <a:solidFill>
                  <a:schemeClr val="bg1"/>
                </a:solidFill>
                <a:effectLst/>
                <a:latin typeface="Times New Roman" panose="02020603050405020304" pitchFamily="18" charset="0"/>
                <a:cs typeface="Times New Roman" panose="02020603050405020304" pitchFamily="18" charset="0"/>
              </a:rPr>
              <a:t>A deduction from theory refers to inferences a researcher makes from the generalizations of life in a society that a researcher knows very well.</a:t>
            </a:r>
          </a:p>
          <a:p>
            <a:pPr algn="l"/>
            <a:r>
              <a:rPr lang="en-US" sz="2800" b="0" i="0" dirty="0">
                <a:solidFill>
                  <a:schemeClr val="bg1"/>
                </a:solidFill>
                <a:effectLst/>
                <a:latin typeface="Times New Roman" panose="02020603050405020304" pitchFamily="18" charset="0"/>
                <a:cs typeface="Times New Roman" panose="02020603050405020304" pitchFamily="18" charset="0"/>
              </a:rPr>
              <a:t>A researcher takes the deduction, places them in an empirical frame, and then, based on a theory, they come up with a research problem and a hypothesis that suggests some findings based on given empirical results.</a:t>
            </a:r>
          </a:p>
        </p:txBody>
      </p:sp>
    </p:spTree>
    <p:extLst>
      <p:ext uri="{BB962C8B-B14F-4D97-AF65-F5344CB8AC3E}">
        <p14:creationId xmlns:p14="http://schemas.microsoft.com/office/powerpoint/2010/main" val="282903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06B9-BC2B-44E3-B237-68D1C3BC2751}"/>
              </a:ext>
            </a:extLst>
          </p:cNvPr>
          <p:cNvSpPr>
            <a:spLocks noGrp="1"/>
          </p:cNvSpPr>
          <p:nvPr>
            <p:ph type="title"/>
          </p:nvPr>
        </p:nvSpPr>
        <p:spPr>
          <a:xfrm>
            <a:off x="838200" y="1198485"/>
            <a:ext cx="10515600" cy="492203"/>
          </a:xfrm>
        </p:spPr>
        <p:txBody>
          <a:bodyPr>
            <a:normAutofit fontScale="90000"/>
          </a:bodyPr>
          <a:lstStyle/>
          <a:p>
            <a:r>
              <a:rPr lang="en-US" b="1" i="0" dirty="0">
                <a:solidFill>
                  <a:schemeClr val="bg1"/>
                </a:solidFill>
                <a:effectLst/>
                <a:latin typeface="Times New Roman" panose="02020603050405020304" pitchFamily="18" charset="0"/>
                <a:cs typeface="Times New Roman" panose="02020603050405020304" pitchFamily="18" charset="0"/>
              </a:rPr>
              <a:t>4. Interdisciplinary Perspective</a:t>
            </a:r>
            <a:br>
              <a:rPr lang="en-US" b="1" i="0" dirty="0">
                <a:solidFill>
                  <a:schemeClr val="bg1"/>
                </a:solidFill>
                <a:effectLst/>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3A309C-3D63-4EDA-9824-58252032E380}"/>
              </a:ext>
            </a:extLst>
          </p:cNvPr>
          <p:cNvSpPr>
            <a:spLocks noGrp="1"/>
          </p:cNvSpPr>
          <p:nvPr>
            <p:ph idx="1"/>
          </p:nvPr>
        </p:nvSpPr>
        <p:spPr/>
        <p:txBody>
          <a:bodyPr/>
          <a:lstStyle/>
          <a:p>
            <a:pPr algn="just"/>
            <a:r>
              <a:rPr lang="en-US" b="0" i="0" dirty="0">
                <a:solidFill>
                  <a:schemeClr val="bg1"/>
                </a:solidFill>
                <a:effectLst/>
                <a:latin typeface="Times New Roman" panose="02020603050405020304" pitchFamily="18" charset="0"/>
                <a:cs typeface="Times New Roman" panose="02020603050405020304" pitchFamily="18" charset="0"/>
              </a:rPr>
              <a:t>If you consider interdisciplinary perspective to identify a problem for a research study, you’ll have to look at scholarship and academic movements from outside your main area of investigation.</a:t>
            </a:r>
          </a:p>
          <a:p>
            <a:pPr algn="just"/>
            <a:r>
              <a:rPr lang="en-US" b="0" i="0" dirty="0">
                <a:solidFill>
                  <a:schemeClr val="bg1"/>
                </a:solidFill>
                <a:effectLst/>
                <a:latin typeface="Times New Roman" panose="02020603050405020304" pitchFamily="18" charset="0"/>
                <a:cs typeface="Times New Roman" panose="02020603050405020304" pitchFamily="18" charset="0"/>
              </a:rPr>
              <a:t>It’s an intellectually involving process, one that requires reviewing pertinent literature to discover unique avenues of exploration an analysis.</a:t>
            </a:r>
          </a:p>
          <a:p>
            <a:pPr algn="just"/>
            <a:r>
              <a:rPr lang="en-US" b="0" i="0" dirty="0">
                <a:solidFill>
                  <a:schemeClr val="bg1"/>
                </a:solidFill>
                <a:effectLst/>
                <a:latin typeface="Times New Roman" panose="02020603050405020304" pitchFamily="18" charset="0"/>
                <a:cs typeface="Times New Roman" panose="02020603050405020304" pitchFamily="18" charset="0"/>
              </a:rPr>
              <a:t>The benefit of using this approach to identify a research problem for your research paper assignment is that it presents an opportunity for you to understand complex issues with ease.</a:t>
            </a:r>
          </a:p>
          <a:p>
            <a:pPr algn="just"/>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0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1E05-AD83-4C18-9573-8CEAB3728B22}"/>
              </a:ext>
            </a:extLst>
          </p:cNvPr>
          <p:cNvSpPr>
            <a:spLocks noGrp="1"/>
          </p:cNvSpPr>
          <p:nvPr>
            <p:ph type="title"/>
          </p:nvPr>
        </p:nvSpPr>
        <p:spPr>
          <a:xfrm>
            <a:off x="838200" y="1198485"/>
            <a:ext cx="10515600" cy="492203"/>
          </a:xfrm>
        </p:spPr>
        <p:txBody>
          <a:bodyPr>
            <a:normAutofit fontScale="90000"/>
          </a:bodyPr>
          <a:lstStyle/>
          <a:p>
            <a:r>
              <a:rPr lang="en-US" b="1" i="0" dirty="0">
                <a:solidFill>
                  <a:schemeClr val="bg1"/>
                </a:solidFill>
                <a:effectLst/>
                <a:latin typeface="Times New Roman" panose="02020603050405020304" pitchFamily="18" charset="0"/>
                <a:cs typeface="Times New Roman" panose="02020603050405020304" pitchFamily="18" charset="0"/>
              </a:rPr>
              <a:t>5. Relevant Literature</a:t>
            </a:r>
            <a:br>
              <a:rPr lang="en-US" b="1" i="0" dirty="0">
                <a:solidFill>
                  <a:schemeClr val="bg1"/>
                </a:solidFill>
                <a:effectLst/>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536271A-91C3-4E61-9043-FD90EBAF5EEC}"/>
              </a:ext>
            </a:extLst>
          </p:cNvPr>
          <p:cNvPicPr>
            <a:picLocks noGrp="1" noChangeAspect="1"/>
          </p:cNvPicPr>
          <p:nvPr>
            <p:ph idx="1"/>
          </p:nvPr>
        </p:nvPicPr>
        <p:blipFill>
          <a:blip r:embed="rId2"/>
          <a:stretch>
            <a:fillRect/>
          </a:stretch>
        </p:blipFill>
        <p:spPr>
          <a:xfrm>
            <a:off x="4684450" y="1690688"/>
            <a:ext cx="7315200" cy="3781425"/>
          </a:xfrm>
          <a:prstGeom prst="rect">
            <a:avLst/>
          </a:prstGeom>
        </p:spPr>
      </p:pic>
      <p:sp>
        <p:nvSpPr>
          <p:cNvPr id="6" name="TextBox 5">
            <a:extLst>
              <a:ext uri="{FF2B5EF4-FFF2-40B4-BE49-F238E27FC236}">
                <a16:creationId xmlns:a16="http://schemas.microsoft.com/office/drawing/2014/main" id="{A93C988E-6BE9-438B-8C58-8E781A6BF5AA}"/>
              </a:ext>
            </a:extLst>
          </p:cNvPr>
          <p:cNvSpPr txBox="1"/>
          <p:nvPr/>
        </p:nvSpPr>
        <p:spPr>
          <a:xfrm>
            <a:off x="401715" y="1755066"/>
            <a:ext cx="3584359" cy="4154984"/>
          </a:xfrm>
          <a:prstGeom prst="rect">
            <a:avLst/>
          </a:prstGeom>
          <a:noFill/>
        </p:spPr>
        <p:txBody>
          <a:bodyPr wrap="square">
            <a:spAutoFit/>
          </a:bodyPr>
          <a:lstStyle/>
          <a:p>
            <a:pPr algn="l"/>
            <a:r>
              <a:rPr lang="en-US" sz="2400" b="0" i="0" dirty="0">
                <a:solidFill>
                  <a:schemeClr val="bg1"/>
                </a:solidFill>
                <a:effectLst/>
                <a:latin typeface="Times New Roman" panose="02020603050405020304" pitchFamily="18" charset="0"/>
                <a:cs typeface="Times New Roman" panose="02020603050405020304" pitchFamily="18" charset="0"/>
              </a:rPr>
              <a:t>To generate a research problem from relevant literature, you first have to review research related to your area of interest.</a:t>
            </a:r>
          </a:p>
          <a:p>
            <a:pPr algn="l"/>
            <a:r>
              <a:rPr lang="en-US" sz="2400" b="0" i="0" dirty="0">
                <a:solidFill>
                  <a:schemeClr val="bg1"/>
                </a:solidFill>
                <a:effectLst/>
                <a:latin typeface="Times New Roman" panose="02020603050405020304" pitchFamily="18" charset="0"/>
                <a:cs typeface="Times New Roman" panose="02020603050405020304" pitchFamily="18" charset="0"/>
              </a:rPr>
              <a:t>Doing so allows you to find gaps on the topic, making it easy for you to understand just how much understudied your area of interest is.</a:t>
            </a:r>
          </a:p>
        </p:txBody>
      </p:sp>
    </p:spTree>
    <p:extLst>
      <p:ext uri="{BB962C8B-B14F-4D97-AF65-F5344CB8AC3E}">
        <p14:creationId xmlns:p14="http://schemas.microsoft.com/office/powerpoint/2010/main" val="237099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4176-AD59-4C93-9614-DAF49CF395BB}"/>
              </a:ext>
            </a:extLst>
          </p:cNvPr>
          <p:cNvSpPr>
            <a:spLocks noGrp="1"/>
          </p:cNvSpPr>
          <p:nvPr>
            <p:ph type="title"/>
          </p:nvPr>
        </p:nvSpPr>
        <p:spPr>
          <a:xfrm>
            <a:off x="0" y="681037"/>
            <a:ext cx="10515600" cy="1325563"/>
          </a:xfrm>
        </p:spPr>
        <p:txBody>
          <a:bodyPr>
            <a:normAutofit/>
          </a:bodyPr>
          <a:lstStyle/>
          <a:p>
            <a:r>
              <a:rPr lang="en-US" sz="4000" b="1" i="0" dirty="0">
                <a:solidFill>
                  <a:schemeClr val="bg1"/>
                </a:solidFill>
                <a:effectLst/>
                <a:latin typeface="Times New Roman" panose="02020603050405020304" pitchFamily="18" charset="0"/>
                <a:cs typeface="Times New Roman" panose="02020603050405020304" pitchFamily="18" charset="0"/>
              </a:rPr>
              <a:t>Considerations in selecting a research problem</a:t>
            </a:r>
            <a:br>
              <a:rPr lang="en-US" sz="4000" b="1" i="0" dirty="0">
                <a:solidFill>
                  <a:schemeClr val="bg1"/>
                </a:solidFill>
                <a:effectLst/>
                <a:latin typeface="Times New Roman" panose="02020603050405020304" pitchFamily="18" charset="0"/>
                <a:cs typeface="Times New Roman" panose="02020603050405020304" pitchFamily="18" charset="0"/>
              </a:rPr>
            </a:b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CEDF56-AD1A-44E0-9CAB-CAD3DC1EDF42}"/>
              </a:ext>
            </a:extLst>
          </p:cNvPr>
          <p:cNvSpPr>
            <a:spLocks noGrp="1"/>
          </p:cNvSpPr>
          <p:nvPr>
            <p:ph idx="1"/>
          </p:nvPr>
        </p:nvSpPr>
        <p:spPr/>
        <p:txBody>
          <a:bodyPr>
            <a:normAutofit/>
          </a:bodyPr>
          <a:lstStyle/>
          <a:p>
            <a:pPr marL="0" indent="0" algn="ctr">
              <a:buNone/>
            </a:pPr>
            <a:r>
              <a:rPr lang="en-US" sz="4800" b="0" i="0" dirty="0">
                <a:solidFill>
                  <a:schemeClr val="bg1"/>
                </a:solidFill>
                <a:effectLst/>
                <a:latin typeface="Times New Roman" panose="02020603050405020304" pitchFamily="18" charset="0"/>
                <a:cs typeface="Times New Roman" panose="02020603050405020304" pitchFamily="18" charset="0"/>
              </a:rPr>
              <a:t>When selecting a research problem/topic there are a number of considerations to keep in mind which will help to ensure that your study will be manageable and that you remain motivated. These considerations are:</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97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117BDCD-5B73-4CAE-8DAF-0C65F2959AF4}"/>
              </a:ext>
            </a:extLst>
          </p:cNvPr>
          <p:cNvGraphicFramePr/>
          <p:nvPr>
            <p:extLst>
              <p:ext uri="{D42A27DB-BD31-4B8C-83A1-F6EECF244321}">
                <p14:modId xmlns:p14="http://schemas.microsoft.com/office/powerpoint/2010/main" val="3119503435"/>
              </p:ext>
            </p:extLst>
          </p:nvPr>
        </p:nvGraphicFramePr>
        <p:xfrm>
          <a:off x="88777" y="719666"/>
          <a:ext cx="11372295" cy="5698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35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AF1BE-C212-4570-A55F-373B368685F2}"/>
              </a:ext>
            </a:extLst>
          </p:cNvPr>
          <p:cNvSpPr>
            <a:spLocks noGrp="1"/>
          </p:cNvSpPr>
          <p:nvPr>
            <p:ph idx="1"/>
          </p:nvPr>
        </p:nvSpPr>
        <p:spPr>
          <a:xfrm>
            <a:off x="838200" y="1825624"/>
            <a:ext cx="10515600" cy="4575175"/>
          </a:xfrm>
        </p:spPr>
        <p:txBody>
          <a:bodyPr>
            <a:normAutofit/>
          </a:bodyPr>
          <a:lstStyle/>
          <a:p>
            <a:pPr marL="0" indent="0" algn="just">
              <a:buNone/>
            </a:pPr>
            <a:r>
              <a:rPr lang="en-US" sz="3600" b="0" i="0" u="sng" dirty="0">
                <a:solidFill>
                  <a:schemeClr val="bg1"/>
                </a:solidFill>
                <a:effectLst/>
                <a:latin typeface="Times New Roman" panose="02020603050405020304" pitchFamily="18" charset="0"/>
                <a:cs typeface="Times New Roman" panose="02020603050405020304" pitchFamily="18" charset="0"/>
              </a:rPr>
              <a:t>Interest</a:t>
            </a:r>
            <a:r>
              <a:rPr lang="en-US" sz="3600" b="0" i="0" dirty="0">
                <a:solidFill>
                  <a:schemeClr val="bg1"/>
                </a:solidFill>
                <a:effectLst/>
                <a:latin typeface="Times New Roman" panose="02020603050405020304" pitchFamily="18" charset="0"/>
                <a:cs typeface="Times New Roman" panose="02020603050405020304" pitchFamily="18" charset="0"/>
              </a:rPr>
              <a:t> should be the most important consideration in selecting a research problem. A research endeavor is usually time consuming, and involves hard work and possibly unforeseen problems. If you select a topic which does not greatly interest you, it could become extremely difficult to sustain the required motivation and put in enough time and energy to complete it.</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92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401AC8-2EC2-4CFF-9A74-7703C25526AF}"/>
              </a:ext>
            </a:extLst>
          </p:cNvPr>
          <p:cNvSpPr>
            <a:spLocks noGrp="1"/>
          </p:cNvSpPr>
          <p:nvPr>
            <p:ph type="title"/>
          </p:nvPr>
        </p:nvSpPr>
        <p:spPr/>
        <p:txBody>
          <a:bodyPr/>
          <a:lstStyle/>
          <a:p>
            <a:r>
              <a:rPr lang="en-US" dirty="0">
                <a:solidFill>
                  <a:schemeClr val="bg1"/>
                </a:solidFill>
              </a:rPr>
              <a:t>Lesson plan </a:t>
            </a:r>
          </a:p>
        </p:txBody>
      </p:sp>
      <p:grpSp>
        <p:nvGrpSpPr>
          <p:cNvPr id="4" name="Group 2">
            <a:extLst>
              <a:ext uri="{FF2B5EF4-FFF2-40B4-BE49-F238E27FC236}">
                <a16:creationId xmlns:a16="http://schemas.microsoft.com/office/drawing/2014/main" id="{EB3D6CB1-C764-47FB-9B4F-82989DABFEAC}"/>
              </a:ext>
            </a:extLst>
          </p:cNvPr>
          <p:cNvGrpSpPr>
            <a:grpSpLocks/>
          </p:cNvGrpSpPr>
          <p:nvPr/>
        </p:nvGrpSpPr>
        <p:grpSpPr bwMode="auto">
          <a:xfrm>
            <a:off x="3541776" y="4380778"/>
            <a:ext cx="8248650" cy="555625"/>
            <a:chOff x="1248" y="1440"/>
            <a:chExt cx="5196" cy="350"/>
          </a:xfrm>
        </p:grpSpPr>
        <p:sp>
          <p:nvSpPr>
            <p:cNvPr id="5" name="Line 3">
              <a:extLst>
                <a:ext uri="{FF2B5EF4-FFF2-40B4-BE49-F238E27FC236}">
                  <a16:creationId xmlns:a16="http://schemas.microsoft.com/office/drawing/2014/main" id="{F745732B-E840-4CC0-9D87-0E436C0FFBF2}"/>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 name="Rectangle 4">
              <a:extLst>
                <a:ext uri="{FF2B5EF4-FFF2-40B4-BE49-F238E27FC236}">
                  <a16:creationId xmlns:a16="http://schemas.microsoft.com/office/drawing/2014/main" id="{7A673A3A-5D02-4754-826C-FBA89E14A5AE}"/>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 name="Text Box 5">
              <a:extLst>
                <a:ext uri="{FF2B5EF4-FFF2-40B4-BE49-F238E27FC236}">
                  <a16:creationId xmlns:a16="http://schemas.microsoft.com/office/drawing/2014/main" id="{D4C1F71A-70C6-4CEF-8C86-8FFB01C6C5B0}"/>
                </a:ext>
              </a:extLst>
            </p:cNvPr>
            <p:cNvSpPr txBox="1">
              <a:spLocks noChangeArrowheads="1"/>
            </p:cNvSpPr>
            <p:nvPr/>
          </p:nvSpPr>
          <p:spPr bwMode="gray">
            <a:xfrm>
              <a:off x="2256" y="1482"/>
              <a:ext cx="41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i="0" u="none" strike="noStrike" baseline="0" dirty="0">
                  <a:solidFill>
                    <a:schemeClr val="bg1"/>
                  </a:solidFill>
                  <a:latin typeface="Times New Roman" panose="02020603050405020304" pitchFamily="18" charset="0"/>
                  <a:cs typeface="Times New Roman" panose="02020603050405020304" pitchFamily="18" charset="0"/>
                </a:rPr>
                <a:t>Considerations in selecting a research problem 	</a:t>
              </a:r>
            </a:p>
          </p:txBody>
        </p:sp>
        <p:sp>
          <p:nvSpPr>
            <p:cNvPr id="8" name="Text Box 6">
              <a:extLst>
                <a:ext uri="{FF2B5EF4-FFF2-40B4-BE49-F238E27FC236}">
                  <a16:creationId xmlns:a16="http://schemas.microsoft.com/office/drawing/2014/main" id="{B12D8E5D-E1DE-40E9-A1D9-3A5DD1F3D662}"/>
                </a:ext>
              </a:extLst>
            </p:cNvPr>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4</a:t>
              </a:r>
            </a:p>
          </p:txBody>
        </p:sp>
      </p:grpSp>
      <p:grpSp>
        <p:nvGrpSpPr>
          <p:cNvPr id="9" name="Group 7">
            <a:extLst>
              <a:ext uri="{FF2B5EF4-FFF2-40B4-BE49-F238E27FC236}">
                <a16:creationId xmlns:a16="http://schemas.microsoft.com/office/drawing/2014/main" id="{8FEC0484-6A2A-4604-8061-4DB8115303B2}"/>
              </a:ext>
            </a:extLst>
          </p:cNvPr>
          <p:cNvGrpSpPr>
            <a:grpSpLocks/>
          </p:cNvGrpSpPr>
          <p:nvPr/>
        </p:nvGrpSpPr>
        <p:grpSpPr bwMode="auto">
          <a:xfrm>
            <a:off x="3541776" y="1866178"/>
            <a:ext cx="5478463" cy="555625"/>
            <a:chOff x="1248" y="2030"/>
            <a:chExt cx="3451" cy="350"/>
          </a:xfrm>
        </p:grpSpPr>
        <p:sp>
          <p:nvSpPr>
            <p:cNvPr id="10" name="Line 8">
              <a:extLst>
                <a:ext uri="{FF2B5EF4-FFF2-40B4-BE49-F238E27FC236}">
                  <a16:creationId xmlns:a16="http://schemas.microsoft.com/office/drawing/2014/main" id="{35165E14-7F11-4A38-8E13-3512AF9C3BDA}"/>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1" name="Rectangle 9">
              <a:extLst>
                <a:ext uri="{FF2B5EF4-FFF2-40B4-BE49-F238E27FC236}">
                  <a16:creationId xmlns:a16="http://schemas.microsoft.com/office/drawing/2014/main" id="{1E3931E1-FF56-453A-A316-352429DB39DA}"/>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12" name="Text Box 10">
              <a:extLst>
                <a:ext uri="{FF2B5EF4-FFF2-40B4-BE49-F238E27FC236}">
                  <a16:creationId xmlns:a16="http://schemas.microsoft.com/office/drawing/2014/main" id="{01028E8D-5BCC-46D4-B42C-2971C1A8D49D}"/>
                </a:ext>
              </a:extLst>
            </p:cNvPr>
            <p:cNvSpPr txBox="1">
              <a:spLocks noChangeArrowheads="1"/>
            </p:cNvSpPr>
            <p:nvPr/>
          </p:nvSpPr>
          <p:spPr bwMode="gray">
            <a:xfrm>
              <a:off x="2256" y="2072"/>
              <a:ext cx="24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i="0" u="none" strike="noStrike" baseline="0" dirty="0">
                  <a:solidFill>
                    <a:schemeClr val="bg1"/>
                  </a:solidFill>
                  <a:latin typeface="Times New Roman" panose="02020603050405020304" pitchFamily="18" charset="0"/>
                </a:rPr>
                <a:t>What is a Research Problem 	</a:t>
              </a:r>
            </a:p>
          </p:txBody>
        </p:sp>
        <p:sp>
          <p:nvSpPr>
            <p:cNvPr id="13" name="Text Box 11">
              <a:extLst>
                <a:ext uri="{FF2B5EF4-FFF2-40B4-BE49-F238E27FC236}">
                  <a16:creationId xmlns:a16="http://schemas.microsoft.com/office/drawing/2014/main" id="{DE444BD9-1DD6-4154-A164-D085492C59EB}"/>
                </a:ext>
              </a:extLst>
            </p:cNvPr>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1</a:t>
              </a:r>
            </a:p>
          </p:txBody>
        </p:sp>
      </p:grpSp>
      <p:grpSp>
        <p:nvGrpSpPr>
          <p:cNvPr id="14" name="Group 12">
            <a:extLst>
              <a:ext uri="{FF2B5EF4-FFF2-40B4-BE49-F238E27FC236}">
                <a16:creationId xmlns:a16="http://schemas.microsoft.com/office/drawing/2014/main" id="{AB12993A-DE11-46F0-8953-7931FC5F53C5}"/>
              </a:ext>
            </a:extLst>
          </p:cNvPr>
          <p:cNvGrpSpPr>
            <a:grpSpLocks/>
          </p:cNvGrpSpPr>
          <p:nvPr/>
        </p:nvGrpSpPr>
        <p:grpSpPr bwMode="auto">
          <a:xfrm>
            <a:off x="3541776" y="2704378"/>
            <a:ext cx="8248650" cy="555625"/>
            <a:chOff x="1248" y="2640"/>
            <a:chExt cx="5196" cy="350"/>
          </a:xfrm>
        </p:grpSpPr>
        <p:sp>
          <p:nvSpPr>
            <p:cNvPr id="15" name="Line 13">
              <a:extLst>
                <a:ext uri="{FF2B5EF4-FFF2-40B4-BE49-F238E27FC236}">
                  <a16:creationId xmlns:a16="http://schemas.microsoft.com/office/drawing/2014/main" id="{FC9ABB07-F2D3-48B7-B9EF-1398F5BE5C23}"/>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6" name="Rectangle 14">
              <a:extLst>
                <a:ext uri="{FF2B5EF4-FFF2-40B4-BE49-F238E27FC236}">
                  <a16:creationId xmlns:a16="http://schemas.microsoft.com/office/drawing/2014/main" id="{C1313272-3812-4B17-9680-728FE1286B52}"/>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17" name="Text Box 15">
              <a:extLst>
                <a:ext uri="{FF2B5EF4-FFF2-40B4-BE49-F238E27FC236}">
                  <a16:creationId xmlns:a16="http://schemas.microsoft.com/office/drawing/2014/main" id="{FEF6A139-C2F6-4DFC-A887-DA5AB6EE8CF0}"/>
                </a:ext>
              </a:extLst>
            </p:cNvPr>
            <p:cNvSpPr txBox="1">
              <a:spLocks noChangeArrowheads="1"/>
            </p:cNvSpPr>
            <p:nvPr/>
          </p:nvSpPr>
          <p:spPr bwMode="gray">
            <a:xfrm>
              <a:off x="2256" y="2682"/>
              <a:ext cx="41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i="0" u="none" strike="noStrike" baseline="0" dirty="0">
                  <a:solidFill>
                    <a:schemeClr val="bg1"/>
                  </a:solidFill>
                  <a:latin typeface="Times New Roman" panose="02020603050405020304" pitchFamily="18" charset="0"/>
                </a:rPr>
                <a:t>The importance of formulating a research problem 	</a:t>
              </a:r>
            </a:p>
          </p:txBody>
        </p:sp>
        <p:sp>
          <p:nvSpPr>
            <p:cNvPr id="18" name="Text Box 16">
              <a:extLst>
                <a:ext uri="{FF2B5EF4-FFF2-40B4-BE49-F238E27FC236}">
                  <a16:creationId xmlns:a16="http://schemas.microsoft.com/office/drawing/2014/main" id="{44B4EADE-DA44-465A-B298-C8240FE74CFB}"/>
                </a:ext>
              </a:extLst>
            </p:cNvPr>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2</a:t>
              </a:r>
            </a:p>
          </p:txBody>
        </p:sp>
      </p:grpSp>
      <p:grpSp>
        <p:nvGrpSpPr>
          <p:cNvPr id="19" name="Group 17">
            <a:extLst>
              <a:ext uri="{FF2B5EF4-FFF2-40B4-BE49-F238E27FC236}">
                <a16:creationId xmlns:a16="http://schemas.microsoft.com/office/drawing/2014/main" id="{67E4AA24-D220-4FA5-BF73-9058A8E76336}"/>
              </a:ext>
            </a:extLst>
          </p:cNvPr>
          <p:cNvGrpSpPr>
            <a:grpSpLocks/>
          </p:cNvGrpSpPr>
          <p:nvPr/>
        </p:nvGrpSpPr>
        <p:grpSpPr bwMode="auto">
          <a:xfrm>
            <a:off x="3541776" y="3542578"/>
            <a:ext cx="6400801" cy="555625"/>
            <a:chOff x="1248" y="3230"/>
            <a:chExt cx="4032" cy="350"/>
          </a:xfrm>
        </p:grpSpPr>
        <p:sp>
          <p:nvSpPr>
            <p:cNvPr id="20" name="Line 18">
              <a:extLst>
                <a:ext uri="{FF2B5EF4-FFF2-40B4-BE49-F238E27FC236}">
                  <a16:creationId xmlns:a16="http://schemas.microsoft.com/office/drawing/2014/main" id="{45EC5866-FE87-456D-9C9C-33911F06879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1" name="Rectangle 19">
              <a:extLst>
                <a:ext uri="{FF2B5EF4-FFF2-40B4-BE49-F238E27FC236}">
                  <a16:creationId xmlns:a16="http://schemas.microsoft.com/office/drawing/2014/main" id="{FFE1C8C2-BD96-4D14-94BE-3BE9D83C0EF3}"/>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22" name="Text Box 20">
              <a:extLst>
                <a:ext uri="{FF2B5EF4-FFF2-40B4-BE49-F238E27FC236}">
                  <a16:creationId xmlns:a16="http://schemas.microsoft.com/office/drawing/2014/main" id="{261F9E3F-A8E2-4E02-B05C-8391A40E4E13}"/>
                </a:ext>
              </a:extLst>
            </p:cNvPr>
            <p:cNvSpPr txBox="1">
              <a:spLocks noChangeArrowheads="1"/>
            </p:cNvSpPr>
            <p:nvPr/>
          </p:nvSpPr>
          <p:spPr bwMode="gray">
            <a:xfrm>
              <a:off x="2256" y="3272"/>
              <a:ext cx="30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i="0" u="none" strike="noStrike" baseline="0" dirty="0">
                  <a:solidFill>
                    <a:schemeClr val="bg1"/>
                  </a:solidFill>
                  <a:latin typeface="Times New Roman" panose="02020603050405020304" pitchFamily="18" charset="0"/>
                  <a:cs typeface="Times New Roman" panose="02020603050405020304" pitchFamily="18" charset="0"/>
                </a:rPr>
                <a:t>Sources of research problems 	</a:t>
              </a:r>
            </a:p>
          </p:txBody>
        </p:sp>
        <p:sp>
          <p:nvSpPr>
            <p:cNvPr id="23" name="Text Box 21">
              <a:extLst>
                <a:ext uri="{FF2B5EF4-FFF2-40B4-BE49-F238E27FC236}">
                  <a16:creationId xmlns:a16="http://schemas.microsoft.com/office/drawing/2014/main" id="{C9A5F82D-C0EB-4A21-AE7F-C074E2710D5D}"/>
                </a:ext>
              </a:extLst>
            </p:cNvPr>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3</a:t>
              </a:r>
            </a:p>
          </p:txBody>
        </p:sp>
      </p:grpSp>
      <p:grpSp>
        <p:nvGrpSpPr>
          <p:cNvPr id="24" name="Group 22">
            <a:extLst>
              <a:ext uri="{FF2B5EF4-FFF2-40B4-BE49-F238E27FC236}">
                <a16:creationId xmlns:a16="http://schemas.microsoft.com/office/drawing/2014/main" id="{B398A52A-4CEA-40F6-A577-A4D3A39EBB7E}"/>
              </a:ext>
            </a:extLst>
          </p:cNvPr>
          <p:cNvGrpSpPr>
            <a:grpSpLocks/>
          </p:cNvGrpSpPr>
          <p:nvPr/>
        </p:nvGrpSpPr>
        <p:grpSpPr bwMode="auto">
          <a:xfrm>
            <a:off x="3541776" y="5241203"/>
            <a:ext cx="5105400" cy="555625"/>
            <a:chOff x="1248" y="3230"/>
            <a:chExt cx="3216" cy="350"/>
          </a:xfrm>
        </p:grpSpPr>
        <p:sp>
          <p:nvSpPr>
            <p:cNvPr id="25" name="Line 23">
              <a:extLst>
                <a:ext uri="{FF2B5EF4-FFF2-40B4-BE49-F238E27FC236}">
                  <a16:creationId xmlns:a16="http://schemas.microsoft.com/office/drawing/2014/main" id="{DE9CD35B-F6B3-4063-BB40-E80E34AC4660}"/>
                </a:ext>
              </a:extLst>
            </p:cNvPr>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6" name="Rectangle 24">
              <a:extLst>
                <a:ext uri="{FF2B5EF4-FFF2-40B4-BE49-F238E27FC236}">
                  <a16:creationId xmlns:a16="http://schemas.microsoft.com/office/drawing/2014/main" id="{734A70F9-2035-4452-BC61-B0775316BAA0}"/>
                </a:ext>
              </a:extLst>
            </p:cNvPr>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27" name="Text Box 25">
              <a:extLst>
                <a:ext uri="{FF2B5EF4-FFF2-40B4-BE49-F238E27FC236}">
                  <a16:creationId xmlns:a16="http://schemas.microsoft.com/office/drawing/2014/main" id="{F6B5BFFC-D341-4906-8B36-529068AAB65D}"/>
                </a:ext>
              </a:extLst>
            </p:cNvPr>
            <p:cNvSpPr txBox="1">
              <a:spLocks noChangeArrowheads="1"/>
            </p:cNvSpPr>
            <p:nvPr/>
          </p:nvSpPr>
          <p:spPr bwMode="gray">
            <a:xfrm>
              <a:off x="2256" y="3272"/>
              <a:ext cx="186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i="0" u="none" strike="noStrike" baseline="0" dirty="0">
                  <a:solidFill>
                    <a:schemeClr val="bg1"/>
                  </a:solidFill>
                  <a:latin typeface="Times New Roman" panose="02020603050405020304" pitchFamily="18" charset="0"/>
                  <a:cs typeface="Times New Roman" panose="02020603050405020304" pitchFamily="18" charset="0"/>
                </a:rPr>
                <a:t>Scientific Thinking 	</a:t>
              </a:r>
            </a:p>
          </p:txBody>
        </p:sp>
        <p:sp>
          <p:nvSpPr>
            <p:cNvPr id="28" name="Text Box 26">
              <a:extLst>
                <a:ext uri="{FF2B5EF4-FFF2-40B4-BE49-F238E27FC236}">
                  <a16:creationId xmlns:a16="http://schemas.microsoft.com/office/drawing/2014/main" id="{1DD186FB-5197-4FA6-934B-B65B70B0A6C0}"/>
                </a:ext>
              </a:extLst>
            </p:cNvPr>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5</a:t>
              </a:r>
            </a:p>
          </p:txBody>
        </p:sp>
      </p:grpSp>
    </p:spTree>
    <p:extLst>
      <p:ext uri="{BB962C8B-B14F-4D97-AF65-F5344CB8AC3E}">
        <p14:creationId xmlns:p14="http://schemas.microsoft.com/office/powerpoint/2010/main" val="217166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CD494-705C-4BDE-A3F3-9DDEDC11CB1C}"/>
              </a:ext>
            </a:extLst>
          </p:cNvPr>
          <p:cNvSpPr>
            <a:spLocks noGrp="1"/>
          </p:cNvSpPr>
          <p:nvPr>
            <p:ph idx="1"/>
          </p:nvPr>
        </p:nvSpPr>
        <p:spPr>
          <a:xfrm>
            <a:off x="838200" y="1603683"/>
            <a:ext cx="10515600" cy="4726096"/>
          </a:xfrm>
        </p:spPr>
        <p:txBody>
          <a:bodyPr>
            <a:normAutofit fontScale="92500"/>
          </a:bodyPr>
          <a:lstStyle/>
          <a:p>
            <a:pPr marL="0" indent="0" algn="just">
              <a:buNone/>
            </a:pPr>
            <a:r>
              <a:rPr lang="en-US" sz="4000" u="sng" dirty="0">
                <a:solidFill>
                  <a:schemeClr val="bg1"/>
                </a:solidFill>
                <a:latin typeface="Times New Roman" panose="02020603050405020304" pitchFamily="18" charset="0"/>
                <a:cs typeface="Times New Roman" panose="02020603050405020304" pitchFamily="18" charset="0"/>
              </a:rPr>
              <a:t>Magnitude</a:t>
            </a:r>
            <a:r>
              <a:rPr lang="en-US" sz="4000" dirty="0">
                <a:solidFill>
                  <a:schemeClr val="bg1"/>
                </a:solidFill>
                <a:latin typeface="Times New Roman" panose="02020603050405020304" pitchFamily="18" charset="0"/>
                <a:cs typeface="Times New Roman" panose="02020603050405020304" pitchFamily="18" charset="0"/>
              </a:rPr>
              <a:t> – You should have sufficient knowledge about the research process to be able to visualize the work involved in completing the proposed study. </a:t>
            </a:r>
            <a:r>
              <a:rPr lang="en-US" sz="4000" b="0" i="0" dirty="0">
                <a:solidFill>
                  <a:schemeClr val="bg1"/>
                </a:solidFill>
                <a:effectLst/>
                <a:latin typeface="Times New Roman" panose="02020603050405020304" pitchFamily="18" charset="0"/>
                <a:cs typeface="Times New Roman" panose="02020603050405020304" pitchFamily="18" charset="0"/>
              </a:rPr>
              <a:t>Narrow the topic down to something manageable, specific and clear. It is extremely important to select a topic that you can manage within the time and with the resources at your disposal. Even if you are undertaking a descriptive study, you need to consider its magnitude carefully.</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95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253B3-3921-45D0-B89B-CA78B0909987}"/>
              </a:ext>
            </a:extLst>
          </p:cNvPr>
          <p:cNvSpPr>
            <a:spLocks noGrp="1"/>
          </p:cNvSpPr>
          <p:nvPr>
            <p:ph idx="1"/>
          </p:nvPr>
        </p:nvSpPr>
        <p:spPr>
          <a:xfrm>
            <a:off x="438705" y="1648071"/>
            <a:ext cx="11430740" cy="4717217"/>
          </a:xfrm>
        </p:spPr>
        <p:txBody>
          <a:bodyPr/>
          <a:lstStyle/>
          <a:p>
            <a:pPr marL="0" indent="0" algn="just">
              <a:buNone/>
            </a:pPr>
            <a:r>
              <a:rPr lang="en-US" b="1" i="0" u="sng" dirty="0">
                <a:solidFill>
                  <a:schemeClr val="bg1"/>
                </a:solidFill>
                <a:effectLst/>
                <a:latin typeface="Times New Roman" panose="02020603050405020304" pitchFamily="18" charset="0"/>
                <a:cs typeface="Times New Roman" panose="02020603050405020304" pitchFamily="18" charset="0"/>
              </a:rPr>
              <a:t>Measurement of concepts</a:t>
            </a:r>
            <a:r>
              <a:rPr lang="en-US" b="0" i="0" u="sng" dirty="0">
                <a:solidFill>
                  <a:schemeClr val="bg1"/>
                </a:solidFill>
                <a:effectLst/>
                <a:latin typeface="Times New Roman" panose="02020603050405020304" pitchFamily="18" charset="0"/>
                <a:cs typeface="Times New Roman" panose="02020603050405020304" pitchFamily="18" charset="0"/>
              </a:rPr>
              <a:t> </a:t>
            </a:r>
            <a:r>
              <a:rPr lang="en-US" b="0" i="0" dirty="0">
                <a:solidFill>
                  <a:schemeClr val="bg1"/>
                </a:solidFill>
                <a:effectLst/>
                <a:latin typeface="Times New Roman" panose="02020603050405020304" pitchFamily="18" charset="0"/>
                <a:cs typeface="Times New Roman" panose="02020603050405020304" pitchFamily="18" charset="0"/>
              </a:rPr>
              <a:t>– If you are using a concept in your study (in quantitative studies), make sure you are clear about its indicators and their measurement. For example, if you plan to measure the effectiveness of a health promotion program, you must be clear as to what determines effectiveness and how it will be measured. Do not use concepts in your research problem that you are not sure how to measure. This does not mean you cannot develop a measurement procedure as the study progresses. While most of the developmental work will be done during your study, it is imperative that you are reasonably clear about the measurement of these concepts at this stage.</a:t>
            </a:r>
          </a:p>
          <a:p>
            <a:endParaRPr lang="en-US" dirty="0"/>
          </a:p>
        </p:txBody>
      </p:sp>
    </p:spTree>
    <p:extLst>
      <p:ext uri="{BB962C8B-B14F-4D97-AF65-F5344CB8AC3E}">
        <p14:creationId xmlns:p14="http://schemas.microsoft.com/office/powerpoint/2010/main" val="297049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90F96-DF03-4468-8709-19A005697C37}"/>
              </a:ext>
            </a:extLst>
          </p:cNvPr>
          <p:cNvSpPr>
            <a:spLocks noGrp="1"/>
          </p:cNvSpPr>
          <p:nvPr>
            <p:ph idx="1"/>
          </p:nvPr>
        </p:nvSpPr>
        <p:spPr>
          <a:xfrm>
            <a:off x="767178" y="1594805"/>
            <a:ext cx="10515600" cy="4351338"/>
          </a:xfrm>
        </p:spPr>
        <p:txBody>
          <a:bodyPr>
            <a:normAutofit/>
          </a:bodyPr>
          <a:lstStyle/>
          <a:p>
            <a:pPr marL="0" indent="0" algn="just">
              <a:buNone/>
            </a:pPr>
            <a:r>
              <a:rPr lang="en-US" sz="4400" u="sng" dirty="0">
                <a:solidFill>
                  <a:schemeClr val="bg1"/>
                </a:solidFill>
                <a:latin typeface="Times New Roman" panose="02020603050405020304" pitchFamily="18" charset="0"/>
                <a:cs typeface="Times New Roman" panose="02020603050405020304" pitchFamily="18" charset="0"/>
              </a:rPr>
              <a:t>Level of expertise </a:t>
            </a:r>
            <a:r>
              <a:rPr lang="en-US" sz="4400" dirty="0">
                <a:solidFill>
                  <a:schemeClr val="bg1"/>
                </a:solidFill>
                <a:latin typeface="Times New Roman" panose="02020603050405020304" pitchFamily="18" charset="0"/>
                <a:cs typeface="Times New Roman" panose="02020603050405020304" pitchFamily="18" charset="0"/>
              </a:rPr>
              <a:t>– Make sure you have an adequate level of expertise for the task you are proposing. Allow for the fact that you will learn during the study and may receive help from your research supervisor and others, but remember that you need to do most of the work yourself.</a:t>
            </a:r>
          </a:p>
        </p:txBody>
      </p:sp>
    </p:spTree>
    <p:extLst>
      <p:ext uri="{BB962C8B-B14F-4D97-AF65-F5344CB8AC3E}">
        <p14:creationId xmlns:p14="http://schemas.microsoft.com/office/powerpoint/2010/main" val="263367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CB5188-E7EF-46F2-9FF2-762C95EEC3CE}"/>
              </a:ext>
            </a:extLst>
          </p:cNvPr>
          <p:cNvSpPr>
            <a:spLocks noGrp="1"/>
          </p:cNvSpPr>
          <p:nvPr>
            <p:ph idx="1"/>
          </p:nvPr>
        </p:nvSpPr>
        <p:spPr/>
        <p:txBody>
          <a:bodyPr>
            <a:normAutofit/>
          </a:bodyPr>
          <a:lstStyle/>
          <a:p>
            <a:pPr marL="0" indent="0" algn="just">
              <a:buNone/>
            </a:pPr>
            <a:r>
              <a:rPr lang="en-US" sz="4400" b="1" i="0" u="sng" dirty="0">
                <a:solidFill>
                  <a:schemeClr val="bg1"/>
                </a:solidFill>
                <a:effectLst/>
                <a:latin typeface="Times New Roman" panose="02020603050405020304" pitchFamily="18" charset="0"/>
                <a:cs typeface="Times New Roman" panose="02020603050405020304" pitchFamily="18" charset="0"/>
              </a:rPr>
              <a:t>Relevance</a:t>
            </a:r>
            <a:r>
              <a:rPr lang="en-US" sz="4400" b="0" i="0" dirty="0">
                <a:solidFill>
                  <a:schemeClr val="bg1"/>
                </a:solidFill>
                <a:effectLst/>
                <a:latin typeface="Times New Roman" panose="02020603050405020304" pitchFamily="18" charset="0"/>
                <a:cs typeface="Times New Roman" panose="02020603050405020304" pitchFamily="18" charset="0"/>
              </a:rPr>
              <a:t> – Select a topic that is of relevance to you as a professional. Ensure that your study adds to the existing body of knowledge, bridges current gaps or is useful in policy formulation. This will help you to sustain interest in the study.</a:t>
            </a:r>
          </a:p>
          <a:p>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830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7BF04-FE29-4B33-A401-502FB8B28556}"/>
              </a:ext>
            </a:extLst>
          </p:cNvPr>
          <p:cNvSpPr>
            <a:spLocks noGrp="1"/>
          </p:cNvSpPr>
          <p:nvPr>
            <p:ph idx="1"/>
          </p:nvPr>
        </p:nvSpPr>
        <p:spPr>
          <a:xfrm>
            <a:off x="527481" y="1630317"/>
            <a:ext cx="10515600" cy="4351338"/>
          </a:xfrm>
        </p:spPr>
        <p:txBody>
          <a:bodyPr>
            <a:normAutofit/>
          </a:bodyPr>
          <a:lstStyle/>
          <a:p>
            <a:pPr marL="0" indent="0" algn="just">
              <a:buNone/>
            </a:pPr>
            <a:r>
              <a:rPr lang="en-US" sz="4000" b="1" i="0" u="sng" dirty="0">
                <a:solidFill>
                  <a:schemeClr val="bg1"/>
                </a:solidFill>
                <a:effectLst/>
                <a:latin typeface="Times New Roman" panose="02020603050405020304" pitchFamily="18" charset="0"/>
                <a:cs typeface="Times New Roman" panose="02020603050405020304" pitchFamily="18" charset="0"/>
              </a:rPr>
              <a:t>Availability of data</a:t>
            </a:r>
            <a:r>
              <a:rPr lang="en-US" sz="4000" b="0" i="0" u="sng" dirty="0">
                <a:solidFill>
                  <a:schemeClr val="bg1"/>
                </a:solidFill>
                <a:effectLst/>
                <a:latin typeface="Times New Roman" panose="02020603050405020304" pitchFamily="18" charset="0"/>
                <a:cs typeface="Times New Roman" panose="02020603050405020304" pitchFamily="18" charset="0"/>
              </a:rPr>
              <a:t> </a:t>
            </a:r>
            <a:r>
              <a:rPr lang="en-US" sz="4000" b="0" i="0" dirty="0">
                <a:solidFill>
                  <a:schemeClr val="bg1"/>
                </a:solidFill>
                <a:effectLst/>
                <a:latin typeface="Times New Roman" panose="02020603050405020304" pitchFamily="18" charset="0"/>
                <a:cs typeface="Times New Roman" panose="02020603050405020304" pitchFamily="18" charset="0"/>
              </a:rPr>
              <a:t>– If your topic entails collection of information from secondary sources (office records, client records, census or other already-published reports, etc.) make sure that this data is available and in the format you want before finalizing your topic.</a:t>
            </a:r>
          </a:p>
          <a:p>
            <a:pPr algn="just"/>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75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F312A-E3B1-48BC-9795-ADEAF896F5CB}"/>
              </a:ext>
            </a:extLst>
          </p:cNvPr>
          <p:cNvSpPr>
            <a:spLocks noGrp="1"/>
          </p:cNvSpPr>
          <p:nvPr>
            <p:ph idx="1"/>
          </p:nvPr>
        </p:nvSpPr>
        <p:spPr>
          <a:xfrm>
            <a:off x="341050" y="1648071"/>
            <a:ext cx="11439617" cy="4351338"/>
          </a:xfrm>
        </p:spPr>
        <p:txBody>
          <a:bodyPr>
            <a:noAutofit/>
          </a:bodyPr>
          <a:lstStyle/>
          <a:p>
            <a:pPr marL="0" indent="0" algn="just">
              <a:buNone/>
            </a:pPr>
            <a:r>
              <a:rPr lang="en-US" sz="3200" b="1" i="0" u="sng" dirty="0">
                <a:solidFill>
                  <a:schemeClr val="bg1"/>
                </a:solidFill>
                <a:effectLst/>
                <a:latin typeface="Times New Roman" panose="02020603050405020304" pitchFamily="18" charset="0"/>
                <a:cs typeface="Times New Roman" panose="02020603050405020304" pitchFamily="18" charset="0"/>
              </a:rPr>
              <a:t>Ethical issues</a:t>
            </a:r>
            <a:r>
              <a:rPr lang="en-US" sz="3200" b="0" i="0" u="sng" dirty="0">
                <a:solidFill>
                  <a:schemeClr val="bg1"/>
                </a:solidFill>
                <a:effectLst/>
                <a:latin typeface="Times New Roman" panose="02020603050405020304" pitchFamily="18" charset="0"/>
                <a:cs typeface="Times New Roman" panose="02020603050405020304" pitchFamily="18" charset="0"/>
              </a:rPr>
              <a:t> </a:t>
            </a:r>
            <a:r>
              <a:rPr lang="en-US" sz="3200" b="0" i="0" dirty="0">
                <a:solidFill>
                  <a:schemeClr val="bg1"/>
                </a:solidFill>
                <a:effectLst/>
                <a:latin typeface="Times New Roman" panose="02020603050405020304" pitchFamily="18" charset="0"/>
                <a:cs typeface="Times New Roman" panose="02020603050405020304" pitchFamily="18" charset="0"/>
              </a:rPr>
              <a:t>– Another important consideration in formulating a research problem is the ethical issues involved. In the course of conducting a research study, the study population may be adversely affected by some of the questions (directly or indirectly); deprived of an interven­tion; expected to share sensitive and private information; or expected to be simply experimental ‘guinea pigs’. How ethical issues can affect the study population and how ethical problems can be overcome should be thoroughly examined at the problem-formulation stage.</a:t>
            </a:r>
          </a:p>
          <a:p>
            <a:pPr algn="just"/>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02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DD869-D087-4DC4-AF84-CFA0AF082E12}"/>
              </a:ext>
            </a:extLst>
          </p:cNvPr>
          <p:cNvSpPr>
            <a:spLocks noGrp="1"/>
          </p:cNvSpPr>
          <p:nvPr>
            <p:ph idx="1"/>
          </p:nvPr>
        </p:nvSpPr>
        <p:spPr>
          <a:xfrm>
            <a:off x="296663" y="2547890"/>
            <a:ext cx="11670436" cy="3424885"/>
          </a:xfrm>
        </p:spPr>
        <p:txBody>
          <a:bodyPr>
            <a:normAutofit fontScale="92500" lnSpcReduction="10000"/>
          </a:bodyPr>
          <a:lstStyle/>
          <a:p>
            <a:pPr marL="0" indent="0" algn="just">
              <a:buNone/>
            </a:pPr>
            <a:r>
              <a:rPr lang="en-US" sz="4800" b="0" i="0" dirty="0">
                <a:solidFill>
                  <a:schemeClr val="bg1"/>
                </a:solidFill>
                <a:effectLst/>
                <a:latin typeface="Times New Roman" panose="02020603050405020304" pitchFamily="18" charset="0"/>
                <a:cs typeface="Times New Roman" panose="02020603050405020304" pitchFamily="18" charset="0"/>
              </a:rPr>
              <a:t>Scientific thinking is a type of knowledge seeking involving intentional information seeking, including asking questions, testing hypotheses, making observations, recognizing patterns, and making inferences (Kuhn, 2002; Morris et al., 2012).</a:t>
            </a:r>
            <a:endParaRPr lang="en-US" sz="66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A36983D-316D-4C41-9707-53E6AB3AEA2C}"/>
              </a:ext>
            </a:extLst>
          </p:cNvPr>
          <p:cNvSpPr txBox="1"/>
          <p:nvPr/>
        </p:nvSpPr>
        <p:spPr>
          <a:xfrm>
            <a:off x="838200" y="1009380"/>
            <a:ext cx="6094520" cy="923330"/>
          </a:xfrm>
          <a:prstGeom prst="rect">
            <a:avLst/>
          </a:prstGeom>
          <a:noFill/>
        </p:spPr>
        <p:txBody>
          <a:bodyPr wrap="square">
            <a:spAutoFit/>
          </a:bodyPr>
          <a:lstStyle/>
          <a:p>
            <a:pPr marL="0" indent="0">
              <a:buNone/>
            </a:pPr>
            <a:r>
              <a:rPr lang="en-US" sz="5400" b="0" i="0" u="none" strike="noStrike" baseline="0" dirty="0">
                <a:solidFill>
                  <a:schemeClr val="bg1"/>
                </a:solidFill>
                <a:latin typeface="Times New Roman" panose="02020603050405020304" pitchFamily="18" charset="0"/>
                <a:cs typeface="Times New Roman" panose="02020603050405020304" pitchFamily="18" charset="0"/>
              </a:rPr>
              <a:t>Scientific Thinking</a:t>
            </a:r>
            <a:endParaRPr lang="en-US" sz="5400" dirty="0"/>
          </a:p>
        </p:txBody>
      </p:sp>
    </p:spTree>
    <p:extLst>
      <p:ext uri="{BB962C8B-B14F-4D97-AF65-F5344CB8AC3E}">
        <p14:creationId xmlns:p14="http://schemas.microsoft.com/office/powerpoint/2010/main" val="106895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DA788-F019-4A07-A688-89078192928D}"/>
              </a:ext>
            </a:extLst>
          </p:cNvPr>
          <p:cNvSpPr>
            <a:spLocks noGrp="1"/>
          </p:cNvSpPr>
          <p:nvPr>
            <p:ph idx="1"/>
          </p:nvPr>
        </p:nvSpPr>
        <p:spPr>
          <a:xfrm>
            <a:off x="399495" y="1526959"/>
            <a:ext cx="10954305" cy="4650004"/>
          </a:xfrm>
        </p:spPr>
        <p:txBody>
          <a:bodyPr>
            <a:normAutofit/>
          </a:bodyPr>
          <a:lstStyle/>
          <a:p>
            <a:pPr marL="0" indent="0" algn="just">
              <a:buNone/>
            </a:pPr>
            <a:r>
              <a:rPr lang="en-US" b="0" i="0" dirty="0">
                <a:solidFill>
                  <a:schemeClr val="bg1"/>
                </a:solidFill>
                <a:effectLst/>
                <a:latin typeface="Times New Roman" panose="02020603050405020304" pitchFamily="18" charset="0"/>
                <a:cs typeface="Times New Roman" panose="02020603050405020304" pitchFamily="18" charset="0"/>
              </a:rPr>
              <a:t>Scientific thinking is </a:t>
            </a:r>
            <a:r>
              <a:rPr lang="en-US" b="1" i="0" dirty="0">
                <a:solidFill>
                  <a:schemeClr val="bg1"/>
                </a:solidFill>
                <a:effectLst/>
                <a:latin typeface="Times New Roman" panose="02020603050405020304" pitchFamily="18" charset="0"/>
                <a:cs typeface="Times New Roman" panose="02020603050405020304" pitchFamily="18" charset="0"/>
              </a:rPr>
              <a:t>the process of reviewing ideas using science, observations, investigational processes, and testing them to gain knowledge</a:t>
            </a:r>
            <a:r>
              <a:rPr lang="en-US" b="0" i="0" dirty="0">
                <a:solidFill>
                  <a:schemeClr val="bg1"/>
                </a:solidFill>
                <a:effectLst/>
                <a:latin typeface="Times New Roman" panose="02020603050405020304" pitchFamily="18" charset="0"/>
                <a:cs typeface="Times New Roman" panose="02020603050405020304" pitchFamily="18" charset="0"/>
              </a:rPr>
              <a:t>. The goal is to make outcomes of knowledge that may be meaningful to science. The scientific method is how scientists and researchers apply their scientific thinking. Scientific thinking and methodology are important because it minimizes preconceived bias. Scientists limit bias by using objectivity to observe and analyze the subject or phenomenon that is being studied and use only evidence to support or falsify the hypothesis. By using only documented evidence to support or falsify a claim, other scientists and researchers can replicate the experiment to get the same results.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61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358E-7477-4301-A97C-174E320B74F9}"/>
              </a:ext>
            </a:extLst>
          </p:cNvPr>
          <p:cNvSpPr>
            <a:spLocks noGrp="1"/>
          </p:cNvSpPr>
          <p:nvPr>
            <p:ph type="title"/>
          </p:nvPr>
        </p:nvSpPr>
        <p:spPr/>
        <p:txBody>
          <a:bodyPr/>
          <a:lstStyle/>
          <a:p>
            <a:r>
              <a:rPr lang="en-GB" b="1" dirty="0">
                <a:solidFill>
                  <a:schemeClr val="bg1"/>
                </a:solidFill>
                <a:latin typeface="Times New Roman" panose="02020603050405020304" pitchFamily="18" charset="0"/>
                <a:cs typeface="Times New Roman" panose="02020603050405020304" pitchFamily="18" charset="0"/>
              </a:rPr>
              <a:t>TASKS  TO DO: </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EEFEB4-D291-4DC2-934B-B904A27F2F86}"/>
              </a:ext>
            </a:extLst>
          </p:cNvPr>
          <p:cNvSpPr>
            <a:spLocks noGrp="1"/>
          </p:cNvSpPr>
          <p:nvPr>
            <p:ph idx="1"/>
          </p:nvPr>
        </p:nvSpPr>
        <p:spPr/>
        <p:txBody>
          <a:bodyPr/>
          <a:lstStyle/>
          <a:p>
            <a:pPr marL="514350" indent="-514350">
              <a:buAutoNum type="arabicPeriod"/>
            </a:pPr>
            <a:r>
              <a:rPr lang="en-GB" sz="4400" dirty="0">
                <a:solidFill>
                  <a:schemeClr val="bg1"/>
                </a:solidFill>
                <a:latin typeface="Times New Roman" panose="02020603050405020304" pitchFamily="18" charset="0"/>
                <a:cs typeface="Times New Roman" panose="02020603050405020304" pitchFamily="18" charset="0"/>
              </a:rPr>
              <a:t>DEFINE YOUR RESEARCH PROBLEM </a:t>
            </a:r>
          </a:p>
          <a:p>
            <a:pPr marL="514350" indent="-514350">
              <a:buAutoNum type="arabicPeriod"/>
            </a:pPr>
            <a:r>
              <a:rPr lang="en-GB" sz="4400" dirty="0">
                <a:solidFill>
                  <a:schemeClr val="bg1"/>
                </a:solidFill>
                <a:latin typeface="Times New Roman" panose="02020603050405020304" pitchFamily="18" charset="0"/>
                <a:cs typeface="Times New Roman" panose="02020603050405020304" pitchFamily="18" charset="0"/>
              </a:rPr>
              <a:t>WRITE COMPONENTS OF YOUR RESEARCH PROBLEM </a:t>
            </a:r>
          </a:p>
          <a:p>
            <a:pPr marL="514350" indent="-514350">
              <a:buAutoNum type="arabicPeriod"/>
            </a:pPr>
            <a:r>
              <a:rPr lang="en-GB" sz="4400" dirty="0">
                <a:solidFill>
                  <a:schemeClr val="bg1"/>
                </a:solidFill>
                <a:latin typeface="Times New Roman" panose="02020603050405020304" pitchFamily="18" charset="0"/>
                <a:cs typeface="Times New Roman" panose="02020603050405020304" pitchFamily="18" charset="0"/>
              </a:rPr>
              <a:t>LIST YOUR SOURCES OF RESEARCH PROBLEM</a:t>
            </a:r>
          </a:p>
          <a:p>
            <a:pPr marL="514350" indent="-514350">
              <a:buAutoNum type="arabicPeriod"/>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25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3455-9F8F-4272-84BE-C342FE4F9EA5}"/>
              </a:ext>
            </a:extLst>
          </p:cNvPr>
          <p:cNvSpPr>
            <a:spLocks noGrp="1"/>
          </p:cNvSpPr>
          <p:nvPr>
            <p:ph type="title"/>
          </p:nvPr>
        </p:nvSpPr>
        <p:spPr>
          <a:xfrm>
            <a:off x="110231" y="905522"/>
            <a:ext cx="10515600" cy="829554"/>
          </a:xfrm>
        </p:spPr>
        <p:txBody>
          <a:bodyPr/>
          <a:lstStyle/>
          <a:p>
            <a:r>
              <a:rPr lang="en-GB" b="1" dirty="0">
                <a:solidFill>
                  <a:schemeClr val="bg1"/>
                </a:solidFill>
                <a:latin typeface="Times New Roman" panose="02020603050405020304" pitchFamily="18" charset="0"/>
                <a:cs typeface="Times New Roman" panose="02020603050405020304" pitchFamily="18" charset="0"/>
              </a:rPr>
              <a:t>RECOMMENDED LITERATURE: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5879F9-354F-4DC7-8276-C0773B8DACF4}"/>
              </a:ext>
            </a:extLst>
          </p:cNvPr>
          <p:cNvSpPr>
            <a:spLocks noGrp="1"/>
          </p:cNvSpPr>
          <p:nvPr>
            <p:ph idx="1"/>
          </p:nvPr>
        </p:nvSpPr>
        <p:spPr>
          <a:xfrm>
            <a:off x="199007" y="1834503"/>
            <a:ext cx="11608294" cy="4351338"/>
          </a:xfrm>
        </p:spPr>
        <p:txBody>
          <a:bodyPr>
            <a:normAutofit fontScale="77500" lnSpcReduction="20000"/>
          </a:bodyPr>
          <a:lstStyle/>
          <a:p>
            <a:r>
              <a:rPr lang="en-US" b="0" i="0" u="none" strike="noStrike" dirty="0">
                <a:solidFill>
                  <a:schemeClr val="accent1"/>
                </a:solidFill>
                <a:effectLst/>
                <a:latin typeface="Roboto Condensed"/>
                <a:hlinkClick r:id="rId2">
                  <a:extLst>
                    <a:ext uri="{A12FA001-AC4F-418D-AE19-62706E023703}">
                      <ahyp:hlinkClr xmlns:ahyp="http://schemas.microsoft.com/office/drawing/2018/hyperlinkcolor" val="tx"/>
                    </a:ext>
                  </a:extLst>
                </a:hlinkClick>
              </a:rPr>
              <a:t>Choosing and Refining Topics</a:t>
            </a:r>
            <a:r>
              <a:rPr lang="en-US" b="0" i="0" dirty="0">
                <a:solidFill>
                  <a:schemeClr val="accent1"/>
                </a:solidFill>
                <a:effectLst/>
                <a:latin typeface="Roboto Condensed"/>
              </a:rPr>
              <a:t>. </a:t>
            </a:r>
            <a:r>
              <a:rPr lang="en-US" b="0" i="0" dirty="0" err="1">
                <a:solidFill>
                  <a:schemeClr val="bg1"/>
                </a:solidFill>
                <a:effectLst/>
                <a:latin typeface="Roboto Condensed"/>
              </a:rPr>
              <a:t>Writing@CSU</a:t>
            </a:r>
            <a:r>
              <a:rPr lang="en-US" b="0" i="0" dirty="0">
                <a:solidFill>
                  <a:schemeClr val="bg1"/>
                </a:solidFill>
                <a:effectLst/>
                <a:latin typeface="Roboto Condensed"/>
              </a:rPr>
              <a:t>. Colorado State University; </a:t>
            </a:r>
          </a:p>
          <a:p>
            <a:r>
              <a:rPr lang="en-US" b="0" i="0" dirty="0">
                <a:solidFill>
                  <a:schemeClr val="bg1"/>
                </a:solidFill>
                <a:effectLst/>
                <a:latin typeface="Roboto Condensed"/>
              </a:rPr>
              <a:t>Ellis, Timothy J. and Yair Levy Nova Framework of Problem-Based Research: A Guide for Novice Researchers on the Development of a Research-Worthy Problem. </a:t>
            </a:r>
          </a:p>
          <a:p>
            <a:r>
              <a:rPr lang="en-US" b="0" i="0" u="none" strike="noStrike" dirty="0">
                <a:solidFill>
                  <a:srgbClr val="0563C1"/>
                </a:solidFill>
                <a:effectLst/>
                <a:latin typeface="Roboto Condensed"/>
                <a:hlinkClick r:id="rId3">
                  <a:extLst>
                    <a:ext uri="{A12FA001-AC4F-418D-AE19-62706E023703}">
                      <ahyp:hlinkClr xmlns:ahyp="http://schemas.microsoft.com/office/drawing/2018/hyperlinkcolor" val="tx"/>
                    </a:ext>
                  </a:extLst>
                </a:hlinkClick>
              </a:rPr>
              <a:t>Informing Science: the International Journal of an Emerging </a:t>
            </a:r>
            <a:r>
              <a:rPr lang="en-US" b="0" i="0" u="none" strike="noStrike" dirty="0" err="1">
                <a:solidFill>
                  <a:schemeClr val="accent1"/>
                </a:solidFill>
                <a:effectLst/>
                <a:latin typeface="Roboto Condensed"/>
                <a:hlinkClick r:id="rId3">
                  <a:extLst>
                    <a:ext uri="{A12FA001-AC4F-418D-AE19-62706E023703}">
                      <ahyp:hlinkClr xmlns:ahyp="http://schemas.microsoft.com/office/drawing/2018/hyperlinkcolor" val="tx"/>
                    </a:ext>
                  </a:extLst>
                </a:hlinkClick>
              </a:rPr>
              <a:t>Transdiscipline</a:t>
            </a:r>
            <a:r>
              <a:rPr lang="en-US" b="0" i="0" dirty="0">
                <a:solidFill>
                  <a:schemeClr val="bg1"/>
                </a:solidFill>
                <a:effectLst/>
                <a:latin typeface="Roboto Condensed"/>
              </a:rPr>
              <a:t> 11 (2008); </a:t>
            </a:r>
            <a:r>
              <a:rPr lang="en-US" b="0" i="0" u="none" strike="noStrike" dirty="0">
                <a:solidFill>
                  <a:schemeClr val="accent1"/>
                </a:solidFill>
                <a:effectLst/>
                <a:latin typeface="Roboto Condensed"/>
                <a:hlinkClick r:id="rId4">
                  <a:extLst>
                    <a:ext uri="{A12FA001-AC4F-418D-AE19-62706E023703}">
                      <ahyp:hlinkClr xmlns:ahyp="http://schemas.microsoft.com/office/drawing/2018/hyperlinkcolor" val="tx"/>
                    </a:ext>
                  </a:extLst>
                </a:hlinkClick>
              </a:rPr>
              <a:t>How to Write a Research Question</a:t>
            </a:r>
            <a:r>
              <a:rPr lang="en-US" b="0" i="0" dirty="0">
                <a:solidFill>
                  <a:schemeClr val="bg1"/>
                </a:solidFill>
                <a:effectLst/>
                <a:latin typeface="Roboto Condensed"/>
              </a:rPr>
              <a:t>. The Writing Center. George Mason University; Invention: </a:t>
            </a:r>
            <a:r>
              <a:rPr lang="en-US" b="0" i="0" u="none" strike="noStrike" dirty="0">
                <a:solidFill>
                  <a:schemeClr val="accent1"/>
                </a:solidFill>
                <a:effectLst/>
                <a:latin typeface="Roboto Condensed"/>
                <a:hlinkClick r:id="rId5">
                  <a:extLst>
                    <a:ext uri="{A12FA001-AC4F-418D-AE19-62706E023703}">
                      <ahyp:hlinkClr xmlns:ahyp="http://schemas.microsoft.com/office/drawing/2018/hyperlinkcolor" val="tx"/>
                    </a:ext>
                  </a:extLst>
                </a:hlinkClick>
              </a:rPr>
              <a:t>Developing a Thesis Statement</a:t>
            </a:r>
            <a:r>
              <a:rPr lang="en-US" b="0" i="0" dirty="0">
                <a:solidFill>
                  <a:schemeClr val="accent1"/>
                </a:solidFill>
                <a:effectLst/>
                <a:latin typeface="Roboto Condensed"/>
              </a:rPr>
              <a:t>. </a:t>
            </a:r>
            <a:r>
              <a:rPr lang="en-US" b="0" i="0" dirty="0">
                <a:solidFill>
                  <a:schemeClr val="bg1"/>
                </a:solidFill>
                <a:effectLst/>
                <a:latin typeface="Roboto Condensed"/>
              </a:rPr>
              <a:t>The Reading/Writing Center. Hunter College; </a:t>
            </a:r>
          </a:p>
          <a:p>
            <a:r>
              <a:rPr lang="en-US" b="0" i="0" u="none" strike="noStrike" dirty="0">
                <a:solidFill>
                  <a:schemeClr val="accent1"/>
                </a:solidFill>
                <a:effectLst/>
                <a:latin typeface="Roboto Condensed"/>
                <a:hlinkClick r:id="rId6">
                  <a:extLst>
                    <a:ext uri="{A12FA001-AC4F-418D-AE19-62706E023703}">
                      <ahyp:hlinkClr xmlns:ahyp="http://schemas.microsoft.com/office/drawing/2018/hyperlinkcolor" val="tx"/>
                    </a:ext>
                  </a:extLst>
                </a:hlinkClick>
              </a:rPr>
              <a:t>Problem Statements PowerPoint Presentation</a:t>
            </a:r>
            <a:r>
              <a:rPr lang="en-US" b="0" i="0" dirty="0">
                <a:solidFill>
                  <a:schemeClr val="bg1"/>
                </a:solidFill>
                <a:effectLst/>
                <a:latin typeface="Roboto Condensed"/>
              </a:rPr>
              <a:t>. The Writing Lab and The OWL. Purdue University; Procter, Margaret. </a:t>
            </a:r>
            <a:r>
              <a:rPr lang="en-US" b="0" i="0" u="none" strike="noStrike" dirty="0">
                <a:solidFill>
                  <a:schemeClr val="accent1"/>
                </a:solidFill>
                <a:effectLst/>
                <a:latin typeface="Roboto Condensed"/>
                <a:hlinkClick r:id="rId7">
                  <a:extLst>
                    <a:ext uri="{A12FA001-AC4F-418D-AE19-62706E023703}">
                      <ahyp:hlinkClr xmlns:ahyp="http://schemas.microsoft.com/office/drawing/2018/hyperlinkcolor" val="tx"/>
                    </a:ext>
                  </a:extLst>
                </a:hlinkClick>
              </a:rPr>
              <a:t>Using Thesis Statements</a:t>
            </a:r>
            <a:r>
              <a:rPr lang="en-US" b="0" i="0" dirty="0">
                <a:solidFill>
                  <a:schemeClr val="bg1"/>
                </a:solidFill>
                <a:effectLst/>
                <a:latin typeface="Roboto Condensed"/>
              </a:rPr>
              <a:t>. University College Writing Centre. University of Toronto; </a:t>
            </a:r>
          </a:p>
          <a:p>
            <a:r>
              <a:rPr lang="en-US" b="0" i="0" dirty="0">
                <a:solidFill>
                  <a:schemeClr val="bg1"/>
                </a:solidFill>
                <a:effectLst/>
                <a:latin typeface="Roboto Condensed"/>
              </a:rPr>
              <a:t>Trochim, William M.K. </a:t>
            </a:r>
            <a:r>
              <a:rPr lang="en-US" b="0" i="0" u="none" strike="noStrike" dirty="0">
                <a:solidFill>
                  <a:schemeClr val="accent1"/>
                </a:solidFill>
                <a:effectLst/>
                <a:latin typeface="Roboto Condensed"/>
                <a:hlinkClick r:id="rId8">
                  <a:extLst>
                    <a:ext uri="{A12FA001-AC4F-418D-AE19-62706E023703}">
                      <ahyp:hlinkClr xmlns:ahyp="http://schemas.microsoft.com/office/drawing/2018/hyperlinkcolor" val="tx"/>
                    </a:ext>
                  </a:extLst>
                </a:hlinkClick>
              </a:rPr>
              <a:t>Problem Formulation</a:t>
            </a:r>
            <a:r>
              <a:rPr lang="en-US" b="0" i="0" dirty="0">
                <a:solidFill>
                  <a:schemeClr val="bg1"/>
                </a:solidFill>
                <a:effectLst/>
                <a:latin typeface="Roboto Condensed"/>
              </a:rPr>
              <a:t>. Research Methods Knowledge Base. 2006; </a:t>
            </a:r>
            <a:r>
              <a:rPr lang="en-US" b="0" i="0" u="none" strike="noStrike" dirty="0">
                <a:solidFill>
                  <a:schemeClr val="accent1"/>
                </a:solidFill>
                <a:effectLst/>
                <a:latin typeface="Roboto Condensed"/>
                <a:hlinkClick r:id="rId9">
                  <a:extLst>
                    <a:ext uri="{A12FA001-AC4F-418D-AE19-62706E023703}">
                      <ahyp:hlinkClr xmlns:ahyp="http://schemas.microsoft.com/office/drawing/2018/hyperlinkcolor" val="tx"/>
                    </a:ext>
                  </a:extLst>
                </a:hlinkClick>
              </a:rPr>
              <a:t>Thesis and Purpose Statements</a:t>
            </a:r>
            <a:r>
              <a:rPr lang="en-US" b="0" i="0" dirty="0">
                <a:solidFill>
                  <a:schemeClr val="bg1"/>
                </a:solidFill>
                <a:effectLst/>
                <a:latin typeface="Roboto Condensed"/>
              </a:rPr>
              <a:t>. The Writer’s Handbook. Writing Center. University of Wisconsin, Madison; </a:t>
            </a:r>
            <a:r>
              <a:rPr lang="en-US" b="0" i="0" u="none" strike="noStrike" dirty="0">
                <a:solidFill>
                  <a:schemeClr val="accent1"/>
                </a:solidFill>
                <a:effectLst/>
                <a:latin typeface="Roboto Condensed"/>
                <a:hlinkClick r:id="rId10">
                  <a:extLst>
                    <a:ext uri="{A12FA001-AC4F-418D-AE19-62706E023703}">
                      <ahyp:hlinkClr xmlns:ahyp="http://schemas.microsoft.com/office/drawing/2018/hyperlinkcolor" val="tx"/>
                    </a:ext>
                  </a:extLst>
                </a:hlinkClick>
              </a:rPr>
              <a:t>Thesis Statements</a:t>
            </a:r>
            <a:r>
              <a:rPr lang="en-US" b="0" i="0" dirty="0">
                <a:solidFill>
                  <a:schemeClr val="bg1"/>
                </a:solidFill>
                <a:effectLst/>
                <a:latin typeface="Roboto Condensed"/>
              </a:rPr>
              <a:t>. The Writing Center. University of North Carolina; </a:t>
            </a:r>
          </a:p>
          <a:p>
            <a:r>
              <a:rPr lang="en-US" b="0" i="0" u="none" strike="noStrike" dirty="0">
                <a:solidFill>
                  <a:schemeClr val="accent1"/>
                </a:solidFill>
                <a:effectLst/>
                <a:latin typeface="Roboto Condensed"/>
                <a:hlinkClick r:id="rId11">
                  <a:extLst>
                    <a:ext uri="{A12FA001-AC4F-418D-AE19-62706E023703}">
                      <ahyp:hlinkClr xmlns:ahyp="http://schemas.microsoft.com/office/drawing/2018/hyperlinkcolor" val="tx"/>
                    </a:ext>
                  </a:extLst>
                </a:hlinkClick>
              </a:rPr>
              <a:t>Tips and Examples for Writing Thesis Statements</a:t>
            </a:r>
            <a:r>
              <a:rPr lang="en-US" b="0" i="0" dirty="0">
                <a:solidFill>
                  <a:schemeClr val="bg1"/>
                </a:solidFill>
                <a:effectLst/>
                <a:latin typeface="Roboto Condensed"/>
              </a:rPr>
              <a:t>. The Writing Lab and The OWL. Purdue University.</a:t>
            </a:r>
            <a:endParaRPr lang="en-US" dirty="0">
              <a:solidFill>
                <a:schemeClr val="bg1"/>
              </a:solidFill>
            </a:endParaRPr>
          </a:p>
        </p:txBody>
      </p:sp>
    </p:spTree>
    <p:extLst>
      <p:ext uri="{BB962C8B-B14F-4D97-AF65-F5344CB8AC3E}">
        <p14:creationId xmlns:p14="http://schemas.microsoft.com/office/powerpoint/2010/main" val="171030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B49-3CE0-41DF-9DC0-3F357BEE4C77}"/>
              </a:ext>
            </a:extLst>
          </p:cNvPr>
          <p:cNvSpPr>
            <a:spLocks noGrp="1"/>
          </p:cNvSpPr>
          <p:nvPr>
            <p:ph type="title"/>
          </p:nvPr>
        </p:nvSpPr>
        <p:spPr/>
        <p:txBody>
          <a:bodyPr>
            <a:normAutofit/>
          </a:bodyPr>
          <a:lstStyle/>
          <a:p>
            <a:r>
              <a:rPr lang="en-GB" sz="3200" dirty="0">
                <a:solidFill>
                  <a:schemeClr val="bg1"/>
                </a:solidFill>
                <a:latin typeface="Times New Roman" panose="02020603050405020304" pitchFamily="18" charset="0"/>
                <a:cs typeface="Times New Roman" panose="02020603050405020304" pitchFamily="18" charset="0"/>
              </a:rPr>
              <a:t>WHAT IS RESEARCH PROBLEM?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7A98D3-6247-41C6-AA6E-5382424AACFA}"/>
              </a:ext>
            </a:extLst>
          </p:cNvPr>
          <p:cNvSpPr>
            <a:spLocks noGrp="1"/>
          </p:cNvSpPr>
          <p:nvPr>
            <p:ph idx="1"/>
          </p:nvPr>
        </p:nvSpPr>
        <p:spPr>
          <a:xfrm>
            <a:off x="176444" y="1690688"/>
            <a:ext cx="7240480" cy="4351338"/>
          </a:xfrm>
        </p:spPr>
        <p:txBody>
          <a:bodyPr>
            <a:normAutofit/>
          </a:bodyPr>
          <a:lstStyle/>
          <a:p>
            <a:pPr marL="0" indent="0" algn="just">
              <a:buNone/>
            </a:pPr>
            <a:r>
              <a:rPr lang="en-US" sz="3200" b="0" i="0" dirty="0">
                <a:solidFill>
                  <a:schemeClr val="bg1"/>
                </a:solidFill>
                <a:effectLst/>
                <a:latin typeface="Times New Roman" panose="02020603050405020304" pitchFamily="18" charset="0"/>
                <a:cs typeface="Times New Roman" panose="02020603050405020304" pitchFamily="18" charset="0"/>
              </a:rPr>
              <a:t>A research problem refers to some difficulty which a researcher experiences in the context of either a theoretical or practical situation and wants to obtain a solution for the same.</a:t>
            </a:r>
          </a:p>
          <a:p>
            <a:pPr marL="0" indent="0" algn="just">
              <a:buNone/>
            </a:pPr>
            <a:r>
              <a:rPr lang="en-US" sz="3200" b="0" i="0" dirty="0">
                <a:solidFill>
                  <a:schemeClr val="bg1"/>
                </a:solidFill>
                <a:effectLst/>
                <a:latin typeface="Times New Roman" panose="02020603050405020304" pitchFamily="18" charset="0"/>
                <a:cs typeface="Times New Roman" panose="02020603050405020304" pitchFamily="18" charset="0"/>
              </a:rPr>
              <a:t>In research process, research problem is the first and foremost step.</a:t>
            </a:r>
          </a:p>
          <a:p>
            <a:pPr marL="0" indent="0" algn="just">
              <a:buNone/>
            </a:pPr>
            <a:r>
              <a:rPr lang="en-US" sz="3200" b="0" i="0" dirty="0">
                <a:solidFill>
                  <a:schemeClr val="bg1"/>
                </a:solidFill>
                <a:effectLst/>
                <a:latin typeface="Times New Roman" panose="02020603050405020304" pitchFamily="18" charset="0"/>
                <a:cs typeface="Times New Roman" panose="02020603050405020304" pitchFamily="18" charset="0"/>
              </a:rPr>
              <a:t>It can either be a real life situation or it may also refers to a set of opportunities. </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CF2F1D1-A277-4F79-81B6-3338E7357444}"/>
              </a:ext>
            </a:extLst>
          </p:cNvPr>
          <p:cNvPicPr>
            <a:picLocks noChangeAspect="1"/>
          </p:cNvPicPr>
          <p:nvPr/>
        </p:nvPicPr>
        <p:blipFill>
          <a:blip r:embed="rId2"/>
          <a:stretch>
            <a:fillRect/>
          </a:stretch>
        </p:blipFill>
        <p:spPr>
          <a:xfrm>
            <a:off x="7632945" y="1690688"/>
            <a:ext cx="4382611" cy="4351338"/>
          </a:xfrm>
          <a:prstGeom prst="rect">
            <a:avLst/>
          </a:prstGeom>
        </p:spPr>
      </p:pic>
    </p:spTree>
    <p:extLst>
      <p:ext uri="{BB962C8B-B14F-4D97-AF65-F5344CB8AC3E}">
        <p14:creationId xmlns:p14="http://schemas.microsoft.com/office/powerpoint/2010/main" val="163048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DA1E86-7C9C-4883-9E55-17219BD30D43}"/>
              </a:ext>
            </a:extLst>
          </p:cNvPr>
          <p:cNvSpPr txBox="1"/>
          <p:nvPr/>
        </p:nvSpPr>
        <p:spPr>
          <a:xfrm>
            <a:off x="2408068" y="1284548"/>
            <a:ext cx="7543800" cy="1384995"/>
          </a:xfrm>
          <a:prstGeom prst="rect">
            <a:avLst/>
          </a:prstGeom>
          <a:noFill/>
        </p:spPr>
        <p:txBody>
          <a:bodyPr wrap="square">
            <a:spAutoFit/>
          </a:bodyPr>
          <a:lstStyle/>
          <a:p>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There are two types of Research Problem:</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0A3733C-9F64-4BD0-BE9A-E19CE59B689C}"/>
              </a:ext>
            </a:extLst>
          </p:cNvPr>
          <p:cNvSpPr txBox="1"/>
          <p:nvPr/>
        </p:nvSpPr>
        <p:spPr>
          <a:xfrm>
            <a:off x="2408068" y="961383"/>
            <a:ext cx="6094520" cy="646331"/>
          </a:xfrm>
          <a:prstGeom prst="rect">
            <a:avLst/>
          </a:prstGeom>
          <a:noFill/>
        </p:spPr>
        <p:txBody>
          <a:bodyPr wrap="square">
            <a:spAutoFit/>
          </a:bodyPr>
          <a:lstStyle/>
          <a:p>
            <a:pPr algn="ctr"/>
            <a:r>
              <a:rPr lang="en-US" sz="3600" b="1" i="0" dirty="0">
                <a:solidFill>
                  <a:schemeClr val="bg1"/>
                </a:solidFill>
                <a:effectLst/>
                <a:latin typeface="Times New Roman" panose="02020603050405020304" pitchFamily="18" charset="0"/>
                <a:cs typeface="Times New Roman" panose="02020603050405020304" pitchFamily="18" charset="0"/>
              </a:rPr>
              <a:t>Types of Research Problem</a:t>
            </a:r>
          </a:p>
        </p:txBody>
      </p:sp>
      <p:sp>
        <p:nvSpPr>
          <p:cNvPr id="8" name="Oval 7">
            <a:extLst>
              <a:ext uri="{FF2B5EF4-FFF2-40B4-BE49-F238E27FC236}">
                <a16:creationId xmlns:a16="http://schemas.microsoft.com/office/drawing/2014/main" id="{12E4346B-07E6-4666-B7C1-BCD5C5E82D59}"/>
              </a:ext>
            </a:extLst>
          </p:cNvPr>
          <p:cNvSpPr/>
          <p:nvPr/>
        </p:nvSpPr>
        <p:spPr>
          <a:xfrm>
            <a:off x="1003177" y="2758394"/>
            <a:ext cx="4128116" cy="3805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solidFill>
                  <a:schemeClr val="bg1"/>
                </a:solidFill>
                <a:effectLst/>
                <a:latin typeface="Times New Roman" panose="02020603050405020304" pitchFamily="18" charset="0"/>
                <a:cs typeface="Times New Roman" panose="02020603050405020304" pitchFamily="18" charset="0"/>
              </a:rPr>
              <a:t>Problems which relates to states of nature</a:t>
            </a:r>
          </a:p>
          <a:p>
            <a:r>
              <a:rPr lang="en-US" sz="2400" b="0" i="0" dirty="0" err="1">
                <a:solidFill>
                  <a:schemeClr val="bg1"/>
                </a:solidFill>
                <a:effectLst/>
                <a:latin typeface="Times New Roman" panose="02020603050405020304" pitchFamily="18" charset="0"/>
                <a:cs typeface="Times New Roman" panose="02020603050405020304" pitchFamily="18" charset="0"/>
              </a:rPr>
              <a:t>Eg.</a:t>
            </a:r>
            <a:r>
              <a:rPr lang="en-US" sz="2400" b="0" i="0" dirty="0">
                <a:solidFill>
                  <a:schemeClr val="bg1"/>
                </a:solidFill>
                <a:effectLst/>
                <a:latin typeface="Times New Roman" panose="02020603050405020304" pitchFamily="18" charset="0"/>
                <a:cs typeface="Times New Roman" panose="02020603050405020304" pitchFamily="18" charset="0"/>
              </a:rPr>
              <a:t> – Status of working children in any Metropolitan city in 2012.</a:t>
            </a:r>
          </a:p>
        </p:txBody>
      </p:sp>
      <p:sp>
        <p:nvSpPr>
          <p:cNvPr id="10" name="Oval 9">
            <a:extLst>
              <a:ext uri="{FF2B5EF4-FFF2-40B4-BE49-F238E27FC236}">
                <a16:creationId xmlns:a16="http://schemas.microsoft.com/office/drawing/2014/main" id="{8ADF4F7A-FA97-4325-AF82-4A0BD2995FE0}"/>
              </a:ext>
            </a:extLst>
          </p:cNvPr>
          <p:cNvSpPr/>
          <p:nvPr/>
        </p:nvSpPr>
        <p:spPr>
          <a:xfrm>
            <a:off x="6179967" y="2728869"/>
            <a:ext cx="4029353" cy="3805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solidFill>
                  <a:schemeClr val="bg1"/>
                </a:solidFill>
                <a:effectLst/>
                <a:latin typeface="Times New Roman" panose="02020603050405020304" pitchFamily="18" charset="0"/>
                <a:cs typeface="Times New Roman" panose="02020603050405020304" pitchFamily="18" charset="0"/>
              </a:rPr>
              <a:t>Problems which relates to relationship between variables</a:t>
            </a:r>
          </a:p>
          <a:p>
            <a:pPr algn="ctr"/>
            <a:r>
              <a:rPr lang="en-US" sz="2400" b="0" i="0" dirty="0" err="1">
                <a:solidFill>
                  <a:schemeClr val="bg1"/>
                </a:solidFill>
                <a:effectLst/>
                <a:latin typeface="Times New Roman" panose="02020603050405020304" pitchFamily="18" charset="0"/>
                <a:cs typeface="Times New Roman" panose="02020603050405020304" pitchFamily="18" charset="0"/>
              </a:rPr>
              <a:t>Eg.</a:t>
            </a:r>
            <a:r>
              <a:rPr lang="en-US" sz="2400" b="0" i="0" dirty="0">
                <a:solidFill>
                  <a:schemeClr val="bg1"/>
                </a:solidFill>
                <a:effectLst/>
                <a:latin typeface="Times New Roman" panose="02020603050405020304" pitchFamily="18" charset="0"/>
                <a:cs typeface="Times New Roman" panose="02020603050405020304" pitchFamily="18" charset="0"/>
              </a:rPr>
              <a:t> – Lack of chemical fertilizer in the main cause of low production of grain food.</a:t>
            </a: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82662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C783-5F28-4521-8C82-5A5D24448656}"/>
              </a:ext>
            </a:extLst>
          </p:cNvPr>
          <p:cNvSpPr>
            <a:spLocks noGrp="1"/>
          </p:cNvSpPr>
          <p:nvPr>
            <p:ph type="title"/>
          </p:nvPr>
        </p:nvSpPr>
        <p:spPr>
          <a:xfrm>
            <a:off x="669524" y="681037"/>
            <a:ext cx="10515600" cy="1325563"/>
          </a:xfrm>
        </p:spPr>
        <p:txBody>
          <a:bodyPr/>
          <a:lstStyle/>
          <a:p>
            <a:r>
              <a:rPr lang="en-US" b="1" i="0" dirty="0">
                <a:solidFill>
                  <a:schemeClr val="bg1"/>
                </a:solidFill>
                <a:effectLst/>
                <a:latin typeface="Times New Roman" panose="02020603050405020304" pitchFamily="18" charset="0"/>
                <a:cs typeface="Times New Roman" panose="02020603050405020304" pitchFamily="18" charset="0"/>
              </a:rPr>
              <a:t>Components of Research Problem</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268BA4-DE2D-462F-9AA5-87076F0ADE03}"/>
              </a:ext>
            </a:extLst>
          </p:cNvPr>
          <p:cNvSpPr>
            <a:spLocks noGrp="1"/>
          </p:cNvSpPr>
          <p:nvPr>
            <p:ph idx="1"/>
          </p:nvPr>
        </p:nvSpPr>
        <p:spPr>
          <a:xfrm>
            <a:off x="367683" y="2006600"/>
            <a:ext cx="8323556" cy="4351338"/>
          </a:xfrm>
        </p:spPr>
        <p:txBody>
          <a:bodyPr>
            <a:normAutofit lnSpcReduction="10000"/>
          </a:bodyPr>
          <a:lstStyle/>
          <a:p>
            <a:pPr marL="0" indent="0" algn="just">
              <a:buNone/>
            </a:pPr>
            <a:br>
              <a:rPr lang="en-US" sz="3600" dirty="0">
                <a:solidFill>
                  <a:schemeClr val="bg1"/>
                </a:solidFill>
                <a:latin typeface="Times New Roman" panose="02020603050405020304" pitchFamily="18" charset="0"/>
                <a:cs typeface="Times New Roman" panose="02020603050405020304" pitchFamily="18" charset="0"/>
              </a:rPr>
            </a:br>
            <a:r>
              <a:rPr lang="en-US" sz="3600" b="0" i="0" dirty="0">
                <a:solidFill>
                  <a:schemeClr val="bg1"/>
                </a:solidFill>
                <a:effectLst/>
                <a:latin typeface="Times New Roman" panose="02020603050405020304" pitchFamily="18" charset="0"/>
                <a:cs typeface="Times New Roman" panose="02020603050405020304" pitchFamily="18" charset="0"/>
              </a:rPr>
              <a:t>An individual or a group or an organization that has some difficulty or problem. Some objective to be attained. Alternative means for attaining the objectives. Some doubt in the mind of a researcher with regard to the selection of alternatives.</a:t>
            </a:r>
            <a:r>
              <a:rPr lang="ru-RU" sz="3600" b="0" i="0" dirty="0">
                <a:solidFill>
                  <a:schemeClr val="bg1"/>
                </a:solidFill>
                <a:effectLst/>
                <a:latin typeface="Times New Roman" panose="02020603050405020304" pitchFamily="18" charset="0"/>
                <a:cs typeface="Times New Roman" panose="02020603050405020304" pitchFamily="18" charset="0"/>
              </a:rPr>
              <a:t> </a:t>
            </a:r>
            <a:r>
              <a:rPr lang="en-US" sz="3600" b="0" i="0" dirty="0">
                <a:solidFill>
                  <a:schemeClr val="bg1"/>
                </a:solidFill>
                <a:effectLst/>
                <a:latin typeface="Times New Roman" panose="02020603050405020304" pitchFamily="18" charset="0"/>
                <a:cs typeface="Times New Roman" panose="02020603050405020304" pitchFamily="18" charset="0"/>
              </a:rPr>
              <a:t>Some environment(s) to which the difficulty pertains</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BFA0CD3-A3E5-4410-9347-4B3E4A2BDC9D}"/>
              </a:ext>
            </a:extLst>
          </p:cNvPr>
          <p:cNvPicPr>
            <a:picLocks noChangeAspect="1"/>
          </p:cNvPicPr>
          <p:nvPr/>
        </p:nvPicPr>
        <p:blipFill>
          <a:blip r:embed="rId2"/>
          <a:stretch>
            <a:fillRect/>
          </a:stretch>
        </p:blipFill>
        <p:spPr>
          <a:xfrm>
            <a:off x="8845812" y="3386969"/>
            <a:ext cx="3085790" cy="1788712"/>
          </a:xfrm>
          <a:prstGeom prst="rect">
            <a:avLst/>
          </a:prstGeom>
        </p:spPr>
      </p:pic>
    </p:spTree>
    <p:extLst>
      <p:ext uri="{BB962C8B-B14F-4D97-AF65-F5344CB8AC3E}">
        <p14:creationId xmlns:p14="http://schemas.microsoft.com/office/powerpoint/2010/main" val="378832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F7AC73-D4F5-4062-9E4E-2DA12AF2A580}"/>
              </a:ext>
            </a:extLst>
          </p:cNvPr>
          <p:cNvSpPr>
            <a:spLocks noGrp="1"/>
          </p:cNvSpPr>
          <p:nvPr>
            <p:ph idx="1"/>
          </p:nvPr>
        </p:nvSpPr>
        <p:spPr>
          <a:xfrm>
            <a:off x="616258" y="1665827"/>
            <a:ext cx="10515600" cy="4351338"/>
          </a:xfrm>
        </p:spPr>
        <p:txBody>
          <a:bodyPr>
            <a:normAutofit/>
          </a:bodyPr>
          <a:lstStyle/>
          <a:p>
            <a:pPr marL="0" indent="0" algn="just">
              <a:buNone/>
            </a:pPr>
            <a:r>
              <a:rPr lang="en-US" sz="4000" b="0" i="0" u="sng" dirty="0">
                <a:solidFill>
                  <a:schemeClr val="bg1"/>
                </a:solidFill>
                <a:effectLst/>
                <a:latin typeface="Times New Roman" panose="02020603050405020304" pitchFamily="18" charset="0"/>
                <a:cs typeface="Times New Roman" panose="02020603050405020304" pitchFamily="18" charset="0"/>
              </a:rPr>
              <a:t>Formulating the research problem </a:t>
            </a:r>
            <a:r>
              <a:rPr lang="en-US" sz="4000" b="1" i="0" dirty="0">
                <a:solidFill>
                  <a:schemeClr val="bg1"/>
                </a:solidFill>
                <a:effectLst/>
                <a:latin typeface="Times New Roman" panose="02020603050405020304" pitchFamily="18" charset="0"/>
                <a:cs typeface="Times New Roman" panose="02020603050405020304" pitchFamily="18" charset="0"/>
              </a:rPr>
              <a:t>allows you to make clear, both to yourself and the reader, what the purpose of your research is</a:t>
            </a:r>
            <a:r>
              <a:rPr lang="en-US" sz="4000" b="0" i="0" dirty="0">
                <a:solidFill>
                  <a:schemeClr val="bg1"/>
                </a:solidFill>
                <a:effectLst/>
                <a:latin typeface="Times New Roman" panose="02020603050405020304" pitchFamily="18" charset="0"/>
                <a:cs typeface="Times New Roman" panose="02020603050405020304" pitchFamily="18" charset="0"/>
              </a:rPr>
              <a:t>. Subsequent elaboration of method should be oriented to providing information to address that problem.</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42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F1EB3-9242-4497-93E1-9B1225292290}"/>
              </a:ext>
            </a:extLst>
          </p:cNvPr>
          <p:cNvSpPr>
            <a:spLocks noGrp="1"/>
          </p:cNvSpPr>
          <p:nvPr>
            <p:ph idx="1"/>
          </p:nvPr>
        </p:nvSpPr>
        <p:spPr>
          <a:xfrm>
            <a:off x="154619" y="1381741"/>
            <a:ext cx="10515600" cy="4351338"/>
          </a:xfrm>
        </p:spPr>
        <p:txBody>
          <a:bodyPr>
            <a:normAutofit/>
          </a:bodyPr>
          <a:lstStyle/>
          <a:p>
            <a:pPr marL="0" indent="0" algn="just">
              <a:buNone/>
            </a:pPr>
            <a:r>
              <a:rPr lang="en-US" sz="4000" b="0" i="0" dirty="0">
                <a:solidFill>
                  <a:schemeClr val="bg1"/>
                </a:solidFill>
                <a:effectLst/>
                <a:latin typeface="Times New Roman" panose="02020603050405020304" pitchFamily="18" charset="0"/>
                <a:cs typeface="Times New Roman" panose="02020603050405020304" pitchFamily="18" charset="0"/>
              </a:rPr>
              <a:t>Research is a process that you have to complete in a sequence. A research problem helps you formulate that sequence. Research problem also helps you avoid unnecessary steps during the research.</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2B316FC-69E5-4547-911F-FF5DB4ACD648}"/>
              </a:ext>
            </a:extLst>
          </p:cNvPr>
          <p:cNvPicPr>
            <a:picLocks noChangeAspect="1"/>
          </p:cNvPicPr>
          <p:nvPr/>
        </p:nvPicPr>
        <p:blipFill>
          <a:blip r:embed="rId2"/>
          <a:stretch>
            <a:fillRect/>
          </a:stretch>
        </p:blipFill>
        <p:spPr>
          <a:xfrm>
            <a:off x="9317206" y="4214649"/>
            <a:ext cx="2534483" cy="2523219"/>
          </a:xfrm>
          <a:prstGeom prst="rect">
            <a:avLst/>
          </a:prstGeom>
        </p:spPr>
      </p:pic>
    </p:spTree>
    <p:extLst>
      <p:ext uri="{BB962C8B-B14F-4D97-AF65-F5344CB8AC3E}">
        <p14:creationId xmlns:p14="http://schemas.microsoft.com/office/powerpoint/2010/main" val="131762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07497-E166-4DE6-9568-A2A38FBF796D}"/>
              </a:ext>
            </a:extLst>
          </p:cNvPr>
          <p:cNvSpPr>
            <a:spLocks noGrp="1"/>
          </p:cNvSpPr>
          <p:nvPr>
            <p:ph idx="1"/>
          </p:nvPr>
        </p:nvSpPr>
        <p:spPr/>
        <p:txBody>
          <a:bodyPr>
            <a:normAutofit/>
          </a:bodyPr>
          <a:lstStyle/>
          <a:p>
            <a:pPr marL="0" indent="0" algn="just">
              <a:buNone/>
            </a:pPr>
            <a:r>
              <a:rPr lang="en-US" sz="3200" b="0" i="0" dirty="0">
                <a:solidFill>
                  <a:schemeClr val="bg1"/>
                </a:solidFill>
                <a:effectLst/>
                <a:latin typeface="Times New Roman" panose="02020603050405020304" pitchFamily="18" charset="0"/>
                <a:cs typeface="Times New Roman" panose="02020603050405020304" pitchFamily="18" charset="0"/>
              </a:rPr>
              <a:t>A research problem is the preliminary step in conducting a research study. A research problem helps you understand the research procedure in a better manner. Most beginners in research think that a research problem is easy to formulate but in reality it is not so. A research problem needs great thought on the part of the researcher in order to formulate a scientific research problem. A scientific research problem is one that can be solved using scientific procedures.</a:t>
            </a:r>
          </a:p>
          <a:p>
            <a:pPr algn="just"/>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93B5692-0A78-44E4-8475-FA344D82E095}"/>
              </a:ext>
            </a:extLst>
          </p:cNvPr>
          <p:cNvSpPr/>
          <p:nvPr/>
        </p:nvSpPr>
        <p:spPr>
          <a:xfrm>
            <a:off x="838200" y="506027"/>
            <a:ext cx="1549893" cy="1319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latin typeface="Bahnschrift" panose="020B0502040204020203" pitchFamily="34" charset="0"/>
              </a:rPr>
              <a:t>1</a:t>
            </a:r>
            <a:endParaRPr lang="en-US" sz="7200" b="1" dirty="0">
              <a:latin typeface="Bahnschrift" panose="020B0502040204020203" pitchFamily="34" charset="0"/>
            </a:endParaRPr>
          </a:p>
        </p:txBody>
      </p:sp>
    </p:spTree>
    <p:extLst>
      <p:ext uri="{BB962C8B-B14F-4D97-AF65-F5344CB8AC3E}">
        <p14:creationId xmlns:p14="http://schemas.microsoft.com/office/powerpoint/2010/main" val="395734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D845D-25B4-476C-9140-5BBEB9052E07}"/>
              </a:ext>
            </a:extLst>
          </p:cNvPr>
          <p:cNvSpPr>
            <a:spLocks noGrp="1"/>
          </p:cNvSpPr>
          <p:nvPr>
            <p:ph idx="1"/>
          </p:nvPr>
        </p:nvSpPr>
        <p:spPr/>
        <p:txBody>
          <a:bodyPr>
            <a:normAutofit/>
          </a:bodyPr>
          <a:lstStyle/>
          <a:p>
            <a:pPr marL="0" indent="0" algn="just">
              <a:buNone/>
            </a:pPr>
            <a:r>
              <a:rPr lang="en-US" sz="3600" b="0" i="0" dirty="0">
                <a:solidFill>
                  <a:schemeClr val="bg1"/>
                </a:solidFill>
                <a:effectLst/>
                <a:latin typeface="Times New Roman" panose="02020603050405020304" pitchFamily="18" charset="0"/>
                <a:cs typeface="Times New Roman" panose="02020603050405020304" pitchFamily="18" charset="0"/>
              </a:rPr>
              <a:t>In actual the purpose of the research problem is to determine the objective and intention of  the research, in the absence of an aim or objective you cannot determine the research methodology. A research problem can help you identify each and every step of the research process: the study design, sampling strategy, research instrument and research analysis.</a:t>
            </a:r>
          </a:p>
          <a:p>
            <a:pPr algn="just"/>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2F90705C-4408-4D9B-9817-5FEC4EB1C3CB}"/>
              </a:ext>
            </a:extLst>
          </p:cNvPr>
          <p:cNvSpPr/>
          <p:nvPr/>
        </p:nvSpPr>
        <p:spPr>
          <a:xfrm>
            <a:off x="838200" y="506027"/>
            <a:ext cx="1549893" cy="1319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latin typeface="Bahnschrift" panose="020B0502040204020203" pitchFamily="34" charset="0"/>
              </a:rPr>
              <a:t>2</a:t>
            </a:r>
            <a:endParaRPr lang="en-US" sz="7200" b="1" dirty="0">
              <a:latin typeface="Bahnschrift" panose="020B0502040204020203" pitchFamily="34" charset="0"/>
            </a:endParaRPr>
          </a:p>
        </p:txBody>
      </p:sp>
    </p:spTree>
    <p:extLst>
      <p:ext uri="{BB962C8B-B14F-4D97-AF65-F5344CB8AC3E}">
        <p14:creationId xmlns:p14="http://schemas.microsoft.com/office/powerpoint/2010/main" val="25307089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1875</Words>
  <Application>Microsoft Office PowerPoint</Application>
  <PresentationFormat>Widescreen</PresentationFormat>
  <Paragraphs>85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Bahnschrift</vt:lpstr>
      <vt:lpstr>Calibri</vt:lpstr>
      <vt:lpstr>Calibri Light</vt:lpstr>
      <vt:lpstr>Roboto Condensed</vt:lpstr>
      <vt:lpstr>Times New Roman</vt:lpstr>
      <vt:lpstr>Тема Office</vt:lpstr>
      <vt:lpstr> Formulating a Research Problem   </vt:lpstr>
      <vt:lpstr>Lesson plan </vt:lpstr>
      <vt:lpstr>WHAT IS RESEARCH PROBLEM?</vt:lpstr>
      <vt:lpstr>PowerPoint Presentation</vt:lpstr>
      <vt:lpstr>Components of Research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Personal Experiences </vt:lpstr>
      <vt:lpstr>3. Deductions from Theory </vt:lpstr>
      <vt:lpstr>4. Interdisciplinary Perspective </vt:lpstr>
      <vt:lpstr>5. Relevant Literature </vt:lpstr>
      <vt:lpstr>Considerations in selecting a research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TASKS  TO DO: </vt:lpstr>
      <vt:lpstr>RECOMMENDED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Ғабит Жанар  Ғабитқызы</cp:lastModifiedBy>
  <cp:revision>4</cp:revision>
  <dcterms:created xsi:type="dcterms:W3CDTF">2020-10-04T11:24:57Z</dcterms:created>
  <dcterms:modified xsi:type="dcterms:W3CDTF">2022-09-15T07:21:18Z</dcterms:modified>
</cp:coreProperties>
</file>