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5"/>
  </p:notesMasterIdLst>
  <p:sldIdLst>
    <p:sldId id="322" r:id="rId2"/>
    <p:sldId id="431" r:id="rId3"/>
    <p:sldId id="568" r:id="rId4"/>
    <p:sldId id="569" r:id="rId5"/>
    <p:sldId id="570" r:id="rId6"/>
    <p:sldId id="528" r:id="rId7"/>
    <p:sldId id="529" r:id="rId8"/>
    <p:sldId id="530" r:id="rId9"/>
    <p:sldId id="532" r:id="rId10"/>
    <p:sldId id="536" r:id="rId11"/>
    <p:sldId id="537" r:id="rId12"/>
    <p:sldId id="592" r:id="rId13"/>
    <p:sldId id="594" r:id="rId14"/>
    <p:sldId id="595" r:id="rId15"/>
    <p:sldId id="596" r:id="rId16"/>
    <p:sldId id="597" r:id="rId17"/>
    <p:sldId id="598" r:id="rId18"/>
    <p:sldId id="511" r:id="rId19"/>
    <p:sldId id="561" r:id="rId20"/>
    <p:sldId id="562" r:id="rId21"/>
    <p:sldId id="564" r:id="rId22"/>
    <p:sldId id="565" r:id="rId23"/>
    <p:sldId id="508" r:id="rId24"/>
    <p:sldId id="593" r:id="rId25"/>
    <p:sldId id="591" r:id="rId26"/>
    <p:sldId id="579" r:id="rId27"/>
    <p:sldId id="585" r:id="rId28"/>
    <p:sldId id="586" r:id="rId29"/>
    <p:sldId id="587" r:id="rId30"/>
    <p:sldId id="547" r:id="rId31"/>
    <p:sldId id="548" r:id="rId32"/>
    <p:sldId id="549" r:id="rId33"/>
    <p:sldId id="550" r:id="rId34"/>
    <p:sldId id="427" r:id="rId35"/>
    <p:sldId id="556" r:id="rId36"/>
    <p:sldId id="580" r:id="rId37"/>
    <p:sldId id="581" r:id="rId38"/>
    <p:sldId id="583" r:id="rId39"/>
    <p:sldId id="582" r:id="rId40"/>
    <p:sldId id="584" r:id="rId41"/>
    <p:sldId id="578" r:id="rId42"/>
    <p:sldId id="600" r:id="rId43"/>
    <p:sldId id="601" r:id="rId44"/>
    <p:sldId id="602" r:id="rId45"/>
    <p:sldId id="603" r:id="rId46"/>
    <p:sldId id="604" r:id="rId47"/>
    <p:sldId id="605" r:id="rId48"/>
    <p:sldId id="606" r:id="rId49"/>
    <p:sldId id="607" r:id="rId50"/>
    <p:sldId id="608" r:id="rId51"/>
    <p:sldId id="599" r:id="rId52"/>
    <p:sldId id="558" r:id="rId53"/>
    <p:sldId id="559" r:id="rId5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EC20D4"/>
    <a:srgbClr val="16D1F6"/>
    <a:srgbClr val="FFFF99"/>
    <a:srgbClr val="66FFFF"/>
    <a:srgbClr val="00FFFF"/>
    <a:srgbClr val="66FF99"/>
    <a:srgbClr val="00FF00"/>
    <a:srgbClr val="1DDBEF"/>
    <a:srgbClr val="00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41" autoAdjust="0"/>
    <p:restoredTop sz="94493" autoAdjust="0"/>
  </p:normalViewPr>
  <p:slideViewPr>
    <p:cSldViewPr>
      <p:cViewPr>
        <p:scale>
          <a:sx n="76" d="100"/>
          <a:sy n="76" d="100"/>
        </p:scale>
        <p:origin x="-1094" y="2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7F6C8B-AC3B-4E42-B6E9-94E829F99745}" type="doc">
      <dgm:prSet loTypeId="urn:microsoft.com/office/officeart/2005/8/layout/chevron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9B7948D-7F0D-4C4F-86EC-E3EBB0FEF22D}">
      <dgm:prSet phldrT="[Текст]" custT="1"/>
      <dgm:spPr>
        <a:solidFill>
          <a:srgbClr val="0000CC"/>
        </a:solidFill>
      </dgm:spPr>
      <dgm:t>
        <a:bodyPr/>
        <a:lstStyle/>
        <a:p>
          <a:r>
            <a:rPr lang="kk-KZ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Сластенин В.А.</a:t>
          </a:r>
          <a:endParaRPr lang="ru-RU" sz="2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BEDA748-1F9F-4B3F-9F65-AB8C327560CC}" type="parTrans" cxnId="{669E77E2-E9AB-4318-BAFE-D4E885698D3E}">
      <dgm:prSet/>
      <dgm:spPr/>
      <dgm:t>
        <a:bodyPr/>
        <a:lstStyle/>
        <a:p>
          <a:endParaRPr lang="ru-RU"/>
        </a:p>
      </dgm:t>
    </dgm:pt>
    <dgm:pt modelId="{A3699E6A-B93E-487E-BA8A-4ABFA7791E22}" type="sibTrans" cxnId="{669E77E2-E9AB-4318-BAFE-D4E885698D3E}">
      <dgm:prSet/>
      <dgm:spPr/>
      <dgm:t>
        <a:bodyPr/>
        <a:lstStyle/>
        <a:p>
          <a:endParaRPr lang="ru-RU"/>
        </a:p>
      </dgm:t>
    </dgm:pt>
    <dgm:pt modelId="{71114541-1779-4B46-888D-B91DBFA6DBBE}">
      <dgm:prSet phldrT="[Текст]" custT="1"/>
      <dgm:spPr/>
      <dgm:t>
        <a:bodyPr/>
        <a:lstStyle/>
        <a:p>
          <a:pPr algn="just"/>
          <a:r>
            <a:rPr lang="kk-K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даму және білім беру  мәселелерін шешуге  бағытталған  педагогтар мен  тәрбиеленушілердің  арнаулы  ұйымдастырылған, мақсатты  түрдегі  өзара  әрекеті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49764FC-F6BB-42A1-8C3F-E30BFFE3933D}" type="parTrans" cxnId="{3C2AA336-D78A-443B-8E50-EF303111F31B}">
      <dgm:prSet/>
      <dgm:spPr/>
      <dgm:t>
        <a:bodyPr/>
        <a:lstStyle/>
        <a:p>
          <a:endParaRPr lang="ru-RU"/>
        </a:p>
      </dgm:t>
    </dgm:pt>
    <dgm:pt modelId="{E676C9C0-3B25-4F54-B43E-72DC43A5A9D4}" type="sibTrans" cxnId="{3C2AA336-D78A-443B-8E50-EF303111F31B}">
      <dgm:prSet/>
      <dgm:spPr/>
      <dgm:t>
        <a:bodyPr/>
        <a:lstStyle/>
        <a:p>
          <a:endParaRPr lang="ru-RU"/>
        </a:p>
      </dgm:t>
    </dgm:pt>
    <dgm:pt modelId="{0DBF27C6-737B-4DC3-86A7-5CC765AA9281}">
      <dgm:prSet phldrT="[Текст]" custT="1"/>
      <dgm:spPr>
        <a:solidFill>
          <a:srgbClr val="16D1F6"/>
        </a:solidFill>
      </dgm:spPr>
      <dgm:t>
        <a:bodyPr/>
        <a:lstStyle/>
        <a:p>
          <a:r>
            <a:rPr lang="kk-KZ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Стефановская Т.А.</a:t>
          </a:r>
          <a:endParaRPr lang="ru-RU" sz="24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ED94785-41D8-4A24-8140-42F1F1CC4CCE}" type="parTrans" cxnId="{660465ED-9C9A-4760-A091-FA705F77992A}">
      <dgm:prSet/>
      <dgm:spPr/>
      <dgm:t>
        <a:bodyPr/>
        <a:lstStyle/>
        <a:p>
          <a:endParaRPr lang="ru-RU"/>
        </a:p>
      </dgm:t>
    </dgm:pt>
    <dgm:pt modelId="{0984C248-711D-4596-9394-EFA834C52A60}" type="sibTrans" cxnId="{660465ED-9C9A-4760-A091-FA705F77992A}">
      <dgm:prSet/>
      <dgm:spPr/>
      <dgm:t>
        <a:bodyPr/>
        <a:lstStyle/>
        <a:p>
          <a:endParaRPr lang="ru-RU"/>
        </a:p>
      </dgm:t>
    </dgm:pt>
    <dgm:pt modelId="{5329AC31-E0BE-4A5B-828B-4A89D47B0201}">
      <dgm:prSet phldrT="[Текст]" custT="1"/>
      <dgm:spPr/>
      <dgm:t>
        <a:bodyPr/>
        <a:lstStyle/>
        <a:p>
          <a:pPr algn="just"/>
          <a:r>
            <a:rPr lang="kk-KZ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тәрбиеленушінің тұлғасын  қалыптастыру, дамыту және  білім беру мақсатындағы  мұғалім мен оқушының жүйелі әрекетінің  жиынтығы</a:t>
          </a:r>
          <a:endParaRPr lang="ru-RU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8E6EE65-7A98-45E7-B49D-567B37056FC1}" type="parTrans" cxnId="{94C326DF-9682-4CD7-8E38-0700F192DEB6}">
      <dgm:prSet/>
      <dgm:spPr/>
      <dgm:t>
        <a:bodyPr/>
        <a:lstStyle/>
        <a:p>
          <a:endParaRPr lang="ru-RU"/>
        </a:p>
      </dgm:t>
    </dgm:pt>
    <dgm:pt modelId="{2763443F-5F3B-4C64-AD58-44CB9F0ABC19}" type="sibTrans" cxnId="{94C326DF-9682-4CD7-8E38-0700F192DEB6}">
      <dgm:prSet/>
      <dgm:spPr/>
      <dgm:t>
        <a:bodyPr/>
        <a:lstStyle/>
        <a:p>
          <a:endParaRPr lang="ru-RU"/>
        </a:p>
      </dgm:t>
    </dgm:pt>
    <dgm:pt modelId="{3D36AAC2-AE91-4535-8D22-A7F04A7FF151}" type="pres">
      <dgm:prSet presAssocID="{477F6C8B-AC3B-4E42-B6E9-94E829F9974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CC4A1E-4FA2-47AE-8ABB-3A05A512767C}" type="pres">
      <dgm:prSet presAssocID="{F9B7948D-7F0D-4C4F-86EC-E3EBB0FEF22D}" presName="composite" presStyleCnt="0"/>
      <dgm:spPr/>
    </dgm:pt>
    <dgm:pt modelId="{959612A0-C0FE-466C-BCE9-2717F891099E}" type="pres">
      <dgm:prSet presAssocID="{F9B7948D-7F0D-4C4F-86EC-E3EBB0FEF22D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6AF9B1-26E8-4F60-8B95-0AE5FB41581F}" type="pres">
      <dgm:prSet presAssocID="{F9B7948D-7F0D-4C4F-86EC-E3EBB0FEF22D}" presName="descendantText" presStyleLbl="alignAcc1" presStyleIdx="0" presStyleCnt="2" custScaleX="97309" custScaleY="120726" custLinFactNeighborX="186" custLinFactNeighborY="8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FF91F7-B7DD-4001-8166-2F751F60A805}" type="pres">
      <dgm:prSet presAssocID="{A3699E6A-B93E-487E-BA8A-4ABFA7791E22}" presName="sp" presStyleCnt="0"/>
      <dgm:spPr/>
    </dgm:pt>
    <dgm:pt modelId="{4C93D837-3159-4624-BEC4-719499C4D17E}" type="pres">
      <dgm:prSet presAssocID="{0DBF27C6-737B-4DC3-86A7-5CC765AA9281}" presName="composite" presStyleCnt="0"/>
      <dgm:spPr/>
    </dgm:pt>
    <dgm:pt modelId="{0482A799-D59E-46CD-A074-5D387610D0ED}" type="pres">
      <dgm:prSet presAssocID="{0DBF27C6-737B-4DC3-86A7-5CC765AA9281}" presName="parentText" presStyleLbl="alignNode1" presStyleIdx="1" presStyleCnt="2" custScaleX="1169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D2E38A-B8B1-4F9C-B1EB-2A56B994D70D}" type="pres">
      <dgm:prSet presAssocID="{0DBF27C6-737B-4DC3-86A7-5CC765AA9281}" presName="descendantText" presStyleLbl="alignAcc1" presStyleIdx="1" presStyleCnt="2" custScaleX="91779" custScaleY="146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49E89F-CCBF-4B1B-9297-14420375E83C}" type="presOf" srcId="{477F6C8B-AC3B-4E42-B6E9-94E829F99745}" destId="{3D36AAC2-AE91-4535-8D22-A7F04A7FF151}" srcOrd="0" destOrd="0" presId="urn:microsoft.com/office/officeart/2005/8/layout/chevron2"/>
    <dgm:cxn modelId="{47D834AD-349C-4A0B-AA4F-F9C789134811}" type="presOf" srcId="{F9B7948D-7F0D-4C4F-86EC-E3EBB0FEF22D}" destId="{959612A0-C0FE-466C-BCE9-2717F891099E}" srcOrd="0" destOrd="0" presId="urn:microsoft.com/office/officeart/2005/8/layout/chevron2"/>
    <dgm:cxn modelId="{3C2AA336-D78A-443B-8E50-EF303111F31B}" srcId="{F9B7948D-7F0D-4C4F-86EC-E3EBB0FEF22D}" destId="{71114541-1779-4B46-888D-B91DBFA6DBBE}" srcOrd="0" destOrd="0" parTransId="{049764FC-F6BB-42A1-8C3F-E30BFFE3933D}" sibTransId="{E676C9C0-3B25-4F54-B43E-72DC43A5A9D4}"/>
    <dgm:cxn modelId="{DA12A923-2F20-4F48-9A70-142E6D38858E}" type="presOf" srcId="{5329AC31-E0BE-4A5B-828B-4A89D47B0201}" destId="{76D2E38A-B8B1-4F9C-B1EB-2A56B994D70D}" srcOrd="0" destOrd="0" presId="urn:microsoft.com/office/officeart/2005/8/layout/chevron2"/>
    <dgm:cxn modelId="{94C326DF-9682-4CD7-8E38-0700F192DEB6}" srcId="{0DBF27C6-737B-4DC3-86A7-5CC765AA9281}" destId="{5329AC31-E0BE-4A5B-828B-4A89D47B0201}" srcOrd="0" destOrd="0" parTransId="{C8E6EE65-7A98-45E7-B49D-567B37056FC1}" sibTransId="{2763443F-5F3B-4C64-AD58-44CB9F0ABC19}"/>
    <dgm:cxn modelId="{6BF2E917-5C47-4B49-9053-854C7E506B75}" type="presOf" srcId="{71114541-1779-4B46-888D-B91DBFA6DBBE}" destId="{156AF9B1-26E8-4F60-8B95-0AE5FB41581F}" srcOrd="0" destOrd="0" presId="urn:microsoft.com/office/officeart/2005/8/layout/chevron2"/>
    <dgm:cxn modelId="{660465ED-9C9A-4760-A091-FA705F77992A}" srcId="{477F6C8B-AC3B-4E42-B6E9-94E829F99745}" destId="{0DBF27C6-737B-4DC3-86A7-5CC765AA9281}" srcOrd="1" destOrd="0" parTransId="{0ED94785-41D8-4A24-8140-42F1F1CC4CCE}" sibTransId="{0984C248-711D-4596-9394-EFA834C52A60}"/>
    <dgm:cxn modelId="{669E77E2-E9AB-4318-BAFE-D4E885698D3E}" srcId="{477F6C8B-AC3B-4E42-B6E9-94E829F99745}" destId="{F9B7948D-7F0D-4C4F-86EC-E3EBB0FEF22D}" srcOrd="0" destOrd="0" parTransId="{CBEDA748-1F9F-4B3F-9F65-AB8C327560CC}" sibTransId="{A3699E6A-B93E-487E-BA8A-4ABFA7791E22}"/>
    <dgm:cxn modelId="{A8645803-B579-4A30-A523-DFA79209B51F}" type="presOf" srcId="{0DBF27C6-737B-4DC3-86A7-5CC765AA9281}" destId="{0482A799-D59E-46CD-A074-5D387610D0ED}" srcOrd="0" destOrd="0" presId="urn:microsoft.com/office/officeart/2005/8/layout/chevron2"/>
    <dgm:cxn modelId="{B6CACEE7-D163-4150-8530-64E85086A90E}" type="presParOf" srcId="{3D36AAC2-AE91-4535-8D22-A7F04A7FF151}" destId="{12CC4A1E-4FA2-47AE-8ABB-3A05A512767C}" srcOrd="0" destOrd="0" presId="urn:microsoft.com/office/officeart/2005/8/layout/chevron2"/>
    <dgm:cxn modelId="{16FC3315-1D7C-4B66-A17E-72DF3ED2BAD6}" type="presParOf" srcId="{12CC4A1E-4FA2-47AE-8ABB-3A05A512767C}" destId="{959612A0-C0FE-466C-BCE9-2717F891099E}" srcOrd="0" destOrd="0" presId="urn:microsoft.com/office/officeart/2005/8/layout/chevron2"/>
    <dgm:cxn modelId="{F8005454-F1E5-4A00-B3A9-5CF9A15A648A}" type="presParOf" srcId="{12CC4A1E-4FA2-47AE-8ABB-3A05A512767C}" destId="{156AF9B1-26E8-4F60-8B95-0AE5FB41581F}" srcOrd="1" destOrd="0" presId="urn:microsoft.com/office/officeart/2005/8/layout/chevron2"/>
    <dgm:cxn modelId="{548EF0B7-0CCA-465A-B616-6FA35CED2EAC}" type="presParOf" srcId="{3D36AAC2-AE91-4535-8D22-A7F04A7FF151}" destId="{DEFF91F7-B7DD-4001-8166-2F751F60A805}" srcOrd="1" destOrd="0" presId="urn:microsoft.com/office/officeart/2005/8/layout/chevron2"/>
    <dgm:cxn modelId="{03F004EC-7639-4789-915E-06ADFA7F01C8}" type="presParOf" srcId="{3D36AAC2-AE91-4535-8D22-A7F04A7FF151}" destId="{4C93D837-3159-4624-BEC4-719499C4D17E}" srcOrd="2" destOrd="0" presId="urn:microsoft.com/office/officeart/2005/8/layout/chevron2"/>
    <dgm:cxn modelId="{BDAE3332-A22E-4723-8A28-6EFF66818D06}" type="presParOf" srcId="{4C93D837-3159-4624-BEC4-719499C4D17E}" destId="{0482A799-D59E-46CD-A074-5D387610D0ED}" srcOrd="0" destOrd="0" presId="urn:microsoft.com/office/officeart/2005/8/layout/chevron2"/>
    <dgm:cxn modelId="{62152C56-318F-46B0-83FC-C4F7FD3BA4F7}" type="presParOf" srcId="{4C93D837-3159-4624-BEC4-719499C4D17E}" destId="{76D2E38A-B8B1-4F9C-B1EB-2A56B994D70D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7F6C8B-AC3B-4E42-B6E9-94E829F99745}" type="doc">
      <dgm:prSet loTypeId="urn:microsoft.com/office/officeart/2005/8/layout/chevron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9B7948D-7F0D-4C4F-86EC-E3EBB0FEF22D}">
      <dgm:prSet phldrT="[Текст]" custT="1"/>
      <dgm:spPr>
        <a:solidFill>
          <a:srgbClr val="0000CC"/>
        </a:solidFill>
      </dgm:spPr>
      <dgm:t>
        <a:bodyPr/>
        <a:lstStyle/>
        <a:p>
          <a:r>
            <a:rPr lang="kk-KZ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Әбиев Ж.Ә.</a:t>
          </a:r>
          <a:endParaRPr lang="ru-RU" sz="2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BEDA748-1F9F-4B3F-9F65-AB8C327560CC}" type="parTrans" cxnId="{669E77E2-E9AB-4318-BAFE-D4E885698D3E}">
      <dgm:prSet/>
      <dgm:spPr/>
      <dgm:t>
        <a:bodyPr/>
        <a:lstStyle/>
        <a:p>
          <a:endParaRPr lang="ru-RU"/>
        </a:p>
      </dgm:t>
    </dgm:pt>
    <dgm:pt modelId="{A3699E6A-B93E-487E-BA8A-4ABFA7791E22}" type="sibTrans" cxnId="{669E77E2-E9AB-4318-BAFE-D4E885698D3E}">
      <dgm:prSet/>
      <dgm:spPr/>
      <dgm:t>
        <a:bodyPr/>
        <a:lstStyle/>
        <a:p>
          <a:endParaRPr lang="ru-RU"/>
        </a:p>
      </dgm:t>
    </dgm:pt>
    <dgm:pt modelId="{71114541-1779-4B46-888D-B91DBFA6DBBE}">
      <dgm:prSet phldrT="[Текст]" custT="1"/>
      <dgm:spPr/>
      <dgm:t>
        <a:bodyPr/>
        <a:lstStyle/>
        <a:p>
          <a:pPr algn="just"/>
          <a:r>
            <a:rPr lang="kk-K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Білім, біліктілік пен дағдыны меңгеретін ілім алушылардың дүниетанымын, қабілеттерін тәрбиелеп, дамытатын іс-әрекет барысы.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49764FC-F6BB-42A1-8C3F-E30BFFE3933D}" type="parTrans" cxnId="{3C2AA336-D78A-443B-8E50-EF303111F31B}">
      <dgm:prSet/>
      <dgm:spPr/>
      <dgm:t>
        <a:bodyPr/>
        <a:lstStyle/>
        <a:p>
          <a:endParaRPr lang="ru-RU"/>
        </a:p>
      </dgm:t>
    </dgm:pt>
    <dgm:pt modelId="{E676C9C0-3B25-4F54-B43E-72DC43A5A9D4}" type="sibTrans" cxnId="{3C2AA336-D78A-443B-8E50-EF303111F31B}">
      <dgm:prSet/>
      <dgm:spPr/>
      <dgm:t>
        <a:bodyPr/>
        <a:lstStyle/>
        <a:p>
          <a:endParaRPr lang="ru-RU"/>
        </a:p>
      </dgm:t>
    </dgm:pt>
    <dgm:pt modelId="{0DBF27C6-737B-4DC3-86A7-5CC765AA9281}">
      <dgm:prSet phldrT="[Текст]" custT="1"/>
      <dgm:spPr>
        <a:solidFill>
          <a:srgbClr val="16D1F6"/>
        </a:solidFill>
      </dgm:spPr>
      <dgm:t>
        <a:bodyPr/>
        <a:lstStyle/>
        <a:p>
          <a:r>
            <a:rPr lang="kk-KZ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М.А.Данилов</a:t>
          </a:r>
          <a:endParaRPr lang="ru-RU" sz="24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ED94785-41D8-4A24-8140-42F1F1CC4CCE}" type="parTrans" cxnId="{660465ED-9C9A-4760-A091-FA705F77992A}">
      <dgm:prSet/>
      <dgm:spPr/>
      <dgm:t>
        <a:bodyPr/>
        <a:lstStyle/>
        <a:p>
          <a:endParaRPr lang="ru-RU"/>
        </a:p>
      </dgm:t>
    </dgm:pt>
    <dgm:pt modelId="{0984C248-711D-4596-9394-EFA834C52A60}" type="sibTrans" cxnId="{660465ED-9C9A-4760-A091-FA705F77992A}">
      <dgm:prSet/>
      <dgm:spPr/>
      <dgm:t>
        <a:bodyPr/>
        <a:lstStyle/>
        <a:p>
          <a:endParaRPr lang="ru-RU"/>
        </a:p>
      </dgm:t>
    </dgm:pt>
    <dgm:pt modelId="{5329AC31-E0BE-4A5B-828B-4A89D47B0201}">
      <dgm:prSet phldrT="[Текст]" custT="1"/>
      <dgm:spPr/>
      <dgm:t>
        <a:bodyPr/>
        <a:lstStyle/>
        <a:p>
          <a:pPr algn="just"/>
          <a:r>
            <a:rPr lang="kk-KZ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Көптеген үдерістердің ішкі байланыстарының жиынтығы, оның мәні тәрбие арқылы адамның әлеуметтік құнды сапасына айналатындығы.</a:t>
          </a:r>
          <a:endParaRPr lang="ru-RU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8E6EE65-7A98-45E7-B49D-567B37056FC1}" type="parTrans" cxnId="{94C326DF-9682-4CD7-8E38-0700F192DEB6}">
      <dgm:prSet/>
      <dgm:spPr/>
      <dgm:t>
        <a:bodyPr/>
        <a:lstStyle/>
        <a:p>
          <a:endParaRPr lang="ru-RU"/>
        </a:p>
      </dgm:t>
    </dgm:pt>
    <dgm:pt modelId="{2763443F-5F3B-4C64-AD58-44CB9F0ABC19}" type="sibTrans" cxnId="{94C326DF-9682-4CD7-8E38-0700F192DEB6}">
      <dgm:prSet/>
      <dgm:spPr/>
      <dgm:t>
        <a:bodyPr/>
        <a:lstStyle/>
        <a:p>
          <a:endParaRPr lang="ru-RU"/>
        </a:p>
      </dgm:t>
    </dgm:pt>
    <dgm:pt modelId="{3D36AAC2-AE91-4535-8D22-A7F04A7FF151}" type="pres">
      <dgm:prSet presAssocID="{477F6C8B-AC3B-4E42-B6E9-94E829F9974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CC4A1E-4FA2-47AE-8ABB-3A05A512767C}" type="pres">
      <dgm:prSet presAssocID="{F9B7948D-7F0D-4C4F-86EC-E3EBB0FEF22D}" presName="composite" presStyleCnt="0"/>
      <dgm:spPr/>
    </dgm:pt>
    <dgm:pt modelId="{959612A0-C0FE-466C-BCE9-2717F891099E}" type="pres">
      <dgm:prSet presAssocID="{F9B7948D-7F0D-4C4F-86EC-E3EBB0FEF22D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6AF9B1-26E8-4F60-8B95-0AE5FB41581F}" type="pres">
      <dgm:prSet presAssocID="{F9B7948D-7F0D-4C4F-86EC-E3EBB0FEF22D}" presName="descendantText" presStyleLbl="alignAcc1" presStyleIdx="0" presStyleCnt="2" custScaleX="97309" custScaleY="120726" custLinFactNeighborX="186" custLinFactNeighborY="8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FF91F7-B7DD-4001-8166-2F751F60A805}" type="pres">
      <dgm:prSet presAssocID="{A3699E6A-B93E-487E-BA8A-4ABFA7791E22}" presName="sp" presStyleCnt="0"/>
      <dgm:spPr/>
    </dgm:pt>
    <dgm:pt modelId="{4C93D837-3159-4624-BEC4-719499C4D17E}" type="pres">
      <dgm:prSet presAssocID="{0DBF27C6-737B-4DC3-86A7-5CC765AA9281}" presName="composite" presStyleCnt="0"/>
      <dgm:spPr/>
    </dgm:pt>
    <dgm:pt modelId="{0482A799-D59E-46CD-A074-5D387610D0ED}" type="pres">
      <dgm:prSet presAssocID="{0DBF27C6-737B-4DC3-86A7-5CC765AA9281}" presName="parentText" presStyleLbl="alignNode1" presStyleIdx="1" presStyleCnt="2" custScaleX="1169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D2E38A-B8B1-4F9C-B1EB-2A56B994D70D}" type="pres">
      <dgm:prSet presAssocID="{0DBF27C6-737B-4DC3-86A7-5CC765AA9281}" presName="descendantText" presStyleLbl="alignAcc1" presStyleIdx="1" presStyleCnt="2" custScaleX="91779" custScaleY="146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639682-D7D1-4459-ABB7-8C86ABE3B5B7}" type="presOf" srcId="{0DBF27C6-737B-4DC3-86A7-5CC765AA9281}" destId="{0482A799-D59E-46CD-A074-5D387610D0ED}" srcOrd="0" destOrd="0" presId="urn:microsoft.com/office/officeart/2005/8/layout/chevron2"/>
    <dgm:cxn modelId="{16DCAF63-FE64-4B2F-8E44-E4D2FBA902F4}" type="presOf" srcId="{71114541-1779-4B46-888D-B91DBFA6DBBE}" destId="{156AF9B1-26E8-4F60-8B95-0AE5FB41581F}" srcOrd="0" destOrd="0" presId="urn:microsoft.com/office/officeart/2005/8/layout/chevron2"/>
    <dgm:cxn modelId="{693813E2-3CC2-47BF-8E17-8F2B997380A7}" type="presOf" srcId="{5329AC31-E0BE-4A5B-828B-4A89D47B0201}" destId="{76D2E38A-B8B1-4F9C-B1EB-2A56B994D70D}" srcOrd="0" destOrd="0" presId="urn:microsoft.com/office/officeart/2005/8/layout/chevron2"/>
    <dgm:cxn modelId="{3C2AA336-D78A-443B-8E50-EF303111F31B}" srcId="{F9B7948D-7F0D-4C4F-86EC-E3EBB0FEF22D}" destId="{71114541-1779-4B46-888D-B91DBFA6DBBE}" srcOrd="0" destOrd="0" parTransId="{049764FC-F6BB-42A1-8C3F-E30BFFE3933D}" sibTransId="{E676C9C0-3B25-4F54-B43E-72DC43A5A9D4}"/>
    <dgm:cxn modelId="{8F3ECF66-2E15-496C-8026-87DB02306CE7}" type="presOf" srcId="{477F6C8B-AC3B-4E42-B6E9-94E829F99745}" destId="{3D36AAC2-AE91-4535-8D22-A7F04A7FF151}" srcOrd="0" destOrd="0" presId="urn:microsoft.com/office/officeart/2005/8/layout/chevron2"/>
    <dgm:cxn modelId="{63B96FAF-6CB8-4C79-AC10-FA0029AB3408}" type="presOf" srcId="{F9B7948D-7F0D-4C4F-86EC-E3EBB0FEF22D}" destId="{959612A0-C0FE-466C-BCE9-2717F891099E}" srcOrd="0" destOrd="0" presId="urn:microsoft.com/office/officeart/2005/8/layout/chevron2"/>
    <dgm:cxn modelId="{94C326DF-9682-4CD7-8E38-0700F192DEB6}" srcId="{0DBF27C6-737B-4DC3-86A7-5CC765AA9281}" destId="{5329AC31-E0BE-4A5B-828B-4A89D47B0201}" srcOrd="0" destOrd="0" parTransId="{C8E6EE65-7A98-45E7-B49D-567B37056FC1}" sibTransId="{2763443F-5F3B-4C64-AD58-44CB9F0ABC19}"/>
    <dgm:cxn modelId="{660465ED-9C9A-4760-A091-FA705F77992A}" srcId="{477F6C8B-AC3B-4E42-B6E9-94E829F99745}" destId="{0DBF27C6-737B-4DC3-86A7-5CC765AA9281}" srcOrd="1" destOrd="0" parTransId="{0ED94785-41D8-4A24-8140-42F1F1CC4CCE}" sibTransId="{0984C248-711D-4596-9394-EFA834C52A60}"/>
    <dgm:cxn modelId="{669E77E2-E9AB-4318-BAFE-D4E885698D3E}" srcId="{477F6C8B-AC3B-4E42-B6E9-94E829F99745}" destId="{F9B7948D-7F0D-4C4F-86EC-E3EBB0FEF22D}" srcOrd="0" destOrd="0" parTransId="{CBEDA748-1F9F-4B3F-9F65-AB8C327560CC}" sibTransId="{A3699E6A-B93E-487E-BA8A-4ABFA7791E22}"/>
    <dgm:cxn modelId="{77522C32-B13E-45C0-8DA2-59BCED60C846}" type="presParOf" srcId="{3D36AAC2-AE91-4535-8D22-A7F04A7FF151}" destId="{12CC4A1E-4FA2-47AE-8ABB-3A05A512767C}" srcOrd="0" destOrd="0" presId="urn:microsoft.com/office/officeart/2005/8/layout/chevron2"/>
    <dgm:cxn modelId="{347120B4-5BD9-49D2-92F9-72DA63A6123D}" type="presParOf" srcId="{12CC4A1E-4FA2-47AE-8ABB-3A05A512767C}" destId="{959612A0-C0FE-466C-BCE9-2717F891099E}" srcOrd="0" destOrd="0" presId="urn:microsoft.com/office/officeart/2005/8/layout/chevron2"/>
    <dgm:cxn modelId="{0DA807DD-78A3-4375-897B-1D7A600E9181}" type="presParOf" srcId="{12CC4A1E-4FA2-47AE-8ABB-3A05A512767C}" destId="{156AF9B1-26E8-4F60-8B95-0AE5FB41581F}" srcOrd="1" destOrd="0" presId="urn:microsoft.com/office/officeart/2005/8/layout/chevron2"/>
    <dgm:cxn modelId="{873B88D6-363A-4DD9-8D3A-BCFDF82FDC96}" type="presParOf" srcId="{3D36AAC2-AE91-4535-8D22-A7F04A7FF151}" destId="{DEFF91F7-B7DD-4001-8166-2F751F60A805}" srcOrd="1" destOrd="0" presId="urn:microsoft.com/office/officeart/2005/8/layout/chevron2"/>
    <dgm:cxn modelId="{895F23C7-DF04-4327-95BE-4E5883B1C67B}" type="presParOf" srcId="{3D36AAC2-AE91-4535-8D22-A7F04A7FF151}" destId="{4C93D837-3159-4624-BEC4-719499C4D17E}" srcOrd="2" destOrd="0" presId="urn:microsoft.com/office/officeart/2005/8/layout/chevron2"/>
    <dgm:cxn modelId="{CF04AE40-9A51-432B-9255-FDB9B3DDD16D}" type="presParOf" srcId="{4C93D837-3159-4624-BEC4-719499C4D17E}" destId="{0482A799-D59E-46CD-A074-5D387610D0ED}" srcOrd="0" destOrd="0" presId="urn:microsoft.com/office/officeart/2005/8/layout/chevron2"/>
    <dgm:cxn modelId="{9A29F4F2-A123-40E2-86F6-5E262F4C8C8B}" type="presParOf" srcId="{4C93D837-3159-4624-BEC4-719499C4D17E}" destId="{76D2E38A-B8B1-4F9C-B1EB-2A56B994D70D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1F38A1-876B-4041-BED6-67109BD1CFF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308B52-BD42-447E-98D6-92AA7B050F6C}">
      <dgm:prSet phldrT="[Текст]"/>
      <dgm:spPr/>
      <dgm:t>
        <a:bodyPr/>
        <a:lstStyle/>
        <a:p>
          <a:r>
            <a:rPr lang="kk-KZ" dirty="0" smtClean="0"/>
            <a:t>1</a:t>
          </a:r>
          <a:endParaRPr lang="ru-RU" dirty="0"/>
        </a:p>
      </dgm:t>
    </dgm:pt>
    <dgm:pt modelId="{F17FAB02-24CE-4FC5-AB69-71D52D9C1FAD}" type="parTrans" cxnId="{76300636-8E4A-4DB3-8501-C2835EA22AEE}">
      <dgm:prSet/>
      <dgm:spPr/>
      <dgm:t>
        <a:bodyPr/>
        <a:lstStyle/>
        <a:p>
          <a:endParaRPr lang="ru-RU"/>
        </a:p>
      </dgm:t>
    </dgm:pt>
    <dgm:pt modelId="{593247DE-F1C4-4FD4-8F70-C8CAB9FA2597}" type="sibTrans" cxnId="{76300636-8E4A-4DB3-8501-C2835EA22AEE}">
      <dgm:prSet/>
      <dgm:spPr/>
      <dgm:t>
        <a:bodyPr/>
        <a:lstStyle/>
        <a:p>
          <a:endParaRPr lang="ru-RU"/>
        </a:p>
      </dgm:t>
    </dgm:pt>
    <dgm:pt modelId="{81C82575-C52F-44BB-9D7D-7F05B84A489C}">
      <dgm:prSet phldrT="[Текст]" custT="1"/>
      <dgm:spPr/>
      <dgm:t>
        <a:bodyPr/>
        <a:lstStyle/>
        <a:p>
          <a:r>
            <a:rPr lang="ru-RU" sz="2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Оқыту</a:t>
          </a:r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kk-K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мақсаты заңдылықтары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C24415-2A94-4A60-873D-11ABF990C5E5}" type="parTrans" cxnId="{619712ED-A7E3-4DC5-888B-0324A37A6057}">
      <dgm:prSet/>
      <dgm:spPr/>
      <dgm:t>
        <a:bodyPr/>
        <a:lstStyle/>
        <a:p>
          <a:endParaRPr lang="ru-RU"/>
        </a:p>
      </dgm:t>
    </dgm:pt>
    <dgm:pt modelId="{2A66BC50-5956-4030-9C0F-E42FCA07ECC9}" type="sibTrans" cxnId="{619712ED-A7E3-4DC5-888B-0324A37A6057}">
      <dgm:prSet/>
      <dgm:spPr/>
      <dgm:t>
        <a:bodyPr/>
        <a:lstStyle/>
        <a:p>
          <a:endParaRPr lang="ru-RU"/>
        </a:p>
      </dgm:t>
    </dgm:pt>
    <dgm:pt modelId="{B302E1B6-ABF1-4953-8B47-C917F381134F}">
      <dgm:prSet phldrT="[Текст]" custT="1"/>
      <dgm:spPr/>
      <dgm:t>
        <a:bodyPr/>
        <a:lstStyle/>
        <a:p>
          <a:r>
            <a:rPr lang="ru-RU" sz="2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Оқыту мазмұны</a:t>
          </a:r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</a:t>
          </a:r>
          <a:r>
            <a:rPr lang="kk-KZ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заңдылықтары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1EBC29-92FC-4689-9D5F-8A0D2CC682D0}" type="parTrans" cxnId="{A07879C6-313A-48EC-BDDD-973526E18589}">
      <dgm:prSet/>
      <dgm:spPr/>
      <dgm:t>
        <a:bodyPr/>
        <a:lstStyle/>
        <a:p>
          <a:endParaRPr lang="ru-RU"/>
        </a:p>
      </dgm:t>
    </dgm:pt>
    <dgm:pt modelId="{90F83FCC-5A6E-4F6E-8EE1-2496442A8254}" type="sibTrans" cxnId="{A07879C6-313A-48EC-BDDD-973526E18589}">
      <dgm:prSet/>
      <dgm:spPr/>
      <dgm:t>
        <a:bodyPr/>
        <a:lstStyle/>
        <a:p>
          <a:endParaRPr lang="ru-RU"/>
        </a:p>
      </dgm:t>
    </dgm:pt>
    <dgm:pt modelId="{34901E3D-83FB-4079-8A91-CB21D29E7998}">
      <dgm:prSet phldrT="[Текст]"/>
      <dgm:spPr/>
      <dgm:t>
        <a:bodyPr/>
        <a:lstStyle/>
        <a:p>
          <a:r>
            <a:rPr lang="kk-KZ" dirty="0" smtClean="0"/>
            <a:t>2</a:t>
          </a:r>
          <a:endParaRPr lang="ru-RU" dirty="0"/>
        </a:p>
      </dgm:t>
    </dgm:pt>
    <dgm:pt modelId="{BD4FD20A-C461-4A40-96A1-33AE2883B010}" type="parTrans" cxnId="{A70CF648-1DB3-42F1-AF6E-7D816B2B6321}">
      <dgm:prSet/>
      <dgm:spPr/>
      <dgm:t>
        <a:bodyPr/>
        <a:lstStyle/>
        <a:p>
          <a:endParaRPr lang="ru-RU"/>
        </a:p>
      </dgm:t>
    </dgm:pt>
    <dgm:pt modelId="{2D64B1C8-8E82-47C4-BDEF-BF98B8BE5B64}" type="sibTrans" cxnId="{A70CF648-1DB3-42F1-AF6E-7D816B2B6321}">
      <dgm:prSet/>
      <dgm:spPr/>
      <dgm:t>
        <a:bodyPr/>
        <a:lstStyle/>
        <a:p>
          <a:endParaRPr lang="ru-RU"/>
        </a:p>
      </dgm:t>
    </dgm:pt>
    <dgm:pt modelId="{8CAF8B30-D5AA-4F45-822C-A79A74BD81F5}">
      <dgm:prSet phldrT="[Текст]"/>
      <dgm:spPr/>
      <dgm:t>
        <a:bodyPr/>
        <a:lstStyle/>
        <a:p>
          <a:r>
            <a:rPr lang="ru-RU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Оқыту құралдарын қолдану заңдылықтары</a:t>
          </a:r>
          <a:endParaRPr lang="ru-RU" dirty="0"/>
        </a:p>
      </dgm:t>
    </dgm:pt>
    <dgm:pt modelId="{120E0584-39A7-482B-801B-9D50F604CD6A}" type="parTrans" cxnId="{20266AD0-158E-4FF9-B087-5EFE416900EC}">
      <dgm:prSet/>
      <dgm:spPr/>
      <dgm:t>
        <a:bodyPr/>
        <a:lstStyle/>
        <a:p>
          <a:endParaRPr lang="ru-RU"/>
        </a:p>
      </dgm:t>
    </dgm:pt>
    <dgm:pt modelId="{D2E672A0-E703-42D3-BC53-B9EBB95C27EA}" type="sibTrans" cxnId="{20266AD0-158E-4FF9-B087-5EFE416900EC}">
      <dgm:prSet/>
      <dgm:spPr/>
      <dgm:t>
        <a:bodyPr/>
        <a:lstStyle/>
        <a:p>
          <a:endParaRPr lang="ru-RU"/>
        </a:p>
      </dgm:t>
    </dgm:pt>
    <dgm:pt modelId="{1BA9906C-9DD0-493B-B13E-88108473500C}">
      <dgm:prSet phldrT="[Текст]"/>
      <dgm:spPr/>
      <dgm:t>
        <a:bodyPr/>
        <a:lstStyle/>
        <a:p>
          <a:r>
            <a:rPr lang="ru-RU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Оқыту формасы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мен </a:t>
          </a:r>
          <a:r>
            <a:rPr lang="ru-RU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әдістері 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заңдылықтары</a:t>
          </a:r>
          <a:endParaRPr lang="ru-RU" dirty="0"/>
        </a:p>
      </dgm:t>
    </dgm:pt>
    <dgm:pt modelId="{24D1504C-F2BA-4F05-9485-F36051F75FBE}" type="parTrans" cxnId="{D40A6A2C-4C2B-4716-A68F-AFC6F2444BCF}">
      <dgm:prSet/>
      <dgm:spPr/>
      <dgm:t>
        <a:bodyPr/>
        <a:lstStyle/>
        <a:p>
          <a:endParaRPr lang="ru-RU"/>
        </a:p>
      </dgm:t>
    </dgm:pt>
    <dgm:pt modelId="{1E529A21-F5B1-42A7-A498-8EC0C6D3CE25}" type="sibTrans" cxnId="{D40A6A2C-4C2B-4716-A68F-AFC6F2444BCF}">
      <dgm:prSet/>
      <dgm:spPr/>
      <dgm:t>
        <a:bodyPr/>
        <a:lstStyle/>
        <a:p>
          <a:endParaRPr lang="ru-RU"/>
        </a:p>
      </dgm:t>
    </dgm:pt>
    <dgm:pt modelId="{B85629D2-9B8B-48B2-BB01-5F3E91F493CF}">
      <dgm:prSet phldrT="[Текст]"/>
      <dgm:spPr/>
      <dgm:t>
        <a:bodyPr/>
        <a:lstStyle/>
        <a:p>
          <a:r>
            <a:rPr lang="kk-KZ" dirty="0" smtClean="0"/>
            <a:t>3</a:t>
          </a:r>
          <a:endParaRPr lang="ru-RU" dirty="0"/>
        </a:p>
      </dgm:t>
    </dgm:pt>
    <dgm:pt modelId="{544A96D6-0E2A-444B-9483-9FEF2FBAA008}" type="parTrans" cxnId="{0F134435-4C90-40C8-B3BB-CB0FFA6C647C}">
      <dgm:prSet/>
      <dgm:spPr/>
      <dgm:t>
        <a:bodyPr/>
        <a:lstStyle/>
        <a:p>
          <a:endParaRPr lang="ru-RU"/>
        </a:p>
      </dgm:t>
    </dgm:pt>
    <dgm:pt modelId="{518DED4F-9E3D-47C4-B4ED-EF469602172C}" type="sibTrans" cxnId="{0F134435-4C90-40C8-B3BB-CB0FFA6C647C}">
      <dgm:prSet/>
      <dgm:spPr/>
      <dgm:t>
        <a:bodyPr/>
        <a:lstStyle/>
        <a:p>
          <a:endParaRPr lang="ru-RU"/>
        </a:p>
      </dgm:t>
    </dgm:pt>
    <dgm:pt modelId="{20D5BA31-D7BF-4858-B850-1EF487304817}">
      <dgm:prSet phldrT="[Текст]"/>
      <dgm:spPr/>
      <dgm:t>
        <a:bodyPr/>
        <a:lstStyle/>
        <a:p>
          <a:pPr algn="just"/>
          <a:r>
            <a:rPr lang="ru-RU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Оқыту нәтижелерін бақылау заңдылықтары</a:t>
          </a:r>
          <a:endParaRPr lang="ru-RU" dirty="0"/>
        </a:p>
      </dgm:t>
    </dgm:pt>
    <dgm:pt modelId="{B932A892-7DB7-4548-AA5C-B8E449FE4445}" type="parTrans" cxnId="{4C9AFCDE-9AE4-481F-A6F9-1DC4B85F0070}">
      <dgm:prSet/>
      <dgm:spPr/>
      <dgm:t>
        <a:bodyPr/>
        <a:lstStyle/>
        <a:p>
          <a:endParaRPr lang="ru-RU"/>
        </a:p>
      </dgm:t>
    </dgm:pt>
    <dgm:pt modelId="{C1E69CBA-E257-43B3-93EC-C714CCF519D2}" type="sibTrans" cxnId="{4C9AFCDE-9AE4-481F-A6F9-1DC4B85F0070}">
      <dgm:prSet/>
      <dgm:spPr/>
      <dgm:t>
        <a:bodyPr/>
        <a:lstStyle/>
        <a:p>
          <a:endParaRPr lang="ru-RU"/>
        </a:p>
      </dgm:t>
    </dgm:pt>
    <dgm:pt modelId="{040FA2BC-6393-4FF9-AC3C-A1854088980D}">
      <dgm:prSet phldrT="[Текст]"/>
      <dgm:spPr/>
      <dgm:t>
        <a:bodyPr/>
        <a:lstStyle/>
        <a:p>
          <a:pPr algn="l"/>
          <a:r>
            <a:rPr lang="ru-RU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Оқыту нәтижелерін бағалау жүйесі заңдылықтары</a:t>
          </a:r>
          <a:endParaRPr lang="ru-RU" dirty="0"/>
        </a:p>
      </dgm:t>
    </dgm:pt>
    <dgm:pt modelId="{C88E58DB-1522-4959-8BDF-4847135476E4}" type="parTrans" cxnId="{0C71F16A-98AC-48FF-8459-CEBC9F89919A}">
      <dgm:prSet/>
      <dgm:spPr/>
      <dgm:t>
        <a:bodyPr/>
        <a:lstStyle/>
        <a:p>
          <a:endParaRPr lang="ru-RU"/>
        </a:p>
      </dgm:t>
    </dgm:pt>
    <dgm:pt modelId="{147363ED-369A-4EDF-B133-48168C51FDB5}" type="sibTrans" cxnId="{0C71F16A-98AC-48FF-8459-CEBC9F89919A}">
      <dgm:prSet/>
      <dgm:spPr/>
      <dgm:t>
        <a:bodyPr/>
        <a:lstStyle/>
        <a:p>
          <a:endParaRPr lang="ru-RU"/>
        </a:p>
      </dgm:t>
    </dgm:pt>
    <dgm:pt modelId="{1065AEB2-17A7-41EA-A280-CE38943F29B4}" type="pres">
      <dgm:prSet presAssocID="{E71F38A1-876B-4041-BED6-67109BD1CFF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8DE74E-06F8-4712-BE96-0BBBFFDCE717}" type="pres">
      <dgm:prSet presAssocID="{01308B52-BD42-447E-98D6-92AA7B050F6C}" presName="composite" presStyleCnt="0"/>
      <dgm:spPr/>
    </dgm:pt>
    <dgm:pt modelId="{3622EFBC-5A76-4120-B972-3086B856F203}" type="pres">
      <dgm:prSet presAssocID="{01308B52-BD42-447E-98D6-92AA7B050F6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400902-3BFD-4466-B0CB-BB2B92EAE6C3}" type="pres">
      <dgm:prSet presAssocID="{01308B52-BD42-447E-98D6-92AA7B050F6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8F15D1-8521-412F-B9DC-7B8CC96BCFB4}" type="pres">
      <dgm:prSet presAssocID="{593247DE-F1C4-4FD4-8F70-C8CAB9FA2597}" presName="sp" presStyleCnt="0"/>
      <dgm:spPr/>
    </dgm:pt>
    <dgm:pt modelId="{F8DE6D51-9201-4D3C-BD90-631F2C9EBFF2}" type="pres">
      <dgm:prSet presAssocID="{34901E3D-83FB-4079-8A91-CB21D29E7998}" presName="composite" presStyleCnt="0"/>
      <dgm:spPr/>
    </dgm:pt>
    <dgm:pt modelId="{48308661-FB88-43EA-B994-AFA2C23A1620}" type="pres">
      <dgm:prSet presAssocID="{34901E3D-83FB-4079-8A91-CB21D29E799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550908-CAD1-43EA-90CC-CEFD42DAF513}" type="pres">
      <dgm:prSet presAssocID="{34901E3D-83FB-4079-8A91-CB21D29E799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0F6C80-9D44-44E9-94C7-3D52C9E4ED04}" type="pres">
      <dgm:prSet presAssocID="{2D64B1C8-8E82-47C4-BDEF-BF98B8BE5B64}" presName="sp" presStyleCnt="0"/>
      <dgm:spPr/>
    </dgm:pt>
    <dgm:pt modelId="{5C5E9073-6BBE-4DD7-8DE8-7DCA0A547623}" type="pres">
      <dgm:prSet presAssocID="{B85629D2-9B8B-48B2-BB01-5F3E91F493CF}" presName="composite" presStyleCnt="0"/>
      <dgm:spPr/>
    </dgm:pt>
    <dgm:pt modelId="{59D66B9D-7EE6-4C11-ABB2-BAD69365B51F}" type="pres">
      <dgm:prSet presAssocID="{B85629D2-9B8B-48B2-BB01-5F3E91F493C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D3677-41EC-4060-A47B-54B2B706D598}" type="pres">
      <dgm:prSet presAssocID="{B85629D2-9B8B-48B2-BB01-5F3E91F493C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0A6A2C-4C2B-4716-A68F-AFC6F2444BCF}" srcId="{34901E3D-83FB-4079-8A91-CB21D29E7998}" destId="{1BA9906C-9DD0-493B-B13E-88108473500C}" srcOrd="1" destOrd="0" parTransId="{24D1504C-F2BA-4F05-9485-F36051F75FBE}" sibTransId="{1E529A21-F5B1-42A7-A498-8EC0C6D3CE25}"/>
    <dgm:cxn modelId="{556F4EA9-A9C1-4A3E-8C2A-9C36823D5E8A}" type="presOf" srcId="{040FA2BC-6393-4FF9-AC3C-A1854088980D}" destId="{235D3677-41EC-4060-A47B-54B2B706D598}" srcOrd="0" destOrd="1" presId="urn:microsoft.com/office/officeart/2005/8/layout/chevron2"/>
    <dgm:cxn modelId="{0F134435-4C90-40C8-B3BB-CB0FFA6C647C}" srcId="{E71F38A1-876B-4041-BED6-67109BD1CFFE}" destId="{B85629D2-9B8B-48B2-BB01-5F3E91F493CF}" srcOrd="2" destOrd="0" parTransId="{544A96D6-0E2A-444B-9483-9FEF2FBAA008}" sibTransId="{518DED4F-9E3D-47C4-B4ED-EF469602172C}"/>
    <dgm:cxn modelId="{20266AD0-158E-4FF9-B087-5EFE416900EC}" srcId="{34901E3D-83FB-4079-8A91-CB21D29E7998}" destId="{8CAF8B30-D5AA-4F45-822C-A79A74BD81F5}" srcOrd="0" destOrd="0" parTransId="{120E0584-39A7-482B-801B-9D50F604CD6A}" sibTransId="{D2E672A0-E703-42D3-BC53-B9EBB95C27EA}"/>
    <dgm:cxn modelId="{65F51390-08B8-489F-BC2C-E97EE55B5125}" type="presOf" srcId="{B302E1B6-ABF1-4953-8B47-C917F381134F}" destId="{2D400902-3BFD-4466-B0CB-BB2B92EAE6C3}" srcOrd="0" destOrd="1" presId="urn:microsoft.com/office/officeart/2005/8/layout/chevron2"/>
    <dgm:cxn modelId="{4C9AFCDE-9AE4-481F-A6F9-1DC4B85F0070}" srcId="{B85629D2-9B8B-48B2-BB01-5F3E91F493CF}" destId="{20D5BA31-D7BF-4858-B850-1EF487304817}" srcOrd="0" destOrd="0" parTransId="{B932A892-7DB7-4548-AA5C-B8E449FE4445}" sibTransId="{C1E69CBA-E257-43B3-93EC-C714CCF519D2}"/>
    <dgm:cxn modelId="{3FE1E38E-3AA1-4FD6-84FA-10205A05E601}" type="presOf" srcId="{E71F38A1-876B-4041-BED6-67109BD1CFFE}" destId="{1065AEB2-17A7-41EA-A280-CE38943F29B4}" srcOrd="0" destOrd="0" presId="urn:microsoft.com/office/officeart/2005/8/layout/chevron2"/>
    <dgm:cxn modelId="{A70CF648-1DB3-42F1-AF6E-7D816B2B6321}" srcId="{E71F38A1-876B-4041-BED6-67109BD1CFFE}" destId="{34901E3D-83FB-4079-8A91-CB21D29E7998}" srcOrd="1" destOrd="0" parTransId="{BD4FD20A-C461-4A40-96A1-33AE2883B010}" sibTransId="{2D64B1C8-8E82-47C4-BDEF-BF98B8BE5B64}"/>
    <dgm:cxn modelId="{567BDD4C-4232-4C9A-AB4B-56AD186454FF}" type="presOf" srcId="{81C82575-C52F-44BB-9D7D-7F05B84A489C}" destId="{2D400902-3BFD-4466-B0CB-BB2B92EAE6C3}" srcOrd="0" destOrd="0" presId="urn:microsoft.com/office/officeart/2005/8/layout/chevron2"/>
    <dgm:cxn modelId="{619712ED-A7E3-4DC5-888B-0324A37A6057}" srcId="{01308B52-BD42-447E-98D6-92AA7B050F6C}" destId="{81C82575-C52F-44BB-9D7D-7F05B84A489C}" srcOrd="0" destOrd="0" parTransId="{28C24415-2A94-4A60-873D-11ABF990C5E5}" sibTransId="{2A66BC50-5956-4030-9C0F-E42FCA07ECC9}"/>
    <dgm:cxn modelId="{A07879C6-313A-48EC-BDDD-973526E18589}" srcId="{01308B52-BD42-447E-98D6-92AA7B050F6C}" destId="{B302E1B6-ABF1-4953-8B47-C917F381134F}" srcOrd="1" destOrd="0" parTransId="{AD1EBC29-92FC-4689-9D5F-8A0D2CC682D0}" sibTransId="{90F83FCC-5A6E-4F6E-8EE1-2496442A8254}"/>
    <dgm:cxn modelId="{CB885807-3560-4F5C-90C1-DBAD1F71038B}" type="presOf" srcId="{8CAF8B30-D5AA-4F45-822C-A79A74BD81F5}" destId="{29550908-CAD1-43EA-90CC-CEFD42DAF513}" srcOrd="0" destOrd="0" presId="urn:microsoft.com/office/officeart/2005/8/layout/chevron2"/>
    <dgm:cxn modelId="{C10A9448-B583-4120-93AB-E22C24E341D2}" type="presOf" srcId="{20D5BA31-D7BF-4858-B850-1EF487304817}" destId="{235D3677-41EC-4060-A47B-54B2B706D598}" srcOrd="0" destOrd="0" presId="urn:microsoft.com/office/officeart/2005/8/layout/chevron2"/>
    <dgm:cxn modelId="{0C71F16A-98AC-48FF-8459-CEBC9F89919A}" srcId="{B85629D2-9B8B-48B2-BB01-5F3E91F493CF}" destId="{040FA2BC-6393-4FF9-AC3C-A1854088980D}" srcOrd="1" destOrd="0" parTransId="{C88E58DB-1522-4959-8BDF-4847135476E4}" sibTransId="{147363ED-369A-4EDF-B133-48168C51FDB5}"/>
    <dgm:cxn modelId="{A8F84992-74FD-4145-B942-1B94F4B786DD}" type="presOf" srcId="{B85629D2-9B8B-48B2-BB01-5F3E91F493CF}" destId="{59D66B9D-7EE6-4C11-ABB2-BAD69365B51F}" srcOrd="0" destOrd="0" presId="urn:microsoft.com/office/officeart/2005/8/layout/chevron2"/>
    <dgm:cxn modelId="{F09A2992-B3FF-4EDF-B5B9-9648E3BD1875}" type="presOf" srcId="{34901E3D-83FB-4079-8A91-CB21D29E7998}" destId="{48308661-FB88-43EA-B994-AFA2C23A1620}" srcOrd="0" destOrd="0" presId="urn:microsoft.com/office/officeart/2005/8/layout/chevron2"/>
    <dgm:cxn modelId="{9C0395DA-C1E6-4B40-9E88-857A9031DA82}" type="presOf" srcId="{01308B52-BD42-447E-98D6-92AA7B050F6C}" destId="{3622EFBC-5A76-4120-B972-3086B856F203}" srcOrd="0" destOrd="0" presId="urn:microsoft.com/office/officeart/2005/8/layout/chevron2"/>
    <dgm:cxn modelId="{76300636-8E4A-4DB3-8501-C2835EA22AEE}" srcId="{E71F38A1-876B-4041-BED6-67109BD1CFFE}" destId="{01308B52-BD42-447E-98D6-92AA7B050F6C}" srcOrd="0" destOrd="0" parTransId="{F17FAB02-24CE-4FC5-AB69-71D52D9C1FAD}" sibTransId="{593247DE-F1C4-4FD4-8F70-C8CAB9FA2597}"/>
    <dgm:cxn modelId="{DF44C5A5-B200-4210-AF09-4A17D2259B51}" type="presOf" srcId="{1BA9906C-9DD0-493B-B13E-88108473500C}" destId="{29550908-CAD1-43EA-90CC-CEFD42DAF513}" srcOrd="0" destOrd="1" presId="urn:microsoft.com/office/officeart/2005/8/layout/chevron2"/>
    <dgm:cxn modelId="{6A1385D7-D671-4E1F-914F-56B3B9DA406E}" type="presParOf" srcId="{1065AEB2-17A7-41EA-A280-CE38943F29B4}" destId="{0E8DE74E-06F8-4712-BE96-0BBBFFDCE717}" srcOrd="0" destOrd="0" presId="urn:microsoft.com/office/officeart/2005/8/layout/chevron2"/>
    <dgm:cxn modelId="{5E4975FF-41EF-4940-8346-EC73A82FE722}" type="presParOf" srcId="{0E8DE74E-06F8-4712-BE96-0BBBFFDCE717}" destId="{3622EFBC-5A76-4120-B972-3086B856F203}" srcOrd="0" destOrd="0" presId="urn:microsoft.com/office/officeart/2005/8/layout/chevron2"/>
    <dgm:cxn modelId="{A034476D-6790-486F-A25A-023BD664765D}" type="presParOf" srcId="{0E8DE74E-06F8-4712-BE96-0BBBFFDCE717}" destId="{2D400902-3BFD-4466-B0CB-BB2B92EAE6C3}" srcOrd="1" destOrd="0" presId="urn:microsoft.com/office/officeart/2005/8/layout/chevron2"/>
    <dgm:cxn modelId="{C5F718EF-DFAB-4F87-A852-A6A824B1DE12}" type="presParOf" srcId="{1065AEB2-17A7-41EA-A280-CE38943F29B4}" destId="{958F15D1-8521-412F-B9DC-7B8CC96BCFB4}" srcOrd="1" destOrd="0" presId="urn:microsoft.com/office/officeart/2005/8/layout/chevron2"/>
    <dgm:cxn modelId="{927BD3EA-7D82-431A-BFD5-1A277CF619EF}" type="presParOf" srcId="{1065AEB2-17A7-41EA-A280-CE38943F29B4}" destId="{F8DE6D51-9201-4D3C-BD90-631F2C9EBFF2}" srcOrd="2" destOrd="0" presId="urn:microsoft.com/office/officeart/2005/8/layout/chevron2"/>
    <dgm:cxn modelId="{168A6D6E-6F3B-4005-A5F6-C62D2CEB91BF}" type="presParOf" srcId="{F8DE6D51-9201-4D3C-BD90-631F2C9EBFF2}" destId="{48308661-FB88-43EA-B994-AFA2C23A1620}" srcOrd="0" destOrd="0" presId="urn:microsoft.com/office/officeart/2005/8/layout/chevron2"/>
    <dgm:cxn modelId="{0AEE03B4-1514-4E37-A199-5725D45C7924}" type="presParOf" srcId="{F8DE6D51-9201-4D3C-BD90-631F2C9EBFF2}" destId="{29550908-CAD1-43EA-90CC-CEFD42DAF513}" srcOrd="1" destOrd="0" presId="urn:microsoft.com/office/officeart/2005/8/layout/chevron2"/>
    <dgm:cxn modelId="{430A60E9-8A6F-456E-BCBD-11399F6C08C9}" type="presParOf" srcId="{1065AEB2-17A7-41EA-A280-CE38943F29B4}" destId="{E90F6C80-9D44-44E9-94C7-3D52C9E4ED04}" srcOrd="3" destOrd="0" presId="urn:microsoft.com/office/officeart/2005/8/layout/chevron2"/>
    <dgm:cxn modelId="{237EC4F9-1C9C-4252-B9FB-531DDE29AFC8}" type="presParOf" srcId="{1065AEB2-17A7-41EA-A280-CE38943F29B4}" destId="{5C5E9073-6BBE-4DD7-8DE8-7DCA0A547623}" srcOrd="4" destOrd="0" presId="urn:microsoft.com/office/officeart/2005/8/layout/chevron2"/>
    <dgm:cxn modelId="{9435DEDF-E856-45DC-B97C-B59ACA9C919A}" type="presParOf" srcId="{5C5E9073-6BBE-4DD7-8DE8-7DCA0A547623}" destId="{59D66B9D-7EE6-4C11-ABB2-BAD69365B51F}" srcOrd="0" destOrd="0" presId="urn:microsoft.com/office/officeart/2005/8/layout/chevron2"/>
    <dgm:cxn modelId="{D900E1A3-7781-4951-BEE5-9CA26D373501}" type="presParOf" srcId="{5C5E9073-6BBE-4DD7-8DE8-7DCA0A547623}" destId="{235D3677-41EC-4060-A47B-54B2B706D598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9A9B9-4BC4-44E0-8DB2-8BDF0F8D3410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6145B-BD25-45A1-B345-18D64BD1FA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kk.wikipedia.org/wiki/%D0%9B%D0%B0%D1%82%D1%8B%D0%BD_%D1%82%D1%96%D0%BB%D1%9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85750" y="2357438"/>
            <a:ext cx="8572530" cy="2571750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kk-KZ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8-дәріс (2.3)</a:t>
            </a:r>
            <a:r>
              <a:rPr lang="kk-K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kk-K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Оқыту </a:t>
            </a: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үдерісі тұтас жүйе ретінде</a:t>
            </a:r>
          </a:p>
        </p:txBody>
      </p:sp>
      <p:pic>
        <p:nvPicPr>
          <p:cNvPr id="6147" name="Picture 3" descr="C:\Program Files\Common Files\Microsoft Shared\Clipart\cagcat50\BS0055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357188"/>
            <a:ext cx="3643312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2"/>
          <p:cNvSpPr>
            <a:spLocks noChangeArrowheads="1"/>
          </p:cNvSpPr>
          <p:nvPr/>
        </p:nvSpPr>
        <p:spPr bwMode="auto">
          <a:xfrm>
            <a:off x="571500" y="5324475"/>
            <a:ext cx="8286780" cy="52322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k-K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п.ғ.к., </a:t>
            </a:r>
            <a:r>
              <a:rPr lang="kk-K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профессор м.а.           </a:t>
            </a:r>
            <a:r>
              <a:rPr lang="kk-K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Шолпанқұлова Г.К.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08720"/>
            <a:ext cx="7992888" cy="4968551"/>
          </a:xfrm>
        </p:spPr>
        <p:txBody>
          <a:bodyPr>
            <a:noAutofit/>
          </a:bodyPr>
          <a:lstStyle/>
          <a:p>
            <a:pPr indent="355600" algn="just"/>
            <a:r>
              <a:rPr lang="kk-K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Педагогикалық іс-әрекет </a:t>
            </a:r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білім алушының іс-әрекеттік, тұлғалық, интеллектуалдық дамуына бағытталған, олардың өзін-өзі дамытуына және өзін-өзі жетілдіруіне </a:t>
            </a:r>
            <a:r>
              <a:rPr lang="kk-K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білім берушінің ықпалы. </a:t>
            </a:r>
            <a:endParaRPr lang="ru-RU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endParaRPr lang="ru-RU" sz="36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endParaRPr lang="kk-KZ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08720"/>
            <a:ext cx="7992888" cy="4968551"/>
          </a:xfrm>
        </p:spPr>
        <p:txBody>
          <a:bodyPr>
            <a:noAutofit/>
          </a:bodyPr>
          <a:lstStyle/>
          <a:p>
            <a:pPr marL="0" indent="361950" algn="just">
              <a:buNone/>
            </a:pPr>
            <a:r>
              <a:rPr lang="ru-RU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Педагогикалық іс-әрекеттің құрылымы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педагогикалық жүйенің компоненттеріне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тиісті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құрамды бөліктердің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(мақсаттық, мазмұндық, операциялық іс-әрекеттік, бағалау-нәтижелік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жиынтығын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көрсетеді.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endParaRPr lang="ru-RU" sz="36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endParaRPr lang="kk-KZ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08720"/>
            <a:ext cx="7992888" cy="4968551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kk-K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Педагогикалық іс-әрекет </a:t>
            </a: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қоғамның, тұлғаның өзінің дамуы мен өзін-өзі дамытуы сұранысын қанағаттандыруға бағытталған білім берудің міндеттерін шешу мақсатында білім беру мазмұны бойынша оқыту мен тәрбиенің құралдарын (педагогикалық құралдар) пайдаланып, педагог пен студенттің арнайы ұйымдастырылған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өзара әрекеттестігін </a:t>
            </a: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көрсетеді.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08720"/>
            <a:ext cx="7992888" cy="4968551"/>
          </a:xfrm>
        </p:spPr>
        <p:txBody>
          <a:bodyPr>
            <a:noAutofit/>
          </a:bodyPr>
          <a:lstStyle/>
          <a:p>
            <a:pPr marL="0" indent="542925" algn="just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И.Ф.Харламов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педагогтың жұмысында бір-бірімен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тығыз байланысқан іс-әрекеттің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мынадай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түрлерін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 көрсеткен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542925" algn="just">
              <a:buNone/>
            </a:pP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Диагностикалық іс-әрекет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алушыларды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зерттеумен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олардың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даму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тәрбиелік деңгейлерін белгілеумен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оқытушы бақылай алуы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диагностикалық әдістерді меңгеруі тиіс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18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42910" y="642918"/>
            <a:ext cx="8249570" cy="523435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Бағдарлық-болжамдық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іс-әрекет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 нақты мүмкіндіктерді ескере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педагогикалық процестің мақсат, міндеттерін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қою, соңғы нәтижені болжау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Конструктивті-жобалық іс-әрекет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оқу-тәрбие жұмысын жобалау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алушылардың танымдық қабілетіне сәйкес мазмұнды таңдау,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түсінікті әрі қызықты түрде жеткізе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іскерлігінен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тұрады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шығармашылық қиялымен 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1118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08720"/>
            <a:ext cx="7992888" cy="49685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Ұйымдастырушылық іс-әрекет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оқытушының білім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алушыларға әсер ету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соңына ерте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іс-әрекет түріне жұмылдыру іскерлігінен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тұрады.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Ақпараттық іс-әрекет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оқытушының әлеуметтік қызметі іске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асырылады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бізге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дейінгі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ұрпақтар жинақтаған тәжірибелерді өскелең ұрпаққа тасымалдау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Осы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іс-әрекет барысында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алушылардың бойында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дүниеге көзқарас және адамгершілік-эстетикалық идеялар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қалыптасады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118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08720"/>
            <a:ext cx="7992888" cy="49685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Коммуникативтік-ынталандырушылық іс-әрекет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мазмұны оқытушының 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алушылармен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қарым-қатынас орната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түсінісе білуінде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Аналитикалық-бағалаушылық іс-әрекет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байланыстан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яғни педагогикалық процестің тиімділігі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қойылған мақсатқа жетуді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дәлелдеуден тұрады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әрекет педагогикалық процеске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түзету енгізу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мүмкіндігіне әкеледі.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08720"/>
            <a:ext cx="7992888" cy="49685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Зерттеушілік-шығармашылық іс-әрекет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педагогикалық еңбектің шығармашылық сипатымен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анықталады.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іс-әрекетті нәтижелі жүзеге асыру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оқытушы педагогикалық зерттеу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әдістерін меңгеруі тиіс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214414" y="142852"/>
            <a:ext cx="7358114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Педагогикалық іс-әрекет құрылымы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(В.И. Гинецинский бойынша)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Схема 21"/>
          <p:cNvPicPr>
            <a:picLocks noChangeArrowheads="1"/>
          </p:cNvPicPr>
          <p:nvPr/>
        </p:nvPicPr>
        <p:blipFill>
          <a:blip r:embed="rId2"/>
          <a:srcRect l="-5190" r="-6395"/>
          <a:stretch>
            <a:fillRect/>
          </a:stretch>
        </p:blipFill>
        <p:spPr bwMode="auto">
          <a:xfrm>
            <a:off x="214282" y="1285860"/>
            <a:ext cx="8643998" cy="5143536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421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642910" y="357166"/>
            <a:ext cx="81439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Педагогикалық іс-әрекеттің құрылымы (Зимняя И.А.)</a:t>
            </a:r>
            <a:endParaRPr kumimoji="0" lang="kk-KZ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9393" name="Схема 1"/>
          <p:cNvPicPr>
            <a:picLocks noChangeArrowheads="1"/>
          </p:cNvPicPr>
          <p:nvPr/>
        </p:nvPicPr>
        <p:blipFill>
          <a:blip r:embed="rId2"/>
          <a:srcRect l="-17348" t="-2127" r="-17957" b="-1929"/>
          <a:stretch>
            <a:fillRect/>
          </a:stretch>
        </p:blipFill>
        <p:spPr bwMode="auto">
          <a:xfrm>
            <a:off x="357158" y="1071546"/>
            <a:ext cx="8643998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0" y="642918"/>
            <a:ext cx="9001156" cy="5977804"/>
          </a:xfrm>
          <a:prstGeom prst="verticalScroll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kk-KZ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“Педагогикалық үдеріс” ұғымы, оның құрылымы.</a:t>
            </a:r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Оқытудың әдіснамалық және психологиялық негіздері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қызметтері және олардың 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ара </a:t>
            </a:r>
            <a:r>
              <a:rPr lang="ru-RU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қатынасы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Педагогикалық және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инновациялық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іс-әрекеттің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байланысы</a:t>
            </a:r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Жоғары мектептегі оқытудың заңдары мен заңдылықтары, оларға сипаттама. </a:t>
            </a:r>
          </a:p>
          <a:p>
            <a:pPr algn="just"/>
            <a:r>
              <a:rPr lang="kk-K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Жоғары мектептегі оқыту қағидалары және оларды жүзеге асырудың ерекшелігі.</a:t>
            </a:r>
          </a:p>
          <a:p>
            <a:pPr algn="just"/>
            <a:endParaRPr lang="ru-RU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/>
              <a:t> </a:t>
            </a:r>
            <a:endParaRPr lang="ru-RU" sz="3600" b="1" u="sng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714356"/>
            <a:ext cx="45720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ЖОСПАР</a:t>
            </a:r>
            <a:r>
              <a:rPr lang="kk-K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1714480" y="214290"/>
            <a:ext cx="6858048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Педагогикалық іс-әрекеттің құралдары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0417" name="Схема 20"/>
          <p:cNvPicPr>
            <a:picLocks noChangeArrowheads="1"/>
          </p:cNvPicPr>
          <p:nvPr/>
        </p:nvPicPr>
        <p:blipFill>
          <a:blip r:embed="rId2"/>
          <a:srcRect t="-1614"/>
          <a:stretch>
            <a:fillRect/>
          </a:stretch>
        </p:blipFill>
        <p:spPr bwMode="auto">
          <a:xfrm>
            <a:off x="642910" y="1000108"/>
            <a:ext cx="8072494" cy="4643470"/>
          </a:xfrm>
          <a:prstGeom prst="rect">
            <a:avLst/>
          </a:prstGeom>
          <a:noFill/>
        </p:spPr>
      </p:pic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0" y="382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1214414" y="642918"/>
            <a:ext cx="69294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Педагогикалық іс-әрекет тәсілдері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41" name="Схема 15"/>
          <p:cNvPicPr>
            <a:picLocks noChangeArrowheads="1"/>
          </p:cNvPicPr>
          <p:nvPr/>
        </p:nvPicPr>
        <p:blipFill>
          <a:blip r:embed="rId2"/>
          <a:srcRect l="-2213" r="-2795"/>
          <a:stretch>
            <a:fillRect/>
          </a:stretch>
        </p:blipFill>
        <p:spPr bwMode="auto">
          <a:xfrm>
            <a:off x="357158" y="1500174"/>
            <a:ext cx="8572560" cy="4357718"/>
          </a:xfrm>
          <a:prstGeom prst="rect">
            <a:avLst/>
          </a:prstGeom>
          <a:noFill/>
        </p:spPr>
      </p:pic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0" y="367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08720"/>
            <a:ext cx="7992888" cy="4968551"/>
          </a:xfrm>
        </p:spPr>
        <p:txBody>
          <a:bodyPr>
            <a:noAutofit/>
          </a:bodyPr>
          <a:lstStyle/>
          <a:p>
            <a:pPr marL="0" lvl="0" indent="342900" algn="just" fontAlgn="base">
              <a:spcBef>
                <a:spcPct val="0"/>
              </a:spcBef>
              <a:spcAft>
                <a:spcPct val="0"/>
              </a:spcAft>
              <a:buNone/>
              <a:tabLst>
                <a:tab pos="601663" algn="l"/>
              </a:tabLst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Гальперин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іс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әрекеттің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психологиялық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құрылымына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педагогикалық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амалды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негіз етіп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алған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алушыларды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іс-әрекетке дайындау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ынталандыру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мақсаттың қойылуы, орындалуына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дайындық; іс-әрекеттің орындалуына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қажет білім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білікті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тексеру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орындау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амалын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r>
              <a:rPr lang="kk-KZ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нәтижесін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1950" algn="just">
              <a:buNone/>
            </a:pPr>
            <a:endParaRPr lang="ru-RU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0" indent="361950" algn="just">
              <a:buNone/>
            </a:pPr>
            <a:endParaRPr lang="kk-KZ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льцо 1"/>
          <p:cNvSpPr/>
          <p:nvPr/>
        </p:nvSpPr>
        <p:spPr>
          <a:xfrm>
            <a:off x="571472" y="642918"/>
            <a:ext cx="8072494" cy="6072230"/>
          </a:xfrm>
          <a:prstGeom prst="donut">
            <a:avLst>
              <a:gd name="adj" fmla="val 278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71538" y="2000240"/>
            <a:ext cx="1571636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6715140" y="2143116"/>
            <a:ext cx="1500198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2" idx="4"/>
          </p:cNvCxnSpPr>
          <p:nvPr/>
        </p:nvCxnSpPr>
        <p:spPr>
          <a:xfrm rot="5400000" flipH="1" flipV="1">
            <a:off x="3768322" y="5840033"/>
            <a:ext cx="1714512" cy="35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286000" y="2357430"/>
            <a:ext cx="457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Сананы, мінез-құлықты </a:t>
            </a:r>
            <a:r>
              <a:rPr lang="kk-K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қалыптастырудың және </a:t>
            </a:r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сезімді</a:t>
            </a:r>
            <a:r>
              <a:rPr lang="kk-K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тәрбиелеудің </a:t>
            </a:r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бірлігі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285984" y="714356"/>
            <a:ext cx="457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k-K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Сана  </a:t>
            </a:r>
          </a:p>
          <a:p>
            <a:pPr lvl="0"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ұғым. пайым, ой-пікір, сенім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85787" y="2928934"/>
            <a:ext cx="1723549" cy="2714644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pPr lvl="0" algn="ctr"/>
            <a:r>
              <a:rPr lang="kk-K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Сезім </a:t>
            </a:r>
          </a:p>
          <a:p>
            <a:pPr lvl="0"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гуманистік адамгершілік интеллектуалдық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661213" y="3214686"/>
            <a:ext cx="1292662" cy="2428892"/>
          </a:xfrm>
          <a:prstGeom prst="rect">
            <a:avLst/>
          </a:prstGeom>
        </p:spPr>
        <p:txBody>
          <a:bodyPr vert="vert" wrap="square">
            <a:spAutoFit/>
          </a:bodyPr>
          <a:lstStyle/>
          <a:p>
            <a:pPr lvl="0" algn="ctr"/>
            <a:r>
              <a:rPr lang="kk-K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Мінез-құлық</a:t>
            </a:r>
          </a:p>
          <a:p>
            <a:pPr lvl="0"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мотив әрекет дағды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71472" y="0"/>
            <a:ext cx="7929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k-K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ПӘ-тің педагогикалық-психологиялық негіздері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08720"/>
            <a:ext cx="7992888" cy="4968551"/>
          </a:xfrm>
        </p:spPr>
        <p:txBody>
          <a:bodyPr>
            <a:noAutofit/>
          </a:bodyPr>
          <a:lstStyle/>
          <a:p>
            <a:pPr marL="0" indent="342900" algn="just" fontAlgn="base">
              <a:spcBef>
                <a:spcPct val="0"/>
              </a:spcBef>
              <a:spcAft>
                <a:spcPct val="0"/>
              </a:spcAft>
              <a:buNone/>
              <a:tabLst>
                <a:tab pos="601663" algn="l"/>
              </a:tabLst>
            </a:pPr>
            <a:r>
              <a:rPr lang="kk-K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Педагогикалық іс-әрекеттің мәні, әдістемесі, әлеуметтік-психологиялық компоненттері бөліп көрсетіледі. </a:t>
            </a: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Осы үш компоненттің біртұтастығы мен өзара байланысы педагогикалық жүйенің міндеттерінің толық жүзеге асуын қамтамасыз етеді. Бұл бірліктегі </a:t>
            </a:r>
            <a:r>
              <a:rPr lang="kk-K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негізгі компонент - әлеуметтік-психологиялық, </a:t>
            </a: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яғни педагогикалық қарым-қатынас, соның негізінде қалған екеуі жүзеге асады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342900" algn="just" fontAlgn="base">
              <a:spcBef>
                <a:spcPct val="0"/>
              </a:spcBef>
              <a:spcAft>
                <a:spcPct val="0"/>
              </a:spcAft>
              <a:buNone/>
              <a:tabLst>
                <a:tab pos="601663" algn="l"/>
              </a:tabLst>
            </a:pPr>
            <a:endParaRPr lang="ru-RU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0" indent="361950" algn="just">
              <a:buNone/>
            </a:pPr>
            <a:endParaRPr lang="kk-KZ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b="1" i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Педагогикалық іс-әрекет сипаттары</a:t>
            </a:r>
            <a:r>
              <a:rPr lang="ru-RU" sz="32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4543425" cy="4500594"/>
          </a:xfrm>
        </p:spPr>
        <p:txBody>
          <a:bodyPr>
            <a:normAutofit/>
          </a:bodyPr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Әлеуметтік-педагогикалық аспектісі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kk-KZ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педагогикалық мақсаттың қоғам сұранысына сай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жалпыадамзаттық, ұлттық-мемлекеттік, тұлғалық құндылықтар</a:t>
            </a:r>
            <a:endParaRPr lang="en-US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29188" y="1428736"/>
            <a:ext cx="3757612" cy="4572032"/>
          </a:xfrm>
        </p:spPr>
        <p:txBody>
          <a:bodyPr>
            <a:normAutofit/>
          </a:bodyPr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Нормативті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мазмұндық аспектісі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kk-K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Оқу-әдістемелік, ғылыми-зерттеу, тәрбие жұмыстары, қызметтік және басқа да жұмыс түрлері </a:t>
            </a:r>
            <a:endParaRPr lang="ru-RU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08720"/>
            <a:ext cx="7992888" cy="4968551"/>
          </a:xfrm>
        </p:spPr>
        <p:txBody>
          <a:bodyPr>
            <a:noAutofit/>
          </a:bodyPr>
          <a:lstStyle/>
          <a:p>
            <a:pPr marL="0" indent="361950" algn="just">
              <a:buNone/>
            </a:pPr>
            <a:r>
              <a:rPr lang="kk-K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Педагогикалық іс-әрекет формалары: </a:t>
            </a: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әңгіме (сократтық әңгіме); шеберханадағы жұмыс; сабақ; лекция; семинар; сынақ; практикум; тренингтер </a:t>
            </a:r>
            <a:r>
              <a:rPr lang="kk-K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Инновациялық іс-әрекет</a:t>
            </a: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оқытушының жаңашыл идеяларды, жаңашыл әдіс-тәсілдерді оқу-тәрбие процесінде өз кәсіби тәжірибесіне, білім беру мекемесі жағдайына, білім алушылардың білім дәрежесіне сәйкес енгізу.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endParaRPr lang="ru-RU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endParaRPr lang="kk-KZ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500042"/>
            <a:ext cx="7992888" cy="537722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Инновациялық іс-әрекет міндеттері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0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Жаңалықты тұтастай және жекелеген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кезеңдерінің нәтижелерін болжау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0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Жаңалықтың жетімсіз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жақтарын анықтап,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енгізуді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ұйымдастыру кезінде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толықтыру мақсатын көздеу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0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Жаңалықтарды басқа жаңалықтармен салыстырып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олардың тиімдісін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таңдап алу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мәні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зерттелуін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анықтау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0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Жаңалық енгізетін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ұйымның инновациялық қабілетін бағалау.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08720"/>
            <a:ext cx="7992888" cy="49685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Инновациялық іс-әрекетті жүзеге асыру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реті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жаңа білім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бағдарламаларымен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әдіс-тәсілдермен танысу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өз тәжірибесінде қолдану мүмкіндіктерін ойластыру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тиімділігін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анықтау бойынша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жұмыстарының кезеңдерін жоспарлау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қиыншылықтарды болжау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жаңашыл әдіс-тәсілдерді педагогикалық процеске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енгізу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инновациялық іс-әрекеттің нәтижесін қорытындылап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18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14348" y="908720"/>
            <a:ext cx="8178132" cy="49685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Инновациялық іс-әрекет өлшемдері:</a:t>
            </a:r>
            <a:endParaRPr lang="ru-RU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Инновациялық іс-әрекеттің қажеттілігін сезінуі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0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Оқу	үрдісіне	жаңалық	енгізуде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шығармашылықпен	қызмет	етуге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даярлығының болуы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0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Енгізілетін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жаңалықтардың	бағытының дұрыстығына	тиімді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нәтиже әкелетініне сенімді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0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проблеманы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шешудегі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қолданылатын инновациялық іс-әрекетті толық өзіне қабылдап,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енгізе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білуі.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endParaRPr lang="ru-RU" sz="28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endParaRPr lang="kk-KZ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08720"/>
            <a:ext cx="7992888" cy="4968551"/>
          </a:xfrm>
        </p:spPr>
        <p:txBody>
          <a:bodyPr>
            <a:noAutofit/>
          </a:bodyPr>
          <a:lstStyle/>
          <a:p>
            <a:pPr marL="0" indent="361950" algn="just">
              <a:buNone/>
            </a:pPr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«Педагогогикалық үдеріс» 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сөз тіркесін  </a:t>
            </a:r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П.Ф.Каптерев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енгізген, «жеке тұлғаның  өзін-өзі  дамытуы негізінде әлеуметтік  мұратқа  сәйкес  жан-жақты жетілуі» деп түсіндірді. </a:t>
            </a:r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шкі </a:t>
            </a: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(адамның  өзін-өзі  дамытуы)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сыртқы </a:t>
            </a: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(өткен ұрпақтан дайын алған тәжірибесін беруі)</a:t>
            </a:r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үдерістерін бөліп көрсетеді.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endParaRPr lang="ru-RU" sz="36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endParaRPr lang="kk-KZ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08720"/>
            <a:ext cx="7992888" cy="49685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kk-K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Кез-келген іс-әрекеттің даму кезеңдері </a:t>
            </a:r>
            <a:r>
              <a:rPr lang="kk-KZ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болады. </a:t>
            </a:r>
            <a:r>
              <a:rPr lang="kk-K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Кезеңдер (сатылар)</a:t>
            </a: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тәрбие, даму үдерісінде қандай жағдайда, қанша уақыт ішінде ненің іске асатындығына тәуелді анықталады. Олардың белгілері тиісті әлеуметтік-педагогикалық құбылыста тұлғаның жас мөлшерінің өзгеруі болуы </a:t>
            </a: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мүмкін, ол </a:t>
            </a:r>
            <a:r>
              <a:rPr lang="kk-K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сапалық өзгерістер </a:t>
            </a: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бір кезеңнің басқа кезеңнен өзгешелігін ажыратуға мүмкіндік береді</a:t>
            </a:r>
            <a:r>
              <a:rPr lang="kk-K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342900" algn="just" fontAlgn="base">
              <a:spcBef>
                <a:spcPct val="0"/>
              </a:spcBef>
              <a:spcAft>
                <a:spcPct val="0"/>
              </a:spcAft>
              <a:buNone/>
              <a:tabLst>
                <a:tab pos="601663" algn="l"/>
              </a:tabLst>
            </a:pPr>
            <a:endParaRPr lang="ru-RU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0" indent="361950" algn="just">
              <a:buNone/>
            </a:pPr>
            <a:endParaRPr lang="kk-KZ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08720"/>
            <a:ext cx="7992888" cy="4968551"/>
          </a:xfrm>
        </p:spPr>
        <p:txBody>
          <a:bodyPr>
            <a:noAutofit/>
          </a:bodyPr>
          <a:lstStyle/>
          <a:p>
            <a:pPr marL="0" indent="361950" algn="just">
              <a:buNone/>
            </a:pPr>
            <a:r>
              <a:rPr lang="kk-K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Педагогикалық үрдіс циклдік сипатқа ие, </a:t>
            </a: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оның даму кезеңдері: </a:t>
            </a:r>
            <a:r>
              <a:rPr lang="kk-K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Дайындық кезеңінде</a:t>
            </a:r>
            <a:r>
              <a:rPr lang="kk-K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үрдістің берілген бағытта жылдамдықпен жүруіне қажетті жағдайлар құрастырылады: нақты мақсат қою, үрдістің дамуын зерттеу (диагностиканың шарттары), жетістіктерді болжау, даму үрдісін жобалау және жоспарлау.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 fontAlgn="base">
              <a:spcBef>
                <a:spcPct val="0"/>
              </a:spcBef>
              <a:spcAft>
                <a:spcPct val="0"/>
              </a:spcAft>
              <a:buNone/>
              <a:tabLst>
                <a:tab pos="601663" algn="l"/>
              </a:tabLst>
            </a:pPr>
            <a:endParaRPr lang="ru-RU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endParaRPr lang="kk-KZ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08720"/>
            <a:ext cx="7992888" cy="49685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Педагогикалық үрдісті жүзеге асырудың </a:t>
            </a:r>
            <a:r>
              <a:rPr lang="kk-K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негізгі кезеңі</a:t>
            </a: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іс-әрекеттің мақсаты мен міндеттерін түсіндіру; педагогтар мен оқушылардың өзара әрекеттестігін ұйымдастыру; әдістерді, құралдар мен формаларды пайдалану; жағымды жағдай жасау; оқушылар іс-әрекетін ынталандыру шараларын іске асыру; педагогикалық үрдістің басқа үрдіспен байланысын қамтамасыз ету.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  <a:tabLst>
                <a:tab pos="601663" algn="l"/>
              </a:tabLst>
            </a:pPr>
            <a:endParaRPr lang="ru-RU" sz="28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kk-KZ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kk-KZ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08720"/>
            <a:ext cx="7992888" cy="4968551"/>
          </a:xfrm>
        </p:spPr>
        <p:txBody>
          <a:bodyPr>
            <a:noAutofit/>
          </a:bodyPr>
          <a:lstStyle/>
          <a:p>
            <a:pPr marL="0" lvl="0" indent="361950" algn="just">
              <a:buNone/>
            </a:pP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Педагогикалық үрдіс циклдері қол жеткізген нәтижелерді талдайтын </a:t>
            </a:r>
            <a:r>
              <a:rPr lang="kk-K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қорытынды кезеңмен </a:t>
            </a: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аяқталады: үрдістің нәтижесіне толық сай келмейтін маңызды себептерді, алғашқы түсініктерді, қайда, қалай және неге кемшіліктер туындағанын түсіну.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Практика </a:t>
            </a:r>
            <a:r>
              <a:rPr lang="kk-K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педагогтың диагностика мен болжау үрдісінде </a:t>
            </a: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кемшіліктер жіберетінін </a:t>
            </a:r>
            <a:r>
              <a:rPr lang="kk-K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көрсетеді. 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  <a:tabLst>
                <a:tab pos="601663" algn="l"/>
              </a:tabLst>
            </a:pPr>
            <a:endParaRPr lang="ru-RU" sz="28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kk-KZ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kk-KZ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4282" y="142852"/>
            <a:ext cx="8715436" cy="214314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ЖОО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оқытушысының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негізгі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іс-әрекет түрлері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2357430"/>
            <a:ext cx="8786874" cy="4357718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Білім беруші (дидактикалық) – </a:t>
            </a:r>
            <a:r>
              <a:rPr lang="kk-K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студенттерге ғылыми түсінік пен ғылыми әдістер жүйесін меңгертуді қамтамасыз етуге бағытталған іс- әрекет. </a:t>
            </a: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Ғылыми-әдістемелік іс-әрекеті, мақсаты – </a:t>
            </a:r>
            <a:r>
              <a:rPr lang="kk-K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оқыту әдістерін меңгеру және оны жетілдіру.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08720"/>
            <a:ext cx="7992888" cy="4968551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Ғылыми-әдістемелік жұмыс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 ғылым жетістіктері мен озық педагогикалық тәжірибеге негізделген және үздіксіз білім беру жүйесінің жұмыс істеуін және оны дамытуды жетілдіруге бағытталған қызмет түрі.</a:t>
            </a:r>
            <a:r>
              <a:rPr lang="kk-KZ" i="1" dirty="0" smtClean="0"/>
              <a:t> </a:t>
            </a: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Ғылыми іс-әрекет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мамандарды даярлау үдерісінің құрамдас бөлігі бола отырып оқытушылар мен студенттер іс-әрекетін де қамтиды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08720"/>
            <a:ext cx="7992888" cy="4968551"/>
          </a:xfrm>
        </p:spPr>
        <p:txBody>
          <a:bodyPr>
            <a:noAutofit/>
          </a:bodyPr>
          <a:lstStyle/>
          <a:p>
            <a:pPr marL="0" indent="266700" algn="just">
              <a:buNone/>
            </a:pP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Педагогтың кәсіби іс-әрекетіндегі өзін-өзі дамытудың көрсеткіштері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белгілері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1" indent="266700" algn="just">
              <a:buNone/>
            </a:pP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Мамандық құралдары арқылы өзін-өзі дамытуды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көздейтін дербестік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тұлғаның өз біліктілік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деңгейін, кәсіби білімділік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дәрежесін, кәсіби ынтасы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 іс-әрекетіне қанағаттанушылық деңгейін бағалай 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қабілеті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 жұмысын орынды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жоспарлау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өзін-өзі реттеп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қабілеті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ұжымда жұмыс істеудегі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ұйымдастырушылық және коммуникативтік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қабілеттері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18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08720"/>
            <a:ext cx="7992888" cy="49685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өз бетімен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мамандығына сәйкес білім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білік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және дағдыларды меңгеру, кәсіби маңызды сапалар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қабілеттерді тереңдету және кеңейту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кәсіби жаңаруға деген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тұрақты дайындық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1" indent="0" algn="just">
              <a:buNone/>
            </a:pP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Кәсіби бағдарланған ойлау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нақты білім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саласындағы мәселелерді шешуде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қабылданған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тәсілдерді қолдана білу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кәсіби әрекет стратегиялары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әдістерін өңдеу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орынды-қисынды ойлау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кәсіби іс-әрекет ережелері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заңдылықтарын айқындау </a:t>
            </a:r>
            <a:r>
              <a:rPr lang="ru-RU" dirty="0" err="1" smtClean="0"/>
              <a:t>қабілеті</a:t>
            </a:r>
            <a:r>
              <a:rPr lang="ru-RU" dirty="0" smtClean="0"/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кәсіби мәдениет аясында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өзіндік дамуды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жүйелі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18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08720"/>
            <a:ext cx="7992888" cy="4968551"/>
          </a:xfrm>
        </p:spPr>
        <p:txBody>
          <a:bodyPr>
            <a:noAutofit/>
          </a:bodyPr>
          <a:lstStyle/>
          <a:p>
            <a:pPr marL="0" lvl="1" indent="0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болжау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тұтас көзқарас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кәсіби-жады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қисынды және пайымдық байланыстарды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орнату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белсенді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ойша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өңдеу қызметімен қатар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маңызды ақпарат сақтау қызметін атқаратын есте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сақтау қабілеттерін дамыту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ауызекі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қабілеттер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кәсіби таңбалық түсіну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эрудиция,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кәсіби сөздік қоры, тілдесу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қабілеті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lvl="1" indent="0" algn="just">
              <a:buNone/>
            </a:pP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Кәсіби педагогикалық іс-әрекетке шығармашылық қарым-қатынас, еңбектегі инновациялық қабілет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, жеке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шығармашылық еңбек есебінен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тәжірибені байыту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18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08720"/>
            <a:ext cx="7992888" cy="49685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шығармашылық пайымдау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үлгілік кәсіби жады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актерлік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өнер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тілдік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импровизация,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бойлау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өнері, тұлғаралық тілдесудегі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сөздік қоры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Педагогикалық іс-әрекет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аға ұрпақтың жас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ұрпаққа адамзат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жинақтаған мәдениет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тәжірибені беруіне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олардың тұлғалық дамуына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жағдай жасап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қоғамда белгілі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әлеуметтік рөлдерді орындауға дайындайтын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әлеуметтік іс-әрекеттің ерекше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кәсіби іс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әрекет-кәсіптік мақсатқа бағытталған әлеуметтік іс-әрекеттің бір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85720" y="928670"/>
          <a:ext cx="8643998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28662" y="214290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Педагогикалық үдеріс </a:t>
            </a: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бұл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08720"/>
            <a:ext cx="7992888" cy="49685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Педагогтың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негізгі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әрекеті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кәсіби-педагогикалық іс-әрекеті  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ұйымдастырушылық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коммуникативтілік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креативтілік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диагностикалық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болжау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шығармашылық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инновациялық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Осы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қызметтері кәсіби-педагогикалық іс-әрекет 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Кәсіби педагогикалық іс-әрекетте педагогикалық қарым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қатынас жүзеге асады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642919"/>
          <a:ext cx="9001156" cy="5332075"/>
        </p:xfrm>
        <a:graphic>
          <a:graphicData uri="http://schemas.openxmlformats.org/drawingml/2006/table">
            <a:tbl>
              <a:tblPr/>
              <a:tblGrid>
                <a:gridCol w="2951680"/>
                <a:gridCol w="6049476"/>
              </a:tblGrid>
              <a:tr h="658250">
                <a:tc>
                  <a:txBody>
                    <a:bodyPr/>
                    <a:lstStyle/>
                    <a:p>
                      <a:pPr marR="560070" algn="just">
                        <a:lnSpc>
                          <a:spcPct val="115000"/>
                        </a:lnSpc>
                      </a:pPr>
                      <a:r>
                        <a:rPr lang="en-US" sz="20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І </a:t>
                      </a:r>
                      <a:r>
                        <a:rPr lang="en-US" sz="2000" b="1" i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– (</a:t>
                      </a:r>
                      <a:r>
                        <a:rPr lang="en-US" sz="2000" b="1" i="0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минималды</a:t>
                      </a:r>
                      <a:r>
                        <a:rPr lang="en-US" sz="2000" b="1" i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en-US" sz="2000" b="1" i="0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репродуктивті</a:t>
                      </a:r>
                      <a:endParaRPr lang="ru-RU" sz="2000" b="1" i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marR="2724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педагог</a:t>
                      </a:r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тың</a:t>
                      </a: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өзі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білгенін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өзгелерге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айтып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бер</a:t>
                      </a:r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уі </a:t>
                      </a:r>
                      <a:r>
                        <a:rPr lang="en-US" sz="1600" b="1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продуктивті</a:t>
                      </a:r>
                      <a:r>
                        <a:rPr lang="en-US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i="1" dirty="0" err="1">
                          <a:latin typeface="Times New Roman" pitchFamily="18" charset="0"/>
                          <a:cs typeface="Times New Roman" pitchFamily="18" charset="0"/>
                        </a:rPr>
                        <a:t>емес</a:t>
                      </a:r>
                      <a:r>
                        <a:rPr lang="en-US" sz="1600" b="1" i="1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250">
                <a:tc>
                  <a:txBody>
                    <a:bodyPr/>
                    <a:lstStyle/>
                    <a:p>
                      <a:pPr marR="944880" algn="just">
                        <a:lnSpc>
                          <a:spcPct val="115000"/>
                        </a:lnSpc>
                      </a:pPr>
                      <a:r>
                        <a:rPr lang="en-US" sz="2000" b="1" i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ІІ – (</a:t>
                      </a:r>
                      <a:r>
                        <a:rPr lang="en-US" sz="2000" b="1" i="0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төмен</a:t>
                      </a:r>
                      <a:r>
                        <a:rPr lang="en-US" sz="2000" b="1" i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en-US" sz="2000" b="1" i="0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бейімделуші</a:t>
                      </a:r>
                      <a:endParaRPr lang="ru-RU" sz="2000" b="1" i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72415" algn="just">
                        <a:lnSpc>
                          <a:spcPct val="115000"/>
                        </a:lnSpc>
                      </a:pP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педагог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өз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хабарламасын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аудитория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ерекшелігіне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бейімдей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алады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600" b="1" i="1" dirty="0" err="1">
                          <a:latin typeface="Times New Roman" pitchFamily="18" charset="0"/>
                          <a:cs typeface="Times New Roman" pitchFamily="18" charset="0"/>
                        </a:rPr>
                        <a:t>аз</a:t>
                      </a:r>
                      <a:r>
                        <a:rPr lang="en-US" sz="1600" b="1" i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i="1" dirty="0" err="1">
                          <a:latin typeface="Times New Roman" pitchFamily="18" charset="0"/>
                          <a:cs typeface="Times New Roman" pitchFamily="18" charset="0"/>
                        </a:rPr>
                        <a:t>продуктивті</a:t>
                      </a:r>
                      <a:r>
                        <a:rPr lang="en-US" sz="1600" b="1" i="1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9546">
                <a:tc>
                  <a:txBody>
                    <a:bodyPr/>
                    <a:lstStyle/>
                    <a:p>
                      <a:pPr marR="111125" algn="just">
                        <a:lnSpc>
                          <a:spcPct val="115000"/>
                        </a:lnSpc>
                      </a:pPr>
                      <a:r>
                        <a:rPr lang="en-US" sz="2000" b="1" i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ІІІ – (</a:t>
                      </a:r>
                      <a:r>
                        <a:rPr lang="en-US" sz="2000" b="1" i="0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орташа</a:t>
                      </a:r>
                      <a:r>
                        <a:rPr lang="en-US" sz="2000" b="1" i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en-US" sz="2000" b="1" i="0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локалды</a:t>
                      </a:r>
                      <a:r>
                        <a:rPr lang="en-US" sz="2000" b="1" i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0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модельдеуші</a:t>
                      </a:r>
                      <a:endParaRPr lang="ru-RU" sz="2000" b="1" i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marR="6286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педагог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білім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алушыларды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курстың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әр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бөлімдері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бойынша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білімге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дағдыларға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іскерліктерге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үйрету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стратегияларына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ие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яғни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педагогикалық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мақсат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қою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іздестіру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нәтижесі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бойынша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өзіне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жауап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беру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білім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алушыларды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оқу-танымдық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іс-әрекетке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біртіндеп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енгізуі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600" b="1" i="1" dirty="0" err="1">
                          <a:latin typeface="Times New Roman" pitchFamily="18" charset="0"/>
                          <a:cs typeface="Times New Roman" pitchFamily="18" charset="0"/>
                        </a:rPr>
                        <a:t>орташа</a:t>
                      </a:r>
                      <a:r>
                        <a:rPr lang="en-US" sz="1600" b="1" i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i="1" dirty="0" err="1">
                          <a:latin typeface="Times New Roman" pitchFamily="18" charset="0"/>
                          <a:cs typeface="Times New Roman" pitchFamily="18" charset="0"/>
                        </a:rPr>
                        <a:t>продуктивтілік</a:t>
                      </a:r>
                      <a:r>
                        <a:rPr lang="en-US" sz="1600" b="1" i="1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1134">
                <a:tc>
                  <a:txBody>
                    <a:bodyPr/>
                    <a:lstStyle/>
                    <a:p>
                      <a:pPr marR="64135" algn="just">
                        <a:lnSpc>
                          <a:spcPct val="115000"/>
                        </a:lnSpc>
                      </a:pPr>
                      <a:r>
                        <a:rPr lang="en-US" sz="2000" b="1" i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IV – (</a:t>
                      </a:r>
                      <a:r>
                        <a:rPr lang="en-US" sz="2000" b="1" i="0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жоғары</a:t>
                      </a:r>
                      <a:r>
                        <a:rPr lang="en-US" sz="2000" b="1" i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en-US" sz="2000" b="1" i="0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білім</a:t>
                      </a:r>
                      <a:r>
                        <a:rPr lang="en-US" sz="2000" b="1" i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0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алушылардың</a:t>
                      </a:r>
                      <a:r>
                        <a:rPr lang="en-US" sz="2000" b="1" i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0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жүйелі</a:t>
                      </a:r>
                      <a:r>
                        <a:rPr lang="en-US" sz="2000" b="1" i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0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модельдеуші</a:t>
                      </a:r>
                      <a:r>
                        <a:rPr lang="en-US" sz="2000" b="1" i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0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білімдері</a:t>
                      </a:r>
                      <a:endParaRPr lang="ru-RU" sz="2000" b="1" i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just">
                        <a:lnSpc>
                          <a:spcPct val="115000"/>
                        </a:lnSpc>
                      </a:pP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педагог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жалпы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пән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бойынша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білім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алушылардың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дағдылар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іскерліктер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ізденістегі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білімдер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жүйесін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қалыптастыру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стратегиясын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меңгерген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600" b="1" i="1" dirty="0" err="1">
                          <a:latin typeface="Times New Roman" pitchFamily="18" charset="0"/>
                          <a:cs typeface="Times New Roman" pitchFamily="18" charset="0"/>
                        </a:rPr>
                        <a:t>продуктивті</a:t>
                      </a:r>
                      <a:r>
                        <a:rPr lang="en-US" sz="1600" b="1" i="1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6355">
                <a:tc>
                  <a:txBody>
                    <a:bodyPr/>
                    <a:lstStyle/>
                    <a:p>
                      <a:pPr marR="60960" algn="just">
                        <a:lnSpc>
                          <a:spcPct val="115000"/>
                        </a:lnSpc>
                        <a:tabLst>
                          <a:tab pos="1699895" algn="l"/>
                        </a:tabLst>
                      </a:pPr>
                      <a:r>
                        <a:rPr lang="en-US" sz="2000" b="1" i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V – (</a:t>
                      </a:r>
                      <a:r>
                        <a:rPr lang="en-US" sz="2000" b="1" i="0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ең</a:t>
                      </a:r>
                      <a:r>
                        <a:rPr lang="en-US" sz="2000" b="1" i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0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жоғарғы</a:t>
                      </a:r>
                      <a:r>
                        <a:rPr lang="en-US" sz="2000" b="1" i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en-US" sz="2000" b="1" i="0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білім</a:t>
                      </a:r>
                      <a:r>
                        <a:rPr lang="en-US" sz="2000" b="1" i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0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алушылардың</a:t>
                      </a:r>
                      <a:r>
                        <a:rPr lang="en-US" sz="2000" b="1" i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0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жүйелі</a:t>
                      </a:r>
                      <a:r>
                        <a:rPr lang="en-US" sz="2000" b="1" i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0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модельдеуші</a:t>
                      </a:r>
                      <a:r>
                        <a:rPr lang="en-US" sz="2000" b="1" i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	</a:t>
                      </a:r>
                      <a:r>
                        <a:rPr lang="en-US" sz="2000" b="1" i="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іс-әрекет</a:t>
                      </a:r>
                      <a:r>
                        <a:rPr lang="kk-KZ" sz="20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en-US" sz="20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0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мен</a:t>
                      </a:r>
                      <a:r>
                        <a:rPr lang="en-US" sz="2000" b="1" i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0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мінез</a:t>
                      </a:r>
                      <a:r>
                        <a:rPr lang="en-US" sz="2000" b="1" i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000" b="1" i="0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құлықтары</a:t>
                      </a:r>
                      <a:endParaRPr lang="ru-RU" sz="2000" b="1" i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marR="6286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педагог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өз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пәнін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білім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алушы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тұлғасын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қалыптастыру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оның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өзін</a:t>
                      </a:r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өзі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тәрбиелеуге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өзін-өзі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оқытуға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өзін-өзі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дамытуға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қажеттіліктерін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қалыптастыру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құралына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айналдыру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стратегиясын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cs typeface="Times New Roman" pitchFamily="18" charset="0"/>
                        </a:rPr>
                        <a:t>меңгерген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600" b="1" i="1" dirty="0" err="1">
                          <a:latin typeface="Times New Roman" pitchFamily="18" charset="0"/>
                          <a:cs typeface="Times New Roman" pitchFamily="18" charset="0"/>
                        </a:rPr>
                        <a:t>жоғарғы</a:t>
                      </a:r>
                      <a:r>
                        <a:rPr lang="en-US" sz="1600" b="1" i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i="1" dirty="0" err="1">
                          <a:latin typeface="Times New Roman" pitchFamily="18" charset="0"/>
                          <a:cs typeface="Times New Roman" pitchFamily="18" charset="0"/>
                        </a:rPr>
                        <a:t>продуктивтілік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42852"/>
            <a:ext cx="84296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00213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Н.В.Кузьмина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бойынша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педагогикалық іс-әрекет кезеңдері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Текст 6"/>
          <p:cNvSpPr>
            <a:spLocks noGrp="1"/>
          </p:cNvSpPr>
          <p:nvPr>
            <p:ph type="body" sz="half" idx="4294967295"/>
          </p:nvPr>
        </p:nvSpPr>
        <p:spPr>
          <a:xfrm>
            <a:off x="357188" y="785813"/>
            <a:ext cx="8501062" cy="5286375"/>
          </a:xfrm>
        </p:spPr>
        <p:txBody>
          <a:bodyPr>
            <a:noAutofit/>
          </a:bodyPr>
          <a:lstStyle/>
          <a:p>
            <a:pPr marL="0" indent="538163" algn="just">
              <a:buFont typeface="Wingdings 2" pitchFamily="18" charset="2"/>
              <a:buNone/>
              <a:tabLst>
                <a:tab pos="0" algn="l"/>
              </a:tabLst>
            </a:pPr>
            <a:r>
              <a:rPr lang="ru-RU" sz="36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ВИ.Загвязинский: </a:t>
            </a:r>
            <a:r>
              <a:rPr lang="ru-RU" sz="36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Оқыту заңдары мен заңдылықтары 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білім беруді жетілдіруге бағытталған педагогикалық идеялардың пайда болуына және дамуына негіз болады. </a:t>
            </a:r>
            <a:r>
              <a:rPr lang="kk-KZ" sz="3600" b="1" smtClean="0">
                <a:latin typeface="Times New Roman" pitchFamily="18" charset="0"/>
                <a:cs typeface="Times New Roman" pitchFamily="18" charset="0"/>
              </a:rPr>
              <a:t>Олар оқыту қағидалары жүйесі арқылы практикалық тұрғыдан іске асырылады және </a:t>
            </a:r>
            <a:r>
              <a:rPr lang="kk-KZ" sz="36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тұжырымдама түрінде рәсімделеді</a:t>
            </a:r>
            <a:r>
              <a:rPr lang="kk-KZ" sz="36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b="1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71472" y="928670"/>
          <a:ext cx="7929618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38" y="1643063"/>
            <a:ext cx="7643812" cy="397033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61950" algn="just">
              <a:buFont typeface="Wingdings 2" pitchFamily="18" charset="2"/>
              <a:buNone/>
            </a:pPr>
            <a:r>
              <a:rPr lang="kk-KZ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ТПҮ заңдылықтарының топтары:</a:t>
            </a:r>
          </a:p>
          <a:p>
            <a:pPr indent="361950" algn="just">
              <a:buFont typeface="Wingdings" pitchFamily="2" charset="2"/>
              <a:buChar char="§"/>
            </a:pPr>
            <a:r>
              <a:rPr lang="kk-KZ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Әлеуметтік шарттармен негізделген заңдылықтар - </a:t>
            </a:r>
            <a:r>
              <a:rPr lang="kk-KZ" sz="3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тұлғаны қалыптастырудағы іс-әрекет пен қарым-қатынастың анықтаушы рөлін сипаттайды.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38" y="1643063"/>
            <a:ext cx="7643812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61950" algn="just">
              <a:buFont typeface="Wingdings" pitchFamily="2" charset="2"/>
              <a:buChar char="§"/>
            </a:pPr>
            <a:r>
              <a:rPr lang="kk-KZ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Адамның табиғатымен дәлелденетін заңдылықтар – </a:t>
            </a:r>
            <a:r>
              <a:rPr lang="kk-KZ" sz="3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тәрбие мен оқытудың жастық, жеке дара және жыныстық ерекшеліктерге байланыстылығын көрсетеді.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38" y="857250"/>
            <a:ext cx="7643812" cy="501650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61950" algn="just">
              <a:buFont typeface="Wingdings" pitchFamily="2" charset="2"/>
              <a:buChar char="§"/>
              <a:defRPr/>
            </a:pPr>
            <a:r>
              <a:rPr lang="kk-KZ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Тәрбие мен оқытудың, тұлғаны дамыту мен білім берудің мәнімен дәлелденген заңдылықтар - </a:t>
            </a:r>
            <a:r>
              <a:rPr lang="kk-KZ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тәрбие мен оқыту үрдісінің, тұлғаны дамыту мен білім берудің өзара байланысын; оқу-тәрбие үрдісіндегі топ пен тұлғаның өзара байланысын; педагогикалық әсер ету, өзара әрекеттестік және тәрбиеленушінің белсенді іс-әрекетінің арасындағы өзара байланыс.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Текст 6"/>
          <p:cNvSpPr>
            <a:spLocks noGrp="1"/>
          </p:cNvSpPr>
          <p:nvPr>
            <p:ph type="body" sz="half" idx="4294967295"/>
          </p:nvPr>
        </p:nvSpPr>
        <p:spPr>
          <a:xfrm>
            <a:off x="357188" y="357188"/>
            <a:ext cx="8501062" cy="5072062"/>
          </a:xfrm>
        </p:spPr>
        <p:txBody>
          <a:bodyPr>
            <a:noAutofit/>
          </a:bodyPr>
          <a:lstStyle/>
          <a:p>
            <a:pPr marL="0" indent="0" algn="just">
              <a:buFont typeface="Wingdings 2" pitchFamily="18" charset="2"/>
              <a:buNone/>
            </a:pPr>
            <a:r>
              <a:rPr lang="kk-KZ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Оқытушының оқыту үдерісінің заңдылықтары мен заңдарын </a:t>
            </a:r>
            <a:r>
              <a:rPr lang="kk-KZ" sz="32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басшылыққа алып қызмет етуі оқытушы мен студенттің, студент пен оқу материалының арасындағы байланыстың болуын орнатады. Оқыту үдерісін белгiлi бiр заңдылықтарды меңгеру негiзiнде жүзеге асады, оның тұтастығын дəлелдейдi. Оқыту заңдылықтары </a:t>
            </a:r>
            <a:r>
              <a:rPr lang="kk-KZ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сыртқы жəне iшкi, жалпы жəне жеке</a:t>
            </a:r>
            <a:r>
              <a:rPr lang="kk-KZ" sz="32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деп бөлiнедi.</a:t>
            </a:r>
            <a:endParaRPr lang="ru-RU" sz="3200" b="1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 2" pitchFamily="18" charset="2"/>
              <a:buNone/>
            </a:pPr>
            <a:endParaRPr lang="ru-RU" sz="3200" b="1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625" y="428625"/>
            <a:ext cx="8358188" cy="59404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kk-KZ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Н.В. Бордовская (2003 ж.) </a:t>
            </a:r>
            <a:r>
              <a:rPr lang="kk-KZ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оқытудың </a:t>
            </a:r>
            <a:r>
              <a:rPr lang="kk-KZ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сыртқы және ішкі заңдылықтарын </a:t>
            </a:r>
            <a:r>
              <a:rPr lang="kk-KZ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бөліп қарастырады: </a:t>
            </a:r>
          </a:p>
          <a:p>
            <a:pPr algn="just">
              <a:buFont typeface="Arial" charset="0"/>
              <a:buChar char="•"/>
            </a:pPr>
            <a:r>
              <a:rPr lang="kk-KZ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сыртқы заңдылықтары:</a:t>
            </a:r>
            <a:r>
              <a:rPr lang="ru-RU" sz="36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>
                <a:latin typeface="Times New Roman" pitchFamily="18" charset="0"/>
                <a:cs typeface="Times New Roman" pitchFamily="18" charset="0"/>
              </a:rPr>
              <a:t>әлеуметтік – экономикалық, саяси жағдай, мәдениет деңгейі, қоғамның тұлғаның белгілі бір типі мен білім деңгейіне сұранысы; </a:t>
            </a:r>
          </a:p>
          <a:p>
            <a:pPr algn="just">
              <a:buFont typeface="Arial" charset="0"/>
              <a:buChar char="•"/>
            </a:pPr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ішкі заңдылықтары</a:t>
            </a:r>
            <a:r>
              <a:rPr lang="ru-RU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b="1">
                <a:latin typeface="Times New Roman" pitchFamily="18" charset="0"/>
                <a:cs typeface="Times New Roman" pitchFamily="18" charset="0"/>
              </a:rPr>
              <a:t>компоненттері арасындағы байланыс, зерттелінетін материалды оқыту/үйрету және оқу/үйрену арасындағы тәуелділік.  </a:t>
            </a:r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Текст 6"/>
          <p:cNvSpPr>
            <a:spLocks noGrp="1"/>
          </p:cNvSpPr>
          <p:nvPr>
            <p:ph type="body" sz="half" idx="4294967295"/>
          </p:nvPr>
        </p:nvSpPr>
        <p:spPr>
          <a:xfrm>
            <a:off x="357188" y="785813"/>
            <a:ext cx="8501062" cy="5286375"/>
          </a:xfrm>
        </p:spPr>
        <p:txBody>
          <a:bodyPr>
            <a:noAutofit/>
          </a:bodyPr>
          <a:lstStyle/>
          <a:p>
            <a:pPr marL="0" indent="538163" algn="just">
              <a:buFont typeface="Wingdings 2" pitchFamily="18" charset="2"/>
              <a:buNone/>
              <a:tabLst>
                <a:tab pos="0" algn="l"/>
              </a:tabLst>
            </a:pPr>
            <a:r>
              <a:rPr lang="kk-KZ" sz="32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Оқыту қағидалары:</a:t>
            </a:r>
          </a:p>
          <a:p>
            <a:pPr marL="0" indent="538163" algn="just">
              <a:buFont typeface="Wingdings" pitchFamily="2" charset="2"/>
              <a:buChar char="§"/>
              <a:tabLst>
                <a:tab pos="0" algn="l"/>
              </a:tabLst>
            </a:pPr>
            <a:r>
              <a:rPr lang="kk-KZ" sz="32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білім беру үрдісінің бағыттылығын,</a:t>
            </a:r>
          </a:p>
          <a:p>
            <a:pPr marL="0" indent="538163" algn="just">
              <a:buFont typeface="Wingdings" pitchFamily="2" charset="2"/>
              <a:buChar char="§"/>
              <a:tabLst>
                <a:tab pos="0" algn="l"/>
              </a:tabLst>
            </a:pPr>
            <a:r>
              <a:rPr lang="kk-KZ" sz="32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мазмұнын,</a:t>
            </a:r>
          </a:p>
          <a:p>
            <a:pPr marL="0" indent="538163" algn="just">
              <a:buFont typeface="Wingdings" pitchFamily="2" charset="2"/>
              <a:buChar char="§"/>
              <a:tabLst>
                <a:tab pos="0" algn="l"/>
              </a:tabLst>
            </a:pPr>
            <a:r>
              <a:rPr lang="kk-KZ" sz="32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әдістемелік қамтамасыз етілуін,</a:t>
            </a:r>
          </a:p>
          <a:p>
            <a:pPr marL="0" indent="538163" algn="just">
              <a:buFont typeface="Wingdings" pitchFamily="2" charset="2"/>
              <a:buChar char="§"/>
              <a:tabLst>
                <a:tab pos="0" algn="l"/>
              </a:tabLst>
            </a:pPr>
            <a:r>
              <a:rPr lang="kk-KZ" sz="32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оқытушы мен студенттің іс-әрекетін анықтайтын негізгі басшылыққа алынатын </a:t>
            </a:r>
            <a:r>
              <a:rPr lang="kk-KZ" sz="32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ережелер мен талаптар. </a:t>
            </a:r>
          </a:p>
          <a:p>
            <a:pPr marL="0" indent="538163" algn="just">
              <a:buFont typeface="Wingdings 2" pitchFamily="18" charset="2"/>
              <a:buNone/>
              <a:tabLst>
                <a:tab pos="0" algn="l"/>
              </a:tabLst>
            </a:pPr>
            <a:r>
              <a:rPr lang="kk-KZ" sz="32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Қағидалар оқу  ұйымының түріне қарай өзгереді. Ең маңыздысы - ЖОО-дағы білім беру міндетеріне сәйкестігі.</a:t>
            </a:r>
            <a:endParaRPr lang="ru-RU" sz="3200" b="1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85720" y="928670"/>
          <a:ext cx="8643998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28662" y="214290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Оқыту процесі </a:t>
            </a: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бұл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357188" y="500063"/>
            <a:ext cx="8429625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ЖОО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дағы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оқыту принциптерін топтастыру:</a:t>
            </a:r>
          </a:p>
          <a:p>
            <a:pPr algn="just"/>
            <a:r>
              <a:rPr lang="ru-RU" sz="320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жоғарғы	білімнің	болашақ	маманның жеке	тұлғасын	дамытуға бағдарлануы;</a:t>
            </a:r>
          </a:p>
          <a:p>
            <a:pPr algn="just"/>
            <a:r>
              <a:rPr lang="ru-RU" sz="2800">
                <a:latin typeface="Times New Roman" pitchFamily="18" charset="0"/>
                <a:cs typeface="Times New Roman" pitchFamily="18" charset="0"/>
              </a:rPr>
              <a:t>- жоғары білім мазмұнының 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ғылымның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қазіргі және алдағы уақыттағы даму болжамына сәйкестілігі 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(техника, технология, наноғылым, нанотехнология және т.б.);</a:t>
            </a:r>
          </a:p>
          <a:p>
            <a:pPr algn="just"/>
            <a:r>
              <a:rPr lang="ru-RU" sz="2800">
                <a:latin typeface="Times New Roman" pitchFamily="18" charset="0"/>
                <a:cs typeface="Times New Roman" pitchFamily="18" charset="0"/>
              </a:rPr>
              <a:t>- ЖОО-дағы жалпы, топпен және дара оқыту формаларының тиімді бірлігі; маман дайындаудың әр түрлі кезеңдерінде қазіргі уақыттағы оқыту әдістері мен құралдарын рационалды қолдану; мамандарды өзінің кәсіби деңгейіне жауап беретіндей нәтижеге қол жеткізу, бәсекелестікке қабілеттілігін қамтамасыз ету.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08720"/>
            <a:ext cx="7992888" cy="4968551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Кез келген </a:t>
            </a:r>
            <a:r>
              <a:rPr lang="kk-K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үрдістің мәні </a:t>
            </a: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бір күйден басқасына бірізділікпен алмасуы, ол </a:t>
            </a:r>
            <a:r>
              <a:rPr lang="kk-K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педагогикалық үдерісте әрекеттестіктің нәтижесі. </a:t>
            </a: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Оның басқа өзара әрекеттестесуден айырмашылығы </a:t>
            </a:r>
            <a:r>
              <a:rPr lang="kk-K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 пен тәрбиеленушінің </a:t>
            </a: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арналып қойылған (ұзақ немесе уақытша) қарым-қатынасын көрсетеді, </a:t>
            </a:r>
            <a:r>
              <a:rPr lang="kk-K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олардың мінез-құлқында, іс-әрекетінде ортақ өзгеріс болады.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08720"/>
            <a:ext cx="7992888" cy="4968551"/>
          </a:xfrm>
        </p:spPr>
        <p:txBody>
          <a:bodyPr>
            <a:noAutofit/>
          </a:bodyPr>
          <a:lstStyle/>
          <a:p>
            <a:pPr marL="0" indent="361950" algn="just">
              <a:buNone/>
            </a:pP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Кез келген </a:t>
            </a:r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қоғамның дамуының мақсаты мен нәтижесі </a:t>
            </a: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АДАМ және оның рухани, интеллектуалды мүмкіндіктері мен қабілеттерінің дамуы,  жетілдірілуі болып табылады. </a:t>
            </a:r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Әрбір іс-әрекет жеке  тұлғаны  өзгеріске түсіреді. </a:t>
            </a: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Ондай  өзгерістердің  ауқымы өте кең.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08720"/>
            <a:ext cx="7992888" cy="4968551"/>
          </a:xfrm>
        </p:spPr>
        <p:txBody>
          <a:bodyPr>
            <a:noAutofit/>
          </a:bodyPr>
          <a:lstStyle/>
          <a:p>
            <a:pPr marL="0" indent="361950" algn="just">
              <a:buNone/>
            </a:pP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Мәшһүр Жүсіп Көпеев: </a:t>
            </a:r>
            <a:r>
              <a:rPr lang="ru-RU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«Ғылым-білімнің бірінші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пайдасы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адамның мінезін</a:t>
            </a:r>
            <a:r>
              <a:rPr lang="ru-RU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өзгерту».</a:t>
            </a:r>
            <a:r>
              <a:rPr lang="ru-RU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Ақылмен ойлап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білген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сөз,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Бойына</a:t>
            </a:r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жұқпас, сырғанар.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Ынталы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жүрек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сезген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сөз,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тамырды</a:t>
            </a:r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қуалар</a:t>
            </a:r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58775" algn="r">
              <a:buNone/>
            </a:pPr>
            <a:r>
              <a:rPr lang="kk-K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Абай</a:t>
            </a:r>
          </a:p>
          <a:p>
            <a:pPr marL="0" indent="361950" algn="just">
              <a:buNone/>
            </a:pP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08720"/>
            <a:ext cx="7992888" cy="49685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</a:t>
            </a:r>
            <a:r>
              <a:rPr lang="ru-RU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tooltip="Латын тілі"/>
              </a:rPr>
              <a:t>лат</a:t>
            </a:r>
            <a:r>
              <a:rPr lang="ru-RU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proccessus</a:t>
            </a:r>
            <a:r>
              <a:rPr lang="kk-KZ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ілгерілеу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нәрсенің дамуы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қалпындағы құбылыстың кезегімен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алмасуы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қандай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нәтижеге жету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үшін әрекеттердің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бірізді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жиынтығы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Әрекет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орындау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меңгеру кезіндегі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амал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қимыл.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 Кез  келген </a:t>
            </a:r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іс-әрекет субьектінің белгілі қатынасын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қамтиды.</a:t>
            </a: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08720"/>
            <a:ext cx="7992888" cy="49685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әрекет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даму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тәсілі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ғылыми білім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категориясы</a:t>
            </a: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тарихи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болмыстың ерекше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түрі;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адамның  айналасына белсенді  қатынас жасау формасы. </a:t>
            </a:r>
            <a:r>
              <a:rPr lang="ru-RU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Бағыты бойынша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әрекет түрлері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анымдық,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қоғамдық, техникалық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көркемөнерпаздық, қолөнерлік,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кәсіби, </a:t>
            </a:r>
            <a:r>
              <a:rPr lang="ru-RU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педагогикалық.</a:t>
            </a:r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kk-KZ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08720"/>
            <a:ext cx="7992888" cy="4968551"/>
          </a:xfrm>
        </p:spPr>
        <p:txBody>
          <a:bodyPr>
            <a:noAutofit/>
          </a:bodyPr>
          <a:lstStyle/>
          <a:p>
            <a:pPr marL="0" indent="361950" algn="just">
              <a:buNone/>
            </a:pPr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Педагогикалық іс-әрекет</a:t>
            </a: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адамның қоғамдық пайдалы әрекетінің  ерекше  түрі, жас  ұрпақты экономикалық, саяси, адамгершілік және  эстетикалық мақсатқа сай  өзіндік  іс-әрекетке дайындау.</a:t>
            </a:r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Білім беру ұйымында</a:t>
            </a:r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нормативті құжаттар</a:t>
            </a: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мемлекеттік стандарт, бағдарлама, </a:t>
            </a: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негізінде жүзеге асырылады.</a:t>
            </a:r>
            <a:endParaRPr lang="ru-RU" sz="36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endParaRPr lang="kk-KZ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908720"/>
            <a:ext cx="7992888" cy="49685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В.В.Давыдов, Н.А.Менчинская, Л.Б.Эльконин, Л.В.Занков басқа да  ғалымдар </a:t>
            </a:r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оқу-танымдық іс-әрекет компоненттерін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бөліп</a:t>
            </a:r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көрсетеді: мақсаты; мазмұны; амал-тәсілдер; оқытушы тарапынан бақылау және бағалау, сондай-ақ, білім алушының өзін-өзі бақылауы мен бағалауы.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endParaRPr lang="ru-RU" sz="36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endParaRPr lang="kk-KZ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довой отчет кафедры 2013-2014 ГУЛЬНА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Годовой отчет кафедры 2013-2014 ГУЛЬНАР</Template>
  <TotalTime>2728</TotalTime>
  <Words>2014</Words>
  <PresentationFormat>Экран (4:3)</PresentationFormat>
  <Paragraphs>159</Paragraphs>
  <Slides>53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Годовой отчет кафедры 2013-2014 ГУЛЬНАР</vt:lpstr>
      <vt:lpstr>8-дәріс (2.3) Оқыту үдерісі тұтас жүйе ретінде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Педагогикалық іс-әрекет сипаттары: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Алматы, 2014 ж.</dc:title>
  <dc:creator>Фараби</dc:creator>
  <cp:lastModifiedBy>Фараби</cp:lastModifiedBy>
  <cp:revision>610</cp:revision>
  <dcterms:created xsi:type="dcterms:W3CDTF">2014-06-22T18:03:47Z</dcterms:created>
  <dcterms:modified xsi:type="dcterms:W3CDTF">2019-12-22T09:26:47Z</dcterms:modified>
</cp:coreProperties>
</file>