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324" r:id="rId4"/>
    <p:sldId id="365" r:id="rId5"/>
    <p:sldId id="311" r:id="rId6"/>
    <p:sldId id="356" r:id="rId7"/>
    <p:sldId id="323" r:id="rId8"/>
    <p:sldId id="357" r:id="rId9"/>
    <p:sldId id="358" r:id="rId10"/>
    <p:sldId id="351" r:id="rId11"/>
    <p:sldId id="361" r:id="rId12"/>
    <p:sldId id="344" r:id="rId13"/>
    <p:sldId id="367" r:id="rId14"/>
    <p:sldId id="25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99FF"/>
    <a:srgbClr val="CC3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6" autoAdjust="0"/>
    <p:restoredTop sz="93566" autoAdjust="0"/>
  </p:normalViewPr>
  <p:slideViewPr>
    <p:cSldViewPr snapToGrid="0">
      <p:cViewPr varScale="1">
        <p:scale>
          <a:sx n="64" d="100"/>
          <a:sy n="64" d="100"/>
        </p:scale>
        <p:origin x="5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EAB72-5975-439A-B7F8-AF5E806629FB}" type="datetimeFigureOut">
              <a:rPr lang="ru-RU" smtClean="0"/>
              <a:t>29.10.2024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3B521-F8BB-4697-A2CF-1298814C062E}" type="slidenum">
              <a:rPr lang="ru-RU" smtClean="0"/>
              <a:t>‹#›</a:t>
            </a:fld>
            <a:endParaRPr lang="ru-RU"/>
          </a:p>
        </p:txBody>
      </p:sp>
    </p:spTree>
    <p:extLst>
      <p:ext uri="{BB962C8B-B14F-4D97-AF65-F5344CB8AC3E}">
        <p14:creationId xmlns:p14="http://schemas.microsoft.com/office/powerpoint/2010/main" val="293518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73B521-F8BB-4697-A2CF-1298814C062E}" type="slidenum">
              <a:rPr lang="ru-RU" smtClean="0"/>
              <a:t>4</a:t>
            </a:fld>
            <a:endParaRPr lang="ru-RU"/>
          </a:p>
        </p:txBody>
      </p:sp>
    </p:spTree>
    <p:extLst>
      <p:ext uri="{BB962C8B-B14F-4D97-AF65-F5344CB8AC3E}">
        <p14:creationId xmlns:p14="http://schemas.microsoft.com/office/powerpoint/2010/main" val="246223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29.10.2024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29.10.2024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13985" y="5135198"/>
            <a:ext cx="9123263"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3200" b="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ru-RU" sz="3200" b="1" dirty="0" smtClean="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a:t>
            </a:r>
            <a:r>
              <a:rPr lang="kk-KZ" sz="3200" b="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ӘРІС</a:t>
            </a:r>
            <a:endParaRPr lang="ru-KZ" sz="3200" b="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kk-KZ"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kk-KZ" sz="4000" b="1" dirty="0">
                <a:solidFill>
                  <a:schemeClr val="accent4">
                    <a:lumMod val="60000"/>
                    <a:lumOff val="40000"/>
                  </a:schemeClr>
                </a:solidFill>
              </a:rPr>
              <a:t>Физиканы оқытуда ЕҚБ балаларға физикалық эксперимент жүргізу әдістері мен оқушылардың эксперименталдық дағдыларын қалыптастыру</a:t>
            </a:r>
            <a:r>
              <a:rPr lang="kk-KZ" b="1" dirty="0"/>
              <a:t>	</a:t>
            </a:r>
            <a:endParaRPr lang="ru-RU" dirty="0"/>
          </a:p>
          <a:p>
            <a:r>
              <a:rPr lang="kk-KZ" dirty="0"/>
              <a:t> </a:t>
            </a:r>
            <a:endParaRPr lang="ru-RU" dirty="0"/>
          </a:p>
          <a:p>
            <a: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C2B9E26C-AD3F-4B27-B9FD-890C45AA9267}"/>
              </a:ext>
            </a:extLst>
          </p:cNvPr>
          <p:cNvSpPr txBox="1"/>
          <p:nvPr/>
        </p:nvSpPr>
        <p:spPr>
          <a:xfrm>
            <a:off x="685154" y="1064058"/>
            <a:ext cx="7325786" cy="5632311"/>
          </a:xfrm>
          <a:prstGeom prst="rect">
            <a:avLst/>
          </a:prstGeom>
          <a:noFill/>
        </p:spPr>
        <p:txBody>
          <a:bodyPr wrap="square">
            <a:spAutoFit/>
          </a:bodyPr>
          <a:lstStyle/>
          <a:p>
            <a:r>
              <a:rPr lang="kk-KZ" b="1" dirty="0"/>
              <a:t>Эксперименттік есептер (сандық және сапалық эксперименттер)</a:t>
            </a:r>
            <a:endParaRPr lang="ru-RU" b="1" dirty="0"/>
          </a:p>
          <a:p>
            <a:r>
              <a:rPr lang="kk-KZ" dirty="0"/>
              <a:t>Эксперименттік есептерге шешуі әртүрлі өлшемдермен, физикалық құбылыстарды жаңғыртумен, физикалық процестерді бақылаумен және әртүрлі қондырғыларды құрастырумен байланысты тапсырмалар жатады.</a:t>
            </a:r>
            <a:endParaRPr lang="ru-RU" dirty="0"/>
          </a:p>
          <a:p>
            <a:r>
              <a:rPr lang="kk-KZ" dirty="0"/>
              <a:t>Эксперименттік тапсырмаларды сапалық және сандық деп бөлуге болады.</a:t>
            </a:r>
            <a:endParaRPr lang="ru-RU" dirty="0"/>
          </a:p>
          <a:p>
            <a:r>
              <a:rPr lang="kk-KZ" dirty="0"/>
              <a:t>Сапалық эксперименттік есептерде эксперимент нәтижесінде болуы керек құбылысты болжау немесе осы аспаптардың көмегімен физикалық құбылысты жаңғырту талап етіледі.</a:t>
            </a:r>
            <a:endParaRPr lang="ru-RU" dirty="0"/>
          </a:p>
          <a:p>
            <a:r>
              <a:rPr lang="kk-KZ" dirty="0"/>
              <a:t>Сандық эксперименттік есептерді шешу кезінде алдымен қажетті өлшемдер жүргізіледі, содан кейін есептеулер жүргізіледі.</a:t>
            </a:r>
            <a:endParaRPr lang="ru-RU" dirty="0"/>
          </a:p>
          <a:p>
            <a:r>
              <a:rPr lang="kk-KZ" dirty="0"/>
              <a:t>Эксперименттік есептерді құрастыру әртүрлі әдістемелік мақсаттары бар:</a:t>
            </a:r>
            <a:endParaRPr lang="ru-RU" dirty="0"/>
          </a:p>
          <a:p>
            <a:r>
              <a:rPr lang="kk-KZ" dirty="0"/>
              <a:t>- негізгі ұғымдарды, заңдылықтарды, тәуелділіктерді меңгеру;</a:t>
            </a:r>
            <a:endParaRPr lang="ru-RU" dirty="0"/>
          </a:p>
          <a:p>
            <a:r>
              <a:rPr lang="kk-KZ" dirty="0"/>
              <a:t>- құбылысты суреттеу;</a:t>
            </a:r>
            <a:endParaRPr lang="ru-RU" dirty="0"/>
          </a:p>
          <a:p>
            <a:r>
              <a:rPr lang="kk-KZ" dirty="0"/>
              <a:t>- оқушылардың сабақта оқылатын материалды түсіну дәрежесін тексеру;</a:t>
            </a:r>
            <a:endParaRPr lang="ru-RU" dirty="0"/>
          </a:p>
          <a:p>
            <a:r>
              <a:rPr lang="kk-KZ" dirty="0"/>
              <a:t>- үй тапсырмасы ретінде.</a:t>
            </a:r>
            <a:endParaRPr lang="ru-RU" dirty="0"/>
          </a:p>
          <a:p>
            <a:pPr marL="228600" algn="just"/>
            <a:endParaRPr lang="ru-KZ"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990443" y="624015"/>
            <a:ext cx="9595707" cy="669547"/>
          </a:xfrm>
        </p:spPr>
        <p:txBody>
          <a:bodyPr>
            <a:noAutofit/>
          </a:bodyPr>
          <a:lstStyle/>
          <a:p>
            <a:pPr algn="ctr"/>
            <a:r>
              <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ru-RU" sz="2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kk-KZ" sz="2400" b="1" dirty="0">
                <a:solidFill>
                  <a:srgbClr val="C00000"/>
                </a:solidFill>
              </a:rPr>
              <a:t>Ерекше қажеттіліктері бар балаларға қолданылатын арнайы әдістер</a:t>
            </a:r>
            <a:r>
              <a:rPr lang="en-US" sz="2400" b="1" dirty="0">
                <a:solidFill>
                  <a:srgbClr val="C00000"/>
                </a:solidFill>
              </a:rPr>
              <a:t> </a:t>
            </a:r>
            <a:br>
              <a:rPr lang="en-US" sz="2400" b="1" dirty="0">
                <a:solidFill>
                  <a:srgbClr val="C00000"/>
                </a:solidFill>
              </a:rPr>
            </a:br>
            <a:r>
              <a:rPr lang="kk-KZ" sz="2400" b="1" dirty="0" smtClean="0">
                <a:solidFill>
                  <a:srgbClr val="C00000"/>
                </a:solidFill>
              </a:rPr>
              <a:t> </a:t>
            </a:r>
            <a:r>
              <a:rPr lang="en-US"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8" name="Picture 4" descr="https://cdn.gamma.app/8bt8yaeya8l57lf/generated-images/-neX9QGdhyQF_8MMO0Q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574" y="1021732"/>
            <a:ext cx="4139123" cy="517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71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402378"/>
            <a:ext cx="9439878" cy="669547"/>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ru-RU"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kk-KZ" sz="2700" b="1" dirty="0">
                <a:solidFill>
                  <a:srgbClr val="C00000"/>
                </a:solidFill>
              </a:rPr>
              <a:t>Ерекше қажеттіліктері бар балаларға қолданылатын арнайы әдістер</a:t>
            </a:r>
            <a:r>
              <a:rPr lang="en-US" sz="2700" b="1" dirty="0">
                <a:solidFill>
                  <a:srgbClr val="C00000"/>
                </a:solidFill>
              </a:rPr>
              <a:t> </a:t>
            </a:r>
            <a:r>
              <a:rPr lang="en-US" sz="3200" b="1" dirty="0">
                <a:solidFill>
                  <a:srgbClr val="C00000"/>
                </a:solidFill>
              </a:rPr>
              <a:t/>
            </a:r>
            <a:br>
              <a:rPr lang="en-US" sz="3200" b="1" dirty="0">
                <a:solidFill>
                  <a:srgbClr val="C00000"/>
                </a:solidFill>
              </a:rPr>
            </a:br>
            <a:endPar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EB362F9-D3F7-489D-BAED-6AB1D9870E5A}"/>
              </a:ext>
            </a:extLst>
          </p:cNvPr>
          <p:cNvSpPr txBox="1"/>
          <p:nvPr/>
        </p:nvSpPr>
        <p:spPr>
          <a:xfrm>
            <a:off x="1260630" y="1135440"/>
            <a:ext cx="9197114" cy="5646930"/>
          </a:xfrm>
          <a:prstGeom prst="rect">
            <a:avLst/>
          </a:prstGeom>
          <a:noFill/>
        </p:spPr>
        <p:txBody>
          <a:bodyPr wrap="square">
            <a:spAutoFit/>
          </a:bodyPr>
          <a:lstStyle/>
          <a:p>
            <a:r>
              <a:rPr lang="kk-KZ" sz="2000" b="1" dirty="0"/>
              <a:t>Эксперименттік есепті шешу төрт кезеңнен тұрады:</a:t>
            </a:r>
            <a:endParaRPr lang="ru-RU" sz="2000" b="1" dirty="0"/>
          </a:p>
          <a:p>
            <a:r>
              <a:rPr lang="kk-KZ" sz="2000" b="1" dirty="0"/>
              <a:t>1 кезең – тапсырманы түсіну, қабылдау;</a:t>
            </a:r>
            <a:endParaRPr lang="ru-RU" sz="2000" b="1" dirty="0"/>
          </a:p>
          <a:p>
            <a:r>
              <a:rPr lang="kk-KZ" sz="2000" b="1" dirty="0"/>
              <a:t>2 кезең – шешім жоспарын құру;</a:t>
            </a:r>
            <a:endParaRPr lang="ru-RU" sz="2000" b="1" dirty="0"/>
          </a:p>
          <a:p>
            <a:r>
              <a:rPr lang="kk-KZ" sz="2000" b="1" dirty="0"/>
              <a:t>3 кезең – шешім жоспарын жүзеге асыру;</a:t>
            </a:r>
            <a:endParaRPr lang="ru-RU" sz="2000" b="1" dirty="0"/>
          </a:p>
          <a:p>
            <a:r>
              <a:rPr lang="kk-KZ" sz="2000" b="1" dirty="0"/>
              <a:t>4 кезең – шешімнің нәтижесін тексеру.</a:t>
            </a:r>
            <a:endParaRPr lang="ru-RU" sz="2000" b="1" dirty="0"/>
          </a:p>
          <a:p>
            <a:r>
              <a:rPr lang="kk-KZ" sz="2000" b="1" dirty="0"/>
              <a:t>Бірінші кезең мәселенің жағдайын білуді қамтиды, онда мәлімдемелер мен талаптар, сондай-ақ экспериментке қажетті құралдар мен материалдардың тізбесі дайындалуы қажет.</a:t>
            </a:r>
            <a:endParaRPr lang="ru-RU" sz="2000" b="1" dirty="0"/>
          </a:p>
          <a:p>
            <a:r>
              <a:rPr lang="kk-KZ" sz="2000" b="1" dirty="0"/>
              <a:t>Екінші кезеңде іздеу жолы - яғни теориялық тұрғыдан әзірленеді қажеттіге деректерді сараптап, эксперимент жүргізу тәртібімен танысу қажет.  </a:t>
            </a:r>
            <a:endParaRPr lang="ru-RU" sz="2000" b="1" dirty="0"/>
          </a:p>
          <a:p>
            <a:r>
              <a:rPr lang="kk-KZ" sz="2000" b="1" dirty="0"/>
              <a:t>Үшінші кезең – экспериментті жүзеге асыру. </a:t>
            </a:r>
            <a:endParaRPr lang="ru-RU" sz="2000" b="1" dirty="0"/>
          </a:p>
          <a:p>
            <a:r>
              <a:rPr lang="kk-KZ" sz="2000" b="1" dirty="0"/>
              <a:t>Төртінші кезеңде эксперимент нәтижелерін талдайды, тексереді, есептерді шығарудың басқа жолдарын іздейді.</a:t>
            </a:r>
            <a:endParaRPr lang="ru-RU" sz="2000" b="1" dirty="0"/>
          </a:p>
          <a:p>
            <a:r>
              <a:rPr lang="kk-KZ" sz="2000" b="1" dirty="0"/>
              <a:t> Сыныптан тыс (үйде) эксперименттер мен бақылаулар.</a:t>
            </a:r>
            <a:endParaRPr lang="ru-RU" sz="2000" b="1" dirty="0"/>
          </a:p>
          <a:p>
            <a:r>
              <a:rPr lang="kk-KZ" sz="2000" b="1" dirty="0"/>
              <a:t>Шығармашылық эксперименттік (зерттеу) тапсырмалар.</a:t>
            </a:r>
            <a:endParaRPr lang="ru-RU" sz="2000" b="1" dirty="0"/>
          </a:p>
          <a:p>
            <a:r>
              <a:rPr lang="kk-KZ" sz="2000" b="1" dirty="0"/>
              <a:t>Виртуалды эксперимент.</a:t>
            </a:r>
            <a:endParaRPr lang="ru-RU" sz="2000" b="1" dirty="0"/>
          </a:p>
          <a:p>
            <a:r>
              <a:rPr lang="kk-KZ" dirty="0"/>
              <a:t> </a:t>
            </a:r>
            <a:endParaRPr lang="ru-RU" dirty="0"/>
          </a:p>
          <a:p>
            <a:pPr marR="381000" lvl="0" algn="ctr">
              <a:lnSpc>
                <a:spcPct val="107000"/>
              </a:lnSpc>
              <a:spcAft>
                <a:spcPts val="800"/>
              </a:spcAft>
              <a:buSzPts val="1000"/>
              <a:tabLst>
                <a:tab pos="457200" algn="l"/>
              </a:tabLst>
            </a:pPr>
            <a:endParaRPr lang="kk-KZ"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22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46187-C298-E78A-4AD7-8CCA14BF0F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88F604-0C3A-4F5A-0AA4-F937034C6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4285EA-5DE1-140B-DAE6-46976FC5C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DAD815-90C9-F3AF-EA12-3524E21B09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58E470-D019-3D2D-BCDC-215AF3D5EE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C234BE4A-8785-0AA5-C89D-EA29BA71D5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0DE71A6-A108-73B6-6A32-90DBDA4C72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DFDF658-90D9-5639-1182-337C74D3E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627B768-BAD5-83AC-6320-29D43A77D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0FE3DDC-101C-46E6-53E8-72A7B70772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47591BD1-BBEA-C6C7-CEDD-CC776E94F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476E98B-087F-600E-9196-55CE6CD795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CC41CBC7-A95B-6B6E-F0B9-02371822B8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09F0154-BA4F-E2DD-1851-4731838B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8FBB581-1157-6F48-98D7-B8894B0167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B56DFEF-ACB4-7F82-A324-7BAE459816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191D0C7-CE28-E89D-1732-B7DEC4E69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138972D-CD75-B5AE-7E55-453EE009B7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2540003-9245-1102-C034-88F759A8A5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5950B57-0136-3FE1-7668-21CBC88CF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2E74406-678E-4627-2779-F792610A8D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1C2A0F4-113D-2C96-ADB6-332FFD32F0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6702088-9274-EEA4-AA43-0C5C9F2A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0F44E10-471F-144C-27EE-6FFA827BA4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6D71B6D-4410-8087-FC8F-340B9D191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810FC93-771F-AD9C-2A66-2CB9193C6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FF9B804-672E-47E4-9DFC-D1A712B055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BA84C9C-8D5B-C9CF-2A06-0966993B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F5D3D16-1380-E8E7-3592-5660B2F4A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198BBF4-EAA8-ED81-9E11-F066D57813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11432E9-D71A-1247-ADD4-98F2DECEE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3EFBF75A-F062-DA4E-94A6-4BB0269583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23530C0-3CF8-40CA-7926-1E5B10B25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D8DF327-9568-4252-0B23-03CCEAF36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815B1D5-40B7-2C41-FE37-D25651EF00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ECF85E9-5522-EA61-2C0C-7D9607635F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7FD430F-316D-3ABB-39B3-1EB7198E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F8914D9-1783-BED2-9D1C-21DC1D4069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296D303-790F-D861-1D63-49E6108DC2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67286FF-B773-45D2-2489-792CF9F837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C42AB3C6-3877-A337-FB28-2ED03B5E80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FA7B419-A051-B11A-6A8D-74305EE05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9E8ADA4-694D-1464-253B-6D5F539594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Скругленный прямоугольник 4">
            <a:extLst>
              <a:ext uri="{FF2B5EF4-FFF2-40B4-BE49-F238E27FC236}">
                <a16:creationId xmlns:a16="http://schemas.microsoft.com/office/drawing/2014/main" id="{824BAE6E-CCEC-BD23-0F64-1308F875DDA0}"/>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Заголовок 1">
            <a:extLst>
              <a:ext uri="{FF2B5EF4-FFF2-40B4-BE49-F238E27FC236}">
                <a16:creationId xmlns:a16="http://schemas.microsoft.com/office/drawing/2014/main" id="{02321A8C-8DD7-9A45-71E4-D0316D3DA3C5}"/>
              </a:ext>
            </a:extLst>
          </p:cNvPr>
          <p:cNvSpPr>
            <a:spLocks noGrp="1"/>
          </p:cNvSpPr>
          <p:nvPr>
            <p:ph type="title"/>
          </p:nvPr>
        </p:nvSpPr>
        <p:spPr>
          <a:xfrm>
            <a:off x="1356222" y="102548"/>
            <a:ext cx="9211909" cy="994123"/>
          </a:xfrm>
        </p:spPr>
        <p:txBody>
          <a:bodyPr>
            <a:normAutofit/>
          </a:bodyPr>
          <a:lstStyle/>
          <a:p>
            <a:pPr algn="ctr"/>
            <a:r>
              <a:rPr lang="en-US" sz="2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ru-RU" sz="3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kk-KZ" sz="2400" b="1" dirty="0">
                <a:solidFill>
                  <a:srgbClr val="C00000"/>
                </a:solidFill>
              </a:rPr>
              <a:t>Ерекше қажеттіліктері бар балаларға қолданылатын арнайы әдістер</a:t>
            </a:r>
            <a:endPar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707867" y="889843"/>
            <a:ext cx="10590494" cy="5078313"/>
          </a:xfrm>
          <a:prstGeom prst="rect">
            <a:avLst/>
          </a:prstGeom>
        </p:spPr>
        <p:txBody>
          <a:bodyPr wrap="square">
            <a:spAutoFit/>
          </a:bodyPr>
          <a:lstStyle/>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Ерекше қажеттіліктері бар балаларға арналған арнайы әдістер</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1. Көру қабілеті бұзылған оқушылар үшін:</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Тактильдік құралдар: </a:t>
            </a:r>
            <a:r>
              <a:rPr lang="kk-KZ" dirty="0">
                <a:latin typeface="Times New Roman" panose="02020603050405020304" pitchFamily="18" charset="0"/>
                <a:ea typeface="Calibri" panose="020F0502020204030204" pitchFamily="34" charset="0"/>
                <a:cs typeface="Times New Roman" panose="02020603050405020304" pitchFamily="18" charset="0"/>
              </a:rPr>
              <a:t>Эксперименттік модельдер, тактильдік схемалар, Брайль шрифтімен жазылған нұсқаулықтар.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Аудио құралдар: </a:t>
            </a:r>
            <a:r>
              <a:rPr lang="kk-KZ" dirty="0">
                <a:latin typeface="Times New Roman" panose="02020603050405020304" pitchFamily="18" charset="0"/>
                <a:ea typeface="Calibri" panose="020F0502020204030204" pitchFamily="34" charset="0"/>
                <a:cs typeface="Times New Roman" panose="02020603050405020304" pitchFamily="18" charset="0"/>
              </a:rPr>
              <a:t>Дыбыстық нұсқаулар, аудио жазбалар.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2. Есту қабілеті бұзылған оқушылар үшін:</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Визуалды құралдар: </a:t>
            </a:r>
            <a:r>
              <a:rPr lang="kk-KZ" dirty="0">
                <a:latin typeface="Times New Roman" panose="02020603050405020304" pitchFamily="18" charset="0"/>
                <a:ea typeface="Calibri" panose="020F0502020204030204" pitchFamily="34" charset="0"/>
                <a:cs typeface="Times New Roman" panose="02020603050405020304" pitchFamily="18" charset="0"/>
              </a:rPr>
              <a:t>Суреттер, диаграммалар, видео материалдар, жазбаша нұсқаулықтар.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Жест тілі: </a:t>
            </a:r>
            <a:r>
              <a:rPr lang="kk-KZ" dirty="0">
                <a:latin typeface="Times New Roman" panose="02020603050405020304" pitchFamily="18" charset="0"/>
                <a:ea typeface="Calibri" panose="020F0502020204030204" pitchFamily="34" charset="0"/>
                <a:cs typeface="Times New Roman" panose="02020603050405020304" pitchFamily="18" charset="0"/>
              </a:rPr>
              <a:t>Жест тілі мамандарының қатысуы, жест тілі арқылы түсіндіру.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3. Сөйлеу қабілеті бұзылған оқушылар үшін:</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Жазбаша және визуалды құралдар</a:t>
            </a:r>
            <a:r>
              <a:rPr lang="kk-KZ" dirty="0">
                <a:latin typeface="Times New Roman" panose="02020603050405020304" pitchFamily="18" charset="0"/>
                <a:ea typeface="Calibri" panose="020F0502020204030204" pitchFamily="34" charset="0"/>
                <a:cs typeface="Times New Roman" panose="02020603050405020304" pitchFamily="18" charset="0"/>
              </a:rPr>
              <a:t>: Жазбаша тапсырмалар, диаграммалар, графиктер.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 Компьютерлік технологиялар: </a:t>
            </a:r>
            <a:r>
              <a:rPr lang="kk-KZ" dirty="0">
                <a:latin typeface="Times New Roman" panose="02020603050405020304" pitchFamily="18" charset="0"/>
                <a:ea typeface="Calibri" panose="020F0502020204030204" pitchFamily="34" charset="0"/>
                <a:cs typeface="Times New Roman" panose="02020603050405020304" pitchFamily="18" charset="0"/>
              </a:rPr>
              <a:t>Сөйлейтін құрылғылар, мәтіндік хабарламаларды дыбыстыққа айналдыратын бағдарламалар.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r>
              <a:rPr lang="kk-KZ" dirty="0">
                <a:latin typeface="Times New Roman" panose="02020603050405020304" pitchFamily="18" charset="0"/>
                <a:ea typeface="Calibri" panose="020F0502020204030204" pitchFamily="34" charset="0"/>
              </a:rPr>
              <a:t>Бұл әдістер мен тәсілдер ерекше білім беру қажеттіліктері бар балаларға физикалық эксперимент жүргізу барысында көмектесіп, олардың ғылыми-зерттеу дағдыларын дамытуға мүмкіндік береді.</a:t>
            </a:r>
            <a:endParaRPr lang="ru-RU" dirty="0"/>
          </a:p>
        </p:txBody>
      </p:sp>
    </p:spTree>
    <p:extLst>
      <p:ext uri="{BB962C8B-B14F-4D97-AF65-F5344CB8AC3E}">
        <p14:creationId xmlns:p14="http://schemas.microsoft.com/office/powerpoint/2010/main" val="207999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1407140" y="322759"/>
            <a:ext cx="9565660"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793022" y="295654"/>
            <a:ext cx="10972800" cy="564672"/>
          </a:xfrm>
        </p:spPr>
        <p:txBody>
          <a:bodyPr>
            <a:normAutofit fontScale="90000"/>
          </a:bodyP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ru-RU"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kk-KZ" sz="2800" b="1" dirty="0">
                <a:solidFill>
                  <a:srgbClr val="C00000"/>
                </a:solidFill>
              </a:rPr>
              <a:t>Ерекше қажеттіліктері бар балаларға қолданылатын арнайы әдістер</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1023730" y="1381539"/>
            <a:ext cx="8120270" cy="4154984"/>
          </a:xfrm>
          <a:prstGeom prst="rect">
            <a:avLst/>
          </a:prstGeom>
        </p:spPr>
        <p:txBody>
          <a:bodyPr wrap="square">
            <a:spAutoFit/>
          </a:bodyPr>
          <a:lstStyle/>
          <a:p>
            <a:pPr indent="450215" algn="just">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Мектепте демонстрациялық эксперименттерді жүргізуге арналған арнайы құрылғыларды мына көрсетілген сайттар арқылы тапсырыс беруге болады: https://labkabinet.ru/, https://labstand.ru/catalog/demonstratsionnye_kompleksy, https://vrtorg.ru/catalog/kabinet_fiziki_1/laboratornoe_i_demonstratsionnoe_oborudovanie/55068/, https://stronikum.ru/1061_Fizika, https://www.phywe.com/, Phywe (Германия), National Instruments, Владис (Россия), 3B Scientific (Польша), L-микро (Россия), ELWRO (Польша), Схемотехника (Россия), и др. Комплект лабораторных работ 3B Scientific</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0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normAutofit/>
          </a:bodyPr>
          <a:lstStyle/>
          <a:p>
            <a:pPr algn="ctr"/>
            <a:r>
              <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НАЗАРЛАРЫҢЫЗҒА РАҚМЕТ!</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176472" y="2665501"/>
            <a:ext cx="5947247" cy="2625247"/>
          </a:xfrm>
        </p:spPr>
        <p:txBody>
          <a:bodyPr anchor="ctr">
            <a:normAutofit/>
          </a:bodyPr>
          <a:lstStyle/>
          <a:p>
            <a:pPr marL="514350" indent="-514350">
              <a:buFont typeface="Arial" panose="020B0604020202020204" pitchFamily="34" charset="0"/>
              <a:buAutoNum type="arabicPeriod"/>
            </a:pPr>
            <a:r>
              <a:rPr lang="kk-KZ" dirty="0" smtClean="0">
                <a:solidFill>
                  <a:schemeClr val="bg1"/>
                </a:solidFill>
              </a:rPr>
              <a:t>ЕҚБ балаларға арналған физикалық </a:t>
            </a:r>
            <a:r>
              <a:rPr lang="kk-KZ" dirty="0">
                <a:solidFill>
                  <a:schemeClr val="bg1"/>
                </a:solidFill>
              </a:rPr>
              <a:t>эксперименттер </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kk-KZ" dirty="0" smtClean="0">
                <a:solidFill>
                  <a:schemeClr val="bg1"/>
                </a:solidFill>
              </a:rPr>
              <a:t>Ерекше </a:t>
            </a:r>
            <a:r>
              <a:rPr lang="kk-KZ" dirty="0">
                <a:solidFill>
                  <a:schemeClr val="bg1"/>
                </a:solidFill>
              </a:rPr>
              <a:t>қажеттіліктері бар </a:t>
            </a:r>
            <a:r>
              <a:rPr lang="kk-KZ" dirty="0" smtClean="0">
                <a:solidFill>
                  <a:schemeClr val="bg1"/>
                </a:solidFill>
              </a:rPr>
              <a:t>балаларға қолданылатын </a:t>
            </a:r>
            <a:r>
              <a:rPr lang="kk-KZ" dirty="0">
                <a:solidFill>
                  <a:schemeClr val="bg1"/>
                </a:solidFill>
              </a:rPr>
              <a:t>арнайы </a:t>
            </a:r>
            <a:r>
              <a:rPr lang="kk-KZ" dirty="0" smtClean="0">
                <a:solidFill>
                  <a:schemeClr val="bg1"/>
                </a:solidFill>
              </a:rPr>
              <a:t>әдістер</a:t>
            </a:r>
            <a:r>
              <a:rPr lang="en-US" dirty="0" smtClean="0">
                <a:solidFill>
                  <a:schemeClr val="bg1"/>
                </a:solidFill>
              </a:rPr>
              <a:t> </a:t>
            </a:r>
          </a:p>
        </p:txBody>
      </p:sp>
      <p:sp>
        <p:nvSpPr>
          <p:cNvPr id="9" name="TextBox 8">
            <a:extLst>
              <a:ext uri="{FF2B5EF4-FFF2-40B4-BE49-F238E27FC236}">
                <a16:creationId xmlns:a16="http://schemas.microsoft.com/office/drawing/2014/main" id="{CA7134B2-3F4C-4032-91C7-EE8B2626C099}"/>
              </a:ext>
            </a:extLst>
          </p:cNvPr>
          <p:cNvSpPr txBox="1"/>
          <p:nvPr/>
        </p:nvSpPr>
        <p:spPr>
          <a:xfrm>
            <a:off x="1045001" y="1866478"/>
            <a:ext cx="3696376" cy="1200329"/>
          </a:xfrm>
          <a:prstGeom prst="rect">
            <a:avLst/>
          </a:prstGeom>
          <a:noFill/>
        </p:spPr>
        <p:txBody>
          <a:bodyPr wrap="square" anchor="ctr">
            <a:spAutoFit/>
          </a:bodyPr>
          <a:lstStyle/>
          <a:p>
            <a:pPr marL="0" indent="0">
              <a:buNone/>
            </a:pPr>
            <a:r>
              <a:rPr lang="kk-KZ" sz="36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 ЖОСПАРЫ</a:t>
            </a:r>
            <a:r>
              <a:rPr lang="ru-RU" sz="36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86548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C48C8E44-C9D2-412C-97AA-DDC37D8F5748}"/>
              </a:ext>
            </a:extLst>
          </p:cNvPr>
          <p:cNvSpPr>
            <a:spLocks noGrp="1"/>
          </p:cNvSpPr>
          <p:nvPr>
            <p:ph idx="1"/>
          </p:nvPr>
        </p:nvSpPr>
        <p:spPr>
          <a:xfrm flipV="1">
            <a:off x="2814439" y="5618128"/>
            <a:ext cx="45719" cy="155351"/>
          </a:xfrm>
        </p:spPr>
        <p:txBody>
          <a:bodyPr anchor="ctr">
            <a:normAutofit fontScale="25000" lnSpcReduction="20000"/>
          </a:bodyPr>
          <a:lstStyle/>
          <a:p>
            <a:pPr indent="0" algn="just">
              <a:lnSpc>
                <a:spcPct val="100000"/>
              </a:lnSpc>
              <a:spcBef>
                <a:spcPts val="0"/>
              </a:spcBef>
              <a:buNone/>
            </a:pP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356222" y="102790"/>
            <a:ext cx="9211909" cy="994123"/>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kk-KZ" sz="2800" b="1" dirty="0">
                <a:solidFill>
                  <a:srgbClr val="FF0000"/>
                </a:solidFill>
              </a:rPr>
              <a:t>ЕҚБ балаларға арналған физикалық эксперименттер</a:t>
            </a:r>
            <a:r>
              <a:rPr lang="kk-KZ" sz="2800" dirty="0">
                <a:solidFill>
                  <a:schemeClr val="bg1"/>
                </a:solidFill>
              </a:rPr>
              <a: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C66ABE4-6C50-52A6-C96B-4E37243CC5DB}"/>
              </a:ext>
            </a:extLst>
          </p:cNvPr>
          <p:cNvSpPr txBox="1"/>
          <p:nvPr/>
        </p:nvSpPr>
        <p:spPr>
          <a:xfrm>
            <a:off x="3716800" y="1216923"/>
            <a:ext cx="7318248" cy="4401205"/>
          </a:xfrm>
          <a:prstGeom prst="rect">
            <a:avLst/>
          </a:prstGeom>
          <a:noFill/>
        </p:spPr>
        <p:txBody>
          <a:bodyPr wrap="square">
            <a:spAutoFit/>
          </a:bodyPr>
          <a:lstStyle/>
          <a:p>
            <a:r>
              <a:rPr lang="kk-KZ" sz="2000" b="1" dirty="0" smtClean="0"/>
              <a:t>Физикалық </a:t>
            </a:r>
            <a:r>
              <a:rPr lang="kk-KZ" sz="2000" b="1" dirty="0"/>
              <a:t>эксперименттің мақсаты негізгі заңдылықтардың мазмұнын оқушыларға түсінікті ету, зерттелетін физикалық құбылыстардың техникада, технологияда және күнделікті өмірде қолданылуын көрсету, оқушылардың физика пәнін оқуға деген қызығушылығын арттыру, политехникалық және эксперименттік дағдыларды қалыптастыру. </a:t>
            </a:r>
            <a:endParaRPr lang="ru-RU" sz="2000" b="1" dirty="0"/>
          </a:p>
          <a:p>
            <a:r>
              <a:rPr lang="kk-KZ" sz="2000" b="1" dirty="0"/>
              <a:t>• Бақылау (бақылау кезінде мұғалім тәжірбиелерді көрсететін негізгі тұлға, ал оқушылар тек бақылаушы болады). </a:t>
            </a:r>
            <a:endParaRPr lang="ru-RU" sz="2000" b="1" dirty="0"/>
          </a:p>
          <a:p>
            <a:r>
              <a:rPr lang="kk-KZ" sz="2000" b="1" dirty="0" smtClean="0"/>
              <a:t>• Эвристикалық (мұнда мұғалім оқушыға білімді, ұғымды бірден дайын түрде бермей, алдын-ала дайындаған сұрақтар мен тапсырмалар арқылы проблемалық жағдай тудыра отырып оқушылардың өз бетінші оны шешуге, жаңа ұғымды дәлелдеуге бағыттайды).</a:t>
            </a:r>
            <a:endParaRPr lang="ru-RU" sz="2000" b="1" dirty="0" smtClean="0"/>
          </a:p>
          <a:p>
            <a:pPr indent="0" algn="just">
              <a:lnSpc>
                <a:spcPct val="100000"/>
              </a:lnSpc>
              <a:spcBef>
                <a:spcPts val="0"/>
              </a:spcBef>
              <a:buNone/>
            </a:pP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52" name="Picture 4" descr="https://cdn.gamma.app/8bt8yaeya8l57lf/generated-images/YH9XNwm_ZF79qaJNj4f3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65" y="1056891"/>
            <a:ext cx="2819500" cy="482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6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20C1AA-1BA1-7FF1-B5FC-BC2D9F1BCB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832C47-3823-1673-F87F-038311F5D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298994-CF14-15D2-87A8-0493B0BA64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73B21-E6F8-E84F-8905-17BD1050E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DF40A17-8255-C272-B192-65ACBE4EB5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19A63E64-F470-8C3C-73E7-C83E7D41EB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D946BA3-0511-4F3B-BF80-6CB7F7CC57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FC0484BD-1F7F-4FBC-0F7B-539C3718BE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EAED5CA-A0B9-3C87-EC88-A4B5EC1EE2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1E15875-3F5C-D30D-0F17-C0F548F3D2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0A8F592-FBAE-72EF-1C32-3DC117D287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270A23F-D526-A979-BCFA-E1DCBF867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F926A2A-DAE1-3E14-35BF-1668D232B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99329EFA-0FE7-B889-91E6-A434A6092B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08B62D15-132C-8017-584F-F19A76B0D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FC600F3-79AC-44C5-590E-B2D4AE529F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DF7C2A4-EF51-8D1A-009E-AC5DE1566D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F780F42-C0CD-5D3D-7540-14FEEAB818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86DC636-A890-ABD8-8CDC-64F157020F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E2577E4-0B96-BF92-3766-3378F7D354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8C468116-578E-6B89-8ED9-7F4662683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B1647EF-1AC3-FFFF-339E-E3C41542A3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382A8BD-8083-9C20-EC8E-B07C74809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6DBE66A-A403-0A1E-1614-4EC52708A2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60A7E237-12EA-F0DF-D6D6-D5FBB5390D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E7F6501E-4076-DB62-5A52-68CE835190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7ED73F98-C9E6-F853-9467-B6144D0EC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6D9240C-5C55-43F7-CCF6-083CEA09C6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4D1863D4-AD26-BA80-76F2-142F6605B7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912160B2-3AE7-B384-0B73-07EADF15A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CCBEC90A-4FDE-E5E5-A924-687E5CA08F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7E4900FA-0AD9-C246-00CC-9FB57544C3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23785E78-029F-D74E-903B-53EB63BCD2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192E58D9-AAD0-062D-D36E-7186DCBFB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BAC53241-E1D8-6125-D7F5-EDD9298FB1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BF6E057-72D3-B3DB-7926-55E67BF7DA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BD844A2-8448-C663-D627-EC353D56E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21224739-1E71-2CFB-08A3-ECB5AF9932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4A8BCCB-394D-0985-4217-D6B74D2EE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59E40DC-A99C-0369-7CD5-CA8AAC3763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E8D7B999-36C9-C137-3548-9DB609AB3E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5DF6F4D-63B3-D5F3-2B14-4FB1B6DDED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857C32AB-09FF-DDA7-CA3B-EFBFF175EB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Скругленный прямоугольник 4">
            <a:extLst>
              <a:ext uri="{FF2B5EF4-FFF2-40B4-BE49-F238E27FC236}">
                <a16:creationId xmlns:a16="http://schemas.microsoft.com/office/drawing/2014/main" id="{3EB77EF9-29BC-3575-6274-DEA59A7BAC23}"/>
              </a:ext>
            </a:extLst>
          </p:cNvPr>
          <p:cNvSpPr/>
          <p:nvPr/>
        </p:nvSpPr>
        <p:spPr>
          <a:xfrm>
            <a:off x="1507046" y="189518"/>
            <a:ext cx="9048504" cy="70374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Заголовок 1">
            <a:extLst>
              <a:ext uri="{FF2B5EF4-FFF2-40B4-BE49-F238E27FC236}">
                <a16:creationId xmlns:a16="http://schemas.microsoft.com/office/drawing/2014/main" id="{AE4205B8-2661-9469-E0E6-39E97FC5E48D}"/>
              </a:ext>
            </a:extLst>
          </p:cNvPr>
          <p:cNvSpPr>
            <a:spLocks noGrp="1"/>
          </p:cNvSpPr>
          <p:nvPr>
            <p:ph type="title"/>
          </p:nvPr>
        </p:nvSpPr>
        <p:spPr>
          <a:xfrm>
            <a:off x="1380692" y="364671"/>
            <a:ext cx="9174858" cy="620872"/>
          </a:xfrm>
        </p:spPr>
        <p:txBody>
          <a:bodyPr>
            <a:normAutofit fontScale="90000"/>
          </a:bodyPr>
          <a:lstStyle/>
          <a:p>
            <a:pPr algn="ctr"/>
            <a:r>
              <a:rPr lang="ru-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kk-KZ" sz="2800" b="1" dirty="0">
                <a:solidFill>
                  <a:srgbClr val="FF0000"/>
                </a:solidFill>
              </a:rPr>
              <a:t>ЕҚБ балаларға арналған физикалық эксперименттер</a:t>
            </a:r>
            <a:r>
              <a:rPr lang="kk-KZ" sz="2800" dirty="0">
                <a:solidFill>
                  <a:schemeClr val="bg1"/>
                </a:solidFill>
              </a:rPr>
              <a: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799661" y="817221"/>
            <a:ext cx="9866807" cy="5324535"/>
          </a:xfrm>
          <a:prstGeom prst="rect">
            <a:avLst/>
          </a:prstGeom>
        </p:spPr>
        <p:txBody>
          <a:bodyPr wrap="square">
            <a:spAutoFit/>
          </a:bodyPr>
          <a:lstStyle/>
          <a:p>
            <a:r>
              <a:rPr lang="ru-RU" sz="2000" b="1" dirty="0" err="1"/>
              <a:t>Демонстрациялық</a:t>
            </a:r>
            <a:r>
              <a:rPr lang="ru-RU" sz="2000" b="1" dirty="0"/>
              <a:t> </a:t>
            </a:r>
            <a:r>
              <a:rPr lang="ru-RU" sz="2000" b="1" dirty="0" err="1"/>
              <a:t>тәжірибелер</a:t>
            </a:r>
            <a:endParaRPr lang="ru-RU" sz="2000" b="1" dirty="0"/>
          </a:p>
          <a:p>
            <a:r>
              <a:rPr lang="ru-RU" sz="2000" dirty="0" err="1"/>
              <a:t>Мұғалім</a:t>
            </a:r>
            <a:r>
              <a:rPr lang="ru-RU" sz="2000" dirty="0"/>
              <a:t> </a:t>
            </a:r>
            <a:r>
              <a:rPr lang="ru-RU" sz="2000" dirty="0" err="1"/>
              <a:t>сыныпқа</a:t>
            </a:r>
            <a:r>
              <a:rPr lang="ru-RU" sz="2000" dirty="0"/>
              <a:t> </a:t>
            </a:r>
            <a:r>
              <a:rPr lang="ru-RU" sz="2000" dirty="0" err="1"/>
              <a:t>физикалық</a:t>
            </a:r>
            <a:r>
              <a:rPr lang="ru-RU" sz="2000" dirty="0"/>
              <a:t> </a:t>
            </a:r>
            <a:r>
              <a:rPr lang="ru-RU" sz="2000" dirty="0" err="1"/>
              <a:t>құбылысты</a:t>
            </a:r>
            <a:r>
              <a:rPr lang="ru-RU" sz="2000" dirty="0"/>
              <a:t> </a:t>
            </a:r>
            <a:r>
              <a:rPr lang="ru-RU" sz="2000" dirty="0" err="1"/>
              <a:t>көрсетеді</a:t>
            </a:r>
            <a:r>
              <a:rPr lang="ru-RU" sz="2000" dirty="0"/>
              <a:t>. ЕҚБ </a:t>
            </a:r>
            <a:r>
              <a:rPr lang="ru-RU" sz="2000" dirty="0" err="1"/>
              <a:t>балалар</a:t>
            </a:r>
            <a:r>
              <a:rPr lang="ru-RU" sz="2000" dirty="0"/>
              <a:t> </a:t>
            </a:r>
            <a:r>
              <a:rPr lang="ru-RU" sz="2000" dirty="0" err="1"/>
              <a:t>бақылап</a:t>
            </a:r>
            <a:r>
              <a:rPr lang="ru-RU" sz="2000" dirty="0"/>
              <a:t>, </a:t>
            </a:r>
            <a:r>
              <a:rPr lang="ru-RU" sz="2000" dirty="0" err="1"/>
              <a:t>талқылайды</a:t>
            </a:r>
            <a:r>
              <a:rPr lang="ru-RU" sz="2000" dirty="0"/>
              <a:t>.</a:t>
            </a:r>
          </a:p>
          <a:p>
            <a:r>
              <a:rPr lang="ru-RU" sz="2000" b="1" dirty="0" err="1"/>
              <a:t>Фронтальды</a:t>
            </a:r>
            <a:r>
              <a:rPr lang="ru-RU" sz="2000" b="1" dirty="0"/>
              <a:t> </a:t>
            </a:r>
            <a:r>
              <a:rPr lang="ru-RU" sz="2000" b="1" dirty="0" err="1"/>
              <a:t>зертханалық</a:t>
            </a:r>
            <a:r>
              <a:rPr lang="ru-RU" sz="2000" b="1" dirty="0"/>
              <a:t> </a:t>
            </a:r>
            <a:r>
              <a:rPr lang="ru-RU" sz="2000" b="1" dirty="0" err="1"/>
              <a:t>жұмыстар</a:t>
            </a:r>
            <a:endParaRPr lang="ru-RU" sz="2000" b="1" dirty="0"/>
          </a:p>
          <a:p>
            <a:r>
              <a:rPr lang="ru-RU" sz="2000" dirty="0" err="1"/>
              <a:t>Барлық</a:t>
            </a:r>
            <a:r>
              <a:rPr lang="ru-RU" sz="2000" dirty="0"/>
              <a:t> </a:t>
            </a:r>
            <a:r>
              <a:rPr lang="ru-RU" sz="2000" dirty="0" err="1"/>
              <a:t>оқушылар</a:t>
            </a:r>
            <a:r>
              <a:rPr lang="ru-RU" sz="2000" dirty="0"/>
              <a:t> </a:t>
            </a:r>
            <a:r>
              <a:rPr lang="ru-RU" sz="2000" dirty="0" err="1"/>
              <a:t>бір</a:t>
            </a:r>
            <a:r>
              <a:rPr lang="ru-RU" sz="2000" dirty="0"/>
              <a:t> </a:t>
            </a:r>
            <a:r>
              <a:rPr lang="ru-RU" sz="2000" dirty="0" err="1"/>
              <a:t>уақытта</a:t>
            </a:r>
            <a:r>
              <a:rPr lang="ru-RU" sz="2000" dirty="0"/>
              <a:t> </a:t>
            </a:r>
            <a:r>
              <a:rPr lang="ru-RU" sz="2000" dirty="0" err="1"/>
              <a:t>жеке</a:t>
            </a:r>
            <a:r>
              <a:rPr lang="ru-RU" sz="2000" dirty="0"/>
              <a:t> </a:t>
            </a:r>
            <a:r>
              <a:rPr lang="ru-RU" sz="2000" dirty="0" err="1"/>
              <a:t>немесе</a:t>
            </a:r>
            <a:r>
              <a:rPr lang="ru-RU" sz="2000" dirty="0"/>
              <a:t> </a:t>
            </a:r>
            <a:r>
              <a:rPr lang="ru-RU" sz="2000" dirty="0" err="1"/>
              <a:t>шағын</a:t>
            </a:r>
            <a:r>
              <a:rPr lang="ru-RU" sz="2000" dirty="0"/>
              <a:t> </a:t>
            </a:r>
            <a:r>
              <a:rPr lang="ru-RU" sz="2000" dirty="0" err="1"/>
              <a:t>топтарда</a:t>
            </a:r>
            <a:r>
              <a:rPr lang="ru-RU" sz="2000" dirty="0"/>
              <a:t> </a:t>
            </a:r>
            <a:r>
              <a:rPr lang="ru-RU" sz="2000" dirty="0" err="1"/>
              <a:t>тәжірибе</a:t>
            </a:r>
            <a:r>
              <a:rPr lang="ru-RU" sz="2000" dirty="0"/>
              <a:t> </a:t>
            </a:r>
            <a:r>
              <a:rPr lang="ru-RU" sz="2000" dirty="0" err="1"/>
              <a:t>жасайды</a:t>
            </a:r>
            <a:r>
              <a:rPr lang="ru-RU" sz="2000" dirty="0"/>
              <a:t>.</a:t>
            </a:r>
          </a:p>
          <a:p>
            <a:r>
              <a:rPr lang="ru-RU" sz="2000" b="1" dirty="0" err="1"/>
              <a:t>Физикалық</a:t>
            </a:r>
            <a:r>
              <a:rPr lang="ru-RU" sz="2000" b="1" dirty="0"/>
              <a:t> практикум</a:t>
            </a:r>
          </a:p>
          <a:p>
            <a:r>
              <a:rPr lang="ru-RU" sz="2000" dirty="0" err="1"/>
              <a:t>Күрделі</a:t>
            </a:r>
            <a:r>
              <a:rPr lang="ru-RU" sz="2000" dirty="0"/>
              <a:t> </a:t>
            </a:r>
            <a:r>
              <a:rPr lang="ru-RU" sz="2000" dirty="0" err="1"/>
              <a:t>тәжірибелер</a:t>
            </a:r>
            <a:r>
              <a:rPr lang="ru-RU" sz="2000" dirty="0"/>
              <a:t> </a:t>
            </a:r>
            <a:r>
              <a:rPr lang="ru-RU" sz="2000" dirty="0" err="1"/>
              <a:t>арқылы</a:t>
            </a:r>
            <a:r>
              <a:rPr lang="ru-RU" sz="2000" dirty="0"/>
              <a:t> </a:t>
            </a:r>
            <a:r>
              <a:rPr lang="ru-RU" sz="2000" dirty="0" err="1"/>
              <a:t>оқушылар</a:t>
            </a:r>
            <a:r>
              <a:rPr lang="ru-RU" sz="2000" dirty="0"/>
              <a:t> </a:t>
            </a:r>
            <a:r>
              <a:rPr lang="ru-RU" sz="2000" dirty="0" err="1"/>
              <a:t>терең</a:t>
            </a:r>
            <a:r>
              <a:rPr lang="ru-RU" sz="2000" dirty="0"/>
              <a:t> </a:t>
            </a:r>
            <a:r>
              <a:rPr lang="ru-RU" sz="2000" dirty="0" err="1"/>
              <a:t>білім</a:t>
            </a:r>
            <a:r>
              <a:rPr lang="ru-RU" sz="2000" dirty="0"/>
              <a:t> </a:t>
            </a:r>
            <a:r>
              <a:rPr lang="ru-RU" sz="2000" dirty="0" err="1"/>
              <a:t>алады</a:t>
            </a:r>
            <a:r>
              <a:rPr lang="ru-RU" sz="2000" dirty="0"/>
              <a:t>. ЕҚБ </a:t>
            </a:r>
            <a:r>
              <a:rPr lang="ru-RU" sz="2000" dirty="0" err="1"/>
              <a:t>балаларға</a:t>
            </a:r>
            <a:r>
              <a:rPr lang="ru-RU" sz="2000" dirty="0"/>
              <a:t> </a:t>
            </a:r>
            <a:r>
              <a:rPr lang="ru-RU" sz="2000" dirty="0" err="1"/>
              <a:t>бейімделген</a:t>
            </a:r>
            <a:r>
              <a:rPr lang="ru-RU" sz="2000" dirty="0"/>
              <a:t> </a:t>
            </a:r>
            <a:r>
              <a:rPr lang="ru-RU" sz="2000" dirty="0" err="1"/>
              <a:t>нұсқалар</a:t>
            </a:r>
            <a:r>
              <a:rPr lang="ru-RU" sz="2000" dirty="0"/>
              <a:t> </a:t>
            </a:r>
            <a:r>
              <a:rPr lang="ru-RU" sz="2000" dirty="0" err="1"/>
              <a:t>ұсынылады</a:t>
            </a:r>
            <a:r>
              <a:rPr lang="ru-RU" sz="2000" dirty="0"/>
              <a:t>.</a:t>
            </a:r>
          </a:p>
          <a:p>
            <a:r>
              <a:rPr lang="ru-RU" sz="2000" b="1" dirty="0" err="1"/>
              <a:t>Эксперименттік</a:t>
            </a:r>
            <a:r>
              <a:rPr lang="ru-RU" sz="2000" b="1" dirty="0"/>
              <a:t> </a:t>
            </a:r>
            <a:r>
              <a:rPr lang="ru-RU" sz="2000" b="1" dirty="0" err="1"/>
              <a:t>есептер</a:t>
            </a:r>
            <a:endParaRPr lang="ru-RU" sz="2000" b="1" dirty="0"/>
          </a:p>
          <a:p>
            <a:r>
              <a:rPr lang="ru-RU" sz="2000" dirty="0" err="1"/>
              <a:t>Оқушылар</a:t>
            </a:r>
            <a:r>
              <a:rPr lang="ru-RU" sz="2000" dirty="0"/>
              <a:t> </a:t>
            </a:r>
            <a:r>
              <a:rPr lang="ru-RU" sz="2000" dirty="0" err="1"/>
              <a:t>сандық</a:t>
            </a:r>
            <a:r>
              <a:rPr lang="ru-RU" sz="2000" dirty="0"/>
              <a:t> </a:t>
            </a:r>
            <a:r>
              <a:rPr lang="ru-RU" sz="2000" dirty="0" err="1"/>
              <a:t>немесе</a:t>
            </a:r>
            <a:r>
              <a:rPr lang="ru-RU" sz="2000" dirty="0"/>
              <a:t> </a:t>
            </a:r>
            <a:r>
              <a:rPr lang="ru-RU" sz="2000" dirty="0" err="1"/>
              <a:t>сапалық</a:t>
            </a:r>
            <a:r>
              <a:rPr lang="ru-RU" sz="2000" dirty="0"/>
              <a:t> </a:t>
            </a:r>
            <a:r>
              <a:rPr lang="ru-RU" sz="2000" dirty="0" err="1"/>
              <a:t>эксперименттер</a:t>
            </a:r>
            <a:r>
              <a:rPr lang="ru-RU" sz="2000" dirty="0"/>
              <a:t> </a:t>
            </a:r>
            <a:r>
              <a:rPr lang="ru-RU" sz="2000" dirty="0" err="1"/>
              <a:t>арқылы</a:t>
            </a:r>
            <a:r>
              <a:rPr lang="ru-RU" sz="2000" dirty="0"/>
              <a:t> </a:t>
            </a:r>
            <a:r>
              <a:rPr lang="ru-RU" sz="2000" dirty="0" err="1"/>
              <a:t>есептерді</a:t>
            </a:r>
            <a:r>
              <a:rPr lang="ru-RU" sz="2000" dirty="0"/>
              <a:t> </a:t>
            </a:r>
            <a:r>
              <a:rPr lang="ru-RU" sz="2000" dirty="0" err="1"/>
              <a:t>шешеді</a:t>
            </a:r>
            <a:r>
              <a:rPr lang="ru-RU" sz="2000" dirty="0"/>
              <a:t>. </a:t>
            </a:r>
            <a:r>
              <a:rPr lang="ru-RU" sz="2000" dirty="0" err="1"/>
              <a:t>Бұл</a:t>
            </a:r>
            <a:r>
              <a:rPr lang="ru-RU" sz="2000" dirty="0"/>
              <a:t> </a:t>
            </a:r>
            <a:r>
              <a:rPr lang="ru-RU" sz="2000" dirty="0" err="1"/>
              <a:t>логикалық</a:t>
            </a:r>
            <a:r>
              <a:rPr lang="ru-RU" sz="2000" dirty="0"/>
              <a:t> </a:t>
            </a:r>
            <a:r>
              <a:rPr lang="ru-RU" sz="2000" dirty="0" err="1"/>
              <a:t>ойлауды</a:t>
            </a:r>
            <a:r>
              <a:rPr lang="ru-RU" sz="2000" dirty="0"/>
              <a:t> </a:t>
            </a:r>
            <a:r>
              <a:rPr lang="ru-RU" sz="2000" dirty="0" err="1"/>
              <a:t>дамытады</a:t>
            </a:r>
            <a:r>
              <a:rPr lang="ru-RU" sz="2000" dirty="0"/>
              <a:t>.</a:t>
            </a:r>
          </a:p>
          <a:p>
            <a:r>
              <a:rPr lang="ru-RU" sz="2000" b="1" dirty="0" err="1"/>
              <a:t>Сыныптан</a:t>
            </a:r>
            <a:r>
              <a:rPr lang="ru-RU" sz="2000" b="1" dirty="0"/>
              <a:t> </a:t>
            </a:r>
            <a:r>
              <a:rPr lang="ru-RU" sz="2000" b="1" dirty="0" err="1"/>
              <a:t>тыс</a:t>
            </a:r>
            <a:r>
              <a:rPr lang="ru-RU" sz="2000" b="1" dirty="0"/>
              <a:t> </a:t>
            </a:r>
            <a:r>
              <a:rPr lang="ru-RU" sz="2000" b="1" dirty="0" err="1"/>
              <a:t>эксперименттер</a:t>
            </a:r>
            <a:endParaRPr lang="ru-RU" sz="2000" b="1" dirty="0"/>
          </a:p>
          <a:p>
            <a:r>
              <a:rPr lang="ru-RU" sz="2000" dirty="0" err="1"/>
              <a:t>Үй</a:t>
            </a:r>
            <a:r>
              <a:rPr lang="ru-RU" sz="2000" dirty="0"/>
              <a:t> </a:t>
            </a:r>
            <a:r>
              <a:rPr lang="ru-RU" sz="2000" dirty="0" err="1"/>
              <a:t>жағдайында</a:t>
            </a:r>
            <a:r>
              <a:rPr lang="ru-RU" sz="2000" dirty="0"/>
              <a:t> </a:t>
            </a:r>
            <a:r>
              <a:rPr lang="ru-RU" sz="2000" dirty="0" err="1"/>
              <a:t>жасалатын</a:t>
            </a:r>
            <a:r>
              <a:rPr lang="ru-RU" sz="2000" dirty="0"/>
              <a:t> </a:t>
            </a:r>
            <a:r>
              <a:rPr lang="ru-RU" sz="2000" dirty="0" err="1"/>
              <a:t>қарапайым</a:t>
            </a:r>
            <a:r>
              <a:rPr lang="ru-RU" sz="2000" dirty="0"/>
              <a:t> </a:t>
            </a:r>
            <a:r>
              <a:rPr lang="ru-RU" sz="2000" dirty="0" err="1"/>
              <a:t>тәжірибелер</a:t>
            </a:r>
            <a:r>
              <a:rPr lang="ru-RU" sz="2000" dirty="0"/>
              <a:t>. ЕҚБ </a:t>
            </a:r>
            <a:r>
              <a:rPr lang="ru-RU" sz="2000" dirty="0" err="1"/>
              <a:t>балалар</a:t>
            </a:r>
            <a:r>
              <a:rPr lang="ru-RU" sz="2000" dirty="0"/>
              <a:t> </a:t>
            </a:r>
            <a:r>
              <a:rPr lang="ru-RU" sz="2000" dirty="0" err="1"/>
              <a:t>отбасымен</a:t>
            </a:r>
            <a:r>
              <a:rPr lang="ru-RU" sz="2000" dirty="0"/>
              <a:t> </a:t>
            </a:r>
            <a:r>
              <a:rPr lang="ru-RU" sz="2000" dirty="0" err="1"/>
              <a:t>бірге</a:t>
            </a:r>
            <a:r>
              <a:rPr lang="ru-RU" sz="2000" dirty="0"/>
              <a:t> </a:t>
            </a:r>
            <a:r>
              <a:rPr lang="ru-RU" sz="2000" dirty="0" err="1"/>
              <a:t>орындай</a:t>
            </a:r>
            <a:r>
              <a:rPr lang="ru-RU" sz="2000" dirty="0"/>
              <a:t> </a:t>
            </a:r>
            <a:r>
              <a:rPr lang="ru-RU" sz="2000" dirty="0" err="1"/>
              <a:t>алады</a:t>
            </a:r>
            <a:r>
              <a:rPr lang="ru-RU" sz="2000" dirty="0"/>
              <a:t>.</a:t>
            </a:r>
          </a:p>
          <a:p>
            <a:r>
              <a:rPr lang="ru-RU" sz="2000" b="1" dirty="0" err="1"/>
              <a:t>Шығармашылық</a:t>
            </a:r>
            <a:r>
              <a:rPr lang="ru-RU" sz="2000" b="1" dirty="0"/>
              <a:t> </a:t>
            </a:r>
            <a:r>
              <a:rPr lang="ru-RU" sz="2000" b="1" dirty="0" err="1"/>
              <a:t>тапсырмалар</a:t>
            </a:r>
            <a:endParaRPr lang="ru-RU" sz="2000" b="1" dirty="0"/>
          </a:p>
          <a:p>
            <a:r>
              <a:rPr lang="ru-RU" sz="2000" dirty="0"/>
              <a:t>ЕҚБ </a:t>
            </a:r>
            <a:r>
              <a:rPr lang="ru-RU" sz="2000" dirty="0" err="1"/>
              <a:t>балалар</a:t>
            </a:r>
            <a:r>
              <a:rPr lang="ru-RU" sz="2000" dirty="0"/>
              <a:t> </a:t>
            </a:r>
            <a:r>
              <a:rPr lang="ru-RU" sz="2000" dirty="0" err="1"/>
              <a:t>өз</a:t>
            </a:r>
            <a:r>
              <a:rPr lang="ru-RU" sz="2000" dirty="0"/>
              <a:t> </a:t>
            </a:r>
            <a:r>
              <a:rPr lang="ru-RU" sz="2000" dirty="0" err="1"/>
              <a:t>жобаларын</a:t>
            </a:r>
            <a:r>
              <a:rPr lang="ru-RU" sz="2000" dirty="0"/>
              <a:t> </a:t>
            </a:r>
            <a:r>
              <a:rPr lang="ru-RU" sz="2000" dirty="0" err="1"/>
              <a:t>жасайды</a:t>
            </a:r>
            <a:r>
              <a:rPr lang="ru-RU" sz="2000" dirty="0"/>
              <a:t>. </a:t>
            </a:r>
            <a:r>
              <a:rPr lang="ru-RU" sz="2000" dirty="0" err="1"/>
              <a:t>Бұл</a:t>
            </a:r>
            <a:r>
              <a:rPr lang="ru-RU" sz="2000" dirty="0"/>
              <a:t> </a:t>
            </a:r>
            <a:r>
              <a:rPr lang="ru-RU" sz="2000" dirty="0" err="1"/>
              <a:t>олардың</a:t>
            </a:r>
            <a:r>
              <a:rPr lang="ru-RU" sz="2000" dirty="0"/>
              <a:t> </a:t>
            </a:r>
            <a:r>
              <a:rPr lang="ru-RU" sz="2000" dirty="0" err="1"/>
              <a:t>қызығушылығын</a:t>
            </a:r>
            <a:r>
              <a:rPr lang="ru-RU" sz="2000" dirty="0"/>
              <a:t> </a:t>
            </a:r>
            <a:r>
              <a:rPr lang="ru-RU" sz="2000" dirty="0" err="1"/>
              <a:t>арттырады</a:t>
            </a:r>
            <a:r>
              <a:rPr lang="ru-RU" sz="2000" dirty="0"/>
              <a:t>.</a:t>
            </a:r>
          </a:p>
          <a:p>
            <a:r>
              <a:rPr lang="ru-RU" sz="2000" b="1" dirty="0" err="1"/>
              <a:t>Виртуалды</a:t>
            </a:r>
            <a:r>
              <a:rPr lang="ru-RU" sz="2000" b="1" dirty="0"/>
              <a:t> эксперимент</a:t>
            </a:r>
          </a:p>
          <a:p>
            <a:r>
              <a:rPr lang="ru-RU" sz="2000" dirty="0" err="1"/>
              <a:t>Компьютерлік</a:t>
            </a:r>
            <a:r>
              <a:rPr lang="ru-RU" sz="2000" dirty="0"/>
              <a:t> </a:t>
            </a:r>
            <a:r>
              <a:rPr lang="ru-RU" sz="2000" dirty="0" err="1"/>
              <a:t>симуляциялар</a:t>
            </a:r>
            <a:r>
              <a:rPr lang="ru-RU" sz="2000" dirty="0"/>
              <a:t> </a:t>
            </a:r>
            <a:r>
              <a:rPr lang="ru-RU" sz="2000" dirty="0" err="1"/>
              <a:t>арқылы</a:t>
            </a:r>
            <a:r>
              <a:rPr lang="ru-RU" sz="2000" dirty="0"/>
              <a:t> </a:t>
            </a:r>
            <a:r>
              <a:rPr lang="ru-RU" sz="2000" dirty="0" err="1"/>
              <a:t>қауіпсіз</a:t>
            </a:r>
            <a:r>
              <a:rPr lang="ru-RU" sz="2000" dirty="0"/>
              <a:t> </a:t>
            </a:r>
            <a:r>
              <a:rPr lang="ru-RU" sz="2000" dirty="0" err="1"/>
              <a:t>және</a:t>
            </a:r>
            <a:r>
              <a:rPr lang="ru-RU" sz="2000" dirty="0"/>
              <a:t> </a:t>
            </a:r>
            <a:r>
              <a:rPr lang="ru-RU" sz="2000" dirty="0" err="1"/>
              <a:t>қол</a:t>
            </a:r>
            <a:r>
              <a:rPr lang="ru-RU" sz="2000" dirty="0"/>
              <a:t> </a:t>
            </a:r>
            <a:r>
              <a:rPr lang="ru-RU" sz="2000" dirty="0" err="1"/>
              <a:t>жетімді</a:t>
            </a:r>
            <a:r>
              <a:rPr lang="ru-RU" sz="2000" dirty="0"/>
              <a:t> </a:t>
            </a:r>
            <a:r>
              <a:rPr lang="ru-RU" sz="2000" dirty="0" err="1"/>
              <a:t>тәжірибелер</a:t>
            </a:r>
            <a:r>
              <a:rPr lang="ru-RU" sz="2000" dirty="0"/>
              <a:t> </a:t>
            </a:r>
            <a:r>
              <a:rPr lang="ru-RU" sz="2000" dirty="0" err="1"/>
              <a:t>жасалады</a:t>
            </a:r>
            <a:r>
              <a:rPr lang="ru-RU" sz="2000" dirty="0"/>
              <a:t>.</a:t>
            </a:r>
          </a:p>
        </p:txBody>
      </p:sp>
    </p:spTree>
    <p:extLst>
      <p:ext uri="{BB962C8B-B14F-4D97-AF65-F5344CB8AC3E}">
        <p14:creationId xmlns:p14="http://schemas.microsoft.com/office/powerpoint/2010/main" val="114079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78C71B44-3E97-47CD-0616-1F9CB90903F9}"/>
              </a:ext>
            </a:extLst>
          </p:cNvPr>
          <p:cNvSpPr/>
          <p:nvPr/>
        </p:nvSpPr>
        <p:spPr>
          <a:xfrm>
            <a:off x="1276302" y="276680"/>
            <a:ext cx="9294031" cy="62974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110DB87E-5E05-7F32-74E8-663B56197A10}"/>
              </a:ext>
            </a:extLst>
          </p:cNvPr>
          <p:cNvSpPr>
            <a:spLocks noGrp="1"/>
          </p:cNvSpPr>
          <p:nvPr>
            <p:ph type="title"/>
          </p:nvPr>
        </p:nvSpPr>
        <p:spPr>
          <a:xfrm>
            <a:off x="1358531" y="390879"/>
            <a:ext cx="9211802" cy="784957"/>
          </a:xfrm>
        </p:spPr>
        <p:txBody>
          <a:bodyPr>
            <a:normAutofit fontScale="90000"/>
          </a:bodyPr>
          <a:lstStyle/>
          <a:p>
            <a:pPr algn="ctr"/>
            <a:r>
              <a:rPr lang="ru-RU"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kk-KZ" sz="3200" dirty="0">
                <a:solidFill>
                  <a:srgbClr val="FF0000"/>
                </a:solidFill>
              </a:rPr>
              <a:t>ЕҚБ балаларға арналған физикалық эксперименттер</a:t>
            </a:r>
            <a:r>
              <a:rPr lang="kk-KZ" sz="3200" dirty="0">
                <a:solidFill>
                  <a:schemeClr val="bg1"/>
                </a:solidFill>
              </a:rPr>
              <a:t>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KZ" sz="3200" dirty="0"/>
          </a:p>
        </p:txBody>
      </p:sp>
      <p:sp>
        <p:nvSpPr>
          <p:cNvPr id="2" name="Прямоугольник 1"/>
          <p:cNvSpPr/>
          <p:nvPr/>
        </p:nvSpPr>
        <p:spPr>
          <a:xfrm>
            <a:off x="400926" y="1034419"/>
            <a:ext cx="7172476" cy="400110"/>
          </a:xfrm>
          <a:prstGeom prst="rect">
            <a:avLst/>
          </a:prstGeom>
        </p:spPr>
        <p:txBody>
          <a:bodyPr wrap="none">
            <a:spAutoFit/>
          </a:bodyPr>
          <a:lstStyle/>
          <a:p>
            <a:pPr indent="450215" algn="just">
              <a:spcAft>
                <a:spcPts val="0"/>
              </a:spcAft>
            </a:pPr>
            <a:r>
              <a:rPr lang="kk-KZ" sz="20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Демонстрациялық тәжірибелерге қойылатын талаптар</a:t>
            </a:r>
            <a:r>
              <a:rPr lang="kk-KZ"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659739" y="1363587"/>
            <a:ext cx="8464383" cy="4801314"/>
          </a:xfrm>
          <a:prstGeom prst="rect">
            <a:avLst/>
          </a:prstGeom>
        </p:spPr>
        <p:txBody>
          <a:bodyPr wrap="square">
            <a:spAutoFit/>
          </a:bodyPr>
          <a:lstStyle/>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1. Мұғалімнің баяндау қарқыны демонстрацияның қарқынына сәйкес болуы керек;</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2. Демонстрациялық тәжірибелер негізінен физикалық заңдылықтардың сандық немесе сапалық мағынасын дәлелдеуге тиісті;</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4. Демонстрациялар жаңа сабақты түсіндіруде кедергі келтірмеуі және көп уақыт алмауы керек (негізгілерін жаңа тақырыпты түсіндіруде қолданып, қалғандарын сабақты бекітуде немесе қайталау сабақтарында пайдаланған тиімді);</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5. Демонстрациялық тәжірибелер қарапайым және түсінікті болуы керек;</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6. Демонстрация кезінде үстелде артық заттар болмауы керек, демонстрация жақсы көріну үшін шамдарды немесе индикаторларды пайдаланған дұрыс;</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7. Демонстрациялық тәжірибелер көрсету үшін алдын ала барлық құралдарды дайындап алу қажет;</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8. Демонстрациялық тәжірибелер эврикалық түрде болғаны жөн, мұндай жағдайда тәжірибенің негізінде оқушылар өздері «жаңалық» ашады немесе тиісті қорытындыға келеді;</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9. Көрсетілген тәжірибеге қатысты сурет пен сұлбалар дер кезінде тақтаға тұруы қажет. </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https://cdn.gamma.app/8bt8yaeya8l57lf/generated-images/xf4AbUkohwpyzbfDx8G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351" y="915620"/>
            <a:ext cx="3099300" cy="524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11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356222" y="102548"/>
            <a:ext cx="9211909" cy="994123"/>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kk-KZ" sz="2800" dirty="0">
                <a:solidFill>
                  <a:srgbClr val="FF0000"/>
                </a:solidFill>
              </a:rPr>
              <a:t>ЕҚБ балаларға арналған физикалық эксперименттер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Прямоугольник 4"/>
          <p:cNvSpPr/>
          <p:nvPr/>
        </p:nvSpPr>
        <p:spPr>
          <a:xfrm>
            <a:off x="984071" y="975913"/>
            <a:ext cx="10436957" cy="4616648"/>
          </a:xfrm>
          <a:prstGeom prst="rect">
            <a:avLst/>
          </a:prstGeom>
        </p:spPr>
        <p:txBody>
          <a:bodyPr wrap="square">
            <a:spAutoFit/>
          </a:bodyPr>
          <a:lstStyle/>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Демонстрациялық тәжірибелерді көрсетуге арналған интерактивті симуляторлар</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1	https://phet.colorado.edu/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2	https://twig-bilim.kz/kz/list/physics</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3	https://bilimland.kz/kk/courses/physics-kk</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4	https://www.vascak.cz/physicsanimations.php?l=ru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5	https://interactives.ck12.org/simulations/physics.html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6	https://www.physics-chemistry-interactive-flash-animation.com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7	https://www.walter-fendt.de/html5/phru/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8	https://www.youtube.com/channel/UCUTO4R3PwgDeLiLt_Fuu3CA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9	https://www.youtube.com/@getaclassphys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r>
              <a:rPr lang="kk-KZ" sz="1400" dirty="0">
                <a:latin typeface="Times New Roman" panose="02020603050405020304" pitchFamily="18" charset="0"/>
                <a:ea typeface="Calibri" panose="020F0502020204030204" pitchFamily="34" charset="0"/>
              </a:rPr>
              <a:t>10	https://demonstrations.wolfram.com </a:t>
            </a:r>
            <a:endParaRPr lang="ru-RU" sz="1400" dirty="0"/>
          </a:p>
        </p:txBody>
      </p:sp>
    </p:spTree>
    <p:extLst>
      <p:ext uri="{BB962C8B-B14F-4D97-AF65-F5344CB8AC3E}">
        <p14:creationId xmlns:p14="http://schemas.microsoft.com/office/powerpoint/2010/main" val="73703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FB95D-8C09-DE24-39F9-8657558EA2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9071C6-44FC-74E8-E08F-60D46180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6B29D-6A3B-5742-FCE4-7AEE447D8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02217F-A08A-BE07-2497-CE5F76501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5D36B2-44CA-041F-F0B7-C5DEAC6ED69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45D4CF0-BCF8-A47F-DDCC-C63EE34C01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66">
              <a:extLst>
                <a:ext uri="{FF2B5EF4-FFF2-40B4-BE49-F238E27FC236}">
                  <a16:creationId xmlns:a16="http://schemas.microsoft.com/office/drawing/2014/main" id="{2982BEE1-E9B0-8A08-425F-964F857187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ADE3E8A1-1ADD-937A-90E7-C4C26FB49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45B81036-B91D-083D-0276-D8A425429C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E8BD86CA-D182-AC56-6F84-D6B6CEA074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E22C35BE-04A1-13CA-F5D0-2D6247B599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5E99B2EA-6137-B3A4-DD9D-E422A6B867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4C02CFA4-7C0A-DB87-78C7-35A0DFE78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88FB3F99-77B5-DF80-1E91-6CAE50959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2CE93A75-1D6A-5601-D3A6-F2657D0153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64">
              <a:extLst>
                <a:ext uri="{FF2B5EF4-FFF2-40B4-BE49-F238E27FC236}">
                  <a16:creationId xmlns:a16="http://schemas.microsoft.com/office/drawing/2014/main" id="{99E7BD88-4B2B-72E0-60CF-ABE67C181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66">
              <a:extLst>
                <a:ext uri="{FF2B5EF4-FFF2-40B4-BE49-F238E27FC236}">
                  <a16:creationId xmlns:a16="http://schemas.microsoft.com/office/drawing/2014/main" id="{0A3BFE44-3B82-F790-14F7-1D4DAE534A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76A261E-A213-4BC0-0D07-C667094A45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BE4CCB8-006F-5B6C-061B-E6FFB2DB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59">
              <a:extLst>
                <a:ext uri="{FF2B5EF4-FFF2-40B4-BE49-F238E27FC236}">
                  <a16:creationId xmlns:a16="http://schemas.microsoft.com/office/drawing/2014/main" id="{23111588-E34A-82DE-3CED-B5CD4487CC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2">
              <a:extLst>
                <a:ext uri="{FF2B5EF4-FFF2-40B4-BE49-F238E27FC236}">
                  <a16:creationId xmlns:a16="http://schemas.microsoft.com/office/drawing/2014/main" id="{E6BE7E12-219C-E041-DA40-864A1F0D7F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4">
              <a:extLst>
                <a:ext uri="{FF2B5EF4-FFF2-40B4-BE49-F238E27FC236}">
                  <a16:creationId xmlns:a16="http://schemas.microsoft.com/office/drawing/2014/main" id="{F8958868-3911-8400-BC06-9A038CEA4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22FFC618-A344-C1EF-D117-428E04EFCC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2">
              <a:extLst>
                <a:ext uri="{FF2B5EF4-FFF2-40B4-BE49-F238E27FC236}">
                  <a16:creationId xmlns:a16="http://schemas.microsoft.com/office/drawing/2014/main" id="{008F59FA-7C34-1EC2-12C9-D08474ED83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59">
              <a:extLst>
                <a:ext uri="{FF2B5EF4-FFF2-40B4-BE49-F238E27FC236}">
                  <a16:creationId xmlns:a16="http://schemas.microsoft.com/office/drawing/2014/main" id="{1F831F62-6762-364C-3110-20B47A074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2">
              <a:extLst>
                <a:ext uri="{FF2B5EF4-FFF2-40B4-BE49-F238E27FC236}">
                  <a16:creationId xmlns:a16="http://schemas.microsoft.com/office/drawing/2014/main" id="{9FC084F3-148A-F673-E836-813010269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4">
              <a:extLst>
                <a:ext uri="{FF2B5EF4-FFF2-40B4-BE49-F238E27FC236}">
                  <a16:creationId xmlns:a16="http://schemas.microsoft.com/office/drawing/2014/main" id="{19CB56FB-8650-1B24-1133-4A600A13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477A1773-04DD-8E92-8E40-22FD35B12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2">
              <a:extLst>
                <a:ext uri="{FF2B5EF4-FFF2-40B4-BE49-F238E27FC236}">
                  <a16:creationId xmlns:a16="http://schemas.microsoft.com/office/drawing/2014/main" id="{F9349DD5-75DD-45E2-2E4F-96BBA996D6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59">
              <a:extLst>
                <a:ext uri="{FF2B5EF4-FFF2-40B4-BE49-F238E27FC236}">
                  <a16:creationId xmlns:a16="http://schemas.microsoft.com/office/drawing/2014/main" id="{DB05FF76-519C-1C6E-9F13-F5630F815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2">
              <a:extLst>
                <a:ext uri="{FF2B5EF4-FFF2-40B4-BE49-F238E27FC236}">
                  <a16:creationId xmlns:a16="http://schemas.microsoft.com/office/drawing/2014/main" id="{81788426-569C-C69A-8045-637A177F47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4">
              <a:extLst>
                <a:ext uri="{FF2B5EF4-FFF2-40B4-BE49-F238E27FC236}">
                  <a16:creationId xmlns:a16="http://schemas.microsoft.com/office/drawing/2014/main" id="{9D1F248E-979D-7E52-E32E-96633C819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66">
              <a:extLst>
                <a:ext uri="{FF2B5EF4-FFF2-40B4-BE49-F238E27FC236}">
                  <a16:creationId xmlns:a16="http://schemas.microsoft.com/office/drawing/2014/main" id="{45526868-FEB2-212F-FBD4-C102EF64D0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
              <a:extLst>
                <a:ext uri="{FF2B5EF4-FFF2-40B4-BE49-F238E27FC236}">
                  <a16:creationId xmlns:a16="http://schemas.microsoft.com/office/drawing/2014/main" id="{9F00597E-F590-D39B-3E05-B44566553F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1C1F8419-7F1B-9D6B-9D7E-89EF5B491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FBDD76FF-706A-2663-41B9-F6491381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30875EC1-A0E5-3D82-2A0A-005D2BC71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66">
              <a:extLst>
                <a:ext uri="{FF2B5EF4-FFF2-40B4-BE49-F238E27FC236}">
                  <a16:creationId xmlns:a16="http://schemas.microsoft.com/office/drawing/2014/main" id="{EA76ACE7-1776-78EF-7DF5-C3E3F2998F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2">
              <a:extLst>
                <a:ext uri="{FF2B5EF4-FFF2-40B4-BE49-F238E27FC236}">
                  <a16:creationId xmlns:a16="http://schemas.microsoft.com/office/drawing/2014/main" id="{43350E49-1E78-DCB3-C395-50E9283E32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ABCB87F4-1A90-5318-B5DF-D330CB9ED3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62">
              <a:extLst>
                <a:ext uri="{FF2B5EF4-FFF2-40B4-BE49-F238E27FC236}">
                  <a16:creationId xmlns:a16="http://schemas.microsoft.com/office/drawing/2014/main" id="{C9BF6676-2BD6-02B9-E03A-A53E6C334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4">
              <a:extLst>
                <a:ext uri="{FF2B5EF4-FFF2-40B4-BE49-F238E27FC236}">
                  <a16:creationId xmlns:a16="http://schemas.microsoft.com/office/drawing/2014/main" id="{C96CB253-22AB-CA28-10AF-FD4AE60C8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66">
              <a:extLst>
                <a:ext uri="{FF2B5EF4-FFF2-40B4-BE49-F238E27FC236}">
                  <a16:creationId xmlns:a16="http://schemas.microsoft.com/office/drawing/2014/main" id="{637720D2-290D-3208-9BDF-D1DCF81AA9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0" name="Объект 2">
            <a:extLst>
              <a:ext uri="{FF2B5EF4-FFF2-40B4-BE49-F238E27FC236}">
                <a16:creationId xmlns:a16="http://schemas.microsoft.com/office/drawing/2014/main" id="{1B5023FE-7A31-8E59-5133-383421B7F96B}"/>
              </a:ext>
            </a:extLst>
          </p:cNvPr>
          <p:cNvSpPr>
            <a:spLocks noGrp="1"/>
          </p:cNvSpPr>
          <p:nvPr>
            <p:ph idx="1"/>
          </p:nvPr>
        </p:nvSpPr>
        <p:spPr>
          <a:xfrm>
            <a:off x="726716" y="1248029"/>
            <a:ext cx="5500858" cy="5112567"/>
          </a:xfrm>
        </p:spPr>
        <p:txBody>
          <a:bodyPr anchor="ctr">
            <a:normAutofit fontScale="85000" lnSpcReduction="20000"/>
          </a:bodyPr>
          <a:lstStyle/>
          <a:p>
            <a:pPr indent="0">
              <a:lnSpc>
                <a:spcPct val="100000"/>
              </a:lnSpc>
              <a:spcBef>
                <a:spcPts val="0"/>
              </a:spcBef>
              <a:buNone/>
            </a:pPr>
            <a:r>
              <a:rPr lang="kk-KZ" dirty="0"/>
              <a:t>Физика пәнін оқытуда физикалық эксперимент білімнің негізгі көзі, физикалық құбылыстарды зерттеудің ғылыми әдісінің көрінісі болып табылады.  Физикалық эксперимент – физикалық құбылыстарды арнаулы құралдардың көмегімен демонстрациялап көрсету арқылы білім алушылардың өз бетінше белгілі бір ұғымдар мен заңдылықтардың, әртүрлі теориялық ұстанымдардың дұрыстығын дәлелдейтін, табиғат құбылыстарын тануға деген сенімділікті дамытуға ықпал ететін, оқушылардың іскерліктері мен дағдыларын дамытатын әдіс.</a:t>
            </a:r>
            <a:endParaRPr lang="ru-RU" dirty="0"/>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6EEDA70C-FC23-966F-0D9D-A86BA7BDAB11}"/>
              </a:ext>
            </a:extLst>
          </p:cNvPr>
          <p:cNvSpPr/>
          <p:nvPr/>
        </p:nvSpPr>
        <p:spPr>
          <a:xfrm>
            <a:off x="1328380" y="248765"/>
            <a:ext cx="9259635"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Заголовок 1">
            <a:extLst>
              <a:ext uri="{FF2B5EF4-FFF2-40B4-BE49-F238E27FC236}">
                <a16:creationId xmlns:a16="http://schemas.microsoft.com/office/drawing/2014/main" id="{8E7F5239-7AA0-7A52-86A9-A2955A15D5D2}"/>
              </a:ext>
            </a:extLst>
          </p:cNvPr>
          <p:cNvSpPr>
            <a:spLocks noGrp="1"/>
          </p:cNvSpPr>
          <p:nvPr>
            <p:ph type="title"/>
          </p:nvPr>
        </p:nvSpPr>
        <p:spPr>
          <a:xfrm>
            <a:off x="926508" y="289241"/>
            <a:ext cx="9975272" cy="669547"/>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ВАКУУМДЫҚ ТЕХНИКАСЫНЫҢ ДАМУ ТАРИХЫ</a:t>
            </a:r>
          </a:p>
        </p:txBody>
      </p:sp>
      <p:sp>
        <p:nvSpPr>
          <p:cNvPr id="54" name="Скругленный прямоугольник 4">
            <a:extLst>
              <a:ext uri="{FF2B5EF4-FFF2-40B4-BE49-F238E27FC236}">
                <a16:creationId xmlns:a16="http://schemas.microsoft.com/office/drawing/2014/main" id="{63647FF7-A2BC-4E58-AF37-5B0FCF773F98}"/>
              </a:ext>
            </a:extLst>
          </p:cNvPr>
          <p:cNvSpPr/>
          <p:nvPr/>
        </p:nvSpPr>
        <p:spPr>
          <a:xfrm>
            <a:off x="1290220" y="248765"/>
            <a:ext cx="10133300"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64FEFF4-B1D0-4A53-A124-477B24611299}"/>
              </a:ext>
            </a:extLst>
          </p:cNvPr>
          <p:cNvSpPr txBox="1"/>
          <p:nvPr/>
        </p:nvSpPr>
        <p:spPr>
          <a:xfrm>
            <a:off x="1427864" y="272602"/>
            <a:ext cx="10316620" cy="1323439"/>
          </a:xfrm>
          <a:prstGeom prst="rect">
            <a:avLst/>
          </a:prstGeom>
          <a:noFill/>
        </p:spPr>
        <p:txBody>
          <a:bodyPr wrap="square">
            <a:spAutoFit/>
          </a:bodyPr>
          <a:lstStyle/>
          <a:p>
            <a:r>
              <a:rPr lang="kk-KZ" sz="3200" dirty="0" smtClean="0">
                <a:solidFill>
                  <a:srgbClr val="FF0000"/>
                </a:solidFill>
              </a:rPr>
              <a:t>1</a:t>
            </a:r>
            <a:r>
              <a:rPr lang="en-US" sz="3200" dirty="0" smtClean="0">
                <a:solidFill>
                  <a:srgbClr val="FF0000"/>
                </a:solidFill>
              </a:rPr>
              <a:t>. </a:t>
            </a:r>
            <a:r>
              <a:rPr lang="kk-KZ" sz="3200" dirty="0" smtClean="0">
                <a:solidFill>
                  <a:srgbClr val="FF0000"/>
                </a:solidFill>
              </a:rPr>
              <a:t>ЕҚБ </a:t>
            </a:r>
            <a:r>
              <a:rPr lang="kk-KZ" sz="3200" dirty="0">
                <a:solidFill>
                  <a:srgbClr val="FF0000"/>
                </a:solidFill>
              </a:rPr>
              <a:t>балаларға арналған физикалық эксперименттер </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KZ" sz="4800" dirty="0"/>
          </a:p>
        </p:txBody>
      </p:sp>
      <p:pic>
        <p:nvPicPr>
          <p:cNvPr id="4" name="Picture 2" descr="Picture background"/>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207412" y="1592768"/>
            <a:ext cx="5747037" cy="423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18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450749" y="205539"/>
            <a:ext cx="8980982" cy="67656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kk-KZ" sz="2800" b="1" dirty="0">
                <a:solidFill>
                  <a:srgbClr val="FF0000"/>
                </a:solidFill>
              </a:rPr>
              <a:t>ЕҚБ балаларға арналған физикалық эксперименттер </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800" dirty="0">
              <a:solidFill>
                <a:srgbClr val="FF000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85C9D05-CB77-4C32-BB99-92FA786C74A9}"/>
              </a:ext>
            </a:extLst>
          </p:cNvPr>
          <p:cNvSpPr txBox="1"/>
          <p:nvPr/>
        </p:nvSpPr>
        <p:spPr>
          <a:xfrm>
            <a:off x="4867819" y="925331"/>
            <a:ext cx="6145744" cy="3970318"/>
          </a:xfrm>
          <a:prstGeom prst="rect">
            <a:avLst/>
          </a:prstGeom>
          <a:noFill/>
        </p:spPr>
        <p:txBody>
          <a:bodyPr wrap="square">
            <a:spAutoFit/>
          </a:bodyPr>
          <a:lstStyle/>
          <a:p>
            <a:r>
              <a:rPr lang="kk-KZ" sz="2000" b="1" dirty="0" smtClean="0"/>
              <a:t>Фронтальды </a:t>
            </a:r>
            <a:r>
              <a:rPr lang="kk-KZ" sz="2000" b="1" dirty="0"/>
              <a:t>зертханалық жұмыс</a:t>
            </a:r>
            <a:endParaRPr lang="ru-RU" sz="2000" b="1" dirty="0"/>
          </a:p>
          <a:p>
            <a:r>
              <a:rPr lang="kk-KZ" dirty="0"/>
              <a:t>Сапалық зертханалық жұмыс (физикалық құбылысты бақылау) және сандық зертханалық жұмыс (шамды өлшеу, шығармашылық эксперименттік тапсырмалар) болып бөлінеді. Зертханалық жұмысты (экспериментті) орындауда оқушылар экспериментке белсене қатынасады, физикалық құбылыстарды өздері қолымен істеп көріп өздері бақылайды, өлшеулер жүргізеді, физикалық шамалар мен тұрақтыларды тағайындайды, табиғат заңдылықтарын зерттейді,  сандық және сапалық қасиеттерін байқап, өлшейді, өз бетінше қорытынды жасауға үйренеді, физикалық процестерді тануға және өмірде қолдануға мүмкіндігі артады.</a:t>
            </a:r>
            <a:endParaRPr lang="ru-RU" dirty="0"/>
          </a:p>
          <a:p>
            <a:pPr algn="just"/>
            <a:endParaRPr lang="ru-KZ" dirty="0">
              <a:latin typeface="Arial" panose="020B0604020202020204" pitchFamily="34" charset="0"/>
              <a:cs typeface="Arial" panose="020B0604020202020204" pitchFamily="34" charset="0"/>
            </a:endParaRPr>
          </a:p>
        </p:txBody>
      </p:sp>
      <p:pic>
        <p:nvPicPr>
          <p:cNvPr id="4098" name="Picture 2" descr="https://cdn.gamma.app/8bt8yaeya8l57lf/generated-images/QFtvUNkb3U530pqT8uw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87" y="968054"/>
            <a:ext cx="3872865" cy="498537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92686" y="4492375"/>
            <a:ext cx="6096000" cy="1754326"/>
          </a:xfrm>
          <a:prstGeom prst="rect">
            <a:avLst/>
          </a:prstGeom>
        </p:spPr>
        <p:txBody>
          <a:bodyPr>
            <a:spAutoFit/>
          </a:bodyPr>
          <a:lstStyle/>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Фронтальды зертханалық жұмысты барлық білім алушылар бір типті құрал-жабдықтарда орындайды (10 - 45 минут) және сабақтың соңында жұмыстың нәтижесін міндетті түрде ұжымдық талқылайды. Мұндай жұмыстар бір уақытта барлық сынып оқушыларның мәселенің шешімін іздеуге мүмкіндік береді.</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63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917081" y="236728"/>
            <a:ext cx="9211909" cy="994123"/>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kk-KZ" sz="2800" b="1" dirty="0">
                <a:solidFill>
                  <a:srgbClr val="FF0000"/>
                </a:solidFill>
              </a:rPr>
              <a:t>ЕҚБ балаларға арналған физикалық эксперименттер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Прямоугольник 3"/>
          <p:cNvSpPr/>
          <p:nvPr/>
        </p:nvSpPr>
        <p:spPr>
          <a:xfrm>
            <a:off x="1040507" y="1253998"/>
            <a:ext cx="5708164" cy="4801314"/>
          </a:xfrm>
          <a:prstGeom prst="rect">
            <a:avLst/>
          </a:prstGeom>
        </p:spPr>
        <p:txBody>
          <a:bodyPr wrap="square">
            <a:spAutoFit/>
          </a:bodyPr>
          <a:lstStyle/>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Фронтальды зертханалық сабақтар дидактикалық мақсатына қарай төмендегідей жіктеледі:</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1. физикалық құбылыстарды бақылау және зерттеу;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2. бақылау-өлшеу құралдарымен және физикалық шамаларды өлшеумен танысу;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3. кейбір физикалық құрылғылар мен техникалық қондырғылардың құрылғысымен және жұмыс принципімен танысу;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4. сандық заңдылықтарды анықтау немесе тексеру;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5. физикалық ұғымдардың мәнін, заттар мен процестердің физикалық сипаттамаларын анықтау.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Пән мұғалімі фронтальды зертханалық жұмыстарды ұйымдастырғанда мақсатына қарай ең ұтымды және оқушылардың жас ерекшеліктеріне, жұмысты орындау әдісіне, есеп беру формасына, нәтижелерді талқылау әдісіне сәйкес қажетті құрал-жабдықтарды таңдайды.</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https://cdn.gamma.app/8bt8yaeya8l57lf/generated-images/yKVGSB2zQT6dezpl3ZWz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910" y="1087329"/>
            <a:ext cx="4410075" cy="52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4531</TotalTime>
  <Words>1047</Words>
  <Application>Microsoft Office PowerPoint</Application>
  <PresentationFormat>Широкоэкранный</PresentationFormat>
  <Paragraphs>123</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Презентация PowerPoint</vt:lpstr>
      <vt:lpstr>1. ЕҚБ балаларға арналған физикалық эксперименттер  </vt:lpstr>
      <vt:lpstr>2. ЕҚБ балаларға арналған физикалық эксперименттер  </vt:lpstr>
      <vt:lpstr>1. ЕҚБ балаларға арналған физикалық эксперименттер  </vt:lpstr>
      <vt:lpstr>1. ЕҚБ балаларға арналған физикалық эксперименттер  </vt:lpstr>
      <vt:lpstr>1. ВАКУУМДЫҚ ТЕХНИКАСЫНЫҢ ДАМУ ТАРИХЫ</vt:lpstr>
      <vt:lpstr>Презентация PowerPoint</vt:lpstr>
      <vt:lpstr>1. ЕҚБ балаларға арналған физикалық эксперименттер  </vt:lpstr>
      <vt:lpstr>2. Ерекше қажеттіліктері бар балаларға қолданылатын арнайы әдістер    </vt:lpstr>
      <vt:lpstr>2. Ерекше қажеттіліктері бар балаларға қолданылатын арнайы әдістер  </vt:lpstr>
      <vt:lpstr>2. Ерекше қажеттіліктері бар балаларға қолданылатын арнайы әдістер</vt:lpstr>
      <vt:lpstr>2. Ерекше қажеттіліктері бар балаларға қолданылатын арнайы әдістер</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Баймахан Тажахмет</cp:lastModifiedBy>
  <cp:revision>122</cp:revision>
  <dcterms:created xsi:type="dcterms:W3CDTF">2021-11-16T03:16:23Z</dcterms:created>
  <dcterms:modified xsi:type="dcterms:W3CDTF">2024-10-29T18:14:27Z</dcterms:modified>
</cp:coreProperties>
</file>