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</p:sldMasterIdLst>
  <p:notesMasterIdLst>
    <p:notesMasterId r:id="rId11"/>
  </p:notesMasterIdLst>
  <p:sldIdLst>
    <p:sldId id="909" r:id="rId3"/>
    <p:sldId id="910" r:id="rId4"/>
    <p:sldId id="995" r:id="rId5"/>
    <p:sldId id="1029" r:id="rId6"/>
    <p:sldId id="1023" r:id="rId7"/>
    <p:sldId id="1037" r:id="rId8"/>
    <p:sldId id="994" r:id="rId9"/>
    <p:sldId id="308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6DE"/>
    <a:srgbClr val="1EDA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 autoAdjust="0"/>
    <p:restoredTop sz="94660"/>
  </p:normalViewPr>
  <p:slideViewPr>
    <p:cSldViewPr>
      <p:cViewPr varScale="1">
        <p:scale>
          <a:sx n="68" d="100"/>
          <a:sy n="68" d="100"/>
        </p:scale>
        <p:origin x="78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83DF570-B871-4765-A501-3AB76E42B4F3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665BE0-5DF5-4D69-9D43-8C830D929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5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CC97789-0C42-4F31-AB75-0BF00057A988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33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3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31D6-471D-47E4-9105-CDA94A2BDE5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57C9-20C4-4F5C-A7B1-D4502739CEB3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341A-2542-4B85-9740-2C45A5C10B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37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43D5-CF78-4C2E-BBC6-3781956D3162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8527D-87FC-4F84-B26D-FD589C519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1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C69-E691-438F-B344-147BA407927B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706A-8FBD-486E-AF95-7CC7764E5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46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95E-FE9D-430E-B952-03636FF936F4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BD214-4096-438E-8E5B-59371891097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638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BAFC-4114-4D77-AA04-45A51A55A7B2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5B7D-8BAC-4793-9B39-AD28C50B582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2865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DFC-E6C3-4C68-807B-BD137E3706AE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59E0-1AF6-443C-B8D7-058045044E1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4939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4B36-0791-4D9C-A174-81EC87710CDD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0CCB9-5F8E-4790-ACC6-E5A02B03C2D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0479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AF6-D4C8-4A18-8183-E6C315F41C05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FFBB-ECEF-4051-A7C3-10FB176C47A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2517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1920-45DC-47C5-BFB9-1000F44E8E3B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A222A-D227-4F2C-9A07-67E93D0221D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6851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4F65-DB9E-47AE-970F-D1759315FF34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58328-517A-436F-A99E-D5B4D4FC532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2491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13AA-ED52-47D8-B1F0-28B3D1EB4C6C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D511C-6A90-4D58-A3D3-7302D04435B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539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F868-E6D5-4CF0-9331-0B2257F4A674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58F64-5970-47EA-92B3-3AD25A655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400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534F-41B7-4C9B-A12C-7AEBCB65168D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E1D0-E782-465A-96C3-8F399A2FC0D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5524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B41F-A938-4980-8BD2-E794335AD37F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0A6E1-18D3-452E-9C26-23BD3DF1DBC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2738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9125-A02F-4AD8-897C-2617D183C763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59B4-D101-49B1-BB23-88F21741B9D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9677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6BAD-8DD2-496B-AF07-104A41B488C4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972E3-AF65-4411-ACA4-0D6AEAED4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8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4BCE-9B35-4770-ACAB-9AA4968D904A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A61DA-9891-4233-893A-FECA0E74F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08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38CA-9E29-49E4-98C0-437F23863B3C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E7E6-EE78-4C8A-952E-B9F3772A5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8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667C-089B-49CE-91FE-AE57709F1552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B906C-54BE-4EE0-A2C2-FFD3A3C8A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57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6F70-C294-42C3-A758-FEC4F6F6BDA1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5D6C2-3985-48D7-9899-94511E5E8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5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0725-AC8E-4C08-9507-144EA0DC9020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87DF-D102-4642-B984-5015FC143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28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B132-B894-4ECB-BC39-BF21CA2033FA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82B7D-460A-4207-9FC0-13BA54BEC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50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373B-5356-49C6-AEF9-A46436077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A5C9A-CE07-4E70-B1A8-3046C3190B31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77A-4215-4F3C-BFE3-C6ABCD8FB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E79A-38E8-4F1F-BB9C-2E8EB296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066C4A1-0B4C-4061-B408-6A2E158850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GB" altLang="ru-RU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en-GB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83C8-636B-40BB-B73E-C0AA62524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EE7BD-0DB4-48FD-9531-8047A8D09003}" type="datetimeFigureOut">
              <a:rPr lang="en-GB"/>
              <a:pPr>
                <a:defRPr/>
              </a:pPr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1442-274D-4CF1-BBBB-CE8BA9D6F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CA6-CD47-4EFB-B75A-7F8FEB28C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D8E90"/>
                </a:solidFill>
              </a:defRPr>
            </a:lvl1pPr>
          </a:lstStyle>
          <a:p>
            <a:fld id="{1496A2B2-0006-4417-A933-7AB89479D63A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FD7A30B-768C-4700-AD4B-51790D050E78}"/>
              </a:ext>
            </a:extLst>
          </p:cNvPr>
          <p:cNvSpPr/>
          <p:nvPr/>
        </p:nvSpPr>
        <p:spPr>
          <a:xfrm rot="21115072">
            <a:off x="1433513" y="3171825"/>
            <a:ext cx="1946275" cy="1762125"/>
          </a:xfrm>
          <a:prstGeom prst="wedgeRoundRectCallout">
            <a:avLst>
              <a:gd name="adj1" fmla="val 44397"/>
              <a:gd name="adj2" fmla="val 9063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124F6EC-6284-4D56-883A-F2322A6F63B5}"/>
              </a:ext>
            </a:extLst>
          </p:cNvPr>
          <p:cNvSpPr/>
          <p:nvPr/>
        </p:nvSpPr>
        <p:spPr>
          <a:xfrm rot="659947">
            <a:off x="5762625" y="3254375"/>
            <a:ext cx="1878013" cy="1730375"/>
          </a:xfrm>
          <a:prstGeom prst="wedgeRectCallout">
            <a:avLst>
              <a:gd name="adj1" fmla="val -48738"/>
              <a:gd name="adj2" fmla="val 800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4B40563-FA49-4CC1-955A-66F5306794E2}"/>
              </a:ext>
            </a:extLst>
          </p:cNvPr>
          <p:cNvSpPr/>
          <p:nvPr/>
        </p:nvSpPr>
        <p:spPr>
          <a:xfrm>
            <a:off x="3273425" y="3197225"/>
            <a:ext cx="2559050" cy="2063750"/>
          </a:xfrm>
          <a:prstGeom prst="wedgeEllipseCallout">
            <a:avLst>
              <a:gd name="adj1" fmla="val -6977"/>
              <a:gd name="adj2" fmla="val 742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BEC42B-AA0B-4179-8F17-A013728DE46C}"/>
              </a:ext>
            </a:extLst>
          </p:cNvPr>
          <p:cNvGrpSpPr/>
          <p:nvPr/>
        </p:nvGrpSpPr>
        <p:grpSpPr>
          <a:xfrm>
            <a:off x="4082066" y="3658118"/>
            <a:ext cx="1100730" cy="650127"/>
            <a:chOff x="7582599" y="4457958"/>
            <a:chExt cx="347389" cy="205179"/>
          </a:xfrm>
          <a:solidFill>
            <a:srgbClr val="00B05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39BE280-AE7D-4631-8343-24DECDE1ABA2}"/>
                </a:ext>
              </a:extLst>
            </p:cNvPr>
            <p:cNvSpPr/>
            <p:nvPr/>
          </p:nvSpPr>
          <p:spPr>
            <a:xfrm rot="2700000">
              <a:off x="7527711" y="4512846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09BE327-4645-440C-B1C5-67A5187A854F}"/>
                </a:ext>
              </a:extLst>
            </p:cNvPr>
            <p:cNvSpPr/>
            <p:nvPr/>
          </p:nvSpPr>
          <p:spPr>
            <a:xfrm rot="8100000">
              <a:off x="7590361" y="4465313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670ECA8-38B9-4CAB-B91C-82FA6DCF61F8}"/>
              </a:ext>
            </a:extLst>
          </p:cNvPr>
          <p:cNvSpPr txBox="1"/>
          <p:nvPr/>
        </p:nvSpPr>
        <p:spPr>
          <a:xfrm rot="656027">
            <a:off x="5788025" y="3092450"/>
            <a:ext cx="1927225" cy="205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75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lang="en-US" sz="1275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FE6D8-356B-45F6-A9B9-616D6BF8CA08}"/>
              </a:ext>
            </a:extLst>
          </p:cNvPr>
          <p:cNvSpPr txBox="1"/>
          <p:nvPr/>
        </p:nvSpPr>
        <p:spPr>
          <a:xfrm rot="21154896">
            <a:off x="1392238" y="2955925"/>
            <a:ext cx="1927225" cy="205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A3509-9AE7-4426-A089-65F70EFB7FEB}"/>
              </a:ext>
            </a:extLst>
          </p:cNvPr>
          <p:cNvSpPr txBox="1"/>
          <p:nvPr/>
        </p:nvSpPr>
        <p:spPr>
          <a:xfrm>
            <a:off x="1092200" y="1136649"/>
            <a:ext cx="6921500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5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ІШКІ АУДИТОРЛЫҚ ТЕКСЕРУДІ ЖОСПАРЛАУ</a:t>
            </a:r>
            <a:endParaRPr lang="en-US" sz="375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B4063-FD4E-4D55-BCBC-A342EF124D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-17057" y="692696"/>
            <a:ext cx="9143999" cy="5143500"/>
          </a:xfrm>
          <a:prstGeom prst="rect">
            <a:avLst/>
          </a:prstGeom>
          <a:gradFill>
            <a:gsLst>
              <a:gs pos="39368">
                <a:srgbClr val="F2F4C2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123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628650" y="827088"/>
            <a:ext cx="7886700" cy="993775"/>
          </a:xfrm>
        </p:spPr>
        <p:txBody>
          <a:bodyPr/>
          <a:lstStyle/>
          <a:p>
            <a:pPr algn="ctr" eaLnBrk="1" hangingPunct="1"/>
            <a:r>
              <a:rPr lang="kk-KZ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856984" cy="31085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1.Жоспарлаудың түсінігі,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кезендері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негізгі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2.Аудиттің жоспарын дайындау</a:t>
            </a:r>
          </a:p>
          <a:p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3.Бухгалтерлік есеп жүйесін алдын – ала бағалау</a:t>
            </a:r>
          </a:p>
          <a:p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4.Аудит бағдарламасын құру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DFD87D0-F2F7-4996-9A93-DCEF07DBD16E}"/>
              </a:ext>
            </a:extLst>
          </p:cNvPr>
          <p:cNvSpPr/>
          <p:nvPr/>
        </p:nvSpPr>
        <p:spPr>
          <a:xfrm>
            <a:off x="3347864" y="260649"/>
            <a:ext cx="5545311" cy="6494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0871" y="551289"/>
            <a:ext cx="52572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жүргізу масштабын анықтау кезінде үш негізгі кезеңді бөліп көрсетуге болады: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.Аудиторлық процедураларды жоспарлау және даярлау</a:t>
            </a:r>
          </a:p>
          <a:p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Қаржылық  есеп беру элементтерін тексеру</a:t>
            </a:r>
          </a:p>
          <a:p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Пікірді қалыптастыру және тұжырымдаманы құру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54F86-5AF6-7BF3-BD98-93289585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2523963" cy="32403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DFD87D0-F2F7-4996-9A93-DCEF07DBD16E}"/>
              </a:ext>
            </a:extLst>
          </p:cNvPr>
          <p:cNvSpPr/>
          <p:nvPr/>
        </p:nvSpPr>
        <p:spPr bwMode="auto">
          <a:xfrm>
            <a:off x="323528" y="872715"/>
            <a:ext cx="4474840" cy="496556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«Жоспарлау» халықаралық аудит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жоспарлаудың негізгі мақсаты: аудитті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тимді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жүргізуді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қамтамасыз ету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көрсетілген.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4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жұмысын дұрыс жоспарлау аудиттің маңызды саласына қажетті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бөлуге,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потенциалды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мәселелерді анықтауға және жұмысты уақытында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аяқтауға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көмектеседі.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выглядит как человек, офисные принадлежности, одежда, Офис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57B5A59E-BF9F-27A0-83D2-0C83B1F3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84782"/>
            <a:ext cx="3610744" cy="37414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60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AAD64B0-E999-4AF2-841E-9C2369FAA56D}"/>
              </a:ext>
            </a:extLst>
          </p:cNvPr>
          <p:cNvSpPr/>
          <p:nvPr/>
        </p:nvSpPr>
        <p:spPr bwMode="auto">
          <a:xfrm>
            <a:off x="729005" y="908720"/>
            <a:ext cx="4038600" cy="4824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tx1"/>
                </a:solidFill>
              </a:rPr>
              <a:t>Аудиттің мақсаты </a:t>
            </a:r>
            <a:r>
              <a:rPr lang="ru-RU" sz="2800" b="1" dirty="0" err="1">
                <a:solidFill>
                  <a:schemeClr val="tx1"/>
                </a:solidFill>
              </a:rPr>
              <a:t>ұйымның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кемшіліктерін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теріс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жақтарын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іздеп</a:t>
            </a:r>
            <a:r>
              <a:rPr lang="ru-RU" sz="2800" b="1" dirty="0">
                <a:solidFill>
                  <a:schemeClr val="tx1"/>
                </a:solidFill>
              </a:rPr>
              <a:t> табу емес, оның </a:t>
            </a:r>
            <a:r>
              <a:rPr lang="ru-RU" sz="2800" b="1" dirty="0" err="1">
                <a:solidFill>
                  <a:schemeClr val="tx1"/>
                </a:solidFill>
              </a:rPr>
              <a:t>бухгалтерлік</a:t>
            </a:r>
            <a:r>
              <a:rPr lang="ru-RU" sz="2800" b="1" dirty="0">
                <a:solidFill>
                  <a:schemeClr val="tx1"/>
                </a:solidFill>
              </a:rPr>
              <a:t> немесе экономикалық </a:t>
            </a:r>
            <a:r>
              <a:rPr lang="ru-RU" sz="2800" b="1" dirty="0" err="1">
                <a:solidFill>
                  <a:schemeClr val="tx1"/>
                </a:solidFill>
              </a:rPr>
              <a:t>жұмысындағы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қателіктерін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анықтап</a:t>
            </a:r>
            <a:r>
              <a:rPr lang="ru-RU" sz="2800" b="1" dirty="0">
                <a:solidFill>
                  <a:schemeClr val="tx1"/>
                </a:solidFill>
              </a:rPr>
              <a:t>, оларды </a:t>
            </a:r>
            <a:r>
              <a:rPr lang="ru-RU" sz="2800" b="1" dirty="0" err="1">
                <a:solidFill>
                  <a:schemeClr val="tx1"/>
                </a:solidFill>
              </a:rPr>
              <a:t>болашақта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болдырмау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жолдарын</a:t>
            </a:r>
            <a:r>
              <a:rPr lang="ru-RU" sz="2800" b="1" dirty="0">
                <a:solidFill>
                  <a:schemeClr val="tx1"/>
                </a:solidFill>
              </a:rPr>
              <a:t> көрсету болып табылады.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B96375-A1C2-B7A8-D048-E13D994F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24745"/>
            <a:ext cx="3122915" cy="4176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оутбук, человек, офисные принадлежности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AC89D5E7-4635-0211-C60A-2FBC95A9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48" r="3334" b="-1"/>
          <a:stretch/>
        </p:blipFill>
        <p:spPr>
          <a:xfrm>
            <a:off x="539552" y="1166019"/>
            <a:ext cx="3456384" cy="4279206"/>
          </a:xfrm>
          <a:custGeom>
            <a:avLst/>
            <a:gdLst>
              <a:gd name="connsiteX0" fmla="*/ 0 w 3456384"/>
              <a:gd name="connsiteY0" fmla="*/ 0 h 4279206"/>
              <a:gd name="connsiteX1" fmla="*/ 610628 w 3456384"/>
              <a:gd name="connsiteY1" fmla="*/ 0 h 4279206"/>
              <a:gd name="connsiteX2" fmla="*/ 1152128 w 3456384"/>
              <a:gd name="connsiteY2" fmla="*/ 0 h 4279206"/>
              <a:gd name="connsiteX3" fmla="*/ 1797320 w 3456384"/>
              <a:gd name="connsiteY3" fmla="*/ 0 h 4279206"/>
              <a:gd name="connsiteX4" fmla="*/ 2269692 w 3456384"/>
              <a:gd name="connsiteY4" fmla="*/ 0 h 4279206"/>
              <a:gd name="connsiteX5" fmla="*/ 2811192 w 3456384"/>
              <a:gd name="connsiteY5" fmla="*/ 0 h 4279206"/>
              <a:gd name="connsiteX6" fmla="*/ 3456384 w 3456384"/>
              <a:gd name="connsiteY6" fmla="*/ 0 h 4279206"/>
              <a:gd name="connsiteX7" fmla="*/ 3456384 w 3456384"/>
              <a:gd name="connsiteY7" fmla="*/ 620485 h 4279206"/>
              <a:gd name="connsiteX8" fmla="*/ 3456384 w 3456384"/>
              <a:gd name="connsiteY8" fmla="*/ 1155386 h 4279206"/>
              <a:gd name="connsiteX9" fmla="*/ 3456384 w 3456384"/>
              <a:gd name="connsiteY9" fmla="*/ 1690286 h 4279206"/>
              <a:gd name="connsiteX10" fmla="*/ 3456384 w 3456384"/>
              <a:gd name="connsiteY10" fmla="*/ 2267979 h 4279206"/>
              <a:gd name="connsiteX11" fmla="*/ 3456384 w 3456384"/>
              <a:gd name="connsiteY11" fmla="*/ 2845672 h 4279206"/>
              <a:gd name="connsiteX12" fmla="*/ 3456384 w 3456384"/>
              <a:gd name="connsiteY12" fmla="*/ 3380573 h 4279206"/>
              <a:gd name="connsiteX13" fmla="*/ 3456384 w 3456384"/>
              <a:gd name="connsiteY13" fmla="*/ 3787097 h 4279206"/>
              <a:gd name="connsiteX14" fmla="*/ 3456384 w 3456384"/>
              <a:gd name="connsiteY14" fmla="*/ 4279206 h 4279206"/>
              <a:gd name="connsiteX15" fmla="*/ 2811192 w 3456384"/>
              <a:gd name="connsiteY15" fmla="*/ 4279206 h 4279206"/>
              <a:gd name="connsiteX16" fmla="*/ 2338820 w 3456384"/>
              <a:gd name="connsiteY16" fmla="*/ 4279206 h 4279206"/>
              <a:gd name="connsiteX17" fmla="*/ 1831884 w 3456384"/>
              <a:gd name="connsiteY17" fmla="*/ 4279206 h 4279206"/>
              <a:gd name="connsiteX18" fmla="*/ 1255820 w 3456384"/>
              <a:gd name="connsiteY18" fmla="*/ 4279206 h 4279206"/>
              <a:gd name="connsiteX19" fmla="*/ 748883 w 3456384"/>
              <a:gd name="connsiteY19" fmla="*/ 4279206 h 4279206"/>
              <a:gd name="connsiteX20" fmla="*/ 0 w 3456384"/>
              <a:gd name="connsiteY20" fmla="*/ 4279206 h 4279206"/>
              <a:gd name="connsiteX21" fmla="*/ 0 w 3456384"/>
              <a:gd name="connsiteY21" fmla="*/ 3872681 h 4279206"/>
              <a:gd name="connsiteX22" fmla="*/ 0 w 3456384"/>
              <a:gd name="connsiteY22" fmla="*/ 3380573 h 4279206"/>
              <a:gd name="connsiteX23" fmla="*/ 0 w 3456384"/>
              <a:gd name="connsiteY23" fmla="*/ 2845672 h 4279206"/>
              <a:gd name="connsiteX24" fmla="*/ 0 w 3456384"/>
              <a:gd name="connsiteY24" fmla="*/ 2353563 h 4279206"/>
              <a:gd name="connsiteX25" fmla="*/ 0 w 3456384"/>
              <a:gd name="connsiteY25" fmla="*/ 1775870 h 4279206"/>
              <a:gd name="connsiteX26" fmla="*/ 0 w 3456384"/>
              <a:gd name="connsiteY26" fmla="*/ 1369346 h 4279206"/>
              <a:gd name="connsiteX27" fmla="*/ 0 w 3456384"/>
              <a:gd name="connsiteY27" fmla="*/ 877237 h 4279206"/>
              <a:gd name="connsiteX28" fmla="*/ 0 w 3456384"/>
              <a:gd name="connsiteY28" fmla="*/ 0 h 42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56384" h="4279206" extrusionOk="0">
                <a:moveTo>
                  <a:pt x="0" y="0"/>
                </a:moveTo>
                <a:cubicBezTo>
                  <a:pt x="257729" y="-32262"/>
                  <a:pt x="343198" y="60029"/>
                  <a:pt x="610628" y="0"/>
                </a:cubicBezTo>
                <a:cubicBezTo>
                  <a:pt x="878058" y="-60029"/>
                  <a:pt x="958504" y="27936"/>
                  <a:pt x="1152128" y="0"/>
                </a:cubicBezTo>
                <a:cubicBezTo>
                  <a:pt x="1345752" y="-27936"/>
                  <a:pt x="1637121" y="2659"/>
                  <a:pt x="1797320" y="0"/>
                </a:cubicBezTo>
                <a:cubicBezTo>
                  <a:pt x="1957519" y="-2659"/>
                  <a:pt x="2125235" y="32774"/>
                  <a:pt x="2269692" y="0"/>
                </a:cubicBezTo>
                <a:cubicBezTo>
                  <a:pt x="2414149" y="-32774"/>
                  <a:pt x="2627811" y="61598"/>
                  <a:pt x="2811192" y="0"/>
                </a:cubicBezTo>
                <a:cubicBezTo>
                  <a:pt x="2994573" y="-61598"/>
                  <a:pt x="3146768" y="4350"/>
                  <a:pt x="3456384" y="0"/>
                </a:cubicBezTo>
                <a:cubicBezTo>
                  <a:pt x="3508441" y="274492"/>
                  <a:pt x="3383001" y="420074"/>
                  <a:pt x="3456384" y="620485"/>
                </a:cubicBezTo>
                <a:cubicBezTo>
                  <a:pt x="3529767" y="820896"/>
                  <a:pt x="3398503" y="961802"/>
                  <a:pt x="3456384" y="1155386"/>
                </a:cubicBezTo>
                <a:cubicBezTo>
                  <a:pt x="3514265" y="1348970"/>
                  <a:pt x="3423543" y="1516176"/>
                  <a:pt x="3456384" y="1690286"/>
                </a:cubicBezTo>
                <a:cubicBezTo>
                  <a:pt x="3489225" y="1864396"/>
                  <a:pt x="3437768" y="1990085"/>
                  <a:pt x="3456384" y="2267979"/>
                </a:cubicBezTo>
                <a:cubicBezTo>
                  <a:pt x="3475000" y="2545873"/>
                  <a:pt x="3430903" y="2577686"/>
                  <a:pt x="3456384" y="2845672"/>
                </a:cubicBezTo>
                <a:cubicBezTo>
                  <a:pt x="3481865" y="3113658"/>
                  <a:pt x="3447375" y="3239624"/>
                  <a:pt x="3456384" y="3380573"/>
                </a:cubicBezTo>
                <a:cubicBezTo>
                  <a:pt x="3465393" y="3521522"/>
                  <a:pt x="3422520" y="3661293"/>
                  <a:pt x="3456384" y="3787097"/>
                </a:cubicBezTo>
                <a:cubicBezTo>
                  <a:pt x="3490248" y="3912901"/>
                  <a:pt x="3397971" y="4125302"/>
                  <a:pt x="3456384" y="4279206"/>
                </a:cubicBezTo>
                <a:cubicBezTo>
                  <a:pt x="3153527" y="4287471"/>
                  <a:pt x="3111057" y="4267339"/>
                  <a:pt x="2811192" y="4279206"/>
                </a:cubicBezTo>
                <a:cubicBezTo>
                  <a:pt x="2511327" y="4291073"/>
                  <a:pt x="2511982" y="4276390"/>
                  <a:pt x="2338820" y="4279206"/>
                </a:cubicBezTo>
                <a:cubicBezTo>
                  <a:pt x="2165658" y="4282022"/>
                  <a:pt x="1935118" y="4223769"/>
                  <a:pt x="1831884" y="4279206"/>
                </a:cubicBezTo>
                <a:cubicBezTo>
                  <a:pt x="1728650" y="4334643"/>
                  <a:pt x="1433536" y="4267036"/>
                  <a:pt x="1255820" y="4279206"/>
                </a:cubicBezTo>
                <a:cubicBezTo>
                  <a:pt x="1078104" y="4291376"/>
                  <a:pt x="894433" y="4223741"/>
                  <a:pt x="748883" y="4279206"/>
                </a:cubicBezTo>
                <a:cubicBezTo>
                  <a:pt x="603333" y="4334671"/>
                  <a:pt x="194129" y="4260960"/>
                  <a:pt x="0" y="4279206"/>
                </a:cubicBezTo>
                <a:cubicBezTo>
                  <a:pt x="-22810" y="4195511"/>
                  <a:pt x="16144" y="4065001"/>
                  <a:pt x="0" y="3872681"/>
                </a:cubicBezTo>
                <a:cubicBezTo>
                  <a:pt x="-16144" y="3680362"/>
                  <a:pt x="51108" y="3561089"/>
                  <a:pt x="0" y="3380573"/>
                </a:cubicBezTo>
                <a:cubicBezTo>
                  <a:pt x="-51108" y="3200057"/>
                  <a:pt x="16516" y="3038707"/>
                  <a:pt x="0" y="2845672"/>
                </a:cubicBezTo>
                <a:cubicBezTo>
                  <a:pt x="-16516" y="2652637"/>
                  <a:pt x="24613" y="2544979"/>
                  <a:pt x="0" y="2353563"/>
                </a:cubicBezTo>
                <a:cubicBezTo>
                  <a:pt x="-24613" y="2162147"/>
                  <a:pt x="14451" y="1977456"/>
                  <a:pt x="0" y="1775870"/>
                </a:cubicBezTo>
                <a:cubicBezTo>
                  <a:pt x="-14451" y="1574284"/>
                  <a:pt x="25537" y="1561445"/>
                  <a:pt x="0" y="1369346"/>
                </a:cubicBezTo>
                <a:cubicBezTo>
                  <a:pt x="-25537" y="1177247"/>
                  <a:pt x="28246" y="1117616"/>
                  <a:pt x="0" y="877237"/>
                </a:cubicBezTo>
                <a:cubicBezTo>
                  <a:pt x="-28246" y="636858"/>
                  <a:pt x="33142" y="18715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96572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9ED2ED7-5417-408E-9687-E0DFDE7C9330}"/>
              </a:ext>
            </a:extLst>
          </p:cNvPr>
          <p:cNvSpPr/>
          <p:nvPr/>
        </p:nvSpPr>
        <p:spPr bwMode="auto">
          <a:xfrm>
            <a:off x="4648200" y="548680"/>
            <a:ext cx="4038600" cy="557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Аудиторлық </a:t>
            </a:r>
            <a:r>
              <a:rPr lang="ru-RU" sz="2400" b="1" i="1" dirty="0" err="1">
                <a:solidFill>
                  <a:srgbClr val="002060"/>
                </a:solidFill>
              </a:rPr>
              <a:t>бағдарламаның</a:t>
            </a:r>
            <a:r>
              <a:rPr lang="ru-RU" sz="2400" b="1" i="1" dirty="0">
                <a:solidFill>
                  <a:srgbClr val="002060"/>
                </a:solidFill>
              </a:rPr>
              <a:t> 2 түрі болады: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   Бақылау құралдарын тестілеу бағдарламасы, ол </a:t>
            </a:r>
            <a:r>
              <a:rPr lang="ru-RU" sz="2400" b="1" i="1" dirty="0" err="1">
                <a:solidFill>
                  <a:schemeClr val="tx1"/>
                </a:solidFill>
              </a:rPr>
              <a:t>кәсіпорынның</a:t>
            </a:r>
            <a:r>
              <a:rPr lang="ru-RU" sz="2400" b="1" i="1" dirty="0">
                <a:solidFill>
                  <a:schemeClr val="tx1"/>
                </a:solidFill>
              </a:rPr>
              <a:t> ішкі бақылау жүйесінің қызметі туралы </a:t>
            </a:r>
            <a:r>
              <a:rPr lang="ru-RU" sz="2400" b="1" i="1" dirty="0" err="1">
                <a:solidFill>
                  <a:schemeClr val="tx1"/>
                </a:solidFill>
              </a:rPr>
              <a:t>ақпараттар</a:t>
            </a:r>
            <a:r>
              <a:rPr lang="ru-RU" sz="2400" b="1" i="1" dirty="0">
                <a:solidFill>
                  <a:schemeClr val="tx1"/>
                </a:solidFill>
              </a:rPr>
              <a:t> жинау </a:t>
            </a:r>
            <a:r>
              <a:rPr lang="ru-RU" sz="2400" b="1" i="1" dirty="0" err="1">
                <a:solidFill>
                  <a:schemeClr val="tx1"/>
                </a:solidFill>
              </a:rPr>
              <a:t>рәсімін</a:t>
            </a:r>
            <a:r>
              <a:rPr lang="ru-RU" sz="2400" b="1" i="1" dirty="0">
                <a:solidFill>
                  <a:schemeClr val="tx1"/>
                </a:solidFill>
              </a:rPr>
              <a:t> қамтиды;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   Мәні бойынша аудиторлық рәсімдер бағдарламасы (</a:t>
            </a:r>
            <a:r>
              <a:rPr lang="ru-RU" sz="2400" b="1" i="1" dirty="0" err="1">
                <a:solidFill>
                  <a:schemeClr val="tx1"/>
                </a:solidFill>
              </a:rPr>
              <a:t>шоттардағы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қалдықтарды</a:t>
            </a:r>
            <a:r>
              <a:rPr lang="ru-RU" sz="2400" b="1" i="1" dirty="0">
                <a:solidFill>
                  <a:schemeClr val="tx1"/>
                </a:solidFill>
              </a:rPr>
              <a:t> тексеру), тікелей </a:t>
            </a:r>
            <a:r>
              <a:rPr lang="ru-RU" sz="2400" b="1" i="1" dirty="0" err="1">
                <a:solidFill>
                  <a:schemeClr val="tx1"/>
                </a:solidFill>
              </a:rPr>
              <a:t>шоттардағы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қалдықтар</a:t>
            </a:r>
            <a:r>
              <a:rPr lang="ru-RU" sz="2400" b="1" i="1" dirty="0">
                <a:solidFill>
                  <a:schemeClr val="tx1"/>
                </a:solidFill>
              </a:rPr>
              <a:t> туралы ақпараттарды жинау </a:t>
            </a:r>
            <a:r>
              <a:rPr lang="ru-RU" sz="2400" b="1" i="1" dirty="0" err="1">
                <a:solidFill>
                  <a:schemeClr val="tx1"/>
                </a:solidFill>
              </a:rPr>
              <a:t>рәсімін</a:t>
            </a:r>
            <a:r>
              <a:rPr lang="ru-RU" sz="2400" b="1" i="1" dirty="0">
                <a:solidFill>
                  <a:schemeClr val="tx1"/>
                </a:solidFill>
              </a:rPr>
              <a:t> қамтиды.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0" y="16737"/>
            <a:ext cx="925252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Талқылауға арналған сұрақтар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Аудитордың жоспарлау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әсер ететін факторлар қандай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Аудиторлық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Аудиторлық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кешенділік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түсінесіз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Аудиторлық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үздіксіздік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түсінесіз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Аудиторлық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ұтымдылық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түсінесіз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0" name="椭圆 26"/>
          <p:cNvSpPr/>
          <p:nvPr/>
        </p:nvSpPr>
        <p:spPr>
          <a:xfrm>
            <a:off x="5210197" y="-140975"/>
            <a:ext cx="4540090" cy="4564369"/>
          </a:xfrm>
          <a:prstGeom prst="ellipse">
            <a:avLst/>
          </a:prstGeom>
          <a:solidFill>
            <a:srgbClr val="DA5F5A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87" name="图片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5570" y="169706"/>
            <a:ext cx="4024085" cy="3977397"/>
          </a:xfrm>
          <a:prstGeom prst="ellipse">
            <a:avLst/>
          </a:prstGeom>
        </p:spPr>
      </p:pic>
      <p:sp>
        <p:nvSpPr>
          <p:cNvPr id="1049324" name="文本框 10"/>
          <p:cNvSpPr txBox="1"/>
          <p:nvPr/>
        </p:nvSpPr>
        <p:spPr>
          <a:xfrm>
            <a:off x="-314614" y="3151167"/>
            <a:ext cx="722456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z" altLang="en-US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назарларыңызға</a:t>
            </a:r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endParaRPr lang="zh-CN" altLang="en-US" sz="4125" b="1"/>
          </a:p>
          <a:p>
            <a:pPr algn="ctr"/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r>
              <a:rPr lang="kaz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рахмет</a:t>
            </a:r>
            <a:endParaRPr lang="zh-CN" altLang="en-US" sz="4125" b="1"/>
          </a:p>
        </p:txBody>
      </p:sp>
      <p:sp>
        <p:nvSpPr>
          <p:cNvPr id="1049328" name="椭圆 28"/>
          <p:cNvSpPr/>
          <p:nvPr/>
        </p:nvSpPr>
        <p:spPr>
          <a:xfrm>
            <a:off x="6909955" y="3727924"/>
            <a:ext cx="1064687" cy="1070381"/>
          </a:xfrm>
          <a:prstGeom prst="ellipse">
            <a:avLst/>
          </a:prstGeom>
          <a:solidFill>
            <a:srgbClr val="F3E4C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30" name="椭圆 29"/>
          <p:cNvSpPr/>
          <p:nvPr/>
        </p:nvSpPr>
        <p:spPr>
          <a:xfrm>
            <a:off x="908449" y="1721428"/>
            <a:ext cx="1064687" cy="1070381"/>
          </a:xfrm>
          <a:prstGeom prst="ellipse">
            <a:avLst/>
          </a:prstGeom>
          <a:solidFill>
            <a:srgbClr val="57A5B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252</Words>
  <Application>Microsoft Office PowerPoint</Application>
  <PresentationFormat>Экран (4:3)</PresentationFormat>
  <Paragraphs>45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Times New Roman</vt:lpstr>
      <vt:lpstr>方正大标宋简体</vt:lpstr>
      <vt:lpstr>Тема Office</vt:lpstr>
      <vt:lpstr>Office Theme</vt:lpstr>
      <vt:lpstr>Презентация PowerPoint</vt:lpstr>
      <vt:lpstr>Сұрақтар: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Мемлекеттік аудиттің маңызы мен мәні</dc:title>
  <dc:creator>ENU</dc:creator>
  <cp:lastModifiedBy>Тажикенова Сапия Каргабаевна</cp:lastModifiedBy>
  <cp:revision>349</cp:revision>
  <dcterms:created xsi:type="dcterms:W3CDTF">2018-01-31T09:20:05Z</dcterms:created>
  <dcterms:modified xsi:type="dcterms:W3CDTF">2024-10-30T09:16:36Z</dcterms:modified>
</cp:coreProperties>
</file>