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2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62" d="100"/>
          <a:sy n="62" d="100"/>
        </p:scale>
        <p:origin x="84" y="7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ata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rawing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rawing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rawing9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E0DD0F-3F8F-4D8F-80EE-4CBC19C55572}" type="doc">
      <dgm:prSet loTypeId="urn:microsoft.com/office/officeart/2005/8/layout/hierarchy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9C42BA6-D3D6-4FB0-85C1-D349F9AC70B9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l" rtl="0"/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Жанғыш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қазбаларды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өртеу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және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басқа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да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өнеркәсіптік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процестер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әсерінен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бөлініп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атмосферада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жинақталатын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көмір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қышқыл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газ (С02 ),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көмірсутектер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яғни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, метан (СН4), этан (С2Н6)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және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т.б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. (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жоғары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концентрациясы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болмаса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бұл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заттар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жекелей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аса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қауіпті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емес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)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газдары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парникті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эффектінің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пайда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болуына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алып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келеді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Парникті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эффектінің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механизмі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қарапайым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Бұлтсыз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ауа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райы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ашық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кезде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күн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сәулелері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Жер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бетіне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оңай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жетіп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топырақ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өсімдіктер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жамылғысымен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сіңіріледі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Жер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беті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қызған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соң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жылу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энергиясын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ұзын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толқынды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сәулелену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түрінде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атмосфераға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қайта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береді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Алайда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бұл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жылу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энергиясы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атмосферада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шашырамай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жоғарыда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айтылған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газдардың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молекулаларымен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сіңіріліп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(С02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жылу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энергиясының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18%-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ын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сіңіреді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),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молекулалардың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қарқынды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қозғалысына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және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температураның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көтерілуіне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алып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келеді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Атмосфералық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газдар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(азот,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оттегі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, су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парлары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)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жылу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сәулелерін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сіңірмей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керісінше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оларды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шашыратады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. С02-нің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концентрациясы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жыл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сайын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0,8-1,5 мг/кг-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ға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көтерілуде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Зерттеулер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бойынша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СО2-нің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мөлшері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ауада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екі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есе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көбейсе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орташа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температура 3°С-5°С-қа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көтеріледі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Бұл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өз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кезегінде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климаттың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ғаламдық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жылуына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яғни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Антарктидадағы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мұздықтардың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жаппай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еруіне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Әлемдік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мұхиттың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орташа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деңгейінің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көтерілуіне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көптеген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жердің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су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астында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қалуына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және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басқа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да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жағымсыз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жағдайларға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алып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келеді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1F651E96-A65E-4B51-A3E6-41AF603596C3}" type="parTrans" cxnId="{DB222CB6-48FE-4DB2-952C-1CBBA99FAC32}">
      <dgm:prSet/>
      <dgm:spPr/>
      <dgm:t>
        <a:bodyPr/>
        <a:lstStyle/>
        <a:p>
          <a:endParaRPr lang="ru-RU"/>
        </a:p>
      </dgm:t>
    </dgm:pt>
    <dgm:pt modelId="{02598810-303E-4F52-B786-35C619AA592D}" type="sibTrans" cxnId="{DB222CB6-48FE-4DB2-952C-1CBBA99FAC32}">
      <dgm:prSet/>
      <dgm:spPr/>
      <dgm:t>
        <a:bodyPr/>
        <a:lstStyle/>
        <a:p>
          <a:endParaRPr lang="ru-RU"/>
        </a:p>
      </dgm:t>
    </dgm:pt>
    <dgm:pt modelId="{702425A7-FB30-4683-A12C-F773C87E8F41}" type="pres">
      <dgm:prSet presAssocID="{4DE0DD0F-3F8F-4D8F-80EE-4CBC19C55572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D876782-B5DD-45F0-8175-6C08A94BFAAB}" type="pres">
      <dgm:prSet presAssocID="{E9C42BA6-D3D6-4FB0-85C1-D349F9AC70B9}" presName="vertOne" presStyleCnt="0"/>
      <dgm:spPr/>
    </dgm:pt>
    <dgm:pt modelId="{4EEA1C74-D956-4346-9161-40A69FFECD33}" type="pres">
      <dgm:prSet presAssocID="{E9C42BA6-D3D6-4FB0-85C1-D349F9AC70B9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714378F-98B0-42BC-A692-E63CAF8D3E11}" type="pres">
      <dgm:prSet presAssocID="{E9C42BA6-D3D6-4FB0-85C1-D349F9AC70B9}" presName="horzOne" presStyleCnt="0"/>
      <dgm:spPr/>
    </dgm:pt>
  </dgm:ptLst>
  <dgm:cxnLst>
    <dgm:cxn modelId="{DB222CB6-48FE-4DB2-952C-1CBBA99FAC32}" srcId="{4DE0DD0F-3F8F-4D8F-80EE-4CBC19C55572}" destId="{E9C42BA6-D3D6-4FB0-85C1-D349F9AC70B9}" srcOrd="0" destOrd="0" parTransId="{1F651E96-A65E-4B51-A3E6-41AF603596C3}" sibTransId="{02598810-303E-4F52-B786-35C619AA592D}"/>
    <dgm:cxn modelId="{BD351A2B-FBB4-4A7F-8BA3-3BB823F99DA1}" type="presOf" srcId="{E9C42BA6-D3D6-4FB0-85C1-D349F9AC70B9}" destId="{4EEA1C74-D956-4346-9161-40A69FFECD33}" srcOrd="0" destOrd="0" presId="urn:microsoft.com/office/officeart/2005/8/layout/hierarchy4"/>
    <dgm:cxn modelId="{1635806A-AF5F-4D89-A2FA-8A86AA102902}" type="presOf" srcId="{4DE0DD0F-3F8F-4D8F-80EE-4CBC19C55572}" destId="{702425A7-FB30-4683-A12C-F773C87E8F41}" srcOrd="0" destOrd="0" presId="urn:microsoft.com/office/officeart/2005/8/layout/hierarchy4"/>
    <dgm:cxn modelId="{32569865-08B8-4927-B824-26A695E883D6}" type="presParOf" srcId="{702425A7-FB30-4683-A12C-F773C87E8F41}" destId="{FD876782-B5DD-45F0-8175-6C08A94BFAAB}" srcOrd="0" destOrd="0" presId="urn:microsoft.com/office/officeart/2005/8/layout/hierarchy4"/>
    <dgm:cxn modelId="{E3FC275D-B10E-4128-BA06-C2E672113EEF}" type="presParOf" srcId="{FD876782-B5DD-45F0-8175-6C08A94BFAAB}" destId="{4EEA1C74-D956-4346-9161-40A69FFECD33}" srcOrd="0" destOrd="0" presId="urn:microsoft.com/office/officeart/2005/8/layout/hierarchy4"/>
    <dgm:cxn modelId="{C161BE21-4910-4D5E-B601-BF68528C054E}" type="presParOf" srcId="{FD876782-B5DD-45F0-8175-6C08A94BFAAB}" destId="{2714378F-98B0-42BC-A692-E63CAF8D3E11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276C218-C9D6-4BB7-90BE-272E5D249B27}" type="doc">
      <dgm:prSet loTypeId="urn:microsoft.com/office/officeart/2005/8/layout/cycle5" loCatId="cycle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4762883A-49AE-4E5C-912A-A1AD84ED9AE6}">
      <dgm:prSet custT="1"/>
      <dgm:spPr/>
      <dgm:t>
        <a:bodyPr/>
        <a:lstStyle/>
        <a:p>
          <a:pPr rtl="0"/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Жаңбырлы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тропикалық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ормандар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оттегінің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басты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көзі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және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оттегі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тепе-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теңдігін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сақтауда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үлкен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роль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атқарады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Сондықтан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тропикалық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ормандарды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«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планетаның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жасыл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өкпесі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»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деп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те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атайды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Соңғы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50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жылда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адамның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қатысуымен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Жер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бетіндегі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ормандардың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2/3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бөлігі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, ал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соңғы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100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жылда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Жер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бетіндегі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орман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массивтерінің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40%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жойылған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Жыл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сайын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дүние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жүзінде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15-20 млн гектар (Финляндия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аумағындай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)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Спопикалы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қ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ормандар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жойылуда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Соңғы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10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жыл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ішінде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ормандардың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жойылу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қарқыны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90%-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ға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өсіп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жылына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1,8%-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ды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құрайды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52FFC2FF-8F29-4137-A161-B4816ED2D055}" type="parTrans" cxnId="{640B5116-513A-4703-80B4-0D89E15E62A0}">
      <dgm:prSet/>
      <dgm:spPr/>
      <dgm:t>
        <a:bodyPr/>
        <a:lstStyle/>
        <a:p>
          <a:endParaRPr lang="ru-RU"/>
        </a:p>
      </dgm:t>
    </dgm:pt>
    <dgm:pt modelId="{EACEB62C-F865-47C6-BFC8-EBC19A121251}" type="sibTrans" cxnId="{640B5116-513A-4703-80B4-0D89E15E62A0}">
      <dgm:prSet/>
      <dgm:spPr/>
      <dgm:t>
        <a:bodyPr/>
        <a:lstStyle/>
        <a:p>
          <a:endParaRPr lang="ru-RU"/>
        </a:p>
      </dgm:t>
    </dgm:pt>
    <dgm:pt modelId="{F54D582C-E2A6-41B1-B55A-81D33CDB4A22}">
      <dgm:prSet custT="1"/>
      <dgm:spPr/>
      <dgm:t>
        <a:bodyPr/>
        <a:lstStyle/>
        <a:p>
          <a:pPr rtl="0"/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Ең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көп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шығынға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ұшырап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жатқан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елдердің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қатарына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Бразилия , Мексика,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Үндістан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Тайланд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жатады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Егер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тропикалық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ормандар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осындай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қарқынмен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жойыла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берсе 30-40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жылдан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соң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Жер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бетінде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мұндай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ормандар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қалмайды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Тропикалық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ормандар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аумағының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азаюы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әсерінен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атмосферадағы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оттегінің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мөлшері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XX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ғасырдың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ортасымен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салыстырғанда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жыл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сайын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10-12 млрд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тоннаға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азайып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, ал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көмір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қышқыл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газының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мөлшері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10-12%-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ға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көбеюде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яғни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оттегі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тепе-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теңдігінің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бұзылу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қаупі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бар.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CE8FC62A-7421-4752-9091-53D86311A056}" type="parTrans" cxnId="{4F832D17-A32D-4FA5-8C85-EE412BFE0F2C}">
      <dgm:prSet/>
      <dgm:spPr/>
      <dgm:t>
        <a:bodyPr/>
        <a:lstStyle/>
        <a:p>
          <a:endParaRPr lang="ru-RU"/>
        </a:p>
      </dgm:t>
    </dgm:pt>
    <dgm:pt modelId="{B3DDC5B8-B76D-4BFD-9E40-26C97723D3EA}" type="sibTrans" cxnId="{4F832D17-A32D-4FA5-8C85-EE412BFE0F2C}">
      <dgm:prSet/>
      <dgm:spPr/>
      <dgm:t>
        <a:bodyPr/>
        <a:lstStyle/>
        <a:p>
          <a:endParaRPr lang="ru-RU"/>
        </a:p>
      </dgm:t>
    </dgm:pt>
    <dgm:pt modelId="{8CE5002B-982D-484B-A534-6C0B782B1D32}" type="pres">
      <dgm:prSet presAssocID="{8276C218-C9D6-4BB7-90BE-272E5D249B2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E84A157-3741-4E17-8860-B7CE16FC5102}" type="pres">
      <dgm:prSet presAssocID="{4762883A-49AE-4E5C-912A-A1AD84ED9AE6}" presName="node" presStyleLbl="node1" presStyleIdx="0" presStyleCnt="2" custScaleY="1288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BB8DE7-253D-402D-8EF9-24E0CDC566BD}" type="pres">
      <dgm:prSet presAssocID="{4762883A-49AE-4E5C-912A-A1AD84ED9AE6}" presName="spNode" presStyleCnt="0"/>
      <dgm:spPr/>
    </dgm:pt>
    <dgm:pt modelId="{3D45F196-705F-4BA3-9933-C5C91F512BA4}" type="pres">
      <dgm:prSet presAssocID="{EACEB62C-F865-47C6-BFC8-EBC19A121251}" presName="sibTrans" presStyleLbl="sibTrans1D1" presStyleIdx="0" presStyleCnt="2"/>
      <dgm:spPr/>
      <dgm:t>
        <a:bodyPr/>
        <a:lstStyle/>
        <a:p>
          <a:endParaRPr lang="ru-RU"/>
        </a:p>
      </dgm:t>
    </dgm:pt>
    <dgm:pt modelId="{E6DC64EC-ED88-4FBB-8401-8B0594342A58}" type="pres">
      <dgm:prSet presAssocID="{F54D582C-E2A6-41B1-B55A-81D33CDB4A22}" presName="node" presStyleLbl="node1" presStyleIdx="1" presStyleCnt="2" custScaleY="1288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7F969C-C8C2-4804-AA85-A98C8BB31EC7}" type="pres">
      <dgm:prSet presAssocID="{F54D582C-E2A6-41B1-B55A-81D33CDB4A22}" presName="spNode" presStyleCnt="0"/>
      <dgm:spPr/>
    </dgm:pt>
    <dgm:pt modelId="{2A5E7C16-EA99-4E12-A6FD-C1D95D620567}" type="pres">
      <dgm:prSet presAssocID="{B3DDC5B8-B76D-4BFD-9E40-26C97723D3EA}" presName="sibTrans" presStyleLbl="sibTrans1D1" presStyleIdx="1" presStyleCnt="2"/>
      <dgm:spPr/>
      <dgm:t>
        <a:bodyPr/>
        <a:lstStyle/>
        <a:p>
          <a:endParaRPr lang="ru-RU"/>
        </a:p>
      </dgm:t>
    </dgm:pt>
  </dgm:ptLst>
  <dgm:cxnLst>
    <dgm:cxn modelId="{640B5116-513A-4703-80B4-0D89E15E62A0}" srcId="{8276C218-C9D6-4BB7-90BE-272E5D249B27}" destId="{4762883A-49AE-4E5C-912A-A1AD84ED9AE6}" srcOrd="0" destOrd="0" parTransId="{52FFC2FF-8F29-4137-A161-B4816ED2D055}" sibTransId="{EACEB62C-F865-47C6-BFC8-EBC19A121251}"/>
    <dgm:cxn modelId="{4F832D17-A32D-4FA5-8C85-EE412BFE0F2C}" srcId="{8276C218-C9D6-4BB7-90BE-272E5D249B27}" destId="{F54D582C-E2A6-41B1-B55A-81D33CDB4A22}" srcOrd="1" destOrd="0" parTransId="{CE8FC62A-7421-4752-9091-53D86311A056}" sibTransId="{B3DDC5B8-B76D-4BFD-9E40-26C97723D3EA}"/>
    <dgm:cxn modelId="{86D241D5-1A72-4488-A2D5-DFF70C441F68}" type="presOf" srcId="{8276C218-C9D6-4BB7-90BE-272E5D249B27}" destId="{8CE5002B-982D-484B-A534-6C0B782B1D32}" srcOrd="0" destOrd="0" presId="urn:microsoft.com/office/officeart/2005/8/layout/cycle5"/>
    <dgm:cxn modelId="{99D267C6-E45E-475F-8AD4-E0935C6BF82A}" type="presOf" srcId="{F54D582C-E2A6-41B1-B55A-81D33CDB4A22}" destId="{E6DC64EC-ED88-4FBB-8401-8B0594342A58}" srcOrd="0" destOrd="0" presId="urn:microsoft.com/office/officeart/2005/8/layout/cycle5"/>
    <dgm:cxn modelId="{0573D847-E6FB-4326-9B5A-E1F67BAD7A76}" type="presOf" srcId="{4762883A-49AE-4E5C-912A-A1AD84ED9AE6}" destId="{9E84A157-3741-4E17-8860-B7CE16FC5102}" srcOrd="0" destOrd="0" presId="urn:microsoft.com/office/officeart/2005/8/layout/cycle5"/>
    <dgm:cxn modelId="{797FB05D-DE50-4365-9E1D-2E4A5DAF8F8E}" type="presOf" srcId="{EACEB62C-F865-47C6-BFC8-EBC19A121251}" destId="{3D45F196-705F-4BA3-9933-C5C91F512BA4}" srcOrd="0" destOrd="0" presId="urn:microsoft.com/office/officeart/2005/8/layout/cycle5"/>
    <dgm:cxn modelId="{083A22D2-76DD-4727-B32B-F5FF51F7F161}" type="presOf" srcId="{B3DDC5B8-B76D-4BFD-9E40-26C97723D3EA}" destId="{2A5E7C16-EA99-4E12-A6FD-C1D95D620567}" srcOrd="0" destOrd="0" presId="urn:microsoft.com/office/officeart/2005/8/layout/cycle5"/>
    <dgm:cxn modelId="{AD466625-6CA7-4FB5-B115-92375D5A779B}" type="presParOf" srcId="{8CE5002B-982D-484B-A534-6C0B782B1D32}" destId="{9E84A157-3741-4E17-8860-B7CE16FC5102}" srcOrd="0" destOrd="0" presId="urn:microsoft.com/office/officeart/2005/8/layout/cycle5"/>
    <dgm:cxn modelId="{36A62B23-A8A0-4042-8BAF-F322FAF70924}" type="presParOf" srcId="{8CE5002B-982D-484B-A534-6C0B782B1D32}" destId="{48BB8DE7-253D-402D-8EF9-24E0CDC566BD}" srcOrd="1" destOrd="0" presId="urn:microsoft.com/office/officeart/2005/8/layout/cycle5"/>
    <dgm:cxn modelId="{1BC1F7F0-8749-4B72-8FDB-9F891B9FA875}" type="presParOf" srcId="{8CE5002B-982D-484B-A534-6C0B782B1D32}" destId="{3D45F196-705F-4BA3-9933-C5C91F512BA4}" srcOrd="2" destOrd="0" presId="urn:microsoft.com/office/officeart/2005/8/layout/cycle5"/>
    <dgm:cxn modelId="{FCF6D7BB-8F23-4197-9373-75B73DEC503A}" type="presParOf" srcId="{8CE5002B-982D-484B-A534-6C0B782B1D32}" destId="{E6DC64EC-ED88-4FBB-8401-8B0594342A58}" srcOrd="3" destOrd="0" presId="urn:microsoft.com/office/officeart/2005/8/layout/cycle5"/>
    <dgm:cxn modelId="{1EA95F79-1CB1-47AD-8AF7-249A23AA5CE2}" type="presParOf" srcId="{8CE5002B-982D-484B-A534-6C0B782B1D32}" destId="{107F969C-C8C2-4804-AA85-A98C8BB31EC7}" srcOrd="4" destOrd="0" presId="urn:microsoft.com/office/officeart/2005/8/layout/cycle5"/>
    <dgm:cxn modelId="{D3241C49-B121-4798-A091-5823C5B1C19D}" type="presParOf" srcId="{8CE5002B-982D-484B-A534-6C0B782B1D32}" destId="{2A5E7C16-EA99-4E12-A6FD-C1D95D620567}" srcOrd="5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35997CE-4D8F-4D70-8E12-3DA5868E90AE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E32DE43-2C3F-40E1-9A92-3091C5445ED4}">
      <dgm:prSet/>
      <dgm:spPr/>
      <dgm:t>
        <a:bodyPr/>
        <a:lstStyle/>
        <a:p>
          <a:pPr rtl="0"/>
          <a:r>
            <a:rPr lang="ru-RU" dirty="0" err="1" smtClean="0">
              <a:latin typeface="Times New Roman" pitchFamily="18" charset="0"/>
              <a:cs typeface="Times New Roman" pitchFamily="18" charset="0"/>
            </a:rPr>
            <a:t>Қазақстан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аумағының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3,2%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ғана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орманды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алқап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Мамандардың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пікірінше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еліміз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орман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қорғау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ісі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бойынша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әлемдік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тәжірибеден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көп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артта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қалып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қойған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. Осы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күнге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дейін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ұлттық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орман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саясаты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қалыптасқан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жоқ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.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Соңғы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кездері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ағашты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заңсыз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кесу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әрекеті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белен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алды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Әсіресе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еліміздің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орман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қорының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40%-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ын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құрайтын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сексеуілді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отау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күшейіп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барады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. Ал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сексеуілдің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онсыз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да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экологиясы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нашар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ылғалы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аз,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топырағы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құнарсыз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құмды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аймақтарда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өсетіні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бәрімізғе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белгілі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Айта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кетерлігі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, 1992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жылы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орман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көшеттерін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отырғызу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ісі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80,7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мың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гектар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болса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, он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жылдан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сон 2002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жылы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бұл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көрсеткіш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8,9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мың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гектарға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дейін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қысқарған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0F89CFE6-B0FF-459F-92BB-5380B1A4A6CC}" type="parTrans" cxnId="{DC0F04F7-0220-41AA-B7FD-D6EF3794AB31}">
      <dgm:prSet/>
      <dgm:spPr/>
      <dgm:t>
        <a:bodyPr/>
        <a:lstStyle/>
        <a:p>
          <a:endParaRPr lang="ru-RU"/>
        </a:p>
      </dgm:t>
    </dgm:pt>
    <dgm:pt modelId="{7C2DED19-AE55-4AC9-AB35-09BE364B784E}" type="sibTrans" cxnId="{DC0F04F7-0220-41AA-B7FD-D6EF3794AB31}">
      <dgm:prSet/>
      <dgm:spPr/>
      <dgm:t>
        <a:bodyPr/>
        <a:lstStyle/>
        <a:p>
          <a:endParaRPr lang="ru-RU"/>
        </a:p>
      </dgm:t>
    </dgm:pt>
    <dgm:pt modelId="{CF309A42-B265-40FC-AD2B-E198C70484BF}" type="pres">
      <dgm:prSet presAssocID="{B35997CE-4D8F-4D70-8E12-3DA5868E90A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7A5C948-D689-4324-A23D-26C936781D2B}" type="pres">
      <dgm:prSet presAssocID="{EE32DE43-2C3F-40E1-9A92-3091C5445ED4}" presName="composite" presStyleCnt="0"/>
      <dgm:spPr/>
    </dgm:pt>
    <dgm:pt modelId="{FC79AFA9-2A47-4E1D-9B67-F6EBB4176BD7}" type="pres">
      <dgm:prSet presAssocID="{EE32DE43-2C3F-40E1-9A92-3091C5445ED4}" presName="rect1" presStyleLbl="trAlignAcc1" presStyleIdx="0" presStyleCnt="1" custScaleY="1872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BBD760-2C45-4D6D-B1CE-2706E47FC619}" type="pres">
      <dgm:prSet presAssocID="{EE32DE43-2C3F-40E1-9A92-3091C5445ED4}" presName="rect2" presStyleLbl="fgImgPlace1" presStyleIdx="0" presStyleCnt="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DF85ADE9-5866-4621-80F1-0EC1F160AC58}" type="presOf" srcId="{B35997CE-4D8F-4D70-8E12-3DA5868E90AE}" destId="{CF309A42-B265-40FC-AD2B-E198C70484BF}" srcOrd="0" destOrd="0" presId="urn:microsoft.com/office/officeart/2008/layout/PictureStrips"/>
    <dgm:cxn modelId="{7DD3EF9C-8124-4E1E-AEFE-2B4E33A75A89}" type="presOf" srcId="{EE32DE43-2C3F-40E1-9A92-3091C5445ED4}" destId="{FC79AFA9-2A47-4E1D-9B67-F6EBB4176BD7}" srcOrd="0" destOrd="0" presId="urn:microsoft.com/office/officeart/2008/layout/PictureStrips"/>
    <dgm:cxn modelId="{DC0F04F7-0220-41AA-B7FD-D6EF3794AB31}" srcId="{B35997CE-4D8F-4D70-8E12-3DA5868E90AE}" destId="{EE32DE43-2C3F-40E1-9A92-3091C5445ED4}" srcOrd="0" destOrd="0" parTransId="{0F89CFE6-B0FF-459F-92BB-5380B1A4A6CC}" sibTransId="{7C2DED19-AE55-4AC9-AB35-09BE364B784E}"/>
    <dgm:cxn modelId="{6590E6F5-285F-4DF3-9925-382FD44A7A4C}" type="presParOf" srcId="{CF309A42-B265-40FC-AD2B-E198C70484BF}" destId="{B7A5C948-D689-4324-A23D-26C936781D2B}" srcOrd="0" destOrd="0" presId="urn:microsoft.com/office/officeart/2008/layout/PictureStrips"/>
    <dgm:cxn modelId="{88BE5700-69FF-470D-B2D9-08C4C419BECC}" type="presParOf" srcId="{B7A5C948-D689-4324-A23D-26C936781D2B}" destId="{FC79AFA9-2A47-4E1D-9B67-F6EBB4176BD7}" srcOrd="0" destOrd="0" presId="urn:microsoft.com/office/officeart/2008/layout/PictureStrips"/>
    <dgm:cxn modelId="{2A118AF3-E7F9-4C99-A6F9-01E350F26FB1}" type="presParOf" srcId="{B7A5C948-D689-4324-A23D-26C936781D2B}" destId="{1FBBD760-2C45-4D6D-B1CE-2706E47FC619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9471527-CCC1-4AC2-BDD1-B87E53F3DE74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08AAE89-4FF6-4E3D-81A1-F6672E503160}">
      <dgm:prSet custT="1"/>
      <dgm:spPr/>
      <dgm:t>
        <a:bodyPr/>
        <a:lstStyle/>
        <a:p>
          <a:pPr algn="l" rtl="0"/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Мәліметтер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бойынша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келесі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ғасырдың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басына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дейін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Жер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бетінің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температурасы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1,4°С-қа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көтеріледі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. 1997 ж. Киото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хаттамасына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сәйкес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өнеркәсібі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дамыған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елдер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2008-2012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жылдары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1990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жылмен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салыстырғанда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парникті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газдардың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атмосфераға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бөлінуін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55%-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ға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дейін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азайту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керек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Алайда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бұл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хаттаманың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шешімдері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әлі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күнге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дейін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күшіне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енген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жоқ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Өйткені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дамыған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елдер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бұл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шешімнің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дұрыстығына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күмәнмен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қарауда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. 2000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жылы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Гаага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қаласында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өткен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конференцияда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әрбір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индустриалды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елде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зиянды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заттарды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атмосфераға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бөлуді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азайтудың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ұлттық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саясаты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жүргізілу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керектігі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туралы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шешім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қабылданды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Өкінішке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орай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көптеген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елдер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көміртегінің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атмосферадағы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азаюын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ормандар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мен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топырақтың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сіңіруінен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емес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өздерінің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іс-әрекеттері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арқасында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деп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көрсеткісі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келеді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Қазақстан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да 2006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жылға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дейін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2008-2012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жылдар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аралығында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парникті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газдарды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атмосфераға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шығаруды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азайту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бойынша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міндеттеме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алып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анықталуы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керек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еді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Бірақ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іс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жүзінде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бұл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мәселе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тек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қағаз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жүзінде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қалып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отыр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4DC5D0BB-C233-429E-B1E1-F134112422F9}" type="parTrans" cxnId="{15C551AE-FC4C-4825-A842-DFDE2A28A4A3}">
      <dgm:prSet/>
      <dgm:spPr/>
      <dgm:t>
        <a:bodyPr/>
        <a:lstStyle/>
        <a:p>
          <a:endParaRPr lang="ru-RU"/>
        </a:p>
      </dgm:t>
    </dgm:pt>
    <dgm:pt modelId="{B21F1C3D-2E57-48C7-9EDC-6DDB04643828}" type="sibTrans" cxnId="{15C551AE-FC4C-4825-A842-DFDE2A28A4A3}">
      <dgm:prSet/>
      <dgm:spPr/>
      <dgm:t>
        <a:bodyPr/>
        <a:lstStyle/>
        <a:p>
          <a:endParaRPr lang="ru-RU"/>
        </a:p>
      </dgm:t>
    </dgm:pt>
    <dgm:pt modelId="{2AE8BCF9-A799-47EA-A0EC-1E0935270925}" type="pres">
      <dgm:prSet presAssocID="{09471527-CCC1-4AC2-BDD1-B87E53F3DE74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D225E7BA-364A-4239-A8EE-C1501D7292B3}" type="pres">
      <dgm:prSet presAssocID="{09471527-CCC1-4AC2-BDD1-B87E53F3DE74}" presName="pyramid" presStyleLbl="node1" presStyleIdx="0" presStyleCnt="1"/>
      <dgm:spPr/>
    </dgm:pt>
    <dgm:pt modelId="{06940AF7-7304-4EBD-830B-1A36C4794C76}" type="pres">
      <dgm:prSet presAssocID="{09471527-CCC1-4AC2-BDD1-B87E53F3DE74}" presName="theList" presStyleCnt="0"/>
      <dgm:spPr/>
    </dgm:pt>
    <dgm:pt modelId="{5EB20B48-7C16-4536-9BF7-F3C5D6C4A6DB}" type="pres">
      <dgm:prSet presAssocID="{908AAE89-4FF6-4E3D-81A1-F6672E503160}" presName="aNode" presStyleLbl="fgAcc1" presStyleIdx="0" presStyleCnt="1" custScaleX="174165" custScaleY="155421" custLinFactY="6517" custLinFactNeighborX="2339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DB32BF-5A75-4441-9520-A8FE242B9603}" type="pres">
      <dgm:prSet presAssocID="{908AAE89-4FF6-4E3D-81A1-F6672E503160}" presName="aSpace" presStyleCnt="0"/>
      <dgm:spPr/>
    </dgm:pt>
  </dgm:ptLst>
  <dgm:cxnLst>
    <dgm:cxn modelId="{15C551AE-FC4C-4825-A842-DFDE2A28A4A3}" srcId="{09471527-CCC1-4AC2-BDD1-B87E53F3DE74}" destId="{908AAE89-4FF6-4E3D-81A1-F6672E503160}" srcOrd="0" destOrd="0" parTransId="{4DC5D0BB-C233-429E-B1E1-F134112422F9}" sibTransId="{B21F1C3D-2E57-48C7-9EDC-6DDB04643828}"/>
    <dgm:cxn modelId="{26824AB4-A547-4324-8C94-99390D37BC0B}" type="presOf" srcId="{09471527-CCC1-4AC2-BDD1-B87E53F3DE74}" destId="{2AE8BCF9-A799-47EA-A0EC-1E0935270925}" srcOrd="0" destOrd="0" presId="urn:microsoft.com/office/officeart/2005/8/layout/pyramid2"/>
    <dgm:cxn modelId="{D2213609-E3C9-4C13-A2F4-16F7CB18218D}" type="presOf" srcId="{908AAE89-4FF6-4E3D-81A1-F6672E503160}" destId="{5EB20B48-7C16-4536-9BF7-F3C5D6C4A6DB}" srcOrd="0" destOrd="0" presId="urn:microsoft.com/office/officeart/2005/8/layout/pyramid2"/>
    <dgm:cxn modelId="{FFA817B2-8C7A-44D0-9FE3-316ED71AC682}" type="presParOf" srcId="{2AE8BCF9-A799-47EA-A0EC-1E0935270925}" destId="{D225E7BA-364A-4239-A8EE-C1501D7292B3}" srcOrd="0" destOrd="0" presId="urn:microsoft.com/office/officeart/2005/8/layout/pyramid2"/>
    <dgm:cxn modelId="{4141F4DD-2DEA-43C3-BC32-2BAE6DE6B26F}" type="presParOf" srcId="{2AE8BCF9-A799-47EA-A0EC-1E0935270925}" destId="{06940AF7-7304-4EBD-830B-1A36C4794C76}" srcOrd="1" destOrd="0" presId="urn:microsoft.com/office/officeart/2005/8/layout/pyramid2"/>
    <dgm:cxn modelId="{EC948551-2ABA-49E6-B392-BDDF1D6F0A95}" type="presParOf" srcId="{06940AF7-7304-4EBD-830B-1A36C4794C76}" destId="{5EB20B48-7C16-4536-9BF7-F3C5D6C4A6DB}" srcOrd="0" destOrd="0" presId="urn:microsoft.com/office/officeart/2005/8/layout/pyramid2"/>
    <dgm:cxn modelId="{2F4154DA-5F4B-478C-8462-A476E07F6518}" type="presParOf" srcId="{06940AF7-7304-4EBD-830B-1A36C4794C76}" destId="{3BDB32BF-5A75-4441-9520-A8FE242B9603}" srcOrd="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AF0825B-3C96-46C1-8068-3F9B1F5C8869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D5744FD3-49BB-482F-9E1E-7DADA1ED0189}">
      <dgm:prSet custT="1"/>
      <dgm:spPr/>
      <dgm:t>
        <a:bodyPr/>
        <a:lstStyle/>
        <a:p>
          <a:pPr rtl="0"/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Ғаламдық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негізгі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экологиялық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проблемалардың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бірі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атмосферадағы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ластаушы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заттардың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ұзақ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қашықтықтарға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тасымалдануы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Алғашында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бұл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проблема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радиоактивті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заттардың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үлкен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қашықтықтарға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таралуына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байланысты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пайда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болды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Негізінен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күкірт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диоксиді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және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оның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қосылыстары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, азот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оксиді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және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оның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қосылыстары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ауыр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металдар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(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әсіресе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сынап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),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пестицидтер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радиоактивті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заттар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сияқты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улылығы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жоғары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заттардың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таралуына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баса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назар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аударған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жөн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45A6ACA4-393A-4C8E-B698-BE65787DC384}" type="parTrans" cxnId="{AB7A5C93-7FB8-42F4-B481-93D58E4FF113}">
      <dgm:prSet/>
      <dgm:spPr/>
      <dgm:t>
        <a:bodyPr/>
        <a:lstStyle/>
        <a:p>
          <a:endParaRPr lang="ru-RU"/>
        </a:p>
      </dgm:t>
    </dgm:pt>
    <dgm:pt modelId="{E3917B9E-10E8-4F13-BF93-A2C5AACCF063}" type="sibTrans" cxnId="{AB7A5C93-7FB8-42F4-B481-93D58E4FF113}">
      <dgm:prSet/>
      <dgm:spPr/>
      <dgm:t>
        <a:bodyPr/>
        <a:lstStyle/>
        <a:p>
          <a:endParaRPr lang="ru-RU"/>
        </a:p>
      </dgm:t>
    </dgm:pt>
    <dgm:pt modelId="{8C0F06AE-1E53-4157-92CB-62B2C1947E97}">
      <dgm:prSet custT="1"/>
      <dgm:spPr/>
      <dgm:t>
        <a:bodyPr/>
        <a:lstStyle/>
        <a:p>
          <a:pPr rtl="0"/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Күкірт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диоксиді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мен азот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оксидтерінің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жуылуы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күкірт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жөне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азотқышқылдарының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түзілуіне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әсер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етеді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Бұл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үлкен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территориялардағы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табиғи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ортаның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жалпы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қышқылдануына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айтарлықтай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экологиялық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өзгерістерге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алып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келді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Түзілген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қышқылдар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және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олардың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қосылыстары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жауған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жауын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шашынның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құрамында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қардың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жер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бетіндегі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су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айдындарында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және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топырақтың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құрамында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кездесіп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экожүйелерге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жағымсыз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әсер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етуде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Күкірт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диоксиді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және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азот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оксидтерімен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болатын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қышқыл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жаңбырлар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орман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биоценоздарына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үлкен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зиян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әкелуде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Қышқыл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жаңбырлардан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жалпақ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жапырақ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ты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ормандарға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қарағанда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қылқан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жапырақты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ормандар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қатты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зардап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шегеді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Қышқыл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жаңбырлар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топырақ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қышқылдығын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тудырады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Нәтижесінде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минералдық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тыңайтқыштардың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пайдасы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азаяды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Әсіресе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бұл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шымды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күлгін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топырақтарда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қатты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байқалады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8D33D9BA-4749-4D74-A6FD-29CB8ED81045}" type="parTrans" cxnId="{F68949B2-B449-4FCD-8009-D338F46CF41C}">
      <dgm:prSet/>
      <dgm:spPr/>
      <dgm:t>
        <a:bodyPr/>
        <a:lstStyle/>
        <a:p>
          <a:endParaRPr lang="ru-RU"/>
        </a:p>
      </dgm:t>
    </dgm:pt>
    <dgm:pt modelId="{DAA5FE44-FCB5-4F95-8169-E894C73FF3F8}" type="sibTrans" cxnId="{F68949B2-B449-4FCD-8009-D338F46CF41C}">
      <dgm:prSet/>
      <dgm:spPr/>
      <dgm:t>
        <a:bodyPr/>
        <a:lstStyle/>
        <a:p>
          <a:endParaRPr lang="ru-RU"/>
        </a:p>
      </dgm:t>
    </dgm:pt>
    <dgm:pt modelId="{6FB697EF-7E68-4AB8-A83B-25E239CCD6BF}" type="pres">
      <dgm:prSet presAssocID="{BAF0825B-3C96-46C1-8068-3F9B1F5C886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B2E7EB7-BDFE-4545-9140-9C637F8877EA}" type="pres">
      <dgm:prSet presAssocID="{D5744FD3-49BB-482F-9E1E-7DADA1ED0189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95A79C-46C2-4AB8-87D3-151F611EB876}" type="pres">
      <dgm:prSet presAssocID="{E3917B9E-10E8-4F13-BF93-A2C5AACCF063}" presName="spacer" presStyleCnt="0"/>
      <dgm:spPr/>
    </dgm:pt>
    <dgm:pt modelId="{E0E7B156-336F-4CD9-8B92-BF25E4FB4C9F}" type="pres">
      <dgm:prSet presAssocID="{8C0F06AE-1E53-4157-92CB-62B2C1947E97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D04867D-3395-44FA-B36F-E7AE255FA5A8}" type="presOf" srcId="{BAF0825B-3C96-46C1-8068-3F9B1F5C8869}" destId="{6FB697EF-7E68-4AB8-A83B-25E239CCD6BF}" srcOrd="0" destOrd="0" presId="urn:microsoft.com/office/officeart/2005/8/layout/vList2"/>
    <dgm:cxn modelId="{F68949B2-B449-4FCD-8009-D338F46CF41C}" srcId="{BAF0825B-3C96-46C1-8068-3F9B1F5C8869}" destId="{8C0F06AE-1E53-4157-92CB-62B2C1947E97}" srcOrd="1" destOrd="0" parTransId="{8D33D9BA-4749-4D74-A6FD-29CB8ED81045}" sibTransId="{DAA5FE44-FCB5-4F95-8169-E894C73FF3F8}"/>
    <dgm:cxn modelId="{C400835A-4B39-40CB-89C9-6503EB6A0AEE}" type="presOf" srcId="{D5744FD3-49BB-482F-9E1E-7DADA1ED0189}" destId="{6B2E7EB7-BDFE-4545-9140-9C637F8877EA}" srcOrd="0" destOrd="0" presId="urn:microsoft.com/office/officeart/2005/8/layout/vList2"/>
    <dgm:cxn modelId="{AB7A5C93-7FB8-42F4-B481-93D58E4FF113}" srcId="{BAF0825B-3C96-46C1-8068-3F9B1F5C8869}" destId="{D5744FD3-49BB-482F-9E1E-7DADA1ED0189}" srcOrd="0" destOrd="0" parTransId="{45A6ACA4-393A-4C8E-B698-BE65787DC384}" sibTransId="{E3917B9E-10E8-4F13-BF93-A2C5AACCF063}"/>
    <dgm:cxn modelId="{0409930C-530F-48F9-83F7-1578353E3198}" type="presOf" srcId="{8C0F06AE-1E53-4157-92CB-62B2C1947E97}" destId="{E0E7B156-336F-4CD9-8B92-BF25E4FB4C9F}" srcOrd="0" destOrd="0" presId="urn:microsoft.com/office/officeart/2005/8/layout/vList2"/>
    <dgm:cxn modelId="{3484BE17-7CC6-46E0-B6A9-2AF2E2D62F0B}" type="presParOf" srcId="{6FB697EF-7E68-4AB8-A83B-25E239CCD6BF}" destId="{6B2E7EB7-BDFE-4545-9140-9C637F8877EA}" srcOrd="0" destOrd="0" presId="urn:microsoft.com/office/officeart/2005/8/layout/vList2"/>
    <dgm:cxn modelId="{232D818D-F157-474E-9D3C-791845152F89}" type="presParOf" srcId="{6FB697EF-7E68-4AB8-A83B-25E239CCD6BF}" destId="{4295A79C-46C2-4AB8-87D3-151F611EB876}" srcOrd="1" destOrd="0" presId="urn:microsoft.com/office/officeart/2005/8/layout/vList2"/>
    <dgm:cxn modelId="{A50C34EA-E780-4BA3-8A74-3618B9CA7960}" type="presParOf" srcId="{6FB697EF-7E68-4AB8-A83B-25E239CCD6BF}" destId="{E0E7B156-336F-4CD9-8B92-BF25E4FB4C9F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A3D8FAC-2BA2-43C9-9C20-71936DA1F3D5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0A216E1-D73A-49F1-AD0C-7B59A025DDC4}">
      <dgm:prSet/>
      <dgm:spPr/>
      <dgm:t>
        <a:bodyPr/>
        <a:lstStyle/>
        <a:p>
          <a:pPr rtl="0"/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Улы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және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фотохимиялық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тұман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Үлкен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қалаларға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тән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жиі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байқалатын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құбылыс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—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улы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туман (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тұман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мен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түтіннің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қосылысы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).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Улы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тұмандар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b="1" dirty="0" err="1" smtClean="0">
              <a:latin typeface="Times New Roman" pitchFamily="18" charset="0"/>
              <a:cs typeface="Times New Roman" pitchFamily="18" charset="0"/>
            </a:rPr>
            <a:t>үш</a:t>
          </a:r>
          <a:r>
            <a:rPr lang="ru-RU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b="1" dirty="0" err="1" smtClean="0">
              <a:latin typeface="Times New Roman" pitchFamily="18" charset="0"/>
              <a:cs typeface="Times New Roman" pitchFamily="18" charset="0"/>
            </a:rPr>
            <a:t>түрлі</a:t>
          </a:r>
          <a:r>
            <a:rPr lang="ru-RU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—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ылғалды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құрғақ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және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мұзды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болып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келеді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b="1" dirty="0" err="1" smtClean="0">
              <a:latin typeface="Times New Roman" pitchFamily="18" charset="0"/>
              <a:cs typeface="Times New Roman" pitchFamily="18" charset="0"/>
            </a:rPr>
            <a:t>Ылғалды</a:t>
          </a:r>
          <a:r>
            <a:rPr lang="ru-RU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b="1" dirty="0" err="1" smtClean="0">
              <a:latin typeface="Times New Roman" pitchFamily="18" charset="0"/>
              <a:cs typeface="Times New Roman" pitchFamily="18" charset="0"/>
            </a:rPr>
            <a:t>улы</a:t>
          </a:r>
          <a:r>
            <a:rPr lang="ru-RU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b="1" dirty="0" err="1" smtClean="0">
              <a:latin typeface="Times New Roman" pitchFamily="18" charset="0"/>
              <a:cs typeface="Times New Roman" pitchFamily="18" charset="0"/>
            </a:rPr>
            <a:t>тұман</a:t>
          </a:r>
          <a:r>
            <a:rPr lang="ru-RU" b="1" dirty="0" smtClean="0">
              <a:latin typeface="Times New Roman" pitchFamily="18" charset="0"/>
              <a:cs typeface="Times New Roman" pitchFamily="18" charset="0"/>
            </a:rPr>
            <a:t> (</a:t>
          </a:r>
          <a:r>
            <a:rPr lang="ru-RU" b="1" dirty="0" err="1" smtClean="0">
              <a:latin typeface="Times New Roman" pitchFamily="18" charset="0"/>
              <a:cs typeface="Times New Roman" pitchFamily="18" charset="0"/>
            </a:rPr>
            <a:t>Лондондық</a:t>
          </a:r>
          <a:r>
            <a:rPr lang="ru-RU" b="1" dirty="0" smtClean="0">
              <a:latin typeface="Times New Roman" pitchFamily="18" charset="0"/>
              <a:cs typeface="Times New Roman" pitchFamily="18" charset="0"/>
            </a:rPr>
            <a:t> тип) 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—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газтәрізді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ластаушы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заттар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шаң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және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тұман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тамшыларының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қосылыстары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Бұл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қосылыстағы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заттар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бір-бірімен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химиялық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реакцияға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түсіп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бастапқы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түрлерінен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әлдеқайда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қауіпті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қосылыстар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түзеді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Атмосфералық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ауаның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100-200 метр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биіктігінде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улы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сарғыш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түсті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лас,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ылғалды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улы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тұман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осылай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пайда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болады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Мұндай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тұман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теңізге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жақын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тұманды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ауаның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салыстырмалы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ылғалдылығы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жоғары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елдерде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түзіледі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b="1" dirty="0" err="1" smtClean="0">
              <a:latin typeface="Times New Roman" pitchFamily="18" charset="0"/>
              <a:cs typeface="Times New Roman" pitchFamily="18" charset="0"/>
            </a:rPr>
            <a:t>Құрғақ</a:t>
          </a:r>
          <a:r>
            <a:rPr lang="ru-RU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b="1" dirty="0" err="1" smtClean="0">
              <a:latin typeface="Times New Roman" pitchFamily="18" charset="0"/>
              <a:cs typeface="Times New Roman" pitchFamily="18" charset="0"/>
            </a:rPr>
            <a:t>улы</a:t>
          </a:r>
          <a:r>
            <a:rPr lang="ru-RU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b="1" dirty="0" err="1" smtClean="0">
              <a:latin typeface="Times New Roman" pitchFamily="18" charset="0"/>
              <a:cs typeface="Times New Roman" pitchFamily="18" charset="0"/>
            </a:rPr>
            <a:t>тұман</a:t>
          </a:r>
          <a:r>
            <a:rPr lang="ru-RU" b="1" dirty="0" smtClean="0">
              <a:latin typeface="Times New Roman" pitchFamily="18" charset="0"/>
              <a:cs typeface="Times New Roman" pitchFamily="18" charset="0"/>
            </a:rPr>
            <a:t> (Лос-</a:t>
          </a:r>
          <a:r>
            <a:rPr lang="ru-RU" b="1" dirty="0" err="1" smtClean="0">
              <a:latin typeface="Times New Roman" pitchFamily="18" charset="0"/>
              <a:cs typeface="Times New Roman" pitchFamily="18" charset="0"/>
            </a:rPr>
            <a:t>Анджелестік</a:t>
          </a:r>
          <a:r>
            <a:rPr lang="ru-RU" b="1" dirty="0" smtClean="0">
              <a:latin typeface="Times New Roman" pitchFamily="18" charset="0"/>
              <a:cs typeface="Times New Roman" pitchFamily="18" charset="0"/>
            </a:rPr>
            <a:t> тип) 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—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озонның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пайда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болуы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кезінде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химиялық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реакциялардың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әсерінен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атмосфералық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ауаның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екінші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рет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ластануы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Құрғақ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улы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тұман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Лос-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Анджелесте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(АҚШ)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қалың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тұман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емес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көкшіл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түтін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түзеді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Улы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тұманның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үшінші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түрі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— </a:t>
          </a:r>
          <a:r>
            <a:rPr lang="ru-RU" b="1" dirty="0" err="1" smtClean="0">
              <a:latin typeface="Times New Roman" pitchFamily="18" charset="0"/>
              <a:cs typeface="Times New Roman" pitchFamily="18" charset="0"/>
            </a:rPr>
            <a:t>мұзды</a:t>
          </a:r>
          <a:r>
            <a:rPr lang="ru-RU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b="1" dirty="0" err="1" smtClean="0">
              <a:latin typeface="Times New Roman" pitchFamily="18" charset="0"/>
              <a:cs typeface="Times New Roman" pitchFamily="18" charset="0"/>
            </a:rPr>
            <a:t>улы</a:t>
          </a:r>
          <a:r>
            <a:rPr lang="ru-RU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b="1" dirty="0" err="1" smtClean="0">
              <a:latin typeface="Times New Roman" pitchFamily="18" charset="0"/>
              <a:cs typeface="Times New Roman" pitchFamily="18" charset="0"/>
            </a:rPr>
            <a:t>тұман</a:t>
          </a:r>
          <a:r>
            <a:rPr lang="ru-RU" b="1" dirty="0" smtClean="0">
              <a:latin typeface="Times New Roman" pitchFamily="18" charset="0"/>
              <a:cs typeface="Times New Roman" pitchFamily="18" charset="0"/>
            </a:rPr>
            <a:t> (</a:t>
          </a:r>
          <a:r>
            <a:rPr lang="ru-RU" b="1" dirty="0" err="1" smtClean="0">
              <a:latin typeface="Times New Roman" pitchFamily="18" charset="0"/>
              <a:cs typeface="Times New Roman" pitchFamily="18" charset="0"/>
            </a:rPr>
            <a:t>Аляскалық</a:t>
          </a:r>
          <a:r>
            <a:rPr lang="ru-RU" b="1" dirty="0" smtClean="0">
              <a:latin typeface="Times New Roman" pitchFamily="18" charset="0"/>
              <a:cs typeface="Times New Roman" pitchFamily="18" charset="0"/>
            </a:rPr>
            <a:t> тип).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Ол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Арктика мен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Субарктикада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антициклон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кезінде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төменгі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температурада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пайда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болады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Мұндай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ауа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райында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ластағыш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заттардың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аз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мөлшерде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бөлінуінің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өзі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мұздың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майда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кристалдарынан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тұратын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қалың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тұманның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пайда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болуына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алып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келеді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Сондай-ақ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улы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тұман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шұңқырлы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жерлерде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орналасқан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қалаларға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мысалы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, Алматы, Ереван, Кемерово, Новокузнецк, Братск, Мехико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және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т.б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тән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Улы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тұман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кезінде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жарықтың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әсерінен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зиянды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заттардың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ауа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ылғал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компоненттерімен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фотохимиялық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реакциялары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нәтижесінде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қосымша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улы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өнімдер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(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альдегидтер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кетондар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)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түзіледі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5FC5AB68-B321-4442-8ABE-8219928AB7E7}" type="parTrans" cxnId="{2B4423F8-9B8E-43CE-9928-55C28AF95F52}">
      <dgm:prSet/>
      <dgm:spPr/>
      <dgm:t>
        <a:bodyPr/>
        <a:lstStyle/>
        <a:p>
          <a:endParaRPr lang="ru-RU"/>
        </a:p>
      </dgm:t>
    </dgm:pt>
    <dgm:pt modelId="{87938D09-6EE7-4187-A224-8E288D817D2F}" type="sibTrans" cxnId="{2B4423F8-9B8E-43CE-9928-55C28AF95F52}">
      <dgm:prSet/>
      <dgm:spPr/>
      <dgm:t>
        <a:bodyPr/>
        <a:lstStyle/>
        <a:p>
          <a:endParaRPr lang="ru-RU"/>
        </a:p>
      </dgm:t>
    </dgm:pt>
    <dgm:pt modelId="{94AC77F6-7F16-4367-BA8E-AA68349902D4}" type="pres">
      <dgm:prSet presAssocID="{4A3D8FAC-2BA2-43C9-9C20-71936DA1F3D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1913CFD-365D-4613-BD23-BDBDA4080404}" type="pres">
      <dgm:prSet presAssocID="{20A216E1-D73A-49F1-AD0C-7B59A025DDC4}" presName="composite" presStyleCnt="0"/>
      <dgm:spPr/>
    </dgm:pt>
    <dgm:pt modelId="{4DF93F5B-24A0-4796-A516-F21905E2BFD4}" type="pres">
      <dgm:prSet presAssocID="{20A216E1-D73A-49F1-AD0C-7B59A025DDC4}" presName="rect1" presStyleLbl="trAlignAcc1" presStyleIdx="0" presStyleCnt="1" custScaleY="2416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DD72CB-2673-4E0B-A314-FA84E1B816DB}" type="pres">
      <dgm:prSet presAssocID="{20A216E1-D73A-49F1-AD0C-7B59A025DDC4}" presName="rect2" presStyleLbl="fgImgPlace1" presStyleIdx="0" presStyleCnt="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2B4423F8-9B8E-43CE-9928-55C28AF95F52}" srcId="{4A3D8FAC-2BA2-43C9-9C20-71936DA1F3D5}" destId="{20A216E1-D73A-49F1-AD0C-7B59A025DDC4}" srcOrd="0" destOrd="0" parTransId="{5FC5AB68-B321-4442-8ABE-8219928AB7E7}" sibTransId="{87938D09-6EE7-4187-A224-8E288D817D2F}"/>
    <dgm:cxn modelId="{FD2F59C2-AA72-49EB-AFF1-13B9799EB65D}" type="presOf" srcId="{20A216E1-D73A-49F1-AD0C-7B59A025DDC4}" destId="{4DF93F5B-24A0-4796-A516-F21905E2BFD4}" srcOrd="0" destOrd="0" presId="urn:microsoft.com/office/officeart/2008/layout/PictureStrips"/>
    <dgm:cxn modelId="{D4189C06-EF0F-4BDB-AA39-C0A3923BFF79}" type="presOf" srcId="{4A3D8FAC-2BA2-43C9-9C20-71936DA1F3D5}" destId="{94AC77F6-7F16-4367-BA8E-AA68349902D4}" srcOrd="0" destOrd="0" presId="urn:microsoft.com/office/officeart/2008/layout/PictureStrips"/>
    <dgm:cxn modelId="{1FD9CCD6-7E0D-423F-BC88-4B3FC38481CF}" type="presParOf" srcId="{94AC77F6-7F16-4367-BA8E-AA68349902D4}" destId="{01913CFD-365D-4613-BD23-BDBDA4080404}" srcOrd="0" destOrd="0" presId="urn:microsoft.com/office/officeart/2008/layout/PictureStrips"/>
    <dgm:cxn modelId="{36996FEB-24ED-4BC0-A812-3BC2486252FD}" type="presParOf" srcId="{01913CFD-365D-4613-BD23-BDBDA4080404}" destId="{4DF93F5B-24A0-4796-A516-F21905E2BFD4}" srcOrd="0" destOrd="0" presId="urn:microsoft.com/office/officeart/2008/layout/PictureStrips"/>
    <dgm:cxn modelId="{46E29B83-A3DC-4EA3-B361-7BEFE7FA02FA}" type="presParOf" srcId="{01913CFD-365D-4613-BD23-BDBDA4080404}" destId="{6FDD72CB-2673-4E0B-A314-FA84E1B816DB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07E2D3B-60CE-4C89-9A95-DDAF5760FA9E}" type="doc">
      <dgm:prSet loTypeId="urn:microsoft.com/office/officeart/2008/layout/AlternatingPictureBlocks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54EF9745-FA91-4E11-B6BC-2F3E6AD660E8}">
      <dgm:prSet custT="1"/>
      <dgm:spPr/>
      <dgm:t>
        <a:bodyPr/>
        <a:lstStyle/>
        <a:p>
          <a:pPr algn="l" rtl="0"/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Жер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бетінің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2/3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бөлігін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алып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жатқан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Әлемдік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мұхит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—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суының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салмағы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1,4-1021 кг-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ды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құрайтын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үлкен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резервуар.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Мұхит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суы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планетадағы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су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қорының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97%-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ын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құрайды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Сондай-ақ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Әлемдік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мұхит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планета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халқының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тағам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ретінде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пайдаланатын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барлық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жануарлар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белоктарының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1/6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бөлігімен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қамтамасыз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етеді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Жер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бетіндегі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тіршілікті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сақтауда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негізгі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роль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мұхитқа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оның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ішінде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мұхиттың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жағалаудағы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аймақтарына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жатады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Өйткені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планета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атмосферасына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түсетін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оттегінің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70%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планктондарда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жүретін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фотосинтез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процесінің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нәтижесі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Әлемдік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мұхит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биосферадағы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тепе-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теңдікті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сақтауда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үлкен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роль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атқаратын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болғандықтан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, оны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қорғау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халықаралық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экологиялық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өзекті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мәселелердің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бірі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31B43204-CA17-47B3-973B-FD442FB032EE}" type="parTrans" cxnId="{058069E2-177D-4836-924F-F3BED91FA2DF}">
      <dgm:prSet/>
      <dgm:spPr/>
      <dgm:t>
        <a:bodyPr/>
        <a:lstStyle/>
        <a:p>
          <a:endParaRPr lang="ru-RU"/>
        </a:p>
      </dgm:t>
    </dgm:pt>
    <dgm:pt modelId="{A278737D-B1BA-4950-BE9B-94A8A0F54380}" type="sibTrans" cxnId="{058069E2-177D-4836-924F-F3BED91FA2DF}">
      <dgm:prSet/>
      <dgm:spPr/>
      <dgm:t>
        <a:bodyPr/>
        <a:lstStyle/>
        <a:p>
          <a:endParaRPr lang="ru-RU"/>
        </a:p>
      </dgm:t>
    </dgm:pt>
    <dgm:pt modelId="{0D073A5E-B646-4F74-B528-94ECB929D914}">
      <dgm:prSet custT="1"/>
      <dgm:spPr/>
      <dgm:t>
        <a:bodyPr/>
        <a:lstStyle/>
        <a:p>
          <a:pPr algn="l" rtl="0"/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Әлемдік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мұхиттың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зиянды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және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улы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заттармен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мұнаймен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және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мұнай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өнімдерімен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радиоактивті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заттармен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ластануы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үлкен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алаңдатушылық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тудырып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отыр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Ластанудың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масштабын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мына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мәліметтерден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көруге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болады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: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жағалаудағы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суларға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жыл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сайын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320 млн тонна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темір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, 6,5 млн тонна, фосфор, 2,3 млн тонна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қорғасын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бөлінуде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. 1995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жылы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тек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Қара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теңіз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бен Азов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теңіздерінің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өзіне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ғана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7,7 млрд/м3 лас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тұрмыстық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және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өнеркәсіптік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ағын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сулар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төгілген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Әсіресе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Персия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және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Аден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шығанақтарының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сулары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және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Балтық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теңізі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мен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Солтүстік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теңіздің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сулары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да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қатты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ластанған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. 1945-1947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жылдары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кеңес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ағылшын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және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американдық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команда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басқармалары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қолға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түскен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және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өздерінің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улы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заттары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бар (иприт, фосген) 300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мың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тонна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оқ-дәрілері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суға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батырылды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Суға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батыру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операциялары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асығыс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экологиялық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қауіпсіздік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нормалары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сақталмай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жасалды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Судың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әсерінен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қазіргі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кезде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химиялық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оқ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—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дәрілердің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корпустары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қатты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зақымдалды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, ал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мұның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арты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жақсылыққа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апармайтыны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белгілі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64D6F514-D221-4BFF-9DB4-E7D76C80137B}" type="parTrans" cxnId="{52598C57-BC70-4A96-B5EA-E93FB9B63D76}">
      <dgm:prSet/>
      <dgm:spPr/>
      <dgm:t>
        <a:bodyPr/>
        <a:lstStyle/>
        <a:p>
          <a:endParaRPr lang="ru-RU"/>
        </a:p>
      </dgm:t>
    </dgm:pt>
    <dgm:pt modelId="{D489C2D7-26D1-497E-9615-A3648FA314EE}" type="sibTrans" cxnId="{52598C57-BC70-4A96-B5EA-E93FB9B63D76}">
      <dgm:prSet/>
      <dgm:spPr/>
      <dgm:t>
        <a:bodyPr/>
        <a:lstStyle/>
        <a:p>
          <a:endParaRPr lang="ru-RU"/>
        </a:p>
      </dgm:t>
    </dgm:pt>
    <dgm:pt modelId="{B0BF19B8-5636-41B5-BCD5-A1F25EE7B412}" type="pres">
      <dgm:prSet presAssocID="{107E2D3B-60CE-4C89-9A95-DDAF5760FA9E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7F624C6-324B-43DE-8AE9-C6EDD65B21C1}" type="pres">
      <dgm:prSet presAssocID="{54EF9745-FA91-4E11-B6BC-2F3E6AD660E8}" presName="comp" presStyleCnt="0"/>
      <dgm:spPr/>
    </dgm:pt>
    <dgm:pt modelId="{D18DEC07-73F0-4FB4-9E29-B548C8526B2C}" type="pres">
      <dgm:prSet presAssocID="{54EF9745-FA91-4E11-B6BC-2F3E6AD660E8}" presName="rect2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CDF3E3-35CC-4C30-9C9C-184950284ADC}" type="pres">
      <dgm:prSet presAssocID="{54EF9745-FA91-4E11-B6BC-2F3E6AD660E8}" presName="rect1" presStyleLbl="lnNode1" presStyleIdx="0" presStyleCnt="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5D935F4A-B033-47AB-84D8-776C6E02A7A2}" type="pres">
      <dgm:prSet presAssocID="{A278737D-B1BA-4950-BE9B-94A8A0F54380}" presName="sibTrans" presStyleCnt="0"/>
      <dgm:spPr/>
    </dgm:pt>
    <dgm:pt modelId="{1976F429-2DAB-4F84-A24C-22BF26911DCE}" type="pres">
      <dgm:prSet presAssocID="{0D073A5E-B646-4F74-B528-94ECB929D914}" presName="comp" presStyleCnt="0"/>
      <dgm:spPr/>
    </dgm:pt>
    <dgm:pt modelId="{C42D1697-B953-4725-9EBE-B79196EEBD2F}" type="pres">
      <dgm:prSet presAssocID="{0D073A5E-B646-4F74-B528-94ECB929D914}" presName="rect2" presStyleLbl="node1" presStyleIdx="1" presStyleCnt="2" custScaleY="1119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45CDCF-FB45-4295-8336-58D862CA5329}" type="pres">
      <dgm:prSet presAssocID="{0D073A5E-B646-4F74-B528-94ECB929D914}" presName="rect1" presStyleLbl="lnNode1" presStyleIdx="1" presStyleCnt="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23784478-F955-4C78-8100-E84489EE7BEA}" type="presOf" srcId="{0D073A5E-B646-4F74-B528-94ECB929D914}" destId="{C42D1697-B953-4725-9EBE-B79196EEBD2F}" srcOrd="0" destOrd="0" presId="urn:microsoft.com/office/officeart/2008/layout/AlternatingPictureBlocks"/>
    <dgm:cxn modelId="{52598C57-BC70-4A96-B5EA-E93FB9B63D76}" srcId="{107E2D3B-60CE-4C89-9A95-DDAF5760FA9E}" destId="{0D073A5E-B646-4F74-B528-94ECB929D914}" srcOrd="1" destOrd="0" parTransId="{64D6F514-D221-4BFF-9DB4-E7D76C80137B}" sibTransId="{D489C2D7-26D1-497E-9615-A3648FA314EE}"/>
    <dgm:cxn modelId="{058069E2-177D-4836-924F-F3BED91FA2DF}" srcId="{107E2D3B-60CE-4C89-9A95-DDAF5760FA9E}" destId="{54EF9745-FA91-4E11-B6BC-2F3E6AD660E8}" srcOrd="0" destOrd="0" parTransId="{31B43204-CA17-47B3-973B-FD442FB032EE}" sibTransId="{A278737D-B1BA-4950-BE9B-94A8A0F54380}"/>
    <dgm:cxn modelId="{72E089F4-DB4A-46AA-8652-136ECD989DAC}" type="presOf" srcId="{107E2D3B-60CE-4C89-9A95-DDAF5760FA9E}" destId="{B0BF19B8-5636-41B5-BCD5-A1F25EE7B412}" srcOrd="0" destOrd="0" presId="urn:microsoft.com/office/officeart/2008/layout/AlternatingPictureBlocks"/>
    <dgm:cxn modelId="{6411FD73-A26E-4695-BEED-92243933CE64}" type="presOf" srcId="{54EF9745-FA91-4E11-B6BC-2F3E6AD660E8}" destId="{D18DEC07-73F0-4FB4-9E29-B548C8526B2C}" srcOrd="0" destOrd="0" presId="urn:microsoft.com/office/officeart/2008/layout/AlternatingPictureBlocks"/>
    <dgm:cxn modelId="{615FDA0B-6F49-4A58-B4C1-78E343FBBA9F}" type="presParOf" srcId="{B0BF19B8-5636-41B5-BCD5-A1F25EE7B412}" destId="{37F624C6-324B-43DE-8AE9-C6EDD65B21C1}" srcOrd="0" destOrd="0" presId="urn:microsoft.com/office/officeart/2008/layout/AlternatingPictureBlocks"/>
    <dgm:cxn modelId="{A44B9BDE-DDFB-448F-BC2D-1FAF1F5E561B}" type="presParOf" srcId="{37F624C6-324B-43DE-8AE9-C6EDD65B21C1}" destId="{D18DEC07-73F0-4FB4-9E29-B548C8526B2C}" srcOrd="0" destOrd="0" presId="urn:microsoft.com/office/officeart/2008/layout/AlternatingPictureBlocks"/>
    <dgm:cxn modelId="{AEB9C210-BED6-4090-9F36-0BEF934A81F2}" type="presParOf" srcId="{37F624C6-324B-43DE-8AE9-C6EDD65B21C1}" destId="{A2CDF3E3-35CC-4C30-9C9C-184950284ADC}" srcOrd="1" destOrd="0" presId="urn:microsoft.com/office/officeart/2008/layout/AlternatingPictureBlocks"/>
    <dgm:cxn modelId="{1C0D4AA1-618A-41AE-B74B-C8BEC6EBB7F1}" type="presParOf" srcId="{B0BF19B8-5636-41B5-BCD5-A1F25EE7B412}" destId="{5D935F4A-B033-47AB-84D8-776C6E02A7A2}" srcOrd="1" destOrd="0" presId="urn:microsoft.com/office/officeart/2008/layout/AlternatingPictureBlocks"/>
    <dgm:cxn modelId="{D4CB2C00-4DFF-4C93-AF28-0EF8DBBAAD5C}" type="presParOf" srcId="{B0BF19B8-5636-41B5-BCD5-A1F25EE7B412}" destId="{1976F429-2DAB-4F84-A24C-22BF26911DCE}" srcOrd="2" destOrd="0" presId="urn:microsoft.com/office/officeart/2008/layout/AlternatingPictureBlocks"/>
    <dgm:cxn modelId="{7B25FD7B-7685-40C5-A8D4-4A5A07F97289}" type="presParOf" srcId="{1976F429-2DAB-4F84-A24C-22BF26911DCE}" destId="{C42D1697-B953-4725-9EBE-B79196EEBD2F}" srcOrd="0" destOrd="0" presId="urn:microsoft.com/office/officeart/2008/layout/AlternatingPictureBlocks"/>
    <dgm:cxn modelId="{17D15BD8-2272-42CA-9B49-B8472CAC95E8}" type="presParOf" srcId="{1976F429-2DAB-4F84-A24C-22BF26911DCE}" destId="{E145CDCF-FB45-4295-8336-58D862CA5329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AC2F033-8C40-42B7-8DF8-CF107C0369BE}" type="doc">
      <dgm:prSet loTypeId="urn:microsoft.com/office/officeart/2005/8/layout/pList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72D8F03A-C815-4B60-9AB5-47EBCE5A112F}">
      <dgm:prSet/>
      <dgm:spPr/>
      <dgm:t>
        <a:bodyPr/>
        <a:lstStyle/>
        <a:p>
          <a:pPr algn="l" rtl="0"/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Мұхитты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қатты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ластаушылардың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бірі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мұнай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және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мұнай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өнімдері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Әлемдік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мұхитқа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жыл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сайын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орта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есеппен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13-14 млн тонна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мұнай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өнімдері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төгілуде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Мұнаймен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ластанудың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екі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түрлі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қаупі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бар: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біріншіден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, су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бетінде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теңіз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фаунасы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мен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флорасына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қажетті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оттегіні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жібермейтін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пленка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түзіледі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;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екіншіден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мұнайдың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өзі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жартылай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ыдырауы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ұзақ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уақытқа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созылатын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улы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зат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болып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есептеледі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Судың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құрамында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мұнайдың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мөлшері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10- 15 мг/кг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жағдайда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планктон мен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майда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шабақтар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қырылып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қалады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Үлкен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танкерлердің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апатқа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ұшырауы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кезінде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мұнай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өнімдерінің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суға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төгілуін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нағыз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экологиялық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катастрофа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деп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айтуға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болады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Әсіресе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радиоактивті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қалдықтарды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(РАҚ)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көму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кезіндегі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радиоактивті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ластану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өте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қауіпті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болып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табылады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Алғашында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радиоактивті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қоқыстардан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арылудың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жолы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РАҚ-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ды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мұхиттар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мен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теңіздерде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көму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болды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Әдетте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бұлар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200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литрлік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бөшкелерге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салынып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үстіне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бетон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құйып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теңізге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тастайтын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белсенділігі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төмен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қалдықтар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болды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Алғашқы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РАҚ-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ды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АҚШ Калифорния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қаласынан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80 км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қашықтықта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көмді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. 1983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жылға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дейін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РАҚ-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ды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ашық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теңіздерге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көмуді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12 ел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жүргізіп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келді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Тынық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мұхит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суына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1949- 1970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жылдары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арасында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РАҚсалынған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560 261 контейнер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көмілген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D59E7564-3CDD-4A00-A072-6397CF3DCC29}" type="parTrans" cxnId="{24E43401-192C-48F3-B3D8-4327E722A671}">
      <dgm:prSet/>
      <dgm:spPr/>
      <dgm:t>
        <a:bodyPr/>
        <a:lstStyle/>
        <a:p>
          <a:endParaRPr lang="ru-RU"/>
        </a:p>
      </dgm:t>
    </dgm:pt>
    <dgm:pt modelId="{0083EFDA-1545-4197-ABF0-7D149D7CB62D}" type="sibTrans" cxnId="{24E43401-192C-48F3-B3D8-4327E722A671}">
      <dgm:prSet/>
      <dgm:spPr/>
      <dgm:t>
        <a:bodyPr/>
        <a:lstStyle/>
        <a:p>
          <a:endParaRPr lang="ru-RU"/>
        </a:p>
      </dgm:t>
    </dgm:pt>
    <dgm:pt modelId="{9B954B02-FE26-490C-B105-413CA400E592}" type="pres">
      <dgm:prSet presAssocID="{6AC2F033-8C40-42B7-8DF8-CF107C0369B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D136E19-8BCE-4D82-B041-E8FE3DDADA31}" type="pres">
      <dgm:prSet presAssocID="{6AC2F033-8C40-42B7-8DF8-CF107C0369BE}" presName="bkgdShp" presStyleLbl="alignAccFollowNode1" presStyleIdx="0" presStyleCnt="1"/>
      <dgm:spPr/>
    </dgm:pt>
    <dgm:pt modelId="{A128B001-12FA-4454-9B1A-3DD99AC13C5D}" type="pres">
      <dgm:prSet presAssocID="{6AC2F033-8C40-42B7-8DF8-CF107C0369BE}" presName="linComp" presStyleCnt="0"/>
      <dgm:spPr/>
    </dgm:pt>
    <dgm:pt modelId="{A6EA0895-64BF-4D39-A4C3-C52CA2E4582B}" type="pres">
      <dgm:prSet presAssocID="{72D8F03A-C815-4B60-9AB5-47EBCE5A112F}" presName="compNode" presStyleCnt="0"/>
      <dgm:spPr/>
    </dgm:pt>
    <dgm:pt modelId="{194E0C03-27F2-4E8A-BF23-B4574DDECB71}" type="pres">
      <dgm:prSet presAssocID="{72D8F03A-C815-4B60-9AB5-47EBCE5A112F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771F90-0E93-46D1-97D6-3E048B6844FC}" type="pres">
      <dgm:prSet presAssocID="{72D8F03A-C815-4B60-9AB5-47EBCE5A112F}" presName="invisiNode" presStyleLbl="node1" presStyleIdx="0" presStyleCnt="1"/>
      <dgm:spPr/>
    </dgm:pt>
    <dgm:pt modelId="{9A4E27B9-1846-4EB7-A55A-EF04C4787656}" type="pres">
      <dgm:prSet presAssocID="{72D8F03A-C815-4B60-9AB5-47EBCE5A112F}" presName="imagNode" presStyleLbl="fgImgPlace1" presStyleIdx="0" presStyleCnt="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24E43401-192C-48F3-B3D8-4327E722A671}" srcId="{6AC2F033-8C40-42B7-8DF8-CF107C0369BE}" destId="{72D8F03A-C815-4B60-9AB5-47EBCE5A112F}" srcOrd="0" destOrd="0" parTransId="{D59E7564-3CDD-4A00-A072-6397CF3DCC29}" sibTransId="{0083EFDA-1545-4197-ABF0-7D149D7CB62D}"/>
    <dgm:cxn modelId="{A596AE8E-F582-4B2C-82F1-DCB88921F001}" type="presOf" srcId="{6AC2F033-8C40-42B7-8DF8-CF107C0369BE}" destId="{9B954B02-FE26-490C-B105-413CA400E592}" srcOrd="0" destOrd="0" presId="urn:microsoft.com/office/officeart/2005/8/layout/pList2"/>
    <dgm:cxn modelId="{598D0949-31B5-4BBA-95E6-25BE05F054C3}" type="presOf" srcId="{72D8F03A-C815-4B60-9AB5-47EBCE5A112F}" destId="{194E0C03-27F2-4E8A-BF23-B4574DDECB71}" srcOrd="0" destOrd="0" presId="urn:microsoft.com/office/officeart/2005/8/layout/pList2"/>
    <dgm:cxn modelId="{21048CE3-412C-4441-B04D-97B6F013CF1B}" type="presParOf" srcId="{9B954B02-FE26-490C-B105-413CA400E592}" destId="{0D136E19-8BCE-4D82-B041-E8FE3DDADA31}" srcOrd="0" destOrd="0" presId="urn:microsoft.com/office/officeart/2005/8/layout/pList2"/>
    <dgm:cxn modelId="{03ADF086-650D-40CA-B377-86BB48D58182}" type="presParOf" srcId="{9B954B02-FE26-490C-B105-413CA400E592}" destId="{A128B001-12FA-4454-9B1A-3DD99AC13C5D}" srcOrd="1" destOrd="0" presId="urn:microsoft.com/office/officeart/2005/8/layout/pList2"/>
    <dgm:cxn modelId="{C8B2057A-30BF-475D-A3A9-5920401CFF48}" type="presParOf" srcId="{A128B001-12FA-4454-9B1A-3DD99AC13C5D}" destId="{A6EA0895-64BF-4D39-A4C3-C52CA2E4582B}" srcOrd="0" destOrd="0" presId="urn:microsoft.com/office/officeart/2005/8/layout/pList2"/>
    <dgm:cxn modelId="{7117172B-2F4C-4190-A9DB-DE636BB7E60E}" type="presParOf" srcId="{A6EA0895-64BF-4D39-A4C3-C52CA2E4582B}" destId="{194E0C03-27F2-4E8A-BF23-B4574DDECB71}" srcOrd="0" destOrd="0" presId="urn:microsoft.com/office/officeart/2005/8/layout/pList2"/>
    <dgm:cxn modelId="{03FD8AF7-CCDC-49A5-9E70-61C32FDEE4A2}" type="presParOf" srcId="{A6EA0895-64BF-4D39-A4C3-C52CA2E4582B}" destId="{5A771F90-0E93-46D1-97D6-3E048B6844FC}" srcOrd="1" destOrd="0" presId="urn:microsoft.com/office/officeart/2005/8/layout/pList2"/>
    <dgm:cxn modelId="{45C5536B-05E0-4F61-A25C-61A829602105}" type="presParOf" srcId="{A6EA0895-64BF-4D39-A4C3-C52CA2E4582B}" destId="{9A4E27B9-1846-4EB7-A55A-EF04C4787656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8CBFF27-2F12-4D22-AAEB-F1EAF2021867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/>
      <dgm:spPr/>
      <dgm:t>
        <a:bodyPr/>
        <a:lstStyle/>
        <a:p>
          <a:endParaRPr lang="ru-RU"/>
        </a:p>
      </dgm:t>
    </dgm:pt>
    <dgm:pt modelId="{E61308F5-B1F5-4A16-B3BB-06E6820F0461}">
      <dgm:prSet/>
      <dgm:spPr/>
      <dgm:t>
        <a:bodyPr/>
        <a:lstStyle/>
        <a:p>
          <a:pPr rtl="0"/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Соңғы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уақытта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Әлемдік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мұхитты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қорғауға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арналған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бірнеше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құжаттар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қабылданды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. 1972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жылы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Лондонда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жоғары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және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орташа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деңгейдегі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радиациялар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қалдықтарымен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теңіздерді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ластауды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тоқтату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бойынша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Конвенцияға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қол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қойылды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Орташа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және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төмен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деңгейдегі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радиоактивті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қалдықтарды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көму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тек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арнайы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рұқсатпен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жүргізілетін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болды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. 70-ші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жылдардың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басынан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бері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10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теңізді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бірге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игеретін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әлемнің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120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мемлекетін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біріктіретін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БҰҰ-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ның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«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Аймақтық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теңіз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»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экологиялық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бағдарламасы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жұмыс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жасап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келеді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Аймақтық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көпжақты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: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Солтүстік-Шығыс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Атлантика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теңіз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ортасын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қорғау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Конвенциясы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(Париж, 1992 ж.);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Қара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теңізді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ластану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дан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қорғау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бойынша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Конвенция (Бухарест, 1992 ж.)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және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бірқатар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басқа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да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келісімдер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жасалды</a:t>
          </a:r>
          <a:r>
            <a:rPr lang="ru-RU" dirty="0" smtClean="0"/>
            <a:t>.</a:t>
          </a:r>
          <a:endParaRPr lang="ru-RU" dirty="0"/>
        </a:p>
      </dgm:t>
    </dgm:pt>
    <dgm:pt modelId="{5C925FB0-CBB9-4FE2-AB81-8E121C45D102}" type="parTrans" cxnId="{6488DE07-61C4-4513-A753-29DFDF0BEC93}">
      <dgm:prSet/>
      <dgm:spPr/>
      <dgm:t>
        <a:bodyPr/>
        <a:lstStyle/>
        <a:p>
          <a:endParaRPr lang="ru-RU"/>
        </a:p>
      </dgm:t>
    </dgm:pt>
    <dgm:pt modelId="{801AFFD1-F508-423E-8A52-5875CD29B8FA}" type="sibTrans" cxnId="{6488DE07-61C4-4513-A753-29DFDF0BEC93}">
      <dgm:prSet/>
      <dgm:spPr/>
      <dgm:t>
        <a:bodyPr/>
        <a:lstStyle/>
        <a:p>
          <a:endParaRPr lang="ru-RU"/>
        </a:p>
      </dgm:t>
    </dgm:pt>
    <dgm:pt modelId="{8DCB5989-B5AF-4CAB-8E1B-58E1724013E4}" type="pres">
      <dgm:prSet presAssocID="{28CBFF27-2F12-4D22-AAEB-F1EAF202186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2018D1A-6D32-4228-8044-AF755D5389AD}" type="pres">
      <dgm:prSet presAssocID="{E61308F5-B1F5-4A16-B3BB-06E6820F0461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488DE07-61C4-4513-A753-29DFDF0BEC93}" srcId="{28CBFF27-2F12-4D22-AAEB-F1EAF2021867}" destId="{E61308F5-B1F5-4A16-B3BB-06E6820F0461}" srcOrd="0" destOrd="0" parTransId="{5C925FB0-CBB9-4FE2-AB81-8E121C45D102}" sibTransId="{801AFFD1-F508-423E-8A52-5875CD29B8FA}"/>
    <dgm:cxn modelId="{599C38DA-6BFB-4E6B-A80E-4EA7F3AB9C1C}" type="presOf" srcId="{E61308F5-B1F5-4A16-B3BB-06E6820F0461}" destId="{D2018D1A-6D32-4228-8044-AF755D5389AD}" srcOrd="0" destOrd="0" presId="urn:microsoft.com/office/officeart/2005/8/layout/vList2"/>
    <dgm:cxn modelId="{C6C62BE8-139C-430B-849D-332147D8E795}" type="presOf" srcId="{28CBFF27-2F12-4D22-AAEB-F1EAF2021867}" destId="{8DCB5989-B5AF-4CAB-8E1B-58E1724013E4}" srcOrd="0" destOrd="0" presId="urn:microsoft.com/office/officeart/2005/8/layout/vList2"/>
    <dgm:cxn modelId="{0A5A2171-AE43-45C7-AACF-FB25A2085570}" type="presParOf" srcId="{8DCB5989-B5AF-4CAB-8E1B-58E1724013E4}" destId="{D2018D1A-6D32-4228-8044-AF755D5389A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3F13967-B508-47A0-814B-781F61CE12B3}" type="doc">
      <dgm:prSet loTypeId="urn:microsoft.com/office/officeart/2005/8/layout/process4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DA4B4E1B-AD28-4580-A776-D194F762C1BA}">
      <dgm:prSet/>
      <dgm:spPr/>
      <dgm:t>
        <a:bodyPr/>
        <a:lstStyle/>
        <a:p>
          <a:pPr algn="l" rtl="0"/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Экожүйедегі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тепе-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теңдіктің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бұзылуына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және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белгілі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бір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территориядағы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органикалық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тіршіліктің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барлық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формаларының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деградацияға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ұшырауына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алып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келетін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табиғи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және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антропогендік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процестердің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жиынтығы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яғни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адамның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қатысуынсыз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табиғи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экожүйенің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орнына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қайта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келмейтіндей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өсімдіктер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жамылғысын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жоғалтуы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шөлейттену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деп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аталады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Шөлейттену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негізінен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ылғалы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тапшы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аудандарда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табиғи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және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көбіне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антропогендік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факторлардың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әсерінен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(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орман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ағаштарын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қырқу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жайылымдарды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үздіксіз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пайдалану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суғару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жұмыстары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кезінде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су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ресурстарын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үнемсіз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пайдалану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және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т.б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пайда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болады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Шөлейттену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әлемнің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барлық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табиғи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аймақтарында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жүруде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0C55C8C4-55C0-4121-936A-C9BF66393450}" type="parTrans" cxnId="{26B8D195-4D1C-4D6F-8142-D0B3B2376962}">
      <dgm:prSet/>
      <dgm:spPr/>
      <dgm:t>
        <a:bodyPr/>
        <a:lstStyle/>
        <a:p>
          <a:endParaRPr lang="ru-RU"/>
        </a:p>
      </dgm:t>
    </dgm:pt>
    <dgm:pt modelId="{FBBAAE05-8A08-4EBB-ADBF-5E023F673C16}" type="sibTrans" cxnId="{26B8D195-4D1C-4D6F-8142-D0B3B2376962}">
      <dgm:prSet/>
      <dgm:spPr/>
      <dgm:t>
        <a:bodyPr/>
        <a:lstStyle/>
        <a:p>
          <a:endParaRPr lang="ru-RU"/>
        </a:p>
      </dgm:t>
    </dgm:pt>
    <dgm:pt modelId="{54DD40BB-5595-4D74-99A1-1D67A8EECC73}">
      <dgm:prSet/>
      <dgm:spPr/>
      <dgm:t>
        <a:bodyPr/>
        <a:lstStyle/>
        <a:p>
          <a:pPr algn="l" rtl="0"/>
          <a:r>
            <a:rPr lang="ru-RU" dirty="0" err="1" smtClean="0">
              <a:latin typeface="Times New Roman" pitchFamily="18" charset="0"/>
              <a:cs typeface="Times New Roman" pitchFamily="18" charset="0"/>
            </a:rPr>
            <a:t>Қазіргі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таңда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әлемнің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әртүрлі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елдеріндегі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шөлейттенудің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басты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себебі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—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табиғи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ресурстарды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шаруашылықта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пайдалану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құрылымының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сол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ландшафттың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табиғи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мүмкіншілігіне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сәйкес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болмауы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халық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санының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өсуі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антропогенді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қысымның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артуы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кейбір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елдердің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әлеуметтік-экономикалық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жағдайының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төмендігі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. БҰҰ-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ның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1985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жылғы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мәліметтері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бойынша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сол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кездің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өзінде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антропогенді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шөлейттенудің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көлемі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9 млн км2-ге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жеткен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және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жыл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сайын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7 млн гектар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жер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пайдаланудан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шығып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қалуда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Шөлейттену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процесі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жалпы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жер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көлемінің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Азияда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— 19%,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Африкада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— 23%,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Австралияда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— 45%,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Оңтүстік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Америкада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— 10%-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ын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құрайды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. Сахара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шөлі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оңтүстікке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қарай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жылына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орташа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6 км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жылдамдықпен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жылжуда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7A779D11-7CA8-4766-985B-50C5426ECDB6}" type="parTrans" cxnId="{4635FDD5-CCFE-4A85-B984-3B00DF293F81}">
      <dgm:prSet/>
      <dgm:spPr/>
      <dgm:t>
        <a:bodyPr/>
        <a:lstStyle/>
        <a:p>
          <a:endParaRPr lang="ru-RU"/>
        </a:p>
      </dgm:t>
    </dgm:pt>
    <dgm:pt modelId="{7992FDEE-9CB4-4712-B07D-10CEC6B951E5}" type="sibTrans" cxnId="{4635FDD5-CCFE-4A85-B984-3B00DF293F81}">
      <dgm:prSet/>
      <dgm:spPr/>
      <dgm:t>
        <a:bodyPr/>
        <a:lstStyle/>
        <a:p>
          <a:endParaRPr lang="ru-RU"/>
        </a:p>
      </dgm:t>
    </dgm:pt>
    <dgm:pt modelId="{F22C8FA9-5B4A-4523-AD5A-35937A9B6103}" type="pres">
      <dgm:prSet presAssocID="{43F13967-B508-47A0-814B-781F61CE12B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95E428A-F214-4A96-B40C-6B916FEF74BC}" type="pres">
      <dgm:prSet presAssocID="{54DD40BB-5595-4D74-99A1-1D67A8EECC73}" presName="boxAndChildren" presStyleCnt="0"/>
      <dgm:spPr/>
    </dgm:pt>
    <dgm:pt modelId="{A96BBC95-55BF-46EB-A4CA-6B8A5FC45E7B}" type="pres">
      <dgm:prSet presAssocID="{54DD40BB-5595-4D74-99A1-1D67A8EECC73}" presName="parentTextBox" presStyleLbl="node1" presStyleIdx="0" presStyleCnt="2" custLinFactNeighborX="84243" custLinFactNeighborY="75320"/>
      <dgm:spPr/>
      <dgm:t>
        <a:bodyPr/>
        <a:lstStyle/>
        <a:p>
          <a:endParaRPr lang="ru-RU"/>
        </a:p>
      </dgm:t>
    </dgm:pt>
    <dgm:pt modelId="{A995B014-A3A8-4DF1-9D09-5A924884550E}" type="pres">
      <dgm:prSet presAssocID="{FBBAAE05-8A08-4EBB-ADBF-5E023F673C16}" presName="sp" presStyleCnt="0"/>
      <dgm:spPr/>
    </dgm:pt>
    <dgm:pt modelId="{B9955AEA-2B0F-44FA-A121-56CDEBBB600A}" type="pres">
      <dgm:prSet presAssocID="{DA4B4E1B-AD28-4580-A776-D194F762C1BA}" presName="arrowAndChildren" presStyleCnt="0"/>
      <dgm:spPr/>
    </dgm:pt>
    <dgm:pt modelId="{57AD03AE-FA4E-41B7-A931-6A6055ED530B}" type="pres">
      <dgm:prSet presAssocID="{DA4B4E1B-AD28-4580-A776-D194F762C1BA}" presName="parentTextArrow" presStyleLbl="node1" presStyleIdx="1" presStyleCnt="2"/>
      <dgm:spPr/>
      <dgm:t>
        <a:bodyPr/>
        <a:lstStyle/>
        <a:p>
          <a:endParaRPr lang="ru-RU"/>
        </a:p>
      </dgm:t>
    </dgm:pt>
  </dgm:ptLst>
  <dgm:cxnLst>
    <dgm:cxn modelId="{4635FDD5-CCFE-4A85-B984-3B00DF293F81}" srcId="{43F13967-B508-47A0-814B-781F61CE12B3}" destId="{54DD40BB-5595-4D74-99A1-1D67A8EECC73}" srcOrd="1" destOrd="0" parTransId="{7A779D11-7CA8-4766-985B-50C5426ECDB6}" sibTransId="{7992FDEE-9CB4-4712-B07D-10CEC6B951E5}"/>
    <dgm:cxn modelId="{FA3DB315-CC98-4F81-B517-DB9D4317AE15}" type="presOf" srcId="{DA4B4E1B-AD28-4580-A776-D194F762C1BA}" destId="{57AD03AE-FA4E-41B7-A931-6A6055ED530B}" srcOrd="0" destOrd="0" presId="urn:microsoft.com/office/officeart/2005/8/layout/process4"/>
    <dgm:cxn modelId="{53A462E6-A43A-49A9-AF1E-CB0B09D0CC39}" type="presOf" srcId="{54DD40BB-5595-4D74-99A1-1D67A8EECC73}" destId="{A96BBC95-55BF-46EB-A4CA-6B8A5FC45E7B}" srcOrd="0" destOrd="0" presId="urn:microsoft.com/office/officeart/2005/8/layout/process4"/>
    <dgm:cxn modelId="{3096CA04-D2DF-41DC-BFA9-31D57C02F61E}" type="presOf" srcId="{43F13967-B508-47A0-814B-781F61CE12B3}" destId="{F22C8FA9-5B4A-4523-AD5A-35937A9B6103}" srcOrd="0" destOrd="0" presId="urn:microsoft.com/office/officeart/2005/8/layout/process4"/>
    <dgm:cxn modelId="{26B8D195-4D1C-4D6F-8142-D0B3B2376962}" srcId="{43F13967-B508-47A0-814B-781F61CE12B3}" destId="{DA4B4E1B-AD28-4580-A776-D194F762C1BA}" srcOrd="0" destOrd="0" parTransId="{0C55C8C4-55C0-4121-936A-C9BF66393450}" sibTransId="{FBBAAE05-8A08-4EBB-ADBF-5E023F673C16}"/>
    <dgm:cxn modelId="{E70BE79C-5A00-4A8B-8D78-17230994DC13}" type="presParOf" srcId="{F22C8FA9-5B4A-4523-AD5A-35937A9B6103}" destId="{E95E428A-F214-4A96-B40C-6B916FEF74BC}" srcOrd="0" destOrd="0" presId="urn:microsoft.com/office/officeart/2005/8/layout/process4"/>
    <dgm:cxn modelId="{62784E79-402F-4415-AB0F-EC057E36001E}" type="presParOf" srcId="{E95E428A-F214-4A96-B40C-6B916FEF74BC}" destId="{A96BBC95-55BF-46EB-A4CA-6B8A5FC45E7B}" srcOrd="0" destOrd="0" presId="urn:microsoft.com/office/officeart/2005/8/layout/process4"/>
    <dgm:cxn modelId="{4079391D-DD62-4018-B573-0E524915D4E9}" type="presParOf" srcId="{F22C8FA9-5B4A-4523-AD5A-35937A9B6103}" destId="{A995B014-A3A8-4DF1-9D09-5A924884550E}" srcOrd="1" destOrd="0" presId="urn:microsoft.com/office/officeart/2005/8/layout/process4"/>
    <dgm:cxn modelId="{711FC760-3BA4-4CA9-9E01-F90418C945EE}" type="presParOf" srcId="{F22C8FA9-5B4A-4523-AD5A-35937A9B6103}" destId="{B9955AEA-2B0F-44FA-A121-56CDEBBB600A}" srcOrd="2" destOrd="0" presId="urn:microsoft.com/office/officeart/2005/8/layout/process4"/>
    <dgm:cxn modelId="{A7AC0614-9000-41F0-9518-185699495109}" type="presParOf" srcId="{B9955AEA-2B0F-44FA-A121-56CDEBBB600A}" destId="{57AD03AE-FA4E-41B7-A931-6A6055ED530B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B49D972-0478-4530-94BD-4944E80CF1C0}" type="doc">
      <dgm:prSet loTypeId="urn:microsoft.com/office/officeart/2008/layout/AlternatingPictureBlock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CE46CF5-94D2-41B7-93AA-956600A54157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l" rtl="0"/>
          <a:r>
            <a:rPr lang="ru-RU" dirty="0" smtClean="0">
              <a:latin typeface="Times New Roman" pitchFamily="18" charset="0"/>
              <a:cs typeface="Times New Roman" pitchFamily="18" charset="0"/>
            </a:rPr>
            <a:t>Орта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Азияның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таулы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аудандарында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, Арал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және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Балқаш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төңірегінде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, Орта Азия мен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Оңтүстік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Қазақстанның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биік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зоналы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геожүйелерін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қоса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(Тянь-Шань, Памир-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Алай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)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шөлейттену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процесі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қарқынды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жүруде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Амудария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мен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Сырдария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өзендерінің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суларын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ауыл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шаруашылығының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қажетіне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пайдалану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Арал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теңізінің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сусыз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жерлерінде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сортаң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тақыр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жазықтықтардың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пайда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болуына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алып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келді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Сондай-ақ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Арал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төңірегі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ландшафтарының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деградацияға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ұшырауы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көлді-батпақты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және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тоғайлы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табиғи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кешендердің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тұздың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жиналуы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молая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түскен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гало-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ксерофитті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кешендерге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алмасуда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199001D5-802F-4F3B-9397-A1E4AA66145C}" type="parTrans" cxnId="{CDDBCA91-014F-4CE0-8613-BA649A265BE1}">
      <dgm:prSet/>
      <dgm:spPr/>
      <dgm:t>
        <a:bodyPr/>
        <a:lstStyle/>
        <a:p>
          <a:endParaRPr lang="ru-RU"/>
        </a:p>
      </dgm:t>
    </dgm:pt>
    <dgm:pt modelId="{F797C0EA-C2F0-4974-851F-E430EEA6E59A}" type="sibTrans" cxnId="{CDDBCA91-014F-4CE0-8613-BA649A265BE1}">
      <dgm:prSet/>
      <dgm:spPr/>
      <dgm:t>
        <a:bodyPr/>
        <a:lstStyle/>
        <a:p>
          <a:endParaRPr lang="ru-RU"/>
        </a:p>
      </dgm:t>
    </dgm:pt>
    <dgm:pt modelId="{093C5D53-AC04-490E-8A3C-6AC3A03907D0}" type="pres">
      <dgm:prSet presAssocID="{DB49D972-0478-4530-94BD-4944E80CF1C0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D47E6D2-E839-473C-B56D-FD3EEC8C91E2}" type="pres">
      <dgm:prSet presAssocID="{0CE46CF5-94D2-41B7-93AA-956600A54157}" presName="comp" presStyleCnt="0"/>
      <dgm:spPr/>
    </dgm:pt>
    <dgm:pt modelId="{E9737E77-79F4-4077-A425-B7ABBDB97BAD}" type="pres">
      <dgm:prSet presAssocID="{0CE46CF5-94D2-41B7-93AA-956600A54157}" presName="rect2" presStyleLbl="node1" presStyleIdx="0" presStyleCnt="1" custScaleX="105380" custScaleY="2368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74E4EE-7444-4E13-94F5-57A610D2AA5A}" type="pres">
      <dgm:prSet presAssocID="{0CE46CF5-94D2-41B7-93AA-956600A54157}" presName="rect1" presStyleLbl="lnNode1" presStyleIdx="0" presStyleCnt="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CDDBCA91-014F-4CE0-8613-BA649A265BE1}" srcId="{DB49D972-0478-4530-94BD-4944E80CF1C0}" destId="{0CE46CF5-94D2-41B7-93AA-956600A54157}" srcOrd="0" destOrd="0" parTransId="{199001D5-802F-4F3B-9397-A1E4AA66145C}" sibTransId="{F797C0EA-C2F0-4974-851F-E430EEA6E59A}"/>
    <dgm:cxn modelId="{196B7214-D563-47AD-821D-544CAEB773CC}" type="presOf" srcId="{DB49D972-0478-4530-94BD-4944E80CF1C0}" destId="{093C5D53-AC04-490E-8A3C-6AC3A03907D0}" srcOrd="0" destOrd="0" presId="urn:microsoft.com/office/officeart/2008/layout/AlternatingPictureBlocks"/>
    <dgm:cxn modelId="{90652C6F-05CA-405E-9657-944AEA1D5FBB}" type="presOf" srcId="{0CE46CF5-94D2-41B7-93AA-956600A54157}" destId="{E9737E77-79F4-4077-A425-B7ABBDB97BAD}" srcOrd="0" destOrd="0" presId="urn:microsoft.com/office/officeart/2008/layout/AlternatingPictureBlocks"/>
    <dgm:cxn modelId="{138621FA-B9B4-40FE-87E1-5E38B193D555}" type="presParOf" srcId="{093C5D53-AC04-490E-8A3C-6AC3A03907D0}" destId="{9D47E6D2-E839-473C-B56D-FD3EEC8C91E2}" srcOrd="0" destOrd="0" presId="urn:microsoft.com/office/officeart/2008/layout/AlternatingPictureBlocks"/>
    <dgm:cxn modelId="{BC0D6752-09FB-4BCE-BAF1-AB828A621110}" type="presParOf" srcId="{9D47E6D2-E839-473C-B56D-FD3EEC8C91E2}" destId="{E9737E77-79F4-4077-A425-B7ABBDB97BAD}" srcOrd="0" destOrd="0" presId="urn:microsoft.com/office/officeart/2008/layout/AlternatingPictureBlocks"/>
    <dgm:cxn modelId="{01441C5F-B961-4264-9807-523EE6FDACD8}" type="presParOf" srcId="{9D47E6D2-E839-473C-B56D-FD3EEC8C91E2}" destId="{4574E4EE-7444-4E13-94F5-57A610D2AA5A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EA1C74-D956-4346-9161-40A69FFECD33}">
      <dsp:nvSpPr>
        <dsp:cNvPr id="0" name=""/>
        <dsp:cNvSpPr/>
      </dsp:nvSpPr>
      <dsp:spPr>
        <a:xfrm>
          <a:off x="0" y="0"/>
          <a:ext cx="8507288" cy="534387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65000"/>
                <a:lumMod val="110000"/>
              </a:schemeClr>
            </a:gs>
            <a:gs pos="88000">
              <a:schemeClr val="accent2"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2"/>
          </a:solidFill>
          <a:prstDash val="solid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err="1" smtClean="0">
              <a:latin typeface="Times New Roman" pitchFamily="18" charset="0"/>
              <a:cs typeface="Times New Roman" pitchFamily="18" charset="0"/>
            </a:rPr>
            <a:t>Жанғыш</a:t>
          </a:r>
          <a:r>
            <a:rPr lang="ru-RU" sz="19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kern="1200" dirty="0" err="1" smtClean="0">
              <a:latin typeface="Times New Roman" pitchFamily="18" charset="0"/>
              <a:cs typeface="Times New Roman" pitchFamily="18" charset="0"/>
            </a:rPr>
            <a:t>қазбаларды</a:t>
          </a:r>
          <a:r>
            <a:rPr lang="ru-RU" sz="19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kern="1200" dirty="0" err="1" smtClean="0">
              <a:latin typeface="Times New Roman" pitchFamily="18" charset="0"/>
              <a:cs typeface="Times New Roman" pitchFamily="18" charset="0"/>
            </a:rPr>
            <a:t>өртеу</a:t>
          </a:r>
          <a:r>
            <a:rPr lang="ru-RU" sz="19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kern="1200" dirty="0" err="1" smtClean="0">
              <a:latin typeface="Times New Roman" pitchFamily="18" charset="0"/>
              <a:cs typeface="Times New Roman" pitchFamily="18" charset="0"/>
            </a:rPr>
            <a:t>және</a:t>
          </a:r>
          <a:r>
            <a:rPr lang="ru-RU" sz="19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kern="1200" dirty="0" err="1" smtClean="0">
              <a:latin typeface="Times New Roman" pitchFamily="18" charset="0"/>
              <a:cs typeface="Times New Roman" pitchFamily="18" charset="0"/>
            </a:rPr>
            <a:t>басқа</a:t>
          </a:r>
          <a:r>
            <a:rPr lang="ru-RU" sz="1900" kern="1200" dirty="0" smtClean="0">
              <a:latin typeface="Times New Roman" pitchFamily="18" charset="0"/>
              <a:cs typeface="Times New Roman" pitchFamily="18" charset="0"/>
            </a:rPr>
            <a:t> да </a:t>
          </a:r>
          <a:r>
            <a:rPr lang="ru-RU" sz="1900" kern="1200" dirty="0" err="1" smtClean="0">
              <a:latin typeface="Times New Roman" pitchFamily="18" charset="0"/>
              <a:cs typeface="Times New Roman" pitchFamily="18" charset="0"/>
            </a:rPr>
            <a:t>өнеркәсіптік</a:t>
          </a:r>
          <a:r>
            <a:rPr lang="ru-RU" sz="19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kern="1200" dirty="0" err="1" smtClean="0">
              <a:latin typeface="Times New Roman" pitchFamily="18" charset="0"/>
              <a:cs typeface="Times New Roman" pitchFamily="18" charset="0"/>
            </a:rPr>
            <a:t>процестер</a:t>
          </a:r>
          <a:r>
            <a:rPr lang="ru-RU" sz="19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kern="1200" dirty="0" err="1" smtClean="0">
              <a:latin typeface="Times New Roman" pitchFamily="18" charset="0"/>
              <a:cs typeface="Times New Roman" pitchFamily="18" charset="0"/>
            </a:rPr>
            <a:t>әсерінен</a:t>
          </a:r>
          <a:r>
            <a:rPr lang="ru-RU" sz="19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kern="1200" dirty="0" err="1" smtClean="0">
              <a:latin typeface="Times New Roman" pitchFamily="18" charset="0"/>
              <a:cs typeface="Times New Roman" pitchFamily="18" charset="0"/>
            </a:rPr>
            <a:t>бөлініп</a:t>
          </a:r>
          <a:r>
            <a:rPr lang="ru-RU" sz="19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900" kern="1200" dirty="0" err="1" smtClean="0">
              <a:latin typeface="Times New Roman" pitchFamily="18" charset="0"/>
              <a:cs typeface="Times New Roman" pitchFamily="18" charset="0"/>
            </a:rPr>
            <a:t>атмосферада</a:t>
          </a:r>
          <a:r>
            <a:rPr lang="ru-RU" sz="19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kern="1200" dirty="0" err="1" smtClean="0">
              <a:latin typeface="Times New Roman" pitchFamily="18" charset="0"/>
              <a:cs typeface="Times New Roman" pitchFamily="18" charset="0"/>
            </a:rPr>
            <a:t>жинақталатын</a:t>
          </a:r>
          <a:r>
            <a:rPr lang="ru-RU" sz="19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kern="1200" dirty="0" err="1" smtClean="0">
              <a:latin typeface="Times New Roman" pitchFamily="18" charset="0"/>
              <a:cs typeface="Times New Roman" pitchFamily="18" charset="0"/>
            </a:rPr>
            <a:t>көмір</a:t>
          </a:r>
          <a:r>
            <a:rPr lang="ru-RU" sz="19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kern="1200" dirty="0" err="1" smtClean="0">
              <a:latin typeface="Times New Roman" pitchFamily="18" charset="0"/>
              <a:cs typeface="Times New Roman" pitchFamily="18" charset="0"/>
            </a:rPr>
            <a:t>қышқыл</a:t>
          </a:r>
          <a:r>
            <a:rPr lang="ru-RU" sz="1900" kern="1200" dirty="0" smtClean="0">
              <a:latin typeface="Times New Roman" pitchFamily="18" charset="0"/>
              <a:cs typeface="Times New Roman" pitchFamily="18" charset="0"/>
            </a:rPr>
            <a:t> газ (С02 ), </a:t>
          </a:r>
          <a:r>
            <a:rPr lang="ru-RU" sz="1900" kern="1200" dirty="0" err="1" smtClean="0">
              <a:latin typeface="Times New Roman" pitchFamily="18" charset="0"/>
              <a:cs typeface="Times New Roman" pitchFamily="18" charset="0"/>
            </a:rPr>
            <a:t>көмірсутектер</a:t>
          </a:r>
          <a:r>
            <a:rPr lang="ru-RU" sz="19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900" kern="1200" dirty="0" err="1" smtClean="0">
              <a:latin typeface="Times New Roman" pitchFamily="18" charset="0"/>
              <a:cs typeface="Times New Roman" pitchFamily="18" charset="0"/>
            </a:rPr>
            <a:t>яғни</a:t>
          </a:r>
          <a:r>
            <a:rPr lang="ru-RU" sz="1900" kern="1200" dirty="0" smtClean="0">
              <a:latin typeface="Times New Roman" pitchFamily="18" charset="0"/>
              <a:cs typeface="Times New Roman" pitchFamily="18" charset="0"/>
            </a:rPr>
            <a:t>, метан (СН4), этан (С2Н6) </a:t>
          </a:r>
          <a:r>
            <a:rPr lang="ru-RU" sz="1900" kern="1200" dirty="0" err="1" smtClean="0">
              <a:latin typeface="Times New Roman" pitchFamily="18" charset="0"/>
              <a:cs typeface="Times New Roman" pitchFamily="18" charset="0"/>
            </a:rPr>
            <a:t>және</a:t>
          </a:r>
          <a:r>
            <a:rPr lang="ru-RU" sz="19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kern="1200" dirty="0" err="1" smtClean="0">
              <a:latin typeface="Times New Roman" pitchFamily="18" charset="0"/>
              <a:cs typeface="Times New Roman" pitchFamily="18" charset="0"/>
            </a:rPr>
            <a:t>т.б</a:t>
          </a:r>
          <a:r>
            <a:rPr lang="ru-RU" sz="1900" kern="1200" dirty="0" smtClean="0">
              <a:latin typeface="Times New Roman" pitchFamily="18" charset="0"/>
              <a:cs typeface="Times New Roman" pitchFamily="18" charset="0"/>
            </a:rPr>
            <a:t>. (</a:t>
          </a:r>
          <a:r>
            <a:rPr lang="ru-RU" sz="1900" kern="1200" dirty="0" err="1" smtClean="0">
              <a:latin typeface="Times New Roman" pitchFamily="18" charset="0"/>
              <a:cs typeface="Times New Roman" pitchFamily="18" charset="0"/>
            </a:rPr>
            <a:t>жоғары</a:t>
          </a:r>
          <a:r>
            <a:rPr lang="ru-RU" sz="19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kern="1200" dirty="0" err="1" smtClean="0">
              <a:latin typeface="Times New Roman" pitchFamily="18" charset="0"/>
              <a:cs typeface="Times New Roman" pitchFamily="18" charset="0"/>
            </a:rPr>
            <a:t>концентрациясы</a:t>
          </a:r>
          <a:r>
            <a:rPr lang="ru-RU" sz="19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kern="1200" dirty="0" err="1" smtClean="0">
              <a:latin typeface="Times New Roman" pitchFamily="18" charset="0"/>
              <a:cs typeface="Times New Roman" pitchFamily="18" charset="0"/>
            </a:rPr>
            <a:t>болмаса</a:t>
          </a:r>
          <a:r>
            <a:rPr lang="ru-RU" sz="19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kern="1200" dirty="0" err="1" smtClean="0">
              <a:latin typeface="Times New Roman" pitchFamily="18" charset="0"/>
              <a:cs typeface="Times New Roman" pitchFamily="18" charset="0"/>
            </a:rPr>
            <a:t>бұл</a:t>
          </a:r>
          <a:r>
            <a:rPr lang="ru-RU" sz="19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kern="1200" dirty="0" err="1" smtClean="0">
              <a:latin typeface="Times New Roman" pitchFamily="18" charset="0"/>
              <a:cs typeface="Times New Roman" pitchFamily="18" charset="0"/>
            </a:rPr>
            <a:t>заттар</a:t>
          </a:r>
          <a:r>
            <a:rPr lang="ru-RU" sz="19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kern="1200" dirty="0" err="1" smtClean="0">
              <a:latin typeface="Times New Roman" pitchFamily="18" charset="0"/>
              <a:cs typeface="Times New Roman" pitchFamily="18" charset="0"/>
            </a:rPr>
            <a:t>жекелей</a:t>
          </a:r>
          <a:r>
            <a:rPr lang="ru-RU" sz="1900" kern="1200" dirty="0" smtClean="0">
              <a:latin typeface="Times New Roman" pitchFamily="18" charset="0"/>
              <a:cs typeface="Times New Roman" pitchFamily="18" charset="0"/>
            </a:rPr>
            <a:t> аса </a:t>
          </a:r>
          <a:r>
            <a:rPr lang="ru-RU" sz="1900" kern="1200" dirty="0" err="1" smtClean="0">
              <a:latin typeface="Times New Roman" pitchFamily="18" charset="0"/>
              <a:cs typeface="Times New Roman" pitchFamily="18" charset="0"/>
            </a:rPr>
            <a:t>қауіпті</a:t>
          </a:r>
          <a:r>
            <a:rPr lang="ru-RU" sz="19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kern="1200" dirty="0" err="1" smtClean="0">
              <a:latin typeface="Times New Roman" pitchFamily="18" charset="0"/>
              <a:cs typeface="Times New Roman" pitchFamily="18" charset="0"/>
            </a:rPr>
            <a:t>емес</a:t>
          </a:r>
          <a:r>
            <a:rPr lang="ru-RU" sz="1900" kern="1200" dirty="0" smtClean="0">
              <a:latin typeface="Times New Roman" pitchFamily="18" charset="0"/>
              <a:cs typeface="Times New Roman" pitchFamily="18" charset="0"/>
            </a:rPr>
            <a:t>) </a:t>
          </a:r>
          <a:r>
            <a:rPr lang="ru-RU" sz="1900" kern="1200" dirty="0" err="1" smtClean="0">
              <a:latin typeface="Times New Roman" pitchFamily="18" charset="0"/>
              <a:cs typeface="Times New Roman" pitchFamily="18" charset="0"/>
            </a:rPr>
            <a:t>газдары</a:t>
          </a:r>
          <a:r>
            <a:rPr lang="ru-RU" sz="19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kern="1200" dirty="0" err="1" smtClean="0">
              <a:latin typeface="Times New Roman" pitchFamily="18" charset="0"/>
              <a:cs typeface="Times New Roman" pitchFamily="18" charset="0"/>
            </a:rPr>
            <a:t>парникті</a:t>
          </a:r>
          <a:r>
            <a:rPr lang="ru-RU" sz="19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kern="1200" dirty="0" err="1" smtClean="0">
              <a:latin typeface="Times New Roman" pitchFamily="18" charset="0"/>
              <a:cs typeface="Times New Roman" pitchFamily="18" charset="0"/>
            </a:rPr>
            <a:t>эффектінің</a:t>
          </a:r>
          <a:r>
            <a:rPr lang="ru-RU" sz="19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kern="1200" dirty="0" err="1" smtClean="0">
              <a:latin typeface="Times New Roman" pitchFamily="18" charset="0"/>
              <a:cs typeface="Times New Roman" pitchFamily="18" charset="0"/>
            </a:rPr>
            <a:t>пайда</a:t>
          </a:r>
          <a:r>
            <a:rPr lang="ru-RU" sz="19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kern="1200" dirty="0" err="1" smtClean="0">
              <a:latin typeface="Times New Roman" pitchFamily="18" charset="0"/>
              <a:cs typeface="Times New Roman" pitchFamily="18" charset="0"/>
            </a:rPr>
            <a:t>болуына</a:t>
          </a:r>
          <a:r>
            <a:rPr lang="ru-RU" sz="19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kern="1200" dirty="0" err="1" smtClean="0">
              <a:latin typeface="Times New Roman" pitchFamily="18" charset="0"/>
              <a:cs typeface="Times New Roman" pitchFamily="18" charset="0"/>
            </a:rPr>
            <a:t>алып</a:t>
          </a:r>
          <a:r>
            <a:rPr lang="ru-RU" sz="19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kern="1200" dirty="0" err="1" smtClean="0">
              <a:latin typeface="Times New Roman" pitchFamily="18" charset="0"/>
              <a:cs typeface="Times New Roman" pitchFamily="18" charset="0"/>
            </a:rPr>
            <a:t>келеді</a:t>
          </a:r>
          <a:r>
            <a:rPr lang="ru-RU" sz="1900" kern="120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1900" kern="1200" dirty="0" err="1" smtClean="0">
              <a:latin typeface="Times New Roman" pitchFamily="18" charset="0"/>
              <a:cs typeface="Times New Roman" pitchFamily="18" charset="0"/>
            </a:rPr>
            <a:t>Парникті</a:t>
          </a:r>
          <a:r>
            <a:rPr lang="ru-RU" sz="19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kern="1200" dirty="0" err="1" smtClean="0">
              <a:latin typeface="Times New Roman" pitchFamily="18" charset="0"/>
              <a:cs typeface="Times New Roman" pitchFamily="18" charset="0"/>
            </a:rPr>
            <a:t>эффектінің</a:t>
          </a:r>
          <a:r>
            <a:rPr lang="ru-RU" sz="19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kern="1200" dirty="0" err="1" smtClean="0">
              <a:latin typeface="Times New Roman" pitchFamily="18" charset="0"/>
              <a:cs typeface="Times New Roman" pitchFamily="18" charset="0"/>
            </a:rPr>
            <a:t>механизмі</a:t>
          </a:r>
          <a:r>
            <a:rPr lang="ru-RU" sz="19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kern="1200" dirty="0" err="1" smtClean="0">
              <a:latin typeface="Times New Roman" pitchFamily="18" charset="0"/>
              <a:cs typeface="Times New Roman" pitchFamily="18" charset="0"/>
            </a:rPr>
            <a:t>қарапайым</a:t>
          </a:r>
          <a:r>
            <a:rPr lang="ru-RU" sz="1900" kern="120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1900" kern="1200" dirty="0" err="1" smtClean="0">
              <a:latin typeface="Times New Roman" pitchFamily="18" charset="0"/>
              <a:cs typeface="Times New Roman" pitchFamily="18" charset="0"/>
            </a:rPr>
            <a:t>Бұлтсыз</a:t>
          </a:r>
          <a:r>
            <a:rPr lang="ru-RU" sz="19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kern="1200" dirty="0" err="1" smtClean="0">
              <a:latin typeface="Times New Roman" pitchFamily="18" charset="0"/>
              <a:cs typeface="Times New Roman" pitchFamily="18" charset="0"/>
            </a:rPr>
            <a:t>ауа</a:t>
          </a:r>
          <a:r>
            <a:rPr lang="ru-RU" sz="19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kern="1200" dirty="0" err="1" smtClean="0">
              <a:latin typeface="Times New Roman" pitchFamily="18" charset="0"/>
              <a:cs typeface="Times New Roman" pitchFamily="18" charset="0"/>
            </a:rPr>
            <a:t>райы</a:t>
          </a:r>
          <a:r>
            <a:rPr lang="ru-RU" sz="19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kern="1200" dirty="0" err="1" smtClean="0">
              <a:latin typeface="Times New Roman" pitchFamily="18" charset="0"/>
              <a:cs typeface="Times New Roman" pitchFamily="18" charset="0"/>
            </a:rPr>
            <a:t>ашық</a:t>
          </a:r>
          <a:r>
            <a:rPr lang="ru-RU" sz="19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kern="1200" dirty="0" err="1" smtClean="0">
              <a:latin typeface="Times New Roman" pitchFamily="18" charset="0"/>
              <a:cs typeface="Times New Roman" pitchFamily="18" charset="0"/>
            </a:rPr>
            <a:t>кезде</a:t>
          </a:r>
          <a:r>
            <a:rPr lang="ru-RU" sz="19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kern="1200" dirty="0" err="1" smtClean="0">
              <a:latin typeface="Times New Roman" pitchFamily="18" charset="0"/>
              <a:cs typeface="Times New Roman" pitchFamily="18" charset="0"/>
            </a:rPr>
            <a:t>күн</a:t>
          </a:r>
          <a:r>
            <a:rPr lang="ru-RU" sz="19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kern="1200" dirty="0" err="1" smtClean="0">
              <a:latin typeface="Times New Roman" pitchFamily="18" charset="0"/>
              <a:cs typeface="Times New Roman" pitchFamily="18" charset="0"/>
            </a:rPr>
            <a:t>сәулелері</a:t>
          </a:r>
          <a:r>
            <a:rPr lang="ru-RU" sz="19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kern="1200" dirty="0" err="1" smtClean="0">
              <a:latin typeface="Times New Roman" pitchFamily="18" charset="0"/>
              <a:cs typeface="Times New Roman" pitchFamily="18" charset="0"/>
            </a:rPr>
            <a:t>Жер</a:t>
          </a:r>
          <a:r>
            <a:rPr lang="ru-RU" sz="19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kern="1200" dirty="0" err="1" smtClean="0">
              <a:latin typeface="Times New Roman" pitchFamily="18" charset="0"/>
              <a:cs typeface="Times New Roman" pitchFamily="18" charset="0"/>
            </a:rPr>
            <a:t>бетіне</a:t>
          </a:r>
          <a:r>
            <a:rPr lang="ru-RU" sz="19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kern="1200" dirty="0" err="1" smtClean="0">
              <a:latin typeface="Times New Roman" pitchFamily="18" charset="0"/>
              <a:cs typeface="Times New Roman" pitchFamily="18" charset="0"/>
            </a:rPr>
            <a:t>оңай</a:t>
          </a:r>
          <a:r>
            <a:rPr lang="ru-RU" sz="19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kern="1200" dirty="0" err="1" smtClean="0">
              <a:latin typeface="Times New Roman" pitchFamily="18" charset="0"/>
              <a:cs typeface="Times New Roman" pitchFamily="18" charset="0"/>
            </a:rPr>
            <a:t>жетіп</a:t>
          </a:r>
          <a:r>
            <a:rPr lang="ru-RU" sz="19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kern="1200" dirty="0" err="1" smtClean="0">
              <a:latin typeface="Times New Roman" pitchFamily="18" charset="0"/>
              <a:cs typeface="Times New Roman" pitchFamily="18" charset="0"/>
            </a:rPr>
            <a:t>топырақ</a:t>
          </a:r>
          <a:r>
            <a:rPr lang="ru-RU" sz="19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900" kern="1200" dirty="0" err="1" smtClean="0">
              <a:latin typeface="Times New Roman" pitchFamily="18" charset="0"/>
              <a:cs typeface="Times New Roman" pitchFamily="18" charset="0"/>
            </a:rPr>
            <a:t>өсімдіктер</a:t>
          </a:r>
          <a:r>
            <a:rPr lang="ru-RU" sz="19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kern="1200" dirty="0" err="1" smtClean="0">
              <a:latin typeface="Times New Roman" pitchFamily="18" charset="0"/>
              <a:cs typeface="Times New Roman" pitchFamily="18" charset="0"/>
            </a:rPr>
            <a:t>жамылғысымен</a:t>
          </a:r>
          <a:r>
            <a:rPr lang="ru-RU" sz="19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kern="1200" dirty="0" err="1" smtClean="0">
              <a:latin typeface="Times New Roman" pitchFamily="18" charset="0"/>
              <a:cs typeface="Times New Roman" pitchFamily="18" charset="0"/>
            </a:rPr>
            <a:t>сіңіріледі</a:t>
          </a:r>
          <a:r>
            <a:rPr lang="ru-RU" sz="1900" kern="120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1900" kern="1200" dirty="0" err="1" smtClean="0">
              <a:latin typeface="Times New Roman" pitchFamily="18" charset="0"/>
              <a:cs typeface="Times New Roman" pitchFamily="18" charset="0"/>
            </a:rPr>
            <a:t>Жер</a:t>
          </a:r>
          <a:r>
            <a:rPr lang="ru-RU" sz="19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kern="1200" dirty="0" err="1" smtClean="0">
              <a:latin typeface="Times New Roman" pitchFamily="18" charset="0"/>
              <a:cs typeface="Times New Roman" pitchFamily="18" charset="0"/>
            </a:rPr>
            <a:t>беті</a:t>
          </a:r>
          <a:r>
            <a:rPr lang="ru-RU" sz="19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kern="1200" dirty="0" err="1" smtClean="0">
              <a:latin typeface="Times New Roman" pitchFamily="18" charset="0"/>
              <a:cs typeface="Times New Roman" pitchFamily="18" charset="0"/>
            </a:rPr>
            <a:t>қызған</a:t>
          </a:r>
          <a:r>
            <a:rPr lang="ru-RU" sz="19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kern="1200" dirty="0" err="1" smtClean="0">
              <a:latin typeface="Times New Roman" pitchFamily="18" charset="0"/>
              <a:cs typeface="Times New Roman" pitchFamily="18" charset="0"/>
            </a:rPr>
            <a:t>соң</a:t>
          </a:r>
          <a:r>
            <a:rPr lang="ru-RU" sz="19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kern="1200" dirty="0" err="1" smtClean="0">
              <a:latin typeface="Times New Roman" pitchFamily="18" charset="0"/>
              <a:cs typeface="Times New Roman" pitchFamily="18" charset="0"/>
            </a:rPr>
            <a:t>жылу</a:t>
          </a:r>
          <a:r>
            <a:rPr lang="ru-RU" sz="19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kern="1200" dirty="0" err="1" smtClean="0">
              <a:latin typeface="Times New Roman" pitchFamily="18" charset="0"/>
              <a:cs typeface="Times New Roman" pitchFamily="18" charset="0"/>
            </a:rPr>
            <a:t>энергиясын</a:t>
          </a:r>
          <a:r>
            <a:rPr lang="ru-RU" sz="19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kern="1200" dirty="0" err="1" smtClean="0">
              <a:latin typeface="Times New Roman" pitchFamily="18" charset="0"/>
              <a:cs typeface="Times New Roman" pitchFamily="18" charset="0"/>
            </a:rPr>
            <a:t>ұзын</a:t>
          </a:r>
          <a:r>
            <a:rPr lang="ru-RU" sz="19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kern="1200" dirty="0" err="1" smtClean="0">
              <a:latin typeface="Times New Roman" pitchFamily="18" charset="0"/>
              <a:cs typeface="Times New Roman" pitchFamily="18" charset="0"/>
            </a:rPr>
            <a:t>толқынды</a:t>
          </a:r>
          <a:r>
            <a:rPr lang="ru-RU" sz="19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kern="1200" dirty="0" err="1" smtClean="0">
              <a:latin typeface="Times New Roman" pitchFamily="18" charset="0"/>
              <a:cs typeface="Times New Roman" pitchFamily="18" charset="0"/>
            </a:rPr>
            <a:t>сәулелену</a:t>
          </a:r>
          <a:r>
            <a:rPr lang="ru-RU" sz="19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kern="1200" dirty="0" err="1" smtClean="0">
              <a:latin typeface="Times New Roman" pitchFamily="18" charset="0"/>
              <a:cs typeface="Times New Roman" pitchFamily="18" charset="0"/>
            </a:rPr>
            <a:t>түрінде</a:t>
          </a:r>
          <a:r>
            <a:rPr lang="ru-RU" sz="19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kern="1200" dirty="0" err="1" smtClean="0">
              <a:latin typeface="Times New Roman" pitchFamily="18" charset="0"/>
              <a:cs typeface="Times New Roman" pitchFamily="18" charset="0"/>
            </a:rPr>
            <a:t>атмосфераға</a:t>
          </a:r>
          <a:r>
            <a:rPr lang="ru-RU" sz="19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kern="1200" dirty="0" err="1" smtClean="0">
              <a:latin typeface="Times New Roman" pitchFamily="18" charset="0"/>
              <a:cs typeface="Times New Roman" pitchFamily="18" charset="0"/>
            </a:rPr>
            <a:t>қайта</a:t>
          </a:r>
          <a:r>
            <a:rPr lang="ru-RU" sz="19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kern="1200" dirty="0" err="1" smtClean="0">
              <a:latin typeface="Times New Roman" pitchFamily="18" charset="0"/>
              <a:cs typeface="Times New Roman" pitchFamily="18" charset="0"/>
            </a:rPr>
            <a:t>береді</a:t>
          </a:r>
          <a:r>
            <a:rPr lang="ru-RU" sz="1900" kern="120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1900" kern="1200" dirty="0" err="1" smtClean="0">
              <a:latin typeface="Times New Roman" pitchFamily="18" charset="0"/>
              <a:cs typeface="Times New Roman" pitchFamily="18" charset="0"/>
            </a:rPr>
            <a:t>Алайда</a:t>
          </a:r>
          <a:r>
            <a:rPr lang="ru-RU" sz="19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kern="1200" dirty="0" err="1" smtClean="0">
              <a:latin typeface="Times New Roman" pitchFamily="18" charset="0"/>
              <a:cs typeface="Times New Roman" pitchFamily="18" charset="0"/>
            </a:rPr>
            <a:t>бұл</a:t>
          </a:r>
          <a:r>
            <a:rPr lang="ru-RU" sz="19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kern="1200" dirty="0" err="1" smtClean="0">
              <a:latin typeface="Times New Roman" pitchFamily="18" charset="0"/>
              <a:cs typeface="Times New Roman" pitchFamily="18" charset="0"/>
            </a:rPr>
            <a:t>жылу</a:t>
          </a:r>
          <a:r>
            <a:rPr lang="ru-RU" sz="19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kern="1200" dirty="0" err="1" smtClean="0">
              <a:latin typeface="Times New Roman" pitchFamily="18" charset="0"/>
              <a:cs typeface="Times New Roman" pitchFamily="18" charset="0"/>
            </a:rPr>
            <a:t>энергиясы</a:t>
          </a:r>
          <a:r>
            <a:rPr lang="ru-RU" sz="19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kern="1200" dirty="0" err="1" smtClean="0">
              <a:latin typeface="Times New Roman" pitchFamily="18" charset="0"/>
              <a:cs typeface="Times New Roman" pitchFamily="18" charset="0"/>
            </a:rPr>
            <a:t>атмосферада</a:t>
          </a:r>
          <a:r>
            <a:rPr lang="ru-RU" sz="19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kern="1200" dirty="0" err="1" smtClean="0">
              <a:latin typeface="Times New Roman" pitchFamily="18" charset="0"/>
              <a:cs typeface="Times New Roman" pitchFamily="18" charset="0"/>
            </a:rPr>
            <a:t>шашырамай</a:t>
          </a:r>
          <a:r>
            <a:rPr lang="ru-RU" sz="19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kern="1200" dirty="0" err="1" smtClean="0">
              <a:latin typeface="Times New Roman" pitchFamily="18" charset="0"/>
              <a:cs typeface="Times New Roman" pitchFamily="18" charset="0"/>
            </a:rPr>
            <a:t>жоғарыда</a:t>
          </a:r>
          <a:r>
            <a:rPr lang="ru-RU" sz="19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kern="1200" dirty="0" err="1" smtClean="0">
              <a:latin typeface="Times New Roman" pitchFamily="18" charset="0"/>
              <a:cs typeface="Times New Roman" pitchFamily="18" charset="0"/>
            </a:rPr>
            <a:t>айтылған</a:t>
          </a:r>
          <a:r>
            <a:rPr lang="ru-RU" sz="19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kern="1200" dirty="0" err="1" smtClean="0">
              <a:latin typeface="Times New Roman" pitchFamily="18" charset="0"/>
              <a:cs typeface="Times New Roman" pitchFamily="18" charset="0"/>
            </a:rPr>
            <a:t>газдардың</a:t>
          </a:r>
          <a:r>
            <a:rPr lang="ru-RU" sz="19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kern="1200" dirty="0" err="1" smtClean="0">
              <a:latin typeface="Times New Roman" pitchFamily="18" charset="0"/>
              <a:cs typeface="Times New Roman" pitchFamily="18" charset="0"/>
            </a:rPr>
            <a:t>молекулаларымен</a:t>
          </a:r>
          <a:r>
            <a:rPr lang="ru-RU" sz="19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kern="1200" dirty="0" err="1" smtClean="0">
              <a:latin typeface="Times New Roman" pitchFamily="18" charset="0"/>
              <a:cs typeface="Times New Roman" pitchFamily="18" charset="0"/>
            </a:rPr>
            <a:t>сіңіріліп</a:t>
          </a:r>
          <a:r>
            <a:rPr lang="ru-RU" sz="1900" kern="1200" dirty="0" smtClean="0">
              <a:latin typeface="Times New Roman" pitchFamily="18" charset="0"/>
              <a:cs typeface="Times New Roman" pitchFamily="18" charset="0"/>
            </a:rPr>
            <a:t> (С02 </a:t>
          </a:r>
          <a:r>
            <a:rPr lang="ru-RU" sz="1900" kern="1200" dirty="0" err="1" smtClean="0">
              <a:latin typeface="Times New Roman" pitchFamily="18" charset="0"/>
              <a:cs typeface="Times New Roman" pitchFamily="18" charset="0"/>
            </a:rPr>
            <a:t>жылу</a:t>
          </a:r>
          <a:r>
            <a:rPr lang="ru-RU" sz="19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kern="1200" dirty="0" err="1" smtClean="0">
              <a:latin typeface="Times New Roman" pitchFamily="18" charset="0"/>
              <a:cs typeface="Times New Roman" pitchFamily="18" charset="0"/>
            </a:rPr>
            <a:t>энергиясының</a:t>
          </a:r>
          <a:r>
            <a:rPr lang="ru-RU" sz="1900" kern="1200" dirty="0" smtClean="0">
              <a:latin typeface="Times New Roman" pitchFamily="18" charset="0"/>
              <a:cs typeface="Times New Roman" pitchFamily="18" charset="0"/>
            </a:rPr>
            <a:t> 18%-</a:t>
          </a:r>
          <a:r>
            <a:rPr lang="ru-RU" sz="1900" kern="1200" dirty="0" err="1" smtClean="0">
              <a:latin typeface="Times New Roman" pitchFamily="18" charset="0"/>
              <a:cs typeface="Times New Roman" pitchFamily="18" charset="0"/>
            </a:rPr>
            <a:t>ын</a:t>
          </a:r>
          <a:r>
            <a:rPr lang="ru-RU" sz="19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kern="1200" dirty="0" err="1" smtClean="0">
              <a:latin typeface="Times New Roman" pitchFamily="18" charset="0"/>
              <a:cs typeface="Times New Roman" pitchFamily="18" charset="0"/>
            </a:rPr>
            <a:t>сіңіреді</a:t>
          </a:r>
          <a:r>
            <a:rPr lang="ru-RU" sz="1900" kern="1200" dirty="0" smtClean="0">
              <a:latin typeface="Times New Roman" pitchFamily="18" charset="0"/>
              <a:cs typeface="Times New Roman" pitchFamily="18" charset="0"/>
            </a:rPr>
            <a:t>), </a:t>
          </a:r>
          <a:r>
            <a:rPr lang="ru-RU" sz="1900" kern="1200" dirty="0" err="1" smtClean="0">
              <a:latin typeface="Times New Roman" pitchFamily="18" charset="0"/>
              <a:cs typeface="Times New Roman" pitchFamily="18" charset="0"/>
            </a:rPr>
            <a:t>молекулалардың</a:t>
          </a:r>
          <a:r>
            <a:rPr lang="ru-RU" sz="19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kern="1200" dirty="0" err="1" smtClean="0">
              <a:latin typeface="Times New Roman" pitchFamily="18" charset="0"/>
              <a:cs typeface="Times New Roman" pitchFamily="18" charset="0"/>
            </a:rPr>
            <a:t>қарқынды</a:t>
          </a:r>
          <a:r>
            <a:rPr lang="ru-RU" sz="19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kern="1200" dirty="0" err="1" smtClean="0">
              <a:latin typeface="Times New Roman" pitchFamily="18" charset="0"/>
              <a:cs typeface="Times New Roman" pitchFamily="18" charset="0"/>
            </a:rPr>
            <a:t>қозғалысына</a:t>
          </a:r>
          <a:r>
            <a:rPr lang="ru-RU" sz="19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kern="1200" dirty="0" err="1" smtClean="0">
              <a:latin typeface="Times New Roman" pitchFamily="18" charset="0"/>
              <a:cs typeface="Times New Roman" pitchFamily="18" charset="0"/>
            </a:rPr>
            <a:t>және</a:t>
          </a:r>
          <a:r>
            <a:rPr lang="ru-RU" sz="19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kern="1200" dirty="0" err="1" smtClean="0">
              <a:latin typeface="Times New Roman" pitchFamily="18" charset="0"/>
              <a:cs typeface="Times New Roman" pitchFamily="18" charset="0"/>
            </a:rPr>
            <a:t>температураның</a:t>
          </a:r>
          <a:r>
            <a:rPr lang="ru-RU" sz="19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kern="1200" dirty="0" err="1" smtClean="0">
              <a:latin typeface="Times New Roman" pitchFamily="18" charset="0"/>
              <a:cs typeface="Times New Roman" pitchFamily="18" charset="0"/>
            </a:rPr>
            <a:t>көтерілуіне</a:t>
          </a:r>
          <a:r>
            <a:rPr lang="ru-RU" sz="19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kern="1200" dirty="0" err="1" smtClean="0">
              <a:latin typeface="Times New Roman" pitchFamily="18" charset="0"/>
              <a:cs typeface="Times New Roman" pitchFamily="18" charset="0"/>
            </a:rPr>
            <a:t>алып</a:t>
          </a:r>
          <a:r>
            <a:rPr lang="ru-RU" sz="19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kern="1200" dirty="0" err="1" smtClean="0">
              <a:latin typeface="Times New Roman" pitchFamily="18" charset="0"/>
              <a:cs typeface="Times New Roman" pitchFamily="18" charset="0"/>
            </a:rPr>
            <a:t>келеді</a:t>
          </a:r>
          <a:r>
            <a:rPr lang="ru-RU" sz="1900" kern="120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1900" kern="1200" dirty="0" err="1" smtClean="0">
              <a:latin typeface="Times New Roman" pitchFamily="18" charset="0"/>
              <a:cs typeface="Times New Roman" pitchFamily="18" charset="0"/>
            </a:rPr>
            <a:t>Атмосфералық</a:t>
          </a:r>
          <a:r>
            <a:rPr lang="ru-RU" sz="19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kern="1200" dirty="0" err="1" smtClean="0">
              <a:latin typeface="Times New Roman" pitchFamily="18" charset="0"/>
              <a:cs typeface="Times New Roman" pitchFamily="18" charset="0"/>
            </a:rPr>
            <a:t>газдар</a:t>
          </a:r>
          <a:r>
            <a:rPr lang="ru-RU" sz="1900" kern="1200" dirty="0" smtClean="0">
              <a:latin typeface="Times New Roman" pitchFamily="18" charset="0"/>
              <a:cs typeface="Times New Roman" pitchFamily="18" charset="0"/>
            </a:rPr>
            <a:t> (азот, </a:t>
          </a:r>
          <a:r>
            <a:rPr lang="ru-RU" sz="1900" kern="1200" dirty="0" err="1" smtClean="0">
              <a:latin typeface="Times New Roman" pitchFamily="18" charset="0"/>
              <a:cs typeface="Times New Roman" pitchFamily="18" charset="0"/>
            </a:rPr>
            <a:t>оттегі</a:t>
          </a:r>
          <a:r>
            <a:rPr lang="ru-RU" sz="1900" kern="1200" dirty="0" smtClean="0">
              <a:latin typeface="Times New Roman" pitchFamily="18" charset="0"/>
              <a:cs typeface="Times New Roman" pitchFamily="18" charset="0"/>
            </a:rPr>
            <a:t>, су </a:t>
          </a:r>
          <a:r>
            <a:rPr lang="ru-RU" sz="1900" kern="1200" dirty="0" err="1" smtClean="0">
              <a:latin typeface="Times New Roman" pitchFamily="18" charset="0"/>
              <a:cs typeface="Times New Roman" pitchFamily="18" charset="0"/>
            </a:rPr>
            <a:t>парлары</a:t>
          </a:r>
          <a:r>
            <a:rPr lang="ru-RU" sz="1900" kern="1200" dirty="0" smtClean="0">
              <a:latin typeface="Times New Roman" pitchFamily="18" charset="0"/>
              <a:cs typeface="Times New Roman" pitchFamily="18" charset="0"/>
            </a:rPr>
            <a:t>) </a:t>
          </a:r>
          <a:r>
            <a:rPr lang="ru-RU" sz="1900" kern="1200" dirty="0" err="1" smtClean="0">
              <a:latin typeface="Times New Roman" pitchFamily="18" charset="0"/>
              <a:cs typeface="Times New Roman" pitchFamily="18" charset="0"/>
            </a:rPr>
            <a:t>жылу</a:t>
          </a:r>
          <a:r>
            <a:rPr lang="ru-RU" sz="19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kern="1200" dirty="0" err="1" smtClean="0">
              <a:latin typeface="Times New Roman" pitchFamily="18" charset="0"/>
              <a:cs typeface="Times New Roman" pitchFamily="18" charset="0"/>
            </a:rPr>
            <a:t>сәулелерін</a:t>
          </a:r>
          <a:r>
            <a:rPr lang="ru-RU" sz="19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kern="1200" dirty="0" err="1" smtClean="0">
              <a:latin typeface="Times New Roman" pitchFamily="18" charset="0"/>
              <a:cs typeface="Times New Roman" pitchFamily="18" charset="0"/>
            </a:rPr>
            <a:t>сіңірмей</a:t>
          </a:r>
          <a:r>
            <a:rPr lang="ru-RU" sz="19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900" kern="1200" dirty="0" err="1" smtClean="0">
              <a:latin typeface="Times New Roman" pitchFamily="18" charset="0"/>
              <a:cs typeface="Times New Roman" pitchFamily="18" charset="0"/>
            </a:rPr>
            <a:t>керісінше</a:t>
          </a:r>
          <a:r>
            <a:rPr lang="ru-RU" sz="19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kern="1200" dirty="0" err="1" smtClean="0">
              <a:latin typeface="Times New Roman" pitchFamily="18" charset="0"/>
              <a:cs typeface="Times New Roman" pitchFamily="18" charset="0"/>
            </a:rPr>
            <a:t>оларды</a:t>
          </a:r>
          <a:r>
            <a:rPr lang="ru-RU" sz="19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kern="1200" dirty="0" err="1" smtClean="0">
              <a:latin typeface="Times New Roman" pitchFamily="18" charset="0"/>
              <a:cs typeface="Times New Roman" pitchFamily="18" charset="0"/>
            </a:rPr>
            <a:t>шашыратады</a:t>
          </a:r>
          <a:r>
            <a:rPr lang="ru-RU" sz="1900" kern="1200" dirty="0" smtClean="0">
              <a:latin typeface="Times New Roman" pitchFamily="18" charset="0"/>
              <a:cs typeface="Times New Roman" pitchFamily="18" charset="0"/>
            </a:rPr>
            <a:t>. С02-нің </a:t>
          </a:r>
          <a:r>
            <a:rPr lang="ru-RU" sz="1900" kern="1200" dirty="0" err="1" smtClean="0">
              <a:latin typeface="Times New Roman" pitchFamily="18" charset="0"/>
              <a:cs typeface="Times New Roman" pitchFamily="18" charset="0"/>
            </a:rPr>
            <a:t>концентрациясы</a:t>
          </a:r>
          <a:r>
            <a:rPr lang="ru-RU" sz="19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kern="1200" dirty="0" err="1" smtClean="0">
              <a:latin typeface="Times New Roman" pitchFamily="18" charset="0"/>
              <a:cs typeface="Times New Roman" pitchFamily="18" charset="0"/>
            </a:rPr>
            <a:t>жыл</a:t>
          </a:r>
          <a:r>
            <a:rPr lang="ru-RU" sz="19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kern="1200" dirty="0" err="1" smtClean="0">
              <a:latin typeface="Times New Roman" pitchFamily="18" charset="0"/>
              <a:cs typeface="Times New Roman" pitchFamily="18" charset="0"/>
            </a:rPr>
            <a:t>сайын</a:t>
          </a:r>
          <a:r>
            <a:rPr lang="ru-RU" sz="1900" kern="1200" dirty="0" smtClean="0">
              <a:latin typeface="Times New Roman" pitchFamily="18" charset="0"/>
              <a:cs typeface="Times New Roman" pitchFamily="18" charset="0"/>
            </a:rPr>
            <a:t> 0,8-1,5 мг/кг-</a:t>
          </a:r>
          <a:r>
            <a:rPr lang="ru-RU" sz="1900" kern="1200" dirty="0" err="1" smtClean="0">
              <a:latin typeface="Times New Roman" pitchFamily="18" charset="0"/>
              <a:cs typeface="Times New Roman" pitchFamily="18" charset="0"/>
            </a:rPr>
            <a:t>ға</a:t>
          </a:r>
          <a:r>
            <a:rPr lang="ru-RU" sz="19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kern="1200" dirty="0" err="1" smtClean="0">
              <a:latin typeface="Times New Roman" pitchFamily="18" charset="0"/>
              <a:cs typeface="Times New Roman" pitchFamily="18" charset="0"/>
            </a:rPr>
            <a:t>көтерілуде</a:t>
          </a:r>
          <a:r>
            <a:rPr lang="ru-RU" sz="1900" kern="120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1900" kern="1200" dirty="0" err="1" smtClean="0">
              <a:latin typeface="Times New Roman" pitchFamily="18" charset="0"/>
              <a:cs typeface="Times New Roman" pitchFamily="18" charset="0"/>
            </a:rPr>
            <a:t>Зерттеулер</a:t>
          </a:r>
          <a:r>
            <a:rPr lang="ru-RU" sz="19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kern="1200" dirty="0" err="1" smtClean="0">
              <a:latin typeface="Times New Roman" pitchFamily="18" charset="0"/>
              <a:cs typeface="Times New Roman" pitchFamily="18" charset="0"/>
            </a:rPr>
            <a:t>бойынша</a:t>
          </a:r>
          <a:r>
            <a:rPr lang="ru-RU" sz="1900" kern="1200" dirty="0" smtClean="0">
              <a:latin typeface="Times New Roman" pitchFamily="18" charset="0"/>
              <a:cs typeface="Times New Roman" pitchFamily="18" charset="0"/>
            </a:rPr>
            <a:t> СО2-нің </a:t>
          </a:r>
          <a:r>
            <a:rPr lang="ru-RU" sz="1900" kern="1200" dirty="0" err="1" smtClean="0">
              <a:latin typeface="Times New Roman" pitchFamily="18" charset="0"/>
              <a:cs typeface="Times New Roman" pitchFamily="18" charset="0"/>
            </a:rPr>
            <a:t>мөлшері</a:t>
          </a:r>
          <a:r>
            <a:rPr lang="ru-RU" sz="19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kern="1200" dirty="0" err="1" smtClean="0">
              <a:latin typeface="Times New Roman" pitchFamily="18" charset="0"/>
              <a:cs typeface="Times New Roman" pitchFamily="18" charset="0"/>
            </a:rPr>
            <a:t>ауада</a:t>
          </a:r>
          <a:r>
            <a:rPr lang="ru-RU" sz="19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kern="1200" dirty="0" err="1" smtClean="0">
              <a:latin typeface="Times New Roman" pitchFamily="18" charset="0"/>
              <a:cs typeface="Times New Roman" pitchFamily="18" charset="0"/>
            </a:rPr>
            <a:t>екі</a:t>
          </a:r>
          <a:r>
            <a:rPr lang="ru-RU" sz="19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kern="1200" dirty="0" err="1" smtClean="0">
              <a:latin typeface="Times New Roman" pitchFamily="18" charset="0"/>
              <a:cs typeface="Times New Roman" pitchFamily="18" charset="0"/>
            </a:rPr>
            <a:t>есе</a:t>
          </a:r>
          <a:r>
            <a:rPr lang="ru-RU" sz="19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kern="1200" dirty="0" err="1" smtClean="0">
              <a:latin typeface="Times New Roman" pitchFamily="18" charset="0"/>
              <a:cs typeface="Times New Roman" pitchFamily="18" charset="0"/>
            </a:rPr>
            <a:t>көбейсе</a:t>
          </a:r>
          <a:r>
            <a:rPr lang="ru-RU" sz="19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900" kern="1200" dirty="0" err="1" smtClean="0">
              <a:latin typeface="Times New Roman" pitchFamily="18" charset="0"/>
              <a:cs typeface="Times New Roman" pitchFamily="18" charset="0"/>
            </a:rPr>
            <a:t>орташа</a:t>
          </a:r>
          <a:r>
            <a:rPr lang="ru-RU" sz="1900" kern="1200" dirty="0" smtClean="0">
              <a:latin typeface="Times New Roman" pitchFamily="18" charset="0"/>
              <a:cs typeface="Times New Roman" pitchFamily="18" charset="0"/>
            </a:rPr>
            <a:t> температура 3°С-5°С-қа </a:t>
          </a:r>
          <a:r>
            <a:rPr lang="ru-RU" sz="1900" kern="1200" dirty="0" err="1" smtClean="0">
              <a:latin typeface="Times New Roman" pitchFamily="18" charset="0"/>
              <a:cs typeface="Times New Roman" pitchFamily="18" charset="0"/>
            </a:rPr>
            <a:t>көтеріледі</a:t>
          </a:r>
          <a:r>
            <a:rPr lang="ru-RU" sz="1900" kern="120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1900" kern="1200" dirty="0" err="1" smtClean="0">
              <a:latin typeface="Times New Roman" pitchFamily="18" charset="0"/>
              <a:cs typeface="Times New Roman" pitchFamily="18" charset="0"/>
            </a:rPr>
            <a:t>Бұл</a:t>
          </a:r>
          <a:r>
            <a:rPr lang="ru-RU" sz="19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kern="1200" dirty="0" err="1" smtClean="0">
              <a:latin typeface="Times New Roman" pitchFamily="18" charset="0"/>
              <a:cs typeface="Times New Roman" pitchFamily="18" charset="0"/>
            </a:rPr>
            <a:t>өз</a:t>
          </a:r>
          <a:r>
            <a:rPr lang="ru-RU" sz="19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kern="1200" dirty="0" err="1" smtClean="0">
              <a:latin typeface="Times New Roman" pitchFamily="18" charset="0"/>
              <a:cs typeface="Times New Roman" pitchFamily="18" charset="0"/>
            </a:rPr>
            <a:t>кезегінде</a:t>
          </a:r>
          <a:r>
            <a:rPr lang="ru-RU" sz="19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kern="1200" dirty="0" err="1" smtClean="0">
              <a:latin typeface="Times New Roman" pitchFamily="18" charset="0"/>
              <a:cs typeface="Times New Roman" pitchFamily="18" charset="0"/>
            </a:rPr>
            <a:t>климаттың</a:t>
          </a:r>
          <a:r>
            <a:rPr lang="ru-RU" sz="19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kern="1200" dirty="0" err="1" smtClean="0">
              <a:latin typeface="Times New Roman" pitchFamily="18" charset="0"/>
              <a:cs typeface="Times New Roman" pitchFamily="18" charset="0"/>
            </a:rPr>
            <a:t>ғаламдық</a:t>
          </a:r>
          <a:r>
            <a:rPr lang="ru-RU" sz="19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kern="1200" dirty="0" err="1" smtClean="0">
              <a:latin typeface="Times New Roman" pitchFamily="18" charset="0"/>
              <a:cs typeface="Times New Roman" pitchFamily="18" charset="0"/>
            </a:rPr>
            <a:t>жылуына</a:t>
          </a:r>
          <a:r>
            <a:rPr lang="ru-RU" sz="19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900" kern="1200" dirty="0" err="1" smtClean="0">
              <a:latin typeface="Times New Roman" pitchFamily="18" charset="0"/>
              <a:cs typeface="Times New Roman" pitchFamily="18" charset="0"/>
            </a:rPr>
            <a:t>яғни</a:t>
          </a:r>
          <a:r>
            <a:rPr lang="ru-RU" sz="19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900" kern="1200" dirty="0" err="1" smtClean="0">
              <a:latin typeface="Times New Roman" pitchFamily="18" charset="0"/>
              <a:cs typeface="Times New Roman" pitchFamily="18" charset="0"/>
            </a:rPr>
            <a:t>Антарктидадағы</a:t>
          </a:r>
          <a:r>
            <a:rPr lang="ru-RU" sz="19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kern="1200" dirty="0" err="1" smtClean="0">
              <a:latin typeface="Times New Roman" pitchFamily="18" charset="0"/>
              <a:cs typeface="Times New Roman" pitchFamily="18" charset="0"/>
            </a:rPr>
            <a:t>мұздықтардың</a:t>
          </a:r>
          <a:r>
            <a:rPr lang="ru-RU" sz="19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kern="1200" dirty="0" err="1" smtClean="0">
              <a:latin typeface="Times New Roman" pitchFamily="18" charset="0"/>
              <a:cs typeface="Times New Roman" pitchFamily="18" charset="0"/>
            </a:rPr>
            <a:t>жаппай</a:t>
          </a:r>
          <a:r>
            <a:rPr lang="ru-RU" sz="19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kern="1200" dirty="0" err="1" smtClean="0">
              <a:latin typeface="Times New Roman" pitchFamily="18" charset="0"/>
              <a:cs typeface="Times New Roman" pitchFamily="18" charset="0"/>
            </a:rPr>
            <a:t>еруіне</a:t>
          </a:r>
          <a:r>
            <a:rPr lang="ru-RU" sz="19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900" kern="1200" dirty="0" err="1" smtClean="0">
              <a:latin typeface="Times New Roman" pitchFamily="18" charset="0"/>
              <a:cs typeface="Times New Roman" pitchFamily="18" charset="0"/>
            </a:rPr>
            <a:t>Әлемдік</a:t>
          </a:r>
          <a:r>
            <a:rPr lang="ru-RU" sz="19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kern="1200" dirty="0" err="1" smtClean="0">
              <a:latin typeface="Times New Roman" pitchFamily="18" charset="0"/>
              <a:cs typeface="Times New Roman" pitchFamily="18" charset="0"/>
            </a:rPr>
            <a:t>мұхиттың</a:t>
          </a:r>
          <a:r>
            <a:rPr lang="ru-RU" sz="19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kern="1200" dirty="0" err="1" smtClean="0">
              <a:latin typeface="Times New Roman" pitchFamily="18" charset="0"/>
              <a:cs typeface="Times New Roman" pitchFamily="18" charset="0"/>
            </a:rPr>
            <a:t>орташа</a:t>
          </a:r>
          <a:r>
            <a:rPr lang="ru-RU" sz="19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kern="1200" dirty="0" err="1" smtClean="0">
              <a:latin typeface="Times New Roman" pitchFamily="18" charset="0"/>
              <a:cs typeface="Times New Roman" pitchFamily="18" charset="0"/>
            </a:rPr>
            <a:t>деңгейінің</a:t>
          </a:r>
          <a:r>
            <a:rPr lang="ru-RU" sz="19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kern="1200" dirty="0" err="1" smtClean="0">
              <a:latin typeface="Times New Roman" pitchFamily="18" charset="0"/>
              <a:cs typeface="Times New Roman" pitchFamily="18" charset="0"/>
            </a:rPr>
            <a:t>көтерілуіне</a:t>
          </a:r>
          <a:r>
            <a:rPr lang="ru-RU" sz="19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900" kern="1200" dirty="0" err="1" smtClean="0">
              <a:latin typeface="Times New Roman" pitchFamily="18" charset="0"/>
              <a:cs typeface="Times New Roman" pitchFamily="18" charset="0"/>
            </a:rPr>
            <a:t>көптеген</a:t>
          </a:r>
          <a:r>
            <a:rPr lang="ru-RU" sz="19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kern="1200" dirty="0" err="1" smtClean="0">
              <a:latin typeface="Times New Roman" pitchFamily="18" charset="0"/>
              <a:cs typeface="Times New Roman" pitchFamily="18" charset="0"/>
            </a:rPr>
            <a:t>жердің</a:t>
          </a:r>
          <a:r>
            <a:rPr lang="ru-RU" sz="1900" kern="1200" dirty="0" smtClean="0">
              <a:latin typeface="Times New Roman" pitchFamily="18" charset="0"/>
              <a:cs typeface="Times New Roman" pitchFamily="18" charset="0"/>
            </a:rPr>
            <a:t> су </a:t>
          </a:r>
          <a:r>
            <a:rPr lang="ru-RU" sz="1900" kern="1200" dirty="0" err="1" smtClean="0">
              <a:latin typeface="Times New Roman" pitchFamily="18" charset="0"/>
              <a:cs typeface="Times New Roman" pitchFamily="18" charset="0"/>
            </a:rPr>
            <a:t>астында</a:t>
          </a:r>
          <a:r>
            <a:rPr lang="ru-RU" sz="19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kern="1200" dirty="0" err="1" smtClean="0">
              <a:latin typeface="Times New Roman" pitchFamily="18" charset="0"/>
              <a:cs typeface="Times New Roman" pitchFamily="18" charset="0"/>
            </a:rPr>
            <a:t>қалуына</a:t>
          </a:r>
          <a:r>
            <a:rPr lang="ru-RU" sz="19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kern="1200" dirty="0" err="1" smtClean="0">
              <a:latin typeface="Times New Roman" pitchFamily="18" charset="0"/>
              <a:cs typeface="Times New Roman" pitchFamily="18" charset="0"/>
            </a:rPr>
            <a:t>және</a:t>
          </a:r>
          <a:r>
            <a:rPr lang="ru-RU" sz="19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kern="1200" dirty="0" err="1" smtClean="0">
              <a:latin typeface="Times New Roman" pitchFamily="18" charset="0"/>
              <a:cs typeface="Times New Roman" pitchFamily="18" charset="0"/>
            </a:rPr>
            <a:t>басқа</a:t>
          </a:r>
          <a:r>
            <a:rPr lang="ru-RU" sz="1900" kern="1200" dirty="0" smtClean="0">
              <a:latin typeface="Times New Roman" pitchFamily="18" charset="0"/>
              <a:cs typeface="Times New Roman" pitchFamily="18" charset="0"/>
            </a:rPr>
            <a:t> да </a:t>
          </a:r>
          <a:r>
            <a:rPr lang="ru-RU" sz="1900" kern="1200" dirty="0" err="1" smtClean="0">
              <a:latin typeface="Times New Roman" pitchFamily="18" charset="0"/>
              <a:cs typeface="Times New Roman" pitchFamily="18" charset="0"/>
            </a:rPr>
            <a:t>жағымсыз</a:t>
          </a:r>
          <a:r>
            <a:rPr lang="ru-RU" sz="19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kern="1200" dirty="0" err="1" smtClean="0">
              <a:latin typeface="Times New Roman" pitchFamily="18" charset="0"/>
              <a:cs typeface="Times New Roman" pitchFamily="18" charset="0"/>
            </a:rPr>
            <a:t>жағдайларға</a:t>
          </a:r>
          <a:r>
            <a:rPr lang="ru-RU" sz="19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kern="1200" dirty="0" err="1" smtClean="0">
              <a:latin typeface="Times New Roman" pitchFamily="18" charset="0"/>
              <a:cs typeface="Times New Roman" pitchFamily="18" charset="0"/>
            </a:rPr>
            <a:t>алып</a:t>
          </a:r>
          <a:r>
            <a:rPr lang="ru-RU" sz="19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kern="1200" dirty="0" err="1" smtClean="0">
              <a:latin typeface="Times New Roman" pitchFamily="18" charset="0"/>
              <a:cs typeface="Times New Roman" pitchFamily="18" charset="0"/>
            </a:rPr>
            <a:t>келеді</a:t>
          </a:r>
          <a:r>
            <a:rPr lang="ru-RU" sz="1900" kern="12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19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56517" y="156517"/>
        <a:ext cx="8194254" cy="503083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84A157-3741-4E17-8860-B7CE16FC5102}">
      <dsp:nvSpPr>
        <dsp:cNvPr id="0" name=""/>
        <dsp:cNvSpPr/>
      </dsp:nvSpPr>
      <dsp:spPr>
        <a:xfrm>
          <a:off x="233" y="1224132"/>
          <a:ext cx="4041027" cy="338438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Жаңбырлы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тропикалық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ормандар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оттегінің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басты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көзі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және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оттегі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тепе-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теңдігін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сақтауда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үлкен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роль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атқарады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Сондықтан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тропикалық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ормандарды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«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планетаның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жасыл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өкпесі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»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деп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те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атайды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Соңғы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50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жылда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адамның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қатысуымен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Жер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бетіндегі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ормандардың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2/3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бөлігі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, ал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соңғы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100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жылда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Жер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бетіндегі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орман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массивтерінің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40%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жойылған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Жыл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сайын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дүние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жүзінде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15-20 млн гектар (Финляндия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аумағындай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)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Спопикалы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қ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ормандар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жойылуда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Соңғы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10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жыл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ішінде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ормандардың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жойылу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қарқыны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90%-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ға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өсіп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жылына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1,8%-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ды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құрайды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65445" y="1389344"/>
        <a:ext cx="3710603" cy="3053958"/>
      </dsp:txXfrm>
    </dsp:sp>
    <dsp:sp modelId="{3D45F196-705F-4BA3-9933-C5C91F512BA4}">
      <dsp:nvSpPr>
        <dsp:cNvPr id="0" name=""/>
        <dsp:cNvSpPr/>
      </dsp:nvSpPr>
      <dsp:spPr>
        <a:xfrm>
          <a:off x="2020747" y="688599"/>
          <a:ext cx="4455449" cy="4455449"/>
        </a:xfrm>
        <a:custGeom>
          <a:avLst/>
          <a:gdLst/>
          <a:ahLst/>
          <a:cxnLst/>
          <a:rect l="0" t="0" r="0" b="0"/>
          <a:pathLst>
            <a:path>
              <a:moveTo>
                <a:pt x="1262882" y="219781"/>
              </a:moveTo>
              <a:arcTo wR="2227724" hR="2227724" stAng="14660107" swAng="3079786"/>
            </a:path>
          </a:pathLst>
        </a:custGeom>
        <a:noFill/>
        <a:ln w="12700" cap="rnd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DC64EC-ED88-4FBB-8401-8B0594342A58}">
      <dsp:nvSpPr>
        <dsp:cNvPr id="0" name=""/>
        <dsp:cNvSpPr/>
      </dsp:nvSpPr>
      <dsp:spPr>
        <a:xfrm>
          <a:off x="4455683" y="1224132"/>
          <a:ext cx="4041027" cy="338438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Ең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көп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шығынға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ұшырап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жатқан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елдердің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қатарына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Бразилия , Мексика,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Үндістан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Тайланд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жатады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Егер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тропикалық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ормандар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осындай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қарқынмен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жойыла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берсе 30-40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жылдан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соң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Жер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бетінде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мұндай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ормандар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қалмайды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Тропикалық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ормандар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аумағының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азаюы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әсерінен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атмосферадағы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оттегінің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мөлшері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600" kern="1200" dirty="0" smtClean="0">
              <a:latin typeface="Times New Roman" pitchFamily="18" charset="0"/>
              <a:cs typeface="Times New Roman" pitchFamily="18" charset="0"/>
            </a:rPr>
            <a:t>XX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ғасырдың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ортасымен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салыстырғанда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жыл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сайын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10-12 млрд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тоннаға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азайып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, ал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көмір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қышқыл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газының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мөлшері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10-12%-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ға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көбеюде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яғни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оттегі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тепе-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теңдігінің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бұзылу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қаупі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бар.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620895" y="1389344"/>
        <a:ext cx="3710603" cy="3053958"/>
      </dsp:txXfrm>
    </dsp:sp>
    <dsp:sp modelId="{2A5E7C16-EA99-4E12-A6FD-C1D95D620567}">
      <dsp:nvSpPr>
        <dsp:cNvPr id="0" name=""/>
        <dsp:cNvSpPr/>
      </dsp:nvSpPr>
      <dsp:spPr>
        <a:xfrm>
          <a:off x="2020747" y="688599"/>
          <a:ext cx="4455449" cy="4455449"/>
        </a:xfrm>
        <a:custGeom>
          <a:avLst/>
          <a:gdLst/>
          <a:ahLst/>
          <a:cxnLst/>
          <a:rect l="0" t="0" r="0" b="0"/>
          <a:pathLst>
            <a:path>
              <a:moveTo>
                <a:pt x="3192567" y="4235667"/>
              </a:moveTo>
              <a:arcTo wR="2227724" hR="2227724" stAng="3860107" swAng="3079786"/>
            </a:path>
          </a:pathLst>
        </a:custGeom>
        <a:noFill/>
        <a:ln w="12700" cap="rnd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79AFA9-2A47-4E1D-9B67-F6EBB4176BD7}">
      <dsp:nvSpPr>
        <dsp:cNvPr id="0" name=""/>
        <dsp:cNvSpPr/>
      </dsp:nvSpPr>
      <dsp:spPr>
        <a:xfrm>
          <a:off x="334530" y="682891"/>
          <a:ext cx="8028741" cy="469816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99417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err="1" smtClean="0">
              <a:latin typeface="Times New Roman" pitchFamily="18" charset="0"/>
              <a:cs typeface="Times New Roman" pitchFamily="18" charset="0"/>
            </a:rPr>
            <a:t>Қазақстан</a:t>
          </a:r>
          <a:r>
            <a:rPr lang="ru-RU" sz="23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300" kern="1200" dirty="0" err="1" smtClean="0">
              <a:latin typeface="Times New Roman" pitchFamily="18" charset="0"/>
              <a:cs typeface="Times New Roman" pitchFamily="18" charset="0"/>
            </a:rPr>
            <a:t>аумағының</a:t>
          </a:r>
          <a:r>
            <a:rPr lang="ru-RU" sz="2300" kern="1200" dirty="0" smtClean="0">
              <a:latin typeface="Times New Roman" pitchFamily="18" charset="0"/>
              <a:cs typeface="Times New Roman" pitchFamily="18" charset="0"/>
            </a:rPr>
            <a:t> 3,2% </a:t>
          </a:r>
          <a:r>
            <a:rPr lang="ru-RU" sz="2300" kern="1200" dirty="0" err="1" smtClean="0">
              <a:latin typeface="Times New Roman" pitchFamily="18" charset="0"/>
              <a:cs typeface="Times New Roman" pitchFamily="18" charset="0"/>
            </a:rPr>
            <a:t>ғана</a:t>
          </a:r>
          <a:r>
            <a:rPr lang="ru-RU" sz="23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300" kern="1200" dirty="0" err="1" smtClean="0">
              <a:latin typeface="Times New Roman" pitchFamily="18" charset="0"/>
              <a:cs typeface="Times New Roman" pitchFamily="18" charset="0"/>
            </a:rPr>
            <a:t>орманды</a:t>
          </a:r>
          <a:r>
            <a:rPr lang="ru-RU" sz="23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300" kern="1200" dirty="0" err="1" smtClean="0">
              <a:latin typeface="Times New Roman" pitchFamily="18" charset="0"/>
              <a:cs typeface="Times New Roman" pitchFamily="18" charset="0"/>
            </a:rPr>
            <a:t>алқап</a:t>
          </a:r>
          <a:r>
            <a:rPr lang="ru-RU" sz="2300" kern="120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2300" kern="1200" dirty="0" err="1" smtClean="0">
              <a:latin typeface="Times New Roman" pitchFamily="18" charset="0"/>
              <a:cs typeface="Times New Roman" pitchFamily="18" charset="0"/>
            </a:rPr>
            <a:t>Мамандардың</a:t>
          </a:r>
          <a:r>
            <a:rPr lang="ru-RU" sz="23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300" kern="1200" dirty="0" err="1" smtClean="0">
              <a:latin typeface="Times New Roman" pitchFamily="18" charset="0"/>
              <a:cs typeface="Times New Roman" pitchFamily="18" charset="0"/>
            </a:rPr>
            <a:t>пікірінше</a:t>
          </a:r>
          <a:r>
            <a:rPr lang="ru-RU" sz="23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300" kern="1200" dirty="0" err="1" smtClean="0">
              <a:latin typeface="Times New Roman" pitchFamily="18" charset="0"/>
              <a:cs typeface="Times New Roman" pitchFamily="18" charset="0"/>
            </a:rPr>
            <a:t>еліміз</a:t>
          </a:r>
          <a:r>
            <a:rPr lang="ru-RU" sz="23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300" kern="1200" dirty="0" err="1" smtClean="0">
              <a:latin typeface="Times New Roman" pitchFamily="18" charset="0"/>
              <a:cs typeface="Times New Roman" pitchFamily="18" charset="0"/>
            </a:rPr>
            <a:t>орман</a:t>
          </a:r>
          <a:r>
            <a:rPr lang="ru-RU" sz="23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300" kern="1200" dirty="0" err="1" smtClean="0">
              <a:latin typeface="Times New Roman" pitchFamily="18" charset="0"/>
              <a:cs typeface="Times New Roman" pitchFamily="18" charset="0"/>
            </a:rPr>
            <a:t>қорғау</a:t>
          </a:r>
          <a:r>
            <a:rPr lang="ru-RU" sz="23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300" kern="1200" dirty="0" err="1" smtClean="0">
              <a:latin typeface="Times New Roman" pitchFamily="18" charset="0"/>
              <a:cs typeface="Times New Roman" pitchFamily="18" charset="0"/>
            </a:rPr>
            <a:t>ісі</a:t>
          </a:r>
          <a:r>
            <a:rPr lang="ru-RU" sz="23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300" kern="1200" dirty="0" err="1" smtClean="0">
              <a:latin typeface="Times New Roman" pitchFamily="18" charset="0"/>
              <a:cs typeface="Times New Roman" pitchFamily="18" charset="0"/>
            </a:rPr>
            <a:t>бойынша</a:t>
          </a:r>
          <a:r>
            <a:rPr lang="ru-RU" sz="23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300" kern="1200" dirty="0" err="1" smtClean="0">
              <a:latin typeface="Times New Roman" pitchFamily="18" charset="0"/>
              <a:cs typeface="Times New Roman" pitchFamily="18" charset="0"/>
            </a:rPr>
            <a:t>әлемдік</a:t>
          </a:r>
          <a:r>
            <a:rPr lang="ru-RU" sz="23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300" kern="1200" dirty="0" err="1" smtClean="0">
              <a:latin typeface="Times New Roman" pitchFamily="18" charset="0"/>
              <a:cs typeface="Times New Roman" pitchFamily="18" charset="0"/>
            </a:rPr>
            <a:t>тәжірибеден</a:t>
          </a:r>
          <a:r>
            <a:rPr lang="ru-RU" sz="23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300" kern="1200" dirty="0" err="1" smtClean="0">
              <a:latin typeface="Times New Roman" pitchFamily="18" charset="0"/>
              <a:cs typeface="Times New Roman" pitchFamily="18" charset="0"/>
            </a:rPr>
            <a:t>көп</a:t>
          </a:r>
          <a:r>
            <a:rPr lang="ru-RU" sz="23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300" kern="1200" dirty="0" err="1" smtClean="0">
              <a:latin typeface="Times New Roman" pitchFamily="18" charset="0"/>
              <a:cs typeface="Times New Roman" pitchFamily="18" charset="0"/>
            </a:rPr>
            <a:t>артта</a:t>
          </a:r>
          <a:r>
            <a:rPr lang="ru-RU" sz="23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300" kern="1200" dirty="0" err="1" smtClean="0">
              <a:latin typeface="Times New Roman" pitchFamily="18" charset="0"/>
              <a:cs typeface="Times New Roman" pitchFamily="18" charset="0"/>
            </a:rPr>
            <a:t>қалып</a:t>
          </a:r>
          <a:r>
            <a:rPr lang="ru-RU" sz="23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300" kern="1200" dirty="0" err="1" smtClean="0">
              <a:latin typeface="Times New Roman" pitchFamily="18" charset="0"/>
              <a:cs typeface="Times New Roman" pitchFamily="18" charset="0"/>
            </a:rPr>
            <a:t>қойған</a:t>
          </a:r>
          <a:r>
            <a:rPr lang="ru-RU" sz="2300" kern="1200" dirty="0" smtClean="0">
              <a:latin typeface="Times New Roman" pitchFamily="18" charset="0"/>
              <a:cs typeface="Times New Roman" pitchFamily="18" charset="0"/>
            </a:rPr>
            <a:t>. Осы </a:t>
          </a:r>
          <a:r>
            <a:rPr lang="ru-RU" sz="2300" kern="1200" dirty="0" err="1" smtClean="0">
              <a:latin typeface="Times New Roman" pitchFamily="18" charset="0"/>
              <a:cs typeface="Times New Roman" pitchFamily="18" charset="0"/>
            </a:rPr>
            <a:t>күнге</a:t>
          </a:r>
          <a:r>
            <a:rPr lang="ru-RU" sz="23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300" kern="1200" dirty="0" err="1" smtClean="0">
              <a:latin typeface="Times New Roman" pitchFamily="18" charset="0"/>
              <a:cs typeface="Times New Roman" pitchFamily="18" charset="0"/>
            </a:rPr>
            <a:t>дейін</a:t>
          </a:r>
          <a:r>
            <a:rPr lang="ru-RU" sz="23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300" kern="1200" dirty="0" err="1" smtClean="0">
              <a:latin typeface="Times New Roman" pitchFamily="18" charset="0"/>
              <a:cs typeface="Times New Roman" pitchFamily="18" charset="0"/>
            </a:rPr>
            <a:t>ұлттық</a:t>
          </a:r>
          <a:r>
            <a:rPr lang="ru-RU" sz="23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300" kern="1200" dirty="0" err="1" smtClean="0">
              <a:latin typeface="Times New Roman" pitchFamily="18" charset="0"/>
              <a:cs typeface="Times New Roman" pitchFamily="18" charset="0"/>
            </a:rPr>
            <a:t>орман</a:t>
          </a:r>
          <a:r>
            <a:rPr lang="ru-RU" sz="23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300" kern="1200" dirty="0" err="1" smtClean="0">
              <a:latin typeface="Times New Roman" pitchFamily="18" charset="0"/>
              <a:cs typeface="Times New Roman" pitchFamily="18" charset="0"/>
            </a:rPr>
            <a:t>саясаты</a:t>
          </a:r>
          <a:r>
            <a:rPr lang="ru-RU" sz="23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300" kern="1200" dirty="0" err="1" smtClean="0">
              <a:latin typeface="Times New Roman" pitchFamily="18" charset="0"/>
              <a:cs typeface="Times New Roman" pitchFamily="18" charset="0"/>
            </a:rPr>
            <a:t>қалыптасқан</a:t>
          </a:r>
          <a:r>
            <a:rPr lang="ru-RU" sz="23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300" kern="1200" dirty="0" err="1" smtClean="0">
              <a:latin typeface="Times New Roman" pitchFamily="18" charset="0"/>
              <a:cs typeface="Times New Roman" pitchFamily="18" charset="0"/>
            </a:rPr>
            <a:t>жоқ</a:t>
          </a:r>
          <a:r>
            <a:rPr lang="ru-RU" sz="2300" kern="1200" dirty="0" smtClean="0">
              <a:latin typeface="Times New Roman" pitchFamily="18" charset="0"/>
              <a:cs typeface="Times New Roman" pitchFamily="18" charset="0"/>
            </a:rPr>
            <a:t> . </a:t>
          </a:r>
          <a:r>
            <a:rPr lang="ru-RU" sz="2300" kern="1200" dirty="0" err="1" smtClean="0">
              <a:latin typeface="Times New Roman" pitchFamily="18" charset="0"/>
              <a:cs typeface="Times New Roman" pitchFamily="18" charset="0"/>
            </a:rPr>
            <a:t>Соңғы</a:t>
          </a:r>
          <a:r>
            <a:rPr lang="ru-RU" sz="23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300" kern="1200" dirty="0" err="1" smtClean="0">
              <a:latin typeface="Times New Roman" pitchFamily="18" charset="0"/>
              <a:cs typeface="Times New Roman" pitchFamily="18" charset="0"/>
            </a:rPr>
            <a:t>кездері</a:t>
          </a:r>
          <a:r>
            <a:rPr lang="ru-RU" sz="23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300" kern="1200" dirty="0" err="1" smtClean="0">
              <a:latin typeface="Times New Roman" pitchFamily="18" charset="0"/>
              <a:cs typeface="Times New Roman" pitchFamily="18" charset="0"/>
            </a:rPr>
            <a:t>ағашты</a:t>
          </a:r>
          <a:r>
            <a:rPr lang="ru-RU" sz="23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300" kern="1200" dirty="0" err="1" smtClean="0">
              <a:latin typeface="Times New Roman" pitchFamily="18" charset="0"/>
              <a:cs typeface="Times New Roman" pitchFamily="18" charset="0"/>
            </a:rPr>
            <a:t>заңсыз</a:t>
          </a:r>
          <a:r>
            <a:rPr lang="ru-RU" sz="23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300" kern="1200" dirty="0" err="1" smtClean="0">
              <a:latin typeface="Times New Roman" pitchFamily="18" charset="0"/>
              <a:cs typeface="Times New Roman" pitchFamily="18" charset="0"/>
            </a:rPr>
            <a:t>кесу</a:t>
          </a:r>
          <a:r>
            <a:rPr lang="ru-RU" sz="23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300" kern="1200" dirty="0" err="1" smtClean="0">
              <a:latin typeface="Times New Roman" pitchFamily="18" charset="0"/>
              <a:cs typeface="Times New Roman" pitchFamily="18" charset="0"/>
            </a:rPr>
            <a:t>әрекеті</a:t>
          </a:r>
          <a:r>
            <a:rPr lang="ru-RU" sz="2300" kern="1200" dirty="0" smtClean="0">
              <a:latin typeface="Times New Roman" pitchFamily="18" charset="0"/>
              <a:cs typeface="Times New Roman" pitchFamily="18" charset="0"/>
            </a:rPr>
            <a:t> белен </a:t>
          </a:r>
          <a:r>
            <a:rPr lang="ru-RU" sz="2300" kern="1200" dirty="0" err="1" smtClean="0">
              <a:latin typeface="Times New Roman" pitchFamily="18" charset="0"/>
              <a:cs typeface="Times New Roman" pitchFamily="18" charset="0"/>
            </a:rPr>
            <a:t>алды</a:t>
          </a:r>
          <a:r>
            <a:rPr lang="ru-RU" sz="2300" kern="120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2300" kern="1200" dirty="0" err="1" smtClean="0">
              <a:latin typeface="Times New Roman" pitchFamily="18" charset="0"/>
              <a:cs typeface="Times New Roman" pitchFamily="18" charset="0"/>
            </a:rPr>
            <a:t>Әсіресе</a:t>
          </a:r>
          <a:r>
            <a:rPr lang="ru-RU" sz="23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300" kern="1200" dirty="0" err="1" smtClean="0">
              <a:latin typeface="Times New Roman" pitchFamily="18" charset="0"/>
              <a:cs typeface="Times New Roman" pitchFamily="18" charset="0"/>
            </a:rPr>
            <a:t>еліміздің</a:t>
          </a:r>
          <a:r>
            <a:rPr lang="ru-RU" sz="23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300" kern="1200" dirty="0" err="1" smtClean="0">
              <a:latin typeface="Times New Roman" pitchFamily="18" charset="0"/>
              <a:cs typeface="Times New Roman" pitchFamily="18" charset="0"/>
            </a:rPr>
            <a:t>орман</a:t>
          </a:r>
          <a:r>
            <a:rPr lang="ru-RU" sz="23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300" kern="1200" dirty="0" err="1" smtClean="0">
              <a:latin typeface="Times New Roman" pitchFamily="18" charset="0"/>
              <a:cs typeface="Times New Roman" pitchFamily="18" charset="0"/>
            </a:rPr>
            <a:t>қорының</a:t>
          </a:r>
          <a:r>
            <a:rPr lang="ru-RU" sz="2300" kern="1200" dirty="0" smtClean="0">
              <a:latin typeface="Times New Roman" pitchFamily="18" charset="0"/>
              <a:cs typeface="Times New Roman" pitchFamily="18" charset="0"/>
            </a:rPr>
            <a:t> 40%-</a:t>
          </a:r>
          <a:r>
            <a:rPr lang="ru-RU" sz="2300" kern="1200" dirty="0" err="1" smtClean="0">
              <a:latin typeface="Times New Roman" pitchFamily="18" charset="0"/>
              <a:cs typeface="Times New Roman" pitchFamily="18" charset="0"/>
            </a:rPr>
            <a:t>ын</a:t>
          </a:r>
          <a:r>
            <a:rPr lang="ru-RU" sz="23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300" kern="1200" dirty="0" err="1" smtClean="0">
              <a:latin typeface="Times New Roman" pitchFamily="18" charset="0"/>
              <a:cs typeface="Times New Roman" pitchFamily="18" charset="0"/>
            </a:rPr>
            <a:t>құрайтын</a:t>
          </a:r>
          <a:r>
            <a:rPr lang="ru-RU" sz="23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300" kern="1200" dirty="0" err="1" smtClean="0">
              <a:latin typeface="Times New Roman" pitchFamily="18" charset="0"/>
              <a:cs typeface="Times New Roman" pitchFamily="18" charset="0"/>
            </a:rPr>
            <a:t>сексеуілді</a:t>
          </a:r>
          <a:r>
            <a:rPr lang="ru-RU" sz="23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300" kern="1200" dirty="0" err="1" smtClean="0">
              <a:latin typeface="Times New Roman" pitchFamily="18" charset="0"/>
              <a:cs typeface="Times New Roman" pitchFamily="18" charset="0"/>
            </a:rPr>
            <a:t>отау</a:t>
          </a:r>
          <a:r>
            <a:rPr lang="ru-RU" sz="23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300" kern="1200" dirty="0" err="1" smtClean="0">
              <a:latin typeface="Times New Roman" pitchFamily="18" charset="0"/>
              <a:cs typeface="Times New Roman" pitchFamily="18" charset="0"/>
            </a:rPr>
            <a:t>күшейіп</a:t>
          </a:r>
          <a:r>
            <a:rPr lang="ru-RU" sz="23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300" kern="1200" dirty="0" err="1" smtClean="0">
              <a:latin typeface="Times New Roman" pitchFamily="18" charset="0"/>
              <a:cs typeface="Times New Roman" pitchFamily="18" charset="0"/>
            </a:rPr>
            <a:t>барады</a:t>
          </a:r>
          <a:r>
            <a:rPr lang="ru-RU" sz="2300" kern="1200" dirty="0" smtClean="0">
              <a:latin typeface="Times New Roman" pitchFamily="18" charset="0"/>
              <a:cs typeface="Times New Roman" pitchFamily="18" charset="0"/>
            </a:rPr>
            <a:t>. Ал </a:t>
          </a:r>
          <a:r>
            <a:rPr lang="ru-RU" sz="2300" kern="1200" dirty="0" err="1" smtClean="0">
              <a:latin typeface="Times New Roman" pitchFamily="18" charset="0"/>
              <a:cs typeface="Times New Roman" pitchFamily="18" charset="0"/>
            </a:rPr>
            <a:t>сексеуілдің</a:t>
          </a:r>
          <a:r>
            <a:rPr lang="ru-RU" sz="23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300" kern="1200" dirty="0" err="1" smtClean="0">
              <a:latin typeface="Times New Roman" pitchFamily="18" charset="0"/>
              <a:cs typeface="Times New Roman" pitchFamily="18" charset="0"/>
            </a:rPr>
            <a:t>онсыз</a:t>
          </a:r>
          <a:r>
            <a:rPr lang="ru-RU" sz="2300" kern="1200" dirty="0" smtClean="0">
              <a:latin typeface="Times New Roman" pitchFamily="18" charset="0"/>
              <a:cs typeface="Times New Roman" pitchFamily="18" charset="0"/>
            </a:rPr>
            <a:t> да </a:t>
          </a:r>
          <a:r>
            <a:rPr lang="ru-RU" sz="2300" kern="1200" dirty="0" err="1" smtClean="0">
              <a:latin typeface="Times New Roman" pitchFamily="18" charset="0"/>
              <a:cs typeface="Times New Roman" pitchFamily="18" charset="0"/>
            </a:rPr>
            <a:t>экологиясы</a:t>
          </a:r>
          <a:r>
            <a:rPr lang="ru-RU" sz="23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300" kern="1200" dirty="0" err="1" smtClean="0">
              <a:latin typeface="Times New Roman" pitchFamily="18" charset="0"/>
              <a:cs typeface="Times New Roman" pitchFamily="18" charset="0"/>
            </a:rPr>
            <a:t>нашар</a:t>
          </a:r>
          <a:r>
            <a:rPr lang="ru-RU" sz="23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300" kern="1200" dirty="0" err="1" smtClean="0">
              <a:latin typeface="Times New Roman" pitchFamily="18" charset="0"/>
              <a:cs typeface="Times New Roman" pitchFamily="18" charset="0"/>
            </a:rPr>
            <a:t>ылғалы</a:t>
          </a:r>
          <a:r>
            <a:rPr lang="ru-RU" sz="2300" kern="1200" dirty="0" smtClean="0">
              <a:latin typeface="Times New Roman" pitchFamily="18" charset="0"/>
              <a:cs typeface="Times New Roman" pitchFamily="18" charset="0"/>
            </a:rPr>
            <a:t> аз, </a:t>
          </a:r>
          <a:r>
            <a:rPr lang="ru-RU" sz="2300" kern="1200" dirty="0" err="1" smtClean="0">
              <a:latin typeface="Times New Roman" pitchFamily="18" charset="0"/>
              <a:cs typeface="Times New Roman" pitchFamily="18" charset="0"/>
            </a:rPr>
            <a:t>топырағы</a:t>
          </a:r>
          <a:r>
            <a:rPr lang="ru-RU" sz="23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300" kern="1200" dirty="0" err="1" smtClean="0">
              <a:latin typeface="Times New Roman" pitchFamily="18" charset="0"/>
              <a:cs typeface="Times New Roman" pitchFamily="18" charset="0"/>
            </a:rPr>
            <a:t>құнарсыз</a:t>
          </a:r>
          <a:r>
            <a:rPr lang="ru-RU" sz="23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300" kern="1200" dirty="0" err="1" smtClean="0">
              <a:latin typeface="Times New Roman" pitchFamily="18" charset="0"/>
              <a:cs typeface="Times New Roman" pitchFamily="18" charset="0"/>
            </a:rPr>
            <a:t>құмды</a:t>
          </a:r>
          <a:r>
            <a:rPr lang="ru-RU" sz="23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300" kern="1200" dirty="0" err="1" smtClean="0">
              <a:latin typeface="Times New Roman" pitchFamily="18" charset="0"/>
              <a:cs typeface="Times New Roman" pitchFamily="18" charset="0"/>
            </a:rPr>
            <a:t>аймақтарда</a:t>
          </a:r>
          <a:r>
            <a:rPr lang="ru-RU" sz="23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300" kern="1200" dirty="0" err="1" smtClean="0">
              <a:latin typeface="Times New Roman" pitchFamily="18" charset="0"/>
              <a:cs typeface="Times New Roman" pitchFamily="18" charset="0"/>
            </a:rPr>
            <a:t>өсетіні</a:t>
          </a:r>
          <a:r>
            <a:rPr lang="ru-RU" sz="23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300" kern="1200" dirty="0" err="1" smtClean="0">
              <a:latin typeface="Times New Roman" pitchFamily="18" charset="0"/>
              <a:cs typeface="Times New Roman" pitchFamily="18" charset="0"/>
            </a:rPr>
            <a:t>бәрімізғе</a:t>
          </a:r>
          <a:r>
            <a:rPr lang="ru-RU" sz="23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300" kern="1200" dirty="0" err="1" smtClean="0">
              <a:latin typeface="Times New Roman" pitchFamily="18" charset="0"/>
              <a:cs typeface="Times New Roman" pitchFamily="18" charset="0"/>
            </a:rPr>
            <a:t>белгілі</a:t>
          </a:r>
          <a:r>
            <a:rPr lang="ru-RU" sz="2300" kern="120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2300" kern="1200" dirty="0" err="1" smtClean="0">
              <a:latin typeface="Times New Roman" pitchFamily="18" charset="0"/>
              <a:cs typeface="Times New Roman" pitchFamily="18" charset="0"/>
            </a:rPr>
            <a:t>Айта</a:t>
          </a:r>
          <a:r>
            <a:rPr lang="ru-RU" sz="23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300" kern="1200" dirty="0" err="1" smtClean="0">
              <a:latin typeface="Times New Roman" pitchFamily="18" charset="0"/>
              <a:cs typeface="Times New Roman" pitchFamily="18" charset="0"/>
            </a:rPr>
            <a:t>кетерлігі</a:t>
          </a:r>
          <a:r>
            <a:rPr lang="ru-RU" sz="2300" kern="1200" dirty="0" smtClean="0">
              <a:latin typeface="Times New Roman" pitchFamily="18" charset="0"/>
              <a:cs typeface="Times New Roman" pitchFamily="18" charset="0"/>
            </a:rPr>
            <a:t>, 1992 </a:t>
          </a:r>
          <a:r>
            <a:rPr lang="ru-RU" sz="2300" kern="1200" dirty="0" err="1" smtClean="0">
              <a:latin typeface="Times New Roman" pitchFamily="18" charset="0"/>
              <a:cs typeface="Times New Roman" pitchFamily="18" charset="0"/>
            </a:rPr>
            <a:t>жылы</a:t>
          </a:r>
          <a:r>
            <a:rPr lang="ru-RU" sz="23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300" kern="1200" dirty="0" err="1" smtClean="0">
              <a:latin typeface="Times New Roman" pitchFamily="18" charset="0"/>
              <a:cs typeface="Times New Roman" pitchFamily="18" charset="0"/>
            </a:rPr>
            <a:t>орман</a:t>
          </a:r>
          <a:r>
            <a:rPr lang="ru-RU" sz="23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300" kern="1200" dirty="0" err="1" smtClean="0">
              <a:latin typeface="Times New Roman" pitchFamily="18" charset="0"/>
              <a:cs typeface="Times New Roman" pitchFamily="18" charset="0"/>
            </a:rPr>
            <a:t>көшеттерін</a:t>
          </a:r>
          <a:r>
            <a:rPr lang="ru-RU" sz="23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300" kern="1200" dirty="0" err="1" smtClean="0">
              <a:latin typeface="Times New Roman" pitchFamily="18" charset="0"/>
              <a:cs typeface="Times New Roman" pitchFamily="18" charset="0"/>
            </a:rPr>
            <a:t>отырғызу</a:t>
          </a:r>
          <a:r>
            <a:rPr lang="ru-RU" sz="23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300" kern="1200" dirty="0" err="1" smtClean="0">
              <a:latin typeface="Times New Roman" pitchFamily="18" charset="0"/>
              <a:cs typeface="Times New Roman" pitchFamily="18" charset="0"/>
            </a:rPr>
            <a:t>ісі</a:t>
          </a:r>
          <a:r>
            <a:rPr lang="ru-RU" sz="2300" kern="1200" dirty="0" smtClean="0">
              <a:latin typeface="Times New Roman" pitchFamily="18" charset="0"/>
              <a:cs typeface="Times New Roman" pitchFamily="18" charset="0"/>
            </a:rPr>
            <a:t> 80,7 </a:t>
          </a:r>
          <a:r>
            <a:rPr lang="ru-RU" sz="2300" kern="1200" dirty="0" err="1" smtClean="0">
              <a:latin typeface="Times New Roman" pitchFamily="18" charset="0"/>
              <a:cs typeface="Times New Roman" pitchFamily="18" charset="0"/>
            </a:rPr>
            <a:t>мың</a:t>
          </a:r>
          <a:r>
            <a:rPr lang="ru-RU" sz="2300" kern="1200" dirty="0" smtClean="0">
              <a:latin typeface="Times New Roman" pitchFamily="18" charset="0"/>
              <a:cs typeface="Times New Roman" pitchFamily="18" charset="0"/>
            </a:rPr>
            <a:t> гектар </a:t>
          </a:r>
          <a:r>
            <a:rPr lang="ru-RU" sz="2300" kern="1200" dirty="0" err="1" smtClean="0">
              <a:latin typeface="Times New Roman" pitchFamily="18" charset="0"/>
              <a:cs typeface="Times New Roman" pitchFamily="18" charset="0"/>
            </a:rPr>
            <a:t>болса</a:t>
          </a:r>
          <a:r>
            <a:rPr lang="ru-RU" sz="2300" kern="1200" dirty="0" smtClean="0">
              <a:latin typeface="Times New Roman" pitchFamily="18" charset="0"/>
              <a:cs typeface="Times New Roman" pitchFamily="18" charset="0"/>
            </a:rPr>
            <a:t>, он </a:t>
          </a:r>
          <a:r>
            <a:rPr lang="ru-RU" sz="2300" kern="1200" dirty="0" err="1" smtClean="0">
              <a:latin typeface="Times New Roman" pitchFamily="18" charset="0"/>
              <a:cs typeface="Times New Roman" pitchFamily="18" charset="0"/>
            </a:rPr>
            <a:t>жылдан</a:t>
          </a:r>
          <a:r>
            <a:rPr lang="ru-RU" sz="2300" kern="1200" dirty="0" smtClean="0">
              <a:latin typeface="Times New Roman" pitchFamily="18" charset="0"/>
              <a:cs typeface="Times New Roman" pitchFamily="18" charset="0"/>
            </a:rPr>
            <a:t> сон 2002 </a:t>
          </a:r>
          <a:r>
            <a:rPr lang="ru-RU" sz="2300" kern="1200" dirty="0" err="1" smtClean="0">
              <a:latin typeface="Times New Roman" pitchFamily="18" charset="0"/>
              <a:cs typeface="Times New Roman" pitchFamily="18" charset="0"/>
            </a:rPr>
            <a:t>жылы</a:t>
          </a:r>
          <a:r>
            <a:rPr lang="ru-RU" sz="23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300" kern="1200" dirty="0" err="1" smtClean="0">
              <a:latin typeface="Times New Roman" pitchFamily="18" charset="0"/>
              <a:cs typeface="Times New Roman" pitchFamily="18" charset="0"/>
            </a:rPr>
            <a:t>бұл</a:t>
          </a:r>
          <a:r>
            <a:rPr lang="ru-RU" sz="23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300" kern="1200" dirty="0" err="1" smtClean="0">
              <a:latin typeface="Times New Roman" pitchFamily="18" charset="0"/>
              <a:cs typeface="Times New Roman" pitchFamily="18" charset="0"/>
            </a:rPr>
            <a:t>көрсеткіш</a:t>
          </a:r>
          <a:r>
            <a:rPr lang="ru-RU" sz="2300" kern="1200" dirty="0" smtClean="0">
              <a:latin typeface="Times New Roman" pitchFamily="18" charset="0"/>
              <a:cs typeface="Times New Roman" pitchFamily="18" charset="0"/>
            </a:rPr>
            <a:t> 8,9 </a:t>
          </a:r>
          <a:r>
            <a:rPr lang="ru-RU" sz="2300" kern="1200" dirty="0" err="1" smtClean="0">
              <a:latin typeface="Times New Roman" pitchFamily="18" charset="0"/>
              <a:cs typeface="Times New Roman" pitchFamily="18" charset="0"/>
            </a:rPr>
            <a:t>мың</a:t>
          </a:r>
          <a:r>
            <a:rPr lang="ru-RU" sz="23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300" kern="1200" dirty="0" err="1" smtClean="0">
              <a:latin typeface="Times New Roman" pitchFamily="18" charset="0"/>
              <a:cs typeface="Times New Roman" pitchFamily="18" charset="0"/>
            </a:rPr>
            <a:t>гектарға</a:t>
          </a:r>
          <a:r>
            <a:rPr lang="ru-RU" sz="23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300" kern="1200" dirty="0" err="1" smtClean="0">
              <a:latin typeface="Times New Roman" pitchFamily="18" charset="0"/>
              <a:cs typeface="Times New Roman" pitchFamily="18" charset="0"/>
            </a:rPr>
            <a:t>дейін</a:t>
          </a:r>
          <a:r>
            <a:rPr lang="ru-RU" sz="23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300" kern="1200" dirty="0" err="1" smtClean="0">
              <a:latin typeface="Times New Roman" pitchFamily="18" charset="0"/>
              <a:cs typeface="Times New Roman" pitchFamily="18" charset="0"/>
            </a:rPr>
            <a:t>қысқарған</a:t>
          </a:r>
          <a:r>
            <a:rPr lang="ru-RU" sz="2300" kern="12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23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34530" y="682891"/>
        <a:ext cx="8028741" cy="4698168"/>
      </dsp:txXfrm>
    </dsp:sp>
    <dsp:sp modelId="{1FBBD760-2C45-4D6D-B1CE-2706E47FC619}">
      <dsp:nvSpPr>
        <dsp:cNvPr id="0" name=""/>
        <dsp:cNvSpPr/>
      </dsp:nvSpPr>
      <dsp:spPr>
        <a:xfrm>
          <a:off x="0" y="1415076"/>
          <a:ext cx="1756287" cy="2634430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25E7BA-364A-4239-A8EE-C1501D7292B3}">
      <dsp:nvSpPr>
        <dsp:cNvPr id="0" name=""/>
        <dsp:cNvSpPr/>
      </dsp:nvSpPr>
      <dsp:spPr>
        <a:xfrm>
          <a:off x="-172899" y="0"/>
          <a:ext cx="6408712" cy="6408712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B20B48-7C16-4536-9BF7-F3C5D6C4A6DB}">
      <dsp:nvSpPr>
        <dsp:cNvPr id="0" name=""/>
        <dsp:cNvSpPr/>
      </dsp:nvSpPr>
      <dsp:spPr>
        <a:xfrm>
          <a:off x="1486724" y="1224134"/>
          <a:ext cx="7255126" cy="473901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Мәліметтер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бойынша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келесі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ғасырдың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басына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дейін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Жер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бетінің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температурасы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1,4°С-қа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көтеріледі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. 1997 ж. Киото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хаттамасына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сәйкес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өнеркәсібі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дамыған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елдер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2008-2012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жылдары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1990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жылмен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салыстырғанда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парникті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газдардың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атмосфераға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бөлінуін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55%-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ға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дейін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азайту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керек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Алайда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бұл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хаттаманың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шешімдері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әлі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күнге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дейін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күшіне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енген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жоқ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Өйткені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дамыған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елдер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бұл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шешімнің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дұрыстығына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күмәнмен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қарауда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. 2000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жылы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Гаага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қаласында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өткен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конференцияда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әрбір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индустриалды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елде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зиянды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заттарды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атмосфераға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бөлуді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азайтудың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ұлттық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саясаты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жүргізілу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керектігі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туралы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шешім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қабылданды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Өкінішке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орай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көптеген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елдер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көміртегінің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атмосферадағы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азаюын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ормандар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мен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топырақтың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сіңіруінен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емес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өздерінің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іс-әрекеттері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арқасында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деп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көрсеткісі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келеді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Қазақстан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да 2006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жылға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дейін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2008-2012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жылдар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аралығында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парникті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газдарды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атмосфераға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шығаруды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азайту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бойынша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міндеттеме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алып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анықталуы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керек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еді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Бірақ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іс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жүзінде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бұл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мәселе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тек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қағаз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жүзінде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қалып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отыр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718063" y="1455473"/>
        <a:ext cx="6792448" cy="427633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2E7EB7-BDFE-4545-9140-9C637F8877EA}">
      <dsp:nvSpPr>
        <dsp:cNvPr id="0" name=""/>
        <dsp:cNvSpPr/>
      </dsp:nvSpPr>
      <dsp:spPr>
        <a:xfrm>
          <a:off x="0" y="2841"/>
          <a:ext cx="8496944" cy="290669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Ғаламдық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негізгі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экологиялық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проблемалардың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бірі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атмосферадағы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ластаушы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заттардың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ұзақ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қашықтықтарға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тасымалдануы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Алғашында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бұл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проблема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радиоактивті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заттардың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үлкен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қашықтықтарға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таралуына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байланысты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пайда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болды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Негізінен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күкірт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диоксиді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және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оның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қосылыстары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, азот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оксиді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және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оның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қосылыстары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ауыр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металдар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(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әсіресе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сынап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),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пестицидтер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радиоактивті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заттар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сияқты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улылығы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жоғары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заттардың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таралуына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баса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назар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аударған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жөн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41893" y="144734"/>
        <a:ext cx="8213158" cy="2622911"/>
      </dsp:txXfrm>
    </dsp:sp>
    <dsp:sp modelId="{E0E7B156-336F-4CD9-8B92-BF25E4FB4C9F}">
      <dsp:nvSpPr>
        <dsp:cNvPr id="0" name=""/>
        <dsp:cNvSpPr/>
      </dsp:nvSpPr>
      <dsp:spPr>
        <a:xfrm>
          <a:off x="0" y="2923109"/>
          <a:ext cx="8496944" cy="290669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Күкірт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диоксиді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мен азот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оксидтерінің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жуылуы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күкірт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жөне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азотқышқылдарының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түзілуіне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әсер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етеді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Бұл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үлкен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территориялардағы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табиғи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ортаның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жалпы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қышқылдануына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айтарлықтай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экологиялық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өзгерістерге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алып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келді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Түзілген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қышқылдар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және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олардың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қосылыстары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жауған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жауын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шашынның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құрамында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қардың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жер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бетіндегі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су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айдындарында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және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топырақтың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құрамында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кездесіп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экожүйелерге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жағымсыз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әсер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етуде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Күкірт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диоксиді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және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азот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оксидтерімен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болатын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қышқыл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жаңбырлар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орман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биоценоздарына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үлкен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зиян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әкелуде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Қышқыл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жаңбырлардан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жалпақ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жапырақ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ты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ормандарға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қарағанда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қылқан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жапырақты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ормандар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қатты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зардап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шегеді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Қышқыл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жаңбырлар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топырақ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қышқылдығын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тудырады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Нәтижесінде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минералдық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тыңайтқыштардың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пайдасы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азаяды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Әсіресе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бұл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шымды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күлгін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топырақтарда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қатты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байқалады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41893" y="3065002"/>
        <a:ext cx="8213158" cy="262291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F93F5B-24A0-4796-A516-F21905E2BFD4}">
      <dsp:nvSpPr>
        <dsp:cNvPr id="0" name=""/>
        <dsp:cNvSpPr/>
      </dsp:nvSpPr>
      <dsp:spPr>
        <a:xfrm>
          <a:off x="334530" y="136373"/>
          <a:ext cx="8028741" cy="606395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99417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err="1" smtClean="0">
              <a:latin typeface="Times New Roman" pitchFamily="18" charset="0"/>
              <a:cs typeface="Times New Roman" pitchFamily="18" charset="0"/>
            </a:rPr>
            <a:t>Улы</a:t>
          </a:r>
          <a:r>
            <a:rPr lang="ru-RU" sz="17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700" kern="1200" dirty="0" err="1" smtClean="0">
              <a:latin typeface="Times New Roman" pitchFamily="18" charset="0"/>
              <a:cs typeface="Times New Roman" pitchFamily="18" charset="0"/>
            </a:rPr>
            <a:t>және</a:t>
          </a:r>
          <a:r>
            <a:rPr lang="ru-RU" sz="17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700" kern="1200" dirty="0" err="1" smtClean="0">
              <a:latin typeface="Times New Roman" pitchFamily="18" charset="0"/>
              <a:cs typeface="Times New Roman" pitchFamily="18" charset="0"/>
            </a:rPr>
            <a:t>фотохимиялық</a:t>
          </a:r>
          <a:r>
            <a:rPr lang="ru-RU" sz="17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700" kern="1200" dirty="0" err="1" smtClean="0">
              <a:latin typeface="Times New Roman" pitchFamily="18" charset="0"/>
              <a:cs typeface="Times New Roman" pitchFamily="18" charset="0"/>
            </a:rPr>
            <a:t>тұман</a:t>
          </a:r>
          <a:r>
            <a:rPr lang="ru-RU" sz="1700" kern="120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1700" kern="1200" dirty="0" err="1" smtClean="0">
              <a:latin typeface="Times New Roman" pitchFamily="18" charset="0"/>
              <a:cs typeface="Times New Roman" pitchFamily="18" charset="0"/>
            </a:rPr>
            <a:t>Үлкен</a:t>
          </a:r>
          <a:r>
            <a:rPr lang="ru-RU" sz="17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700" kern="1200" dirty="0" err="1" smtClean="0">
              <a:latin typeface="Times New Roman" pitchFamily="18" charset="0"/>
              <a:cs typeface="Times New Roman" pitchFamily="18" charset="0"/>
            </a:rPr>
            <a:t>қалаларға</a:t>
          </a:r>
          <a:r>
            <a:rPr lang="ru-RU" sz="17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700" kern="1200" dirty="0" err="1" smtClean="0">
              <a:latin typeface="Times New Roman" pitchFamily="18" charset="0"/>
              <a:cs typeface="Times New Roman" pitchFamily="18" charset="0"/>
            </a:rPr>
            <a:t>тән</a:t>
          </a:r>
          <a:r>
            <a:rPr lang="ru-RU" sz="17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700" kern="1200" dirty="0" err="1" smtClean="0">
              <a:latin typeface="Times New Roman" pitchFamily="18" charset="0"/>
              <a:cs typeface="Times New Roman" pitchFamily="18" charset="0"/>
            </a:rPr>
            <a:t>жиі</a:t>
          </a:r>
          <a:r>
            <a:rPr lang="ru-RU" sz="17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700" kern="1200" dirty="0" err="1" smtClean="0">
              <a:latin typeface="Times New Roman" pitchFamily="18" charset="0"/>
              <a:cs typeface="Times New Roman" pitchFamily="18" charset="0"/>
            </a:rPr>
            <a:t>байқалатын</a:t>
          </a:r>
          <a:r>
            <a:rPr lang="ru-RU" sz="17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700" kern="1200" dirty="0" err="1" smtClean="0">
              <a:latin typeface="Times New Roman" pitchFamily="18" charset="0"/>
              <a:cs typeface="Times New Roman" pitchFamily="18" charset="0"/>
            </a:rPr>
            <a:t>құбылыс</a:t>
          </a:r>
          <a:r>
            <a:rPr lang="ru-RU" sz="1700" kern="1200" dirty="0" smtClean="0">
              <a:latin typeface="Times New Roman" pitchFamily="18" charset="0"/>
              <a:cs typeface="Times New Roman" pitchFamily="18" charset="0"/>
            </a:rPr>
            <a:t> — </a:t>
          </a:r>
          <a:r>
            <a:rPr lang="ru-RU" sz="1700" kern="1200" dirty="0" err="1" smtClean="0">
              <a:latin typeface="Times New Roman" pitchFamily="18" charset="0"/>
              <a:cs typeface="Times New Roman" pitchFamily="18" charset="0"/>
            </a:rPr>
            <a:t>улы</a:t>
          </a:r>
          <a:r>
            <a:rPr lang="ru-RU" sz="1700" kern="1200" dirty="0" smtClean="0">
              <a:latin typeface="Times New Roman" pitchFamily="18" charset="0"/>
              <a:cs typeface="Times New Roman" pitchFamily="18" charset="0"/>
            </a:rPr>
            <a:t> туман (</a:t>
          </a:r>
          <a:r>
            <a:rPr lang="ru-RU" sz="1700" kern="1200" dirty="0" err="1" smtClean="0">
              <a:latin typeface="Times New Roman" pitchFamily="18" charset="0"/>
              <a:cs typeface="Times New Roman" pitchFamily="18" charset="0"/>
            </a:rPr>
            <a:t>тұман</a:t>
          </a:r>
          <a:r>
            <a:rPr lang="ru-RU" sz="1700" kern="1200" dirty="0" smtClean="0">
              <a:latin typeface="Times New Roman" pitchFamily="18" charset="0"/>
              <a:cs typeface="Times New Roman" pitchFamily="18" charset="0"/>
            </a:rPr>
            <a:t> мен </a:t>
          </a:r>
          <a:r>
            <a:rPr lang="ru-RU" sz="1700" kern="1200" dirty="0" err="1" smtClean="0">
              <a:latin typeface="Times New Roman" pitchFamily="18" charset="0"/>
              <a:cs typeface="Times New Roman" pitchFamily="18" charset="0"/>
            </a:rPr>
            <a:t>түтіннің</a:t>
          </a:r>
          <a:r>
            <a:rPr lang="ru-RU" sz="17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700" kern="1200" dirty="0" err="1" smtClean="0">
              <a:latin typeface="Times New Roman" pitchFamily="18" charset="0"/>
              <a:cs typeface="Times New Roman" pitchFamily="18" charset="0"/>
            </a:rPr>
            <a:t>қосылысы</a:t>
          </a:r>
          <a:r>
            <a:rPr lang="ru-RU" sz="1700" kern="1200" dirty="0" smtClean="0">
              <a:latin typeface="Times New Roman" pitchFamily="18" charset="0"/>
              <a:cs typeface="Times New Roman" pitchFamily="18" charset="0"/>
            </a:rPr>
            <a:t>). </a:t>
          </a:r>
          <a:r>
            <a:rPr lang="ru-RU" sz="1700" kern="1200" dirty="0" err="1" smtClean="0">
              <a:latin typeface="Times New Roman" pitchFamily="18" charset="0"/>
              <a:cs typeface="Times New Roman" pitchFamily="18" charset="0"/>
            </a:rPr>
            <a:t>Улы</a:t>
          </a:r>
          <a:r>
            <a:rPr lang="ru-RU" sz="17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700" kern="1200" dirty="0" err="1" smtClean="0">
              <a:latin typeface="Times New Roman" pitchFamily="18" charset="0"/>
              <a:cs typeface="Times New Roman" pitchFamily="18" charset="0"/>
            </a:rPr>
            <a:t>тұмандар</a:t>
          </a:r>
          <a:r>
            <a:rPr lang="ru-RU" sz="17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700" b="1" kern="1200" dirty="0" err="1" smtClean="0">
              <a:latin typeface="Times New Roman" pitchFamily="18" charset="0"/>
              <a:cs typeface="Times New Roman" pitchFamily="18" charset="0"/>
            </a:rPr>
            <a:t>үш</a:t>
          </a:r>
          <a:r>
            <a:rPr lang="ru-RU" sz="17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700" b="1" kern="1200" dirty="0" err="1" smtClean="0">
              <a:latin typeface="Times New Roman" pitchFamily="18" charset="0"/>
              <a:cs typeface="Times New Roman" pitchFamily="18" charset="0"/>
            </a:rPr>
            <a:t>түрлі</a:t>
          </a:r>
          <a:r>
            <a:rPr lang="ru-RU" sz="17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700" kern="1200" dirty="0" smtClean="0">
              <a:latin typeface="Times New Roman" pitchFamily="18" charset="0"/>
              <a:cs typeface="Times New Roman" pitchFamily="18" charset="0"/>
            </a:rPr>
            <a:t>— </a:t>
          </a:r>
          <a:r>
            <a:rPr lang="ru-RU" sz="1700" kern="1200" dirty="0" err="1" smtClean="0">
              <a:latin typeface="Times New Roman" pitchFamily="18" charset="0"/>
              <a:cs typeface="Times New Roman" pitchFamily="18" charset="0"/>
            </a:rPr>
            <a:t>ылғалды</a:t>
          </a:r>
          <a:r>
            <a:rPr lang="ru-RU" sz="17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700" kern="1200" dirty="0" err="1" smtClean="0">
              <a:latin typeface="Times New Roman" pitchFamily="18" charset="0"/>
              <a:cs typeface="Times New Roman" pitchFamily="18" charset="0"/>
            </a:rPr>
            <a:t>құрғақ</a:t>
          </a:r>
          <a:r>
            <a:rPr lang="ru-RU" sz="17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700" kern="1200" dirty="0" err="1" smtClean="0">
              <a:latin typeface="Times New Roman" pitchFamily="18" charset="0"/>
              <a:cs typeface="Times New Roman" pitchFamily="18" charset="0"/>
            </a:rPr>
            <a:t>және</a:t>
          </a:r>
          <a:r>
            <a:rPr lang="ru-RU" sz="17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700" kern="1200" dirty="0" err="1" smtClean="0">
              <a:latin typeface="Times New Roman" pitchFamily="18" charset="0"/>
              <a:cs typeface="Times New Roman" pitchFamily="18" charset="0"/>
            </a:rPr>
            <a:t>мұзды</a:t>
          </a:r>
          <a:r>
            <a:rPr lang="ru-RU" sz="17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700" kern="1200" dirty="0" err="1" smtClean="0">
              <a:latin typeface="Times New Roman" pitchFamily="18" charset="0"/>
              <a:cs typeface="Times New Roman" pitchFamily="18" charset="0"/>
            </a:rPr>
            <a:t>болып</a:t>
          </a:r>
          <a:r>
            <a:rPr lang="ru-RU" sz="17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700" kern="1200" dirty="0" err="1" smtClean="0">
              <a:latin typeface="Times New Roman" pitchFamily="18" charset="0"/>
              <a:cs typeface="Times New Roman" pitchFamily="18" charset="0"/>
            </a:rPr>
            <a:t>келеді</a:t>
          </a:r>
          <a:r>
            <a:rPr lang="ru-RU" sz="1700" kern="120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1700" b="1" kern="1200" dirty="0" err="1" smtClean="0">
              <a:latin typeface="Times New Roman" pitchFamily="18" charset="0"/>
              <a:cs typeface="Times New Roman" pitchFamily="18" charset="0"/>
            </a:rPr>
            <a:t>Ылғалды</a:t>
          </a:r>
          <a:r>
            <a:rPr lang="ru-RU" sz="17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700" b="1" kern="1200" dirty="0" err="1" smtClean="0">
              <a:latin typeface="Times New Roman" pitchFamily="18" charset="0"/>
              <a:cs typeface="Times New Roman" pitchFamily="18" charset="0"/>
            </a:rPr>
            <a:t>улы</a:t>
          </a:r>
          <a:r>
            <a:rPr lang="ru-RU" sz="17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700" b="1" kern="1200" dirty="0" err="1" smtClean="0">
              <a:latin typeface="Times New Roman" pitchFamily="18" charset="0"/>
              <a:cs typeface="Times New Roman" pitchFamily="18" charset="0"/>
            </a:rPr>
            <a:t>тұман</a:t>
          </a:r>
          <a:r>
            <a:rPr lang="ru-RU" sz="1700" b="1" kern="1200" dirty="0" smtClean="0">
              <a:latin typeface="Times New Roman" pitchFamily="18" charset="0"/>
              <a:cs typeface="Times New Roman" pitchFamily="18" charset="0"/>
            </a:rPr>
            <a:t> (</a:t>
          </a:r>
          <a:r>
            <a:rPr lang="ru-RU" sz="1700" b="1" kern="1200" dirty="0" err="1" smtClean="0">
              <a:latin typeface="Times New Roman" pitchFamily="18" charset="0"/>
              <a:cs typeface="Times New Roman" pitchFamily="18" charset="0"/>
            </a:rPr>
            <a:t>Лондондық</a:t>
          </a:r>
          <a:r>
            <a:rPr lang="ru-RU" sz="1700" b="1" kern="1200" dirty="0" smtClean="0">
              <a:latin typeface="Times New Roman" pitchFamily="18" charset="0"/>
              <a:cs typeface="Times New Roman" pitchFamily="18" charset="0"/>
            </a:rPr>
            <a:t> тип) </a:t>
          </a:r>
          <a:r>
            <a:rPr lang="ru-RU" sz="1700" kern="1200" dirty="0" smtClean="0">
              <a:latin typeface="Times New Roman" pitchFamily="18" charset="0"/>
              <a:cs typeface="Times New Roman" pitchFamily="18" charset="0"/>
            </a:rPr>
            <a:t>— </a:t>
          </a:r>
          <a:r>
            <a:rPr lang="ru-RU" sz="1700" kern="1200" dirty="0" err="1" smtClean="0">
              <a:latin typeface="Times New Roman" pitchFamily="18" charset="0"/>
              <a:cs typeface="Times New Roman" pitchFamily="18" charset="0"/>
            </a:rPr>
            <a:t>газтәрізді</a:t>
          </a:r>
          <a:r>
            <a:rPr lang="ru-RU" sz="17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700" kern="1200" dirty="0" err="1" smtClean="0">
              <a:latin typeface="Times New Roman" pitchFamily="18" charset="0"/>
              <a:cs typeface="Times New Roman" pitchFamily="18" charset="0"/>
            </a:rPr>
            <a:t>ластаушы</a:t>
          </a:r>
          <a:r>
            <a:rPr lang="ru-RU" sz="17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700" kern="1200" dirty="0" err="1" smtClean="0">
              <a:latin typeface="Times New Roman" pitchFamily="18" charset="0"/>
              <a:cs typeface="Times New Roman" pitchFamily="18" charset="0"/>
            </a:rPr>
            <a:t>заттар</a:t>
          </a:r>
          <a:r>
            <a:rPr lang="ru-RU" sz="17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700" kern="1200" dirty="0" err="1" smtClean="0">
              <a:latin typeface="Times New Roman" pitchFamily="18" charset="0"/>
              <a:cs typeface="Times New Roman" pitchFamily="18" charset="0"/>
            </a:rPr>
            <a:t>шаң</a:t>
          </a:r>
          <a:r>
            <a:rPr lang="ru-RU" sz="17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700" kern="1200" dirty="0" err="1" smtClean="0">
              <a:latin typeface="Times New Roman" pitchFamily="18" charset="0"/>
              <a:cs typeface="Times New Roman" pitchFamily="18" charset="0"/>
            </a:rPr>
            <a:t>және</a:t>
          </a:r>
          <a:r>
            <a:rPr lang="ru-RU" sz="17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700" kern="1200" dirty="0" err="1" smtClean="0">
              <a:latin typeface="Times New Roman" pitchFamily="18" charset="0"/>
              <a:cs typeface="Times New Roman" pitchFamily="18" charset="0"/>
            </a:rPr>
            <a:t>тұман</a:t>
          </a:r>
          <a:r>
            <a:rPr lang="ru-RU" sz="17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700" kern="1200" dirty="0" err="1" smtClean="0">
              <a:latin typeface="Times New Roman" pitchFamily="18" charset="0"/>
              <a:cs typeface="Times New Roman" pitchFamily="18" charset="0"/>
            </a:rPr>
            <a:t>тамшыларының</a:t>
          </a:r>
          <a:r>
            <a:rPr lang="ru-RU" sz="17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700" kern="1200" dirty="0" err="1" smtClean="0">
              <a:latin typeface="Times New Roman" pitchFamily="18" charset="0"/>
              <a:cs typeface="Times New Roman" pitchFamily="18" charset="0"/>
            </a:rPr>
            <a:t>қосылыстары</a:t>
          </a:r>
          <a:r>
            <a:rPr lang="ru-RU" sz="1700" kern="120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1700" kern="1200" dirty="0" err="1" smtClean="0">
              <a:latin typeface="Times New Roman" pitchFamily="18" charset="0"/>
              <a:cs typeface="Times New Roman" pitchFamily="18" charset="0"/>
            </a:rPr>
            <a:t>Бұл</a:t>
          </a:r>
          <a:r>
            <a:rPr lang="ru-RU" sz="17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700" kern="1200" dirty="0" err="1" smtClean="0">
              <a:latin typeface="Times New Roman" pitchFamily="18" charset="0"/>
              <a:cs typeface="Times New Roman" pitchFamily="18" charset="0"/>
            </a:rPr>
            <a:t>қосылыстағы</a:t>
          </a:r>
          <a:r>
            <a:rPr lang="ru-RU" sz="17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700" kern="1200" dirty="0" err="1" smtClean="0">
              <a:latin typeface="Times New Roman" pitchFamily="18" charset="0"/>
              <a:cs typeface="Times New Roman" pitchFamily="18" charset="0"/>
            </a:rPr>
            <a:t>заттар</a:t>
          </a:r>
          <a:r>
            <a:rPr lang="ru-RU" sz="17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700" kern="1200" dirty="0" err="1" smtClean="0">
              <a:latin typeface="Times New Roman" pitchFamily="18" charset="0"/>
              <a:cs typeface="Times New Roman" pitchFamily="18" charset="0"/>
            </a:rPr>
            <a:t>бір-бірімен</a:t>
          </a:r>
          <a:r>
            <a:rPr lang="ru-RU" sz="17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700" kern="1200" dirty="0" err="1" smtClean="0">
              <a:latin typeface="Times New Roman" pitchFamily="18" charset="0"/>
              <a:cs typeface="Times New Roman" pitchFamily="18" charset="0"/>
            </a:rPr>
            <a:t>химиялық</a:t>
          </a:r>
          <a:r>
            <a:rPr lang="ru-RU" sz="17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700" kern="1200" dirty="0" err="1" smtClean="0">
              <a:latin typeface="Times New Roman" pitchFamily="18" charset="0"/>
              <a:cs typeface="Times New Roman" pitchFamily="18" charset="0"/>
            </a:rPr>
            <a:t>реакцияға</a:t>
          </a:r>
          <a:r>
            <a:rPr lang="ru-RU" sz="17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700" kern="1200" dirty="0" err="1" smtClean="0">
              <a:latin typeface="Times New Roman" pitchFamily="18" charset="0"/>
              <a:cs typeface="Times New Roman" pitchFamily="18" charset="0"/>
            </a:rPr>
            <a:t>түсіп</a:t>
          </a:r>
          <a:r>
            <a:rPr lang="ru-RU" sz="17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700" kern="1200" dirty="0" err="1" smtClean="0">
              <a:latin typeface="Times New Roman" pitchFamily="18" charset="0"/>
              <a:cs typeface="Times New Roman" pitchFamily="18" charset="0"/>
            </a:rPr>
            <a:t>бастапқы</a:t>
          </a:r>
          <a:r>
            <a:rPr lang="ru-RU" sz="17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700" kern="1200" dirty="0" err="1" smtClean="0">
              <a:latin typeface="Times New Roman" pitchFamily="18" charset="0"/>
              <a:cs typeface="Times New Roman" pitchFamily="18" charset="0"/>
            </a:rPr>
            <a:t>түрлерінен</a:t>
          </a:r>
          <a:r>
            <a:rPr lang="ru-RU" sz="17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700" kern="1200" dirty="0" err="1" smtClean="0">
              <a:latin typeface="Times New Roman" pitchFamily="18" charset="0"/>
              <a:cs typeface="Times New Roman" pitchFamily="18" charset="0"/>
            </a:rPr>
            <a:t>әлдеқайда</a:t>
          </a:r>
          <a:r>
            <a:rPr lang="ru-RU" sz="17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700" kern="1200" dirty="0" err="1" smtClean="0">
              <a:latin typeface="Times New Roman" pitchFamily="18" charset="0"/>
              <a:cs typeface="Times New Roman" pitchFamily="18" charset="0"/>
            </a:rPr>
            <a:t>қауіпті</a:t>
          </a:r>
          <a:r>
            <a:rPr lang="ru-RU" sz="17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700" kern="1200" dirty="0" err="1" smtClean="0">
              <a:latin typeface="Times New Roman" pitchFamily="18" charset="0"/>
              <a:cs typeface="Times New Roman" pitchFamily="18" charset="0"/>
            </a:rPr>
            <a:t>қосылыстар</a:t>
          </a:r>
          <a:r>
            <a:rPr lang="ru-RU" sz="17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700" kern="1200" dirty="0" err="1" smtClean="0">
              <a:latin typeface="Times New Roman" pitchFamily="18" charset="0"/>
              <a:cs typeface="Times New Roman" pitchFamily="18" charset="0"/>
            </a:rPr>
            <a:t>түзеді</a:t>
          </a:r>
          <a:r>
            <a:rPr lang="ru-RU" sz="1700" kern="120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1700" kern="1200" dirty="0" err="1" smtClean="0">
              <a:latin typeface="Times New Roman" pitchFamily="18" charset="0"/>
              <a:cs typeface="Times New Roman" pitchFamily="18" charset="0"/>
            </a:rPr>
            <a:t>Атмосфералық</a:t>
          </a:r>
          <a:r>
            <a:rPr lang="ru-RU" sz="17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700" kern="1200" dirty="0" err="1" smtClean="0">
              <a:latin typeface="Times New Roman" pitchFamily="18" charset="0"/>
              <a:cs typeface="Times New Roman" pitchFamily="18" charset="0"/>
            </a:rPr>
            <a:t>ауаның</a:t>
          </a:r>
          <a:r>
            <a:rPr lang="ru-RU" sz="1700" kern="1200" dirty="0" smtClean="0">
              <a:latin typeface="Times New Roman" pitchFamily="18" charset="0"/>
              <a:cs typeface="Times New Roman" pitchFamily="18" charset="0"/>
            </a:rPr>
            <a:t> 100-200 метр </a:t>
          </a:r>
          <a:r>
            <a:rPr lang="ru-RU" sz="1700" kern="1200" dirty="0" err="1" smtClean="0">
              <a:latin typeface="Times New Roman" pitchFamily="18" charset="0"/>
              <a:cs typeface="Times New Roman" pitchFamily="18" charset="0"/>
            </a:rPr>
            <a:t>биіктігінде</a:t>
          </a:r>
          <a:r>
            <a:rPr lang="ru-RU" sz="17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700" kern="1200" dirty="0" err="1" smtClean="0">
              <a:latin typeface="Times New Roman" pitchFamily="18" charset="0"/>
              <a:cs typeface="Times New Roman" pitchFamily="18" charset="0"/>
            </a:rPr>
            <a:t>улы</a:t>
          </a:r>
          <a:r>
            <a:rPr lang="ru-RU" sz="17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700" kern="1200" dirty="0" err="1" smtClean="0">
              <a:latin typeface="Times New Roman" pitchFamily="18" charset="0"/>
              <a:cs typeface="Times New Roman" pitchFamily="18" charset="0"/>
            </a:rPr>
            <a:t>сарғыш</a:t>
          </a:r>
          <a:r>
            <a:rPr lang="ru-RU" sz="17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700" kern="1200" dirty="0" err="1" smtClean="0">
              <a:latin typeface="Times New Roman" pitchFamily="18" charset="0"/>
              <a:cs typeface="Times New Roman" pitchFamily="18" charset="0"/>
            </a:rPr>
            <a:t>түсті</a:t>
          </a:r>
          <a:r>
            <a:rPr lang="ru-RU" sz="1700" kern="1200" dirty="0" smtClean="0">
              <a:latin typeface="Times New Roman" pitchFamily="18" charset="0"/>
              <a:cs typeface="Times New Roman" pitchFamily="18" charset="0"/>
            </a:rPr>
            <a:t> лас, </a:t>
          </a:r>
          <a:r>
            <a:rPr lang="ru-RU" sz="1700" kern="1200" dirty="0" err="1" smtClean="0">
              <a:latin typeface="Times New Roman" pitchFamily="18" charset="0"/>
              <a:cs typeface="Times New Roman" pitchFamily="18" charset="0"/>
            </a:rPr>
            <a:t>ылғалды</a:t>
          </a:r>
          <a:r>
            <a:rPr lang="ru-RU" sz="17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700" kern="1200" dirty="0" err="1" smtClean="0">
              <a:latin typeface="Times New Roman" pitchFamily="18" charset="0"/>
              <a:cs typeface="Times New Roman" pitchFamily="18" charset="0"/>
            </a:rPr>
            <a:t>улы</a:t>
          </a:r>
          <a:r>
            <a:rPr lang="ru-RU" sz="17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700" kern="1200" dirty="0" err="1" smtClean="0">
              <a:latin typeface="Times New Roman" pitchFamily="18" charset="0"/>
              <a:cs typeface="Times New Roman" pitchFamily="18" charset="0"/>
            </a:rPr>
            <a:t>тұман</a:t>
          </a:r>
          <a:r>
            <a:rPr lang="ru-RU" sz="17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700" kern="1200" dirty="0" err="1" smtClean="0">
              <a:latin typeface="Times New Roman" pitchFamily="18" charset="0"/>
              <a:cs typeface="Times New Roman" pitchFamily="18" charset="0"/>
            </a:rPr>
            <a:t>осылай</a:t>
          </a:r>
          <a:r>
            <a:rPr lang="ru-RU" sz="17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700" kern="1200" dirty="0" err="1" smtClean="0">
              <a:latin typeface="Times New Roman" pitchFamily="18" charset="0"/>
              <a:cs typeface="Times New Roman" pitchFamily="18" charset="0"/>
            </a:rPr>
            <a:t>пайда</a:t>
          </a:r>
          <a:r>
            <a:rPr lang="ru-RU" sz="17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700" kern="1200" dirty="0" err="1" smtClean="0">
              <a:latin typeface="Times New Roman" pitchFamily="18" charset="0"/>
              <a:cs typeface="Times New Roman" pitchFamily="18" charset="0"/>
            </a:rPr>
            <a:t>болады</a:t>
          </a:r>
          <a:r>
            <a:rPr lang="ru-RU" sz="1700" kern="120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1700" kern="1200" dirty="0" err="1" smtClean="0">
              <a:latin typeface="Times New Roman" pitchFamily="18" charset="0"/>
              <a:cs typeface="Times New Roman" pitchFamily="18" charset="0"/>
            </a:rPr>
            <a:t>Мұндай</a:t>
          </a:r>
          <a:r>
            <a:rPr lang="ru-RU" sz="17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700" kern="1200" dirty="0" err="1" smtClean="0">
              <a:latin typeface="Times New Roman" pitchFamily="18" charset="0"/>
              <a:cs typeface="Times New Roman" pitchFamily="18" charset="0"/>
            </a:rPr>
            <a:t>тұман</a:t>
          </a:r>
          <a:r>
            <a:rPr lang="ru-RU" sz="17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700" kern="1200" dirty="0" err="1" smtClean="0">
              <a:latin typeface="Times New Roman" pitchFamily="18" charset="0"/>
              <a:cs typeface="Times New Roman" pitchFamily="18" charset="0"/>
            </a:rPr>
            <a:t>теңізге</a:t>
          </a:r>
          <a:r>
            <a:rPr lang="ru-RU" sz="17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700" kern="1200" dirty="0" err="1" smtClean="0">
              <a:latin typeface="Times New Roman" pitchFamily="18" charset="0"/>
              <a:cs typeface="Times New Roman" pitchFamily="18" charset="0"/>
            </a:rPr>
            <a:t>жақын</a:t>
          </a:r>
          <a:r>
            <a:rPr lang="ru-RU" sz="17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700" kern="1200" dirty="0" err="1" smtClean="0">
              <a:latin typeface="Times New Roman" pitchFamily="18" charset="0"/>
              <a:cs typeface="Times New Roman" pitchFamily="18" charset="0"/>
            </a:rPr>
            <a:t>тұманды</a:t>
          </a:r>
          <a:r>
            <a:rPr lang="ru-RU" sz="17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700" kern="1200" dirty="0" err="1" smtClean="0">
              <a:latin typeface="Times New Roman" pitchFamily="18" charset="0"/>
              <a:cs typeface="Times New Roman" pitchFamily="18" charset="0"/>
            </a:rPr>
            <a:t>ауаның</a:t>
          </a:r>
          <a:r>
            <a:rPr lang="ru-RU" sz="17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700" kern="1200" dirty="0" err="1" smtClean="0">
              <a:latin typeface="Times New Roman" pitchFamily="18" charset="0"/>
              <a:cs typeface="Times New Roman" pitchFamily="18" charset="0"/>
            </a:rPr>
            <a:t>салыстырмалы</a:t>
          </a:r>
          <a:r>
            <a:rPr lang="ru-RU" sz="17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700" kern="1200" dirty="0" err="1" smtClean="0">
              <a:latin typeface="Times New Roman" pitchFamily="18" charset="0"/>
              <a:cs typeface="Times New Roman" pitchFamily="18" charset="0"/>
            </a:rPr>
            <a:t>ылғалдылығы</a:t>
          </a:r>
          <a:r>
            <a:rPr lang="ru-RU" sz="17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700" kern="1200" dirty="0" err="1" smtClean="0">
              <a:latin typeface="Times New Roman" pitchFamily="18" charset="0"/>
              <a:cs typeface="Times New Roman" pitchFamily="18" charset="0"/>
            </a:rPr>
            <a:t>жоғары</a:t>
          </a:r>
          <a:r>
            <a:rPr lang="ru-RU" sz="17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700" kern="1200" dirty="0" err="1" smtClean="0">
              <a:latin typeface="Times New Roman" pitchFamily="18" charset="0"/>
              <a:cs typeface="Times New Roman" pitchFamily="18" charset="0"/>
            </a:rPr>
            <a:t>елдерде</a:t>
          </a:r>
          <a:r>
            <a:rPr lang="ru-RU" sz="17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700" kern="1200" dirty="0" err="1" smtClean="0">
              <a:latin typeface="Times New Roman" pitchFamily="18" charset="0"/>
              <a:cs typeface="Times New Roman" pitchFamily="18" charset="0"/>
            </a:rPr>
            <a:t>түзіледі</a:t>
          </a:r>
          <a:r>
            <a:rPr lang="ru-RU" sz="1700" kern="120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1700" b="1" kern="1200" dirty="0" err="1" smtClean="0">
              <a:latin typeface="Times New Roman" pitchFamily="18" charset="0"/>
              <a:cs typeface="Times New Roman" pitchFamily="18" charset="0"/>
            </a:rPr>
            <a:t>Құрғақ</a:t>
          </a:r>
          <a:r>
            <a:rPr lang="ru-RU" sz="17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700" b="1" kern="1200" dirty="0" err="1" smtClean="0">
              <a:latin typeface="Times New Roman" pitchFamily="18" charset="0"/>
              <a:cs typeface="Times New Roman" pitchFamily="18" charset="0"/>
            </a:rPr>
            <a:t>улы</a:t>
          </a:r>
          <a:r>
            <a:rPr lang="ru-RU" sz="17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700" b="1" kern="1200" dirty="0" err="1" smtClean="0">
              <a:latin typeface="Times New Roman" pitchFamily="18" charset="0"/>
              <a:cs typeface="Times New Roman" pitchFamily="18" charset="0"/>
            </a:rPr>
            <a:t>тұман</a:t>
          </a:r>
          <a:r>
            <a:rPr lang="ru-RU" sz="1700" b="1" kern="1200" dirty="0" smtClean="0">
              <a:latin typeface="Times New Roman" pitchFamily="18" charset="0"/>
              <a:cs typeface="Times New Roman" pitchFamily="18" charset="0"/>
            </a:rPr>
            <a:t> (Лос-</a:t>
          </a:r>
          <a:r>
            <a:rPr lang="ru-RU" sz="1700" b="1" kern="1200" dirty="0" err="1" smtClean="0">
              <a:latin typeface="Times New Roman" pitchFamily="18" charset="0"/>
              <a:cs typeface="Times New Roman" pitchFamily="18" charset="0"/>
            </a:rPr>
            <a:t>Анджелестік</a:t>
          </a:r>
          <a:r>
            <a:rPr lang="ru-RU" sz="1700" b="1" kern="1200" dirty="0" smtClean="0">
              <a:latin typeface="Times New Roman" pitchFamily="18" charset="0"/>
              <a:cs typeface="Times New Roman" pitchFamily="18" charset="0"/>
            </a:rPr>
            <a:t> тип) </a:t>
          </a:r>
          <a:r>
            <a:rPr lang="ru-RU" sz="1700" kern="1200" dirty="0" smtClean="0">
              <a:latin typeface="Times New Roman" pitchFamily="18" charset="0"/>
              <a:cs typeface="Times New Roman" pitchFamily="18" charset="0"/>
            </a:rPr>
            <a:t>— </a:t>
          </a:r>
          <a:r>
            <a:rPr lang="ru-RU" sz="1700" kern="1200" dirty="0" err="1" smtClean="0">
              <a:latin typeface="Times New Roman" pitchFamily="18" charset="0"/>
              <a:cs typeface="Times New Roman" pitchFamily="18" charset="0"/>
            </a:rPr>
            <a:t>озонның</a:t>
          </a:r>
          <a:r>
            <a:rPr lang="ru-RU" sz="17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700" kern="1200" dirty="0" err="1" smtClean="0">
              <a:latin typeface="Times New Roman" pitchFamily="18" charset="0"/>
              <a:cs typeface="Times New Roman" pitchFamily="18" charset="0"/>
            </a:rPr>
            <a:t>пайда</a:t>
          </a:r>
          <a:r>
            <a:rPr lang="ru-RU" sz="17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700" kern="1200" dirty="0" err="1" smtClean="0">
              <a:latin typeface="Times New Roman" pitchFamily="18" charset="0"/>
              <a:cs typeface="Times New Roman" pitchFamily="18" charset="0"/>
            </a:rPr>
            <a:t>болуы</a:t>
          </a:r>
          <a:r>
            <a:rPr lang="ru-RU" sz="17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700" kern="1200" dirty="0" err="1" smtClean="0">
              <a:latin typeface="Times New Roman" pitchFamily="18" charset="0"/>
              <a:cs typeface="Times New Roman" pitchFamily="18" charset="0"/>
            </a:rPr>
            <a:t>кезінде</a:t>
          </a:r>
          <a:r>
            <a:rPr lang="ru-RU" sz="17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700" kern="1200" dirty="0" err="1" smtClean="0">
              <a:latin typeface="Times New Roman" pitchFamily="18" charset="0"/>
              <a:cs typeface="Times New Roman" pitchFamily="18" charset="0"/>
            </a:rPr>
            <a:t>химиялық</a:t>
          </a:r>
          <a:r>
            <a:rPr lang="ru-RU" sz="17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700" kern="1200" dirty="0" err="1" smtClean="0">
              <a:latin typeface="Times New Roman" pitchFamily="18" charset="0"/>
              <a:cs typeface="Times New Roman" pitchFamily="18" charset="0"/>
            </a:rPr>
            <a:t>реакциялардың</a:t>
          </a:r>
          <a:r>
            <a:rPr lang="ru-RU" sz="17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700" kern="1200" dirty="0" err="1" smtClean="0">
              <a:latin typeface="Times New Roman" pitchFamily="18" charset="0"/>
              <a:cs typeface="Times New Roman" pitchFamily="18" charset="0"/>
            </a:rPr>
            <a:t>әсерінен</a:t>
          </a:r>
          <a:r>
            <a:rPr lang="ru-RU" sz="17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700" kern="1200" dirty="0" err="1" smtClean="0">
              <a:latin typeface="Times New Roman" pitchFamily="18" charset="0"/>
              <a:cs typeface="Times New Roman" pitchFamily="18" charset="0"/>
            </a:rPr>
            <a:t>атмосфералық</a:t>
          </a:r>
          <a:r>
            <a:rPr lang="ru-RU" sz="17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700" kern="1200" dirty="0" err="1" smtClean="0">
              <a:latin typeface="Times New Roman" pitchFamily="18" charset="0"/>
              <a:cs typeface="Times New Roman" pitchFamily="18" charset="0"/>
            </a:rPr>
            <a:t>ауаның</a:t>
          </a:r>
          <a:r>
            <a:rPr lang="ru-RU" sz="17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700" kern="1200" dirty="0" err="1" smtClean="0">
              <a:latin typeface="Times New Roman" pitchFamily="18" charset="0"/>
              <a:cs typeface="Times New Roman" pitchFamily="18" charset="0"/>
            </a:rPr>
            <a:t>екінші</a:t>
          </a:r>
          <a:r>
            <a:rPr lang="ru-RU" sz="17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700" kern="1200" dirty="0" err="1" smtClean="0">
              <a:latin typeface="Times New Roman" pitchFamily="18" charset="0"/>
              <a:cs typeface="Times New Roman" pitchFamily="18" charset="0"/>
            </a:rPr>
            <a:t>рет</a:t>
          </a:r>
          <a:r>
            <a:rPr lang="ru-RU" sz="17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700" kern="1200" dirty="0" err="1" smtClean="0">
              <a:latin typeface="Times New Roman" pitchFamily="18" charset="0"/>
              <a:cs typeface="Times New Roman" pitchFamily="18" charset="0"/>
            </a:rPr>
            <a:t>ластануы</a:t>
          </a:r>
          <a:r>
            <a:rPr lang="ru-RU" sz="1700" kern="120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1700" kern="1200" dirty="0" err="1" smtClean="0">
              <a:latin typeface="Times New Roman" pitchFamily="18" charset="0"/>
              <a:cs typeface="Times New Roman" pitchFamily="18" charset="0"/>
            </a:rPr>
            <a:t>Құрғақ</a:t>
          </a:r>
          <a:r>
            <a:rPr lang="ru-RU" sz="17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700" kern="1200" dirty="0" err="1" smtClean="0">
              <a:latin typeface="Times New Roman" pitchFamily="18" charset="0"/>
              <a:cs typeface="Times New Roman" pitchFamily="18" charset="0"/>
            </a:rPr>
            <a:t>улы</a:t>
          </a:r>
          <a:r>
            <a:rPr lang="ru-RU" sz="17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700" kern="1200" dirty="0" err="1" smtClean="0">
              <a:latin typeface="Times New Roman" pitchFamily="18" charset="0"/>
              <a:cs typeface="Times New Roman" pitchFamily="18" charset="0"/>
            </a:rPr>
            <a:t>тұман</a:t>
          </a:r>
          <a:r>
            <a:rPr lang="ru-RU" sz="1700" kern="1200" dirty="0" smtClean="0">
              <a:latin typeface="Times New Roman" pitchFamily="18" charset="0"/>
              <a:cs typeface="Times New Roman" pitchFamily="18" charset="0"/>
            </a:rPr>
            <a:t> Лос-</a:t>
          </a:r>
          <a:r>
            <a:rPr lang="ru-RU" sz="1700" kern="1200" dirty="0" err="1" smtClean="0">
              <a:latin typeface="Times New Roman" pitchFamily="18" charset="0"/>
              <a:cs typeface="Times New Roman" pitchFamily="18" charset="0"/>
            </a:rPr>
            <a:t>Анджелесте</a:t>
          </a:r>
          <a:r>
            <a:rPr lang="ru-RU" sz="1700" kern="1200" dirty="0" smtClean="0">
              <a:latin typeface="Times New Roman" pitchFamily="18" charset="0"/>
              <a:cs typeface="Times New Roman" pitchFamily="18" charset="0"/>
            </a:rPr>
            <a:t> (АҚШ) </a:t>
          </a:r>
          <a:r>
            <a:rPr lang="ru-RU" sz="1700" kern="1200" dirty="0" err="1" smtClean="0">
              <a:latin typeface="Times New Roman" pitchFamily="18" charset="0"/>
              <a:cs typeface="Times New Roman" pitchFamily="18" charset="0"/>
            </a:rPr>
            <a:t>қалың</a:t>
          </a:r>
          <a:r>
            <a:rPr lang="ru-RU" sz="17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700" kern="1200" dirty="0" err="1" smtClean="0">
              <a:latin typeface="Times New Roman" pitchFamily="18" charset="0"/>
              <a:cs typeface="Times New Roman" pitchFamily="18" charset="0"/>
            </a:rPr>
            <a:t>тұман</a:t>
          </a:r>
          <a:r>
            <a:rPr lang="ru-RU" sz="17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700" kern="1200" dirty="0" err="1" smtClean="0">
              <a:latin typeface="Times New Roman" pitchFamily="18" charset="0"/>
              <a:cs typeface="Times New Roman" pitchFamily="18" charset="0"/>
            </a:rPr>
            <a:t>емес</a:t>
          </a:r>
          <a:r>
            <a:rPr lang="ru-RU" sz="17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700" kern="1200" dirty="0" err="1" smtClean="0">
              <a:latin typeface="Times New Roman" pitchFamily="18" charset="0"/>
              <a:cs typeface="Times New Roman" pitchFamily="18" charset="0"/>
            </a:rPr>
            <a:t>көкшіл</a:t>
          </a:r>
          <a:r>
            <a:rPr lang="ru-RU" sz="17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700" kern="1200" dirty="0" err="1" smtClean="0">
              <a:latin typeface="Times New Roman" pitchFamily="18" charset="0"/>
              <a:cs typeface="Times New Roman" pitchFamily="18" charset="0"/>
            </a:rPr>
            <a:t>түтін</a:t>
          </a:r>
          <a:r>
            <a:rPr lang="ru-RU" sz="17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700" kern="1200" dirty="0" err="1" smtClean="0">
              <a:latin typeface="Times New Roman" pitchFamily="18" charset="0"/>
              <a:cs typeface="Times New Roman" pitchFamily="18" charset="0"/>
            </a:rPr>
            <a:t>түзеді</a:t>
          </a:r>
          <a:r>
            <a:rPr lang="ru-RU" sz="1700" kern="120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1700" kern="1200" dirty="0" err="1" smtClean="0">
              <a:latin typeface="Times New Roman" pitchFamily="18" charset="0"/>
              <a:cs typeface="Times New Roman" pitchFamily="18" charset="0"/>
            </a:rPr>
            <a:t>Улы</a:t>
          </a:r>
          <a:r>
            <a:rPr lang="ru-RU" sz="17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700" kern="1200" dirty="0" err="1" smtClean="0">
              <a:latin typeface="Times New Roman" pitchFamily="18" charset="0"/>
              <a:cs typeface="Times New Roman" pitchFamily="18" charset="0"/>
            </a:rPr>
            <a:t>тұманның</a:t>
          </a:r>
          <a:r>
            <a:rPr lang="ru-RU" sz="17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700" kern="1200" dirty="0" err="1" smtClean="0">
              <a:latin typeface="Times New Roman" pitchFamily="18" charset="0"/>
              <a:cs typeface="Times New Roman" pitchFamily="18" charset="0"/>
            </a:rPr>
            <a:t>үшінші</a:t>
          </a:r>
          <a:r>
            <a:rPr lang="ru-RU" sz="17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700" kern="1200" dirty="0" err="1" smtClean="0">
              <a:latin typeface="Times New Roman" pitchFamily="18" charset="0"/>
              <a:cs typeface="Times New Roman" pitchFamily="18" charset="0"/>
            </a:rPr>
            <a:t>түрі</a:t>
          </a:r>
          <a:r>
            <a:rPr lang="ru-RU" sz="1700" kern="1200" dirty="0" smtClean="0">
              <a:latin typeface="Times New Roman" pitchFamily="18" charset="0"/>
              <a:cs typeface="Times New Roman" pitchFamily="18" charset="0"/>
            </a:rPr>
            <a:t> — </a:t>
          </a:r>
          <a:r>
            <a:rPr lang="ru-RU" sz="1700" b="1" kern="1200" dirty="0" err="1" smtClean="0">
              <a:latin typeface="Times New Roman" pitchFamily="18" charset="0"/>
              <a:cs typeface="Times New Roman" pitchFamily="18" charset="0"/>
            </a:rPr>
            <a:t>мұзды</a:t>
          </a:r>
          <a:r>
            <a:rPr lang="ru-RU" sz="17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700" b="1" kern="1200" dirty="0" err="1" smtClean="0">
              <a:latin typeface="Times New Roman" pitchFamily="18" charset="0"/>
              <a:cs typeface="Times New Roman" pitchFamily="18" charset="0"/>
            </a:rPr>
            <a:t>улы</a:t>
          </a:r>
          <a:r>
            <a:rPr lang="ru-RU" sz="17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700" b="1" kern="1200" dirty="0" err="1" smtClean="0">
              <a:latin typeface="Times New Roman" pitchFamily="18" charset="0"/>
              <a:cs typeface="Times New Roman" pitchFamily="18" charset="0"/>
            </a:rPr>
            <a:t>тұман</a:t>
          </a:r>
          <a:r>
            <a:rPr lang="ru-RU" sz="1700" b="1" kern="1200" dirty="0" smtClean="0">
              <a:latin typeface="Times New Roman" pitchFamily="18" charset="0"/>
              <a:cs typeface="Times New Roman" pitchFamily="18" charset="0"/>
            </a:rPr>
            <a:t> (</a:t>
          </a:r>
          <a:r>
            <a:rPr lang="ru-RU" sz="1700" b="1" kern="1200" dirty="0" err="1" smtClean="0">
              <a:latin typeface="Times New Roman" pitchFamily="18" charset="0"/>
              <a:cs typeface="Times New Roman" pitchFamily="18" charset="0"/>
            </a:rPr>
            <a:t>Аляскалық</a:t>
          </a:r>
          <a:r>
            <a:rPr lang="ru-RU" sz="1700" b="1" kern="1200" dirty="0" smtClean="0">
              <a:latin typeface="Times New Roman" pitchFamily="18" charset="0"/>
              <a:cs typeface="Times New Roman" pitchFamily="18" charset="0"/>
            </a:rPr>
            <a:t> тип). </a:t>
          </a:r>
          <a:r>
            <a:rPr lang="ru-RU" sz="1700" kern="1200" dirty="0" err="1" smtClean="0">
              <a:latin typeface="Times New Roman" pitchFamily="18" charset="0"/>
              <a:cs typeface="Times New Roman" pitchFamily="18" charset="0"/>
            </a:rPr>
            <a:t>Ол</a:t>
          </a:r>
          <a:r>
            <a:rPr lang="ru-RU" sz="1700" kern="1200" dirty="0" smtClean="0">
              <a:latin typeface="Times New Roman" pitchFamily="18" charset="0"/>
              <a:cs typeface="Times New Roman" pitchFamily="18" charset="0"/>
            </a:rPr>
            <a:t> Арктика мен </a:t>
          </a:r>
          <a:r>
            <a:rPr lang="ru-RU" sz="1700" kern="1200" dirty="0" err="1" smtClean="0">
              <a:latin typeface="Times New Roman" pitchFamily="18" charset="0"/>
              <a:cs typeface="Times New Roman" pitchFamily="18" charset="0"/>
            </a:rPr>
            <a:t>Субарктикада</a:t>
          </a:r>
          <a:r>
            <a:rPr lang="ru-RU" sz="1700" kern="1200" dirty="0" smtClean="0">
              <a:latin typeface="Times New Roman" pitchFamily="18" charset="0"/>
              <a:cs typeface="Times New Roman" pitchFamily="18" charset="0"/>
            </a:rPr>
            <a:t> антициклон </a:t>
          </a:r>
          <a:r>
            <a:rPr lang="ru-RU" sz="1700" kern="1200" dirty="0" err="1" smtClean="0">
              <a:latin typeface="Times New Roman" pitchFamily="18" charset="0"/>
              <a:cs typeface="Times New Roman" pitchFamily="18" charset="0"/>
            </a:rPr>
            <a:t>кезінде</a:t>
          </a:r>
          <a:r>
            <a:rPr lang="ru-RU" sz="17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700" kern="1200" dirty="0" err="1" smtClean="0">
              <a:latin typeface="Times New Roman" pitchFamily="18" charset="0"/>
              <a:cs typeface="Times New Roman" pitchFamily="18" charset="0"/>
            </a:rPr>
            <a:t>төменгі</a:t>
          </a:r>
          <a:r>
            <a:rPr lang="ru-RU" sz="17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700" kern="1200" dirty="0" err="1" smtClean="0">
              <a:latin typeface="Times New Roman" pitchFamily="18" charset="0"/>
              <a:cs typeface="Times New Roman" pitchFamily="18" charset="0"/>
            </a:rPr>
            <a:t>температурада</a:t>
          </a:r>
          <a:r>
            <a:rPr lang="ru-RU" sz="17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700" kern="1200" dirty="0" err="1" smtClean="0">
              <a:latin typeface="Times New Roman" pitchFamily="18" charset="0"/>
              <a:cs typeface="Times New Roman" pitchFamily="18" charset="0"/>
            </a:rPr>
            <a:t>пайда</a:t>
          </a:r>
          <a:r>
            <a:rPr lang="ru-RU" sz="17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700" kern="1200" dirty="0" err="1" smtClean="0">
              <a:latin typeface="Times New Roman" pitchFamily="18" charset="0"/>
              <a:cs typeface="Times New Roman" pitchFamily="18" charset="0"/>
            </a:rPr>
            <a:t>болады</a:t>
          </a:r>
          <a:r>
            <a:rPr lang="ru-RU" sz="1700" kern="120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1700" kern="1200" dirty="0" err="1" smtClean="0">
              <a:latin typeface="Times New Roman" pitchFamily="18" charset="0"/>
              <a:cs typeface="Times New Roman" pitchFamily="18" charset="0"/>
            </a:rPr>
            <a:t>Мұндай</a:t>
          </a:r>
          <a:r>
            <a:rPr lang="ru-RU" sz="17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700" kern="1200" dirty="0" err="1" smtClean="0">
              <a:latin typeface="Times New Roman" pitchFamily="18" charset="0"/>
              <a:cs typeface="Times New Roman" pitchFamily="18" charset="0"/>
            </a:rPr>
            <a:t>ауа</a:t>
          </a:r>
          <a:r>
            <a:rPr lang="ru-RU" sz="17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700" kern="1200" dirty="0" err="1" smtClean="0">
              <a:latin typeface="Times New Roman" pitchFamily="18" charset="0"/>
              <a:cs typeface="Times New Roman" pitchFamily="18" charset="0"/>
            </a:rPr>
            <a:t>райында</a:t>
          </a:r>
          <a:r>
            <a:rPr lang="ru-RU" sz="17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700" kern="1200" dirty="0" err="1" smtClean="0">
              <a:latin typeface="Times New Roman" pitchFamily="18" charset="0"/>
              <a:cs typeface="Times New Roman" pitchFamily="18" charset="0"/>
            </a:rPr>
            <a:t>ластағыш</a:t>
          </a:r>
          <a:r>
            <a:rPr lang="ru-RU" sz="17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700" kern="1200" dirty="0" err="1" smtClean="0">
              <a:latin typeface="Times New Roman" pitchFamily="18" charset="0"/>
              <a:cs typeface="Times New Roman" pitchFamily="18" charset="0"/>
            </a:rPr>
            <a:t>заттардың</a:t>
          </a:r>
          <a:r>
            <a:rPr lang="ru-RU" sz="1700" kern="1200" dirty="0" smtClean="0">
              <a:latin typeface="Times New Roman" pitchFamily="18" charset="0"/>
              <a:cs typeface="Times New Roman" pitchFamily="18" charset="0"/>
            </a:rPr>
            <a:t> аз </a:t>
          </a:r>
          <a:r>
            <a:rPr lang="ru-RU" sz="1700" kern="1200" dirty="0" err="1" smtClean="0">
              <a:latin typeface="Times New Roman" pitchFamily="18" charset="0"/>
              <a:cs typeface="Times New Roman" pitchFamily="18" charset="0"/>
            </a:rPr>
            <a:t>мөлшерде</a:t>
          </a:r>
          <a:r>
            <a:rPr lang="ru-RU" sz="17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700" kern="1200" dirty="0" err="1" smtClean="0">
              <a:latin typeface="Times New Roman" pitchFamily="18" charset="0"/>
              <a:cs typeface="Times New Roman" pitchFamily="18" charset="0"/>
            </a:rPr>
            <a:t>бөлінуінің</a:t>
          </a:r>
          <a:r>
            <a:rPr lang="ru-RU" sz="17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700" kern="1200" dirty="0" err="1" smtClean="0">
              <a:latin typeface="Times New Roman" pitchFamily="18" charset="0"/>
              <a:cs typeface="Times New Roman" pitchFamily="18" charset="0"/>
            </a:rPr>
            <a:t>өзі</a:t>
          </a:r>
          <a:r>
            <a:rPr lang="ru-RU" sz="17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700" kern="1200" dirty="0" err="1" smtClean="0">
              <a:latin typeface="Times New Roman" pitchFamily="18" charset="0"/>
              <a:cs typeface="Times New Roman" pitchFamily="18" charset="0"/>
            </a:rPr>
            <a:t>мұздың</a:t>
          </a:r>
          <a:r>
            <a:rPr lang="ru-RU" sz="17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700" kern="1200" dirty="0" err="1" smtClean="0">
              <a:latin typeface="Times New Roman" pitchFamily="18" charset="0"/>
              <a:cs typeface="Times New Roman" pitchFamily="18" charset="0"/>
            </a:rPr>
            <a:t>майда</a:t>
          </a:r>
          <a:r>
            <a:rPr lang="ru-RU" sz="17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700" kern="1200" dirty="0" err="1" smtClean="0">
              <a:latin typeface="Times New Roman" pitchFamily="18" charset="0"/>
              <a:cs typeface="Times New Roman" pitchFamily="18" charset="0"/>
            </a:rPr>
            <a:t>кристалдарынан</a:t>
          </a:r>
          <a:r>
            <a:rPr lang="ru-RU" sz="17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700" kern="1200" dirty="0" err="1" smtClean="0">
              <a:latin typeface="Times New Roman" pitchFamily="18" charset="0"/>
              <a:cs typeface="Times New Roman" pitchFamily="18" charset="0"/>
            </a:rPr>
            <a:t>тұратын</a:t>
          </a:r>
          <a:r>
            <a:rPr lang="ru-RU" sz="17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700" kern="1200" dirty="0" err="1" smtClean="0">
              <a:latin typeface="Times New Roman" pitchFamily="18" charset="0"/>
              <a:cs typeface="Times New Roman" pitchFamily="18" charset="0"/>
            </a:rPr>
            <a:t>қалың</a:t>
          </a:r>
          <a:r>
            <a:rPr lang="ru-RU" sz="17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700" kern="1200" dirty="0" err="1" smtClean="0">
              <a:latin typeface="Times New Roman" pitchFamily="18" charset="0"/>
              <a:cs typeface="Times New Roman" pitchFamily="18" charset="0"/>
            </a:rPr>
            <a:t>тұманның</a:t>
          </a:r>
          <a:r>
            <a:rPr lang="ru-RU" sz="17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700" kern="1200" dirty="0" err="1" smtClean="0">
              <a:latin typeface="Times New Roman" pitchFamily="18" charset="0"/>
              <a:cs typeface="Times New Roman" pitchFamily="18" charset="0"/>
            </a:rPr>
            <a:t>пайда</a:t>
          </a:r>
          <a:r>
            <a:rPr lang="ru-RU" sz="17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700" kern="1200" dirty="0" err="1" smtClean="0">
              <a:latin typeface="Times New Roman" pitchFamily="18" charset="0"/>
              <a:cs typeface="Times New Roman" pitchFamily="18" charset="0"/>
            </a:rPr>
            <a:t>болуына</a:t>
          </a:r>
          <a:r>
            <a:rPr lang="ru-RU" sz="17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700" kern="1200" dirty="0" err="1" smtClean="0">
              <a:latin typeface="Times New Roman" pitchFamily="18" charset="0"/>
              <a:cs typeface="Times New Roman" pitchFamily="18" charset="0"/>
            </a:rPr>
            <a:t>алып</a:t>
          </a:r>
          <a:r>
            <a:rPr lang="ru-RU" sz="17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700" kern="1200" dirty="0" err="1" smtClean="0">
              <a:latin typeface="Times New Roman" pitchFamily="18" charset="0"/>
              <a:cs typeface="Times New Roman" pitchFamily="18" charset="0"/>
            </a:rPr>
            <a:t>келеді</a:t>
          </a:r>
          <a:r>
            <a:rPr lang="ru-RU" sz="1700" kern="120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1700" kern="1200" dirty="0" err="1" smtClean="0">
              <a:latin typeface="Times New Roman" pitchFamily="18" charset="0"/>
              <a:cs typeface="Times New Roman" pitchFamily="18" charset="0"/>
            </a:rPr>
            <a:t>Сондай-ақ</a:t>
          </a:r>
          <a:r>
            <a:rPr lang="ru-RU" sz="17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700" kern="1200" dirty="0" err="1" smtClean="0">
              <a:latin typeface="Times New Roman" pitchFamily="18" charset="0"/>
              <a:cs typeface="Times New Roman" pitchFamily="18" charset="0"/>
            </a:rPr>
            <a:t>улы</a:t>
          </a:r>
          <a:r>
            <a:rPr lang="ru-RU" sz="17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700" kern="1200" dirty="0" err="1" smtClean="0">
              <a:latin typeface="Times New Roman" pitchFamily="18" charset="0"/>
              <a:cs typeface="Times New Roman" pitchFamily="18" charset="0"/>
            </a:rPr>
            <a:t>тұман</a:t>
          </a:r>
          <a:r>
            <a:rPr lang="ru-RU" sz="17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700" kern="1200" dirty="0" err="1" smtClean="0">
              <a:latin typeface="Times New Roman" pitchFamily="18" charset="0"/>
              <a:cs typeface="Times New Roman" pitchFamily="18" charset="0"/>
            </a:rPr>
            <a:t>шұңқырлы</a:t>
          </a:r>
          <a:r>
            <a:rPr lang="ru-RU" sz="17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700" kern="1200" dirty="0" err="1" smtClean="0">
              <a:latin typeface="Times New Roman" pitchFamily="18" charset="0"/>
              <a:cs typeface="Times New Roman" pitchFamily="18" charset="0"/>
            </a:rPr>
            <a:t>жерлерде</a:t>
          </a:r>
          <a:r>
            <a:rPr lang="ru-RU" sz="17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700" kern="1200" dirty="0" err="1" smtClean="0">
              <a:latin typeface="Times New Roman" pitchFamily="18" charset="0"/>
              <a:cs typeface="Times New Roman" pitchFamily="18" charset="0"/>
            </a:rPr>
            <a:t>орналасқан</a:t>
          </a:r>
          <a:r>
            <a:rPr lang="ru-RU" sz="17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700" kern="1200" dirty="0" err="1" smtClean="0">
              <a:latin typeface="Times New Roman" pitchFamily="18" charset="0"/>
              <a:cs typeface="Times New Roman" pitchFamily="18" charset="0"/>
            </a:rPr>
            <a:t>қалаларға</a:t>
          </a:r>
          <a:r>
            <a:rPr lang="ru-RU" sz="17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700" kern="1200" dirty="0" err="1" smtClean="0">
              <a:latin typeface="Times New Roman" pitchFamily="18" charset="0"/>
              <a:cs typeface="Times New Roman" pitchFamily="18" charset="0"/>
            </a:rPr>
            <a:t>мысалы</a:t>
          </a:r>
          <a:r>
            <a:rPr lang="ru-RU" sz="1700" kern="1200" dirty="0" smtClean="0">
              <a:latin typeface="Times New Roman" pitchFamily="18" charset="0"/>
              <a:cs typeface="Times New Roman" pitchFamily="18" charset="0"/>
            </a:rPr>
            <a:t>, Алматы, Ереван, Кемерово, Новокузнецк, Братск, Мехико </a:t>
          </a:r>
          <a:r>
            <a:rPr lang="ru-RU" sz="1700" kern="1200" dirty="0" err="1" smtClean="0">
              <a:latin typeface="Times New Roman" pitchFamily="18" charset="0"/>
              <a:cs typeface="Times New Roman" pitchFamily="18" charset="0"/>
            </a:rPr>
            <a:t>және</a:t>
          </a:r>
          <a:r>
            <a:rPr lang="ru-RU" sz="17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700" kern="1200" dirty="0" err="1" smtClean="0">
              <a:latin typeface="Times New Roman" pitchFamily="18" charset="0"/>
              <a:cs typeface="Times New Roman" pitchFamily="18" charset="0"/>
            </a:rPr>
            <a:t>т.б</a:t>
          </a:r>
          <a:r>
            <a:rPr lang="ru-RU" sz="1700" kern="120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1700" kern="1200" dirty="0" err="1" smtClean="0">
              <a:latin typeface="Times New Roman" pitchFamily="18" charset="0"/>
              <a:cs typeface="Times New Roman" pitchFamily="18" charset="0"/>
            </a:rPr>
            <a:t>тән</a:t>
          </a:r>
          <a:r>
            <a:rPr lang="ru-RU" sz="1700" kern="120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1700" kern="1200" dirty="0" err="1" smtClean="0">
              <a:latin typeface="Times New Roman" pitchFamily="18" charset="0"/>
              <a:cs typeface="Times New Roman" pitchFamily="18" charset="0"/>
            </a:rPr>
            <a:t>Улы</a:t>
          </a:r>
          <a:r>
            <a:rPr lang="ru-RU" sz="17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700" kern="1200" dirty="0" err="1" smtClean="0">
              <a:latin typeface="Times New Roman" pitchFamily="18" charset="0"/>
              <a:cs typeface="Times New Roman" pitchFamily="18" charset="0"/>
            </a:rPr>
            <a:t>тұман</a:t>
          </a:r>
          <a:r>
            <a:rPr lang="ru-RU" sz="17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700" kern="1200" dirty="0" err="1" smtClean="0">
              <a:latin typeface="Times New Roman" pitchFamily="18" charset="0"/>
              <a:cs typeface="Times New Roman" pitchFamily="18" charset="0"/>
            </a:rPr>
            <a:t>кезінде</a:t>
          </a:r>
          <a:r>
            <a:rPr lang="ru-RU" sz="17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700" kern="1200" dirty="0" err="1" smtClean="0">
              <a:latin typeface="Times New Roman" pitchFamily="18" charset="0"/>
              <a:cs typeface="Times New Roman" pitchFamily="18" charset="0"/>
            </a:rPr>
            <a:t>жарықтың</a:t>
          </a:r>
          <a:r>
            <a:rPr lang="ru-RU" sz="17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700" kern="1200" dirty="0" err="1" smtClean="0">
              <a:latin typeface="Times New Roman" pitchFamily="18" charset="0"/>
              <a:cs typeface="Times New Roman" pitchFamily="18" charset="0"/>
            </a:rPr>
            <a:t>әсерінен</a:t>
          </a:r>
          <a:r>
            <a:rPr lang="ru-RU" sz="17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700" kern="1200" dirty="0" err="1" smtClean="0">
              <a:latin typeface="Times New Roman" pitchFamily="18" charset="0"/>
              <a:cs typeface="Times New Roman" pitchFamily="18" charset="0"/>
            </a:rPr>
            <a:t>зиянды</a:t>
          </a:r>
          <a:r>
            <a:rPr lang="ru-RU" sz="17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700" kern="1200" dirty="0" err="1" smtClean="0">
              <a:latin typeface="Times New Roman" pitchFamily="18" charset="0"/>
              <a:cs typeface="Times New Roman" pitchFamily="18" charset="0"/>
            </a:rPr>
            <a:t>заттардың</a:t>
          </a:r>
          <a:r>
            <a:rPr lang="ru-RU" sz="17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700" kern="1200" dirty="0" err="1" smtClean="0">
              <a:latin typeface="Times New Roman" pitchFamily="18" charset="0"/>
              <a:cs typeface="Times New Roman" pitchFamily="18" charset="0"/>
            </a:rPr>
            <a:t>ауа</a:t>
          </a:r>
          <a:r>
            <a:rPr lang="ru-RU" sz="17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700" kern="1200" dirty="0" err="1" smtClean="0">
              <a:latin typeface="Times New Roman" pitchFamily="18" charset="0"/>
              <a:cs typeface="Times New Roman" pitchFamily="18" charset="0"/>
            </a:rPr>
            <a:t>ылғал</a:t>
          </a:r>
          <a:r>
            <a:rPr lang="ru-RU" sz="17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700" kern="1200" dirty="0" err="1" smtClean="0">
              <a:latin typeface="Times New Roman" pitchFamily="18" charset="0"/>
              <a:cs typeface="Times New Roman" pitchFamily="18" charset="0"/>
            </a:rPr>
            <a:t>компоненттерімен</a:t>
          </a:r>
          <a:r>
            <a:rPr lang="ru-RU" sz="17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700" kern="1200" dirty="0" err="1" smtClean="0">
              <a:latin typeface="Times New Roman" pitchFamily="18" charset="0"/>
              <a:cs typeface="Times New Roman" pitchFamily="18" charset="0"/>
            </a:rPr>
            <a:t>фотохимиялық</a:t>
          </a:r>
          <a:r>
            <a:rPr lang="ru-RU" sz="17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700" kern="1200" dirty="0" err="1" smtClean="0">
              <a:latin typeface="Times New Roman" pitchFamily="18" charset="0"/>
              <a:cs typeface="Times New Roman" pitchFamily="18" charset="0"/>
            </a:rPr>
            <a:t>реакциялары</a:t>
          </a:r>
          <a:r>
            <a:rPr lang="ru-RU" sz="17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700" kern="1200" dirty="0" err="1" smtClean="0">
              <a:latin typeface="Times New Roman" pitchFamily="18" charset="0"/>
              <a:cs typeface="Times New Roman" pitchFamily="18" charset="0"/>
            </a:rPr>
            <a:t>нәтижесінде</a:t>
          </a:r>
          <a:r>
            <a:rPr lang="ru-RU" sz="17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700" kern="1200" dirty="0" err="1" smtClean="0">
              <a:latin typeface="Times New Roman" pitchFamily="18" charset="0"/>
              <a:cs typeface="Times New Roman" pitchFamily="18" charset="0"/>
            </a:rPr>
            <a:t>қосымша</a:t>
          </a:r>
          <a:r>
            <a:rPr lang="ru-RU" sz="17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700" kern="1200" dirty="0" err="1" smtClean="0">
              <a:latin typeface="Times New Roman" pitchFamily="18" charset="0"/>
              <a:cs typeface="Times New Roman" pitchFamily="18" charset="0"/>
            </a:rPr>
            <a:t>улы</a:t>
          </a:r>
          <a:r>
            <a:rPr lang="ru-RU" sz="17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700" kern="1200" dirty="0" err="1" smtClean="0">
              <a:latin typeface="Times New Roman" pitchFamily="18" charset="0"/>
              <a:cs typeface="Times New Roman" pitchFamily="18" charset="0"/>
            </a:rPr>
            <a:t>өнімдер</a:t>
          </a:r>
          <a:r>
            <a:rPr lang="ru-RU" sz="1700" kern="1200" dirty="0" smtClean="0">
              <a:latin typeface="Times New Roman" pitchFamily="18" charset="0"/>
              <a:cs typeface="Times New Roman" pitchFamily="18" charset="0"/>
            </a:rPr>
            <a:t> (</a:t>
          </a:r>
          <a:r>
            <a:rPr lang="ru-RU" sz="1700" kern="1200" dirty="0" err="1" smtClean="0">
              <a:latin typeface="Times New Roman" pitchFamily="18" charset="0"/>
              <a:cs typeface="Times New Roman" pitchFamily="18" charset="0"/>
            </a:rPr>
            <a:t>альдегидтер</a:t>
          </a:r>
          <a:r>
            <a:rPr lang="ru-RU" sz="17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700" kern="1200" dirty="0" err="1" smtClean="0">
              <a:latin typeface="Times New Roman" pitchFamily="18" charset="0"/>
              <a:cs typeface="Times New Roman" pitchFamily="18" charset="0"/>
            </a:rPr>
            <a:t>кетондар</a:t>
          </a:r>
          <a:r>
            <a:rPr lang="ru-RU" sz="1700" kern="1200" dirty="0" smtClean="0">
              <a:latin typeface="Times New Roman" pitchFamily="18" charset="0"/>
              <a:cs typeface="Times New Roman" pitchFamily="18" charset="0"/>
            </a:rPr>
            <a:t>) </a:t>
          </a:r>
          <a:r>
            <a:rPr lang="ru-RU" sz="1700" kern="1200" dirty="0" err="1" smtClean="0">
              <a:latin typeface="Times New Roman" pitchFamily="18" charset="0"/>
              <a:cs typeface="Times New Roman" pitchFamily="18" charset="0"/>
            </a:rPr>
            <a:t>түзіледі</a:t>
          </a:r>
          <a:r>
            <a:rPr lang="ru-RU" sz="1700" kern="12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17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34530" y="136373"/>
        <a:ext cx="8028741" cy="6063957"/>
      </dsp:txXfrm>
    </dsp:sp>
    <dsp:sp modelId="{6FDD72CB-2673-4E0B-A314-FA84E1B816DB}">
      <dsp:nvSpPr>
        <dsp:cNvPr id="0" name=""/>
        <dsp:cNvSpPr/>
      </dsp:nvSpPr>
      <dsp:spPr>
        <a:xfrm>
          <a:off x="0" y="1551452"/>
          <a:ext cx="1756287" cy="2634430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8DEC07-73F0-4FB4-9E29-B548C8526B2C}">
      <dsp:nvSpPr>
        <dsp:cNvPr id="0" name=""/>
        <dsp:cNvSpPr/>
      </dsp:nvSpPr>
      <dsp:spPr>
        <a:xfrm>
          <a:off x="2924460" y="968"/>
          <a:ext cx="5643859" cy="255262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err="1" smtClean="0">
              <a:latin typeface="Times New Roman" pitchFamily="18" charset="0"/>
              <a:cs typeface="Times New Roman" pitchFamily="18" charset="0"/>
            </a:rPr>
            <a:t>Жер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kern="1200" dirty="0" err="1" smtClean="0">
              <a:latin typeface="Times New Roman" pitchFamily="18" charset="0"/>
              <a:cs typeface="Times New Roman" pitchFamily="18" charset="0"/>
            </a:rPr>
            <a:t>бетінің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 2/3 </a:t>
          </a:r>
          <a:r>
            <a:rPr lang="ru-RU" sz="1400" kern="1200" dirty="0" err="1" smtClean="0">
              <a:latin typeface="Times New Roman" pitchFamily="18" charset="0"/>
              <a:cs typeface="Times New Roman" pitchFamily="18" charset="0"/>
            </a:rPr>
            <a:t>бөлігін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kern="1200" dirty="0" err="1" smtClean="0">
              <a:latin typeface="Times New Roman" pitchFamily="18" charset="0"/>
              <a:cs typeface="Times New Roman" pitchFamily="18" charset="0"/>
            </a:rPr>
            <a:t>алып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kern="1200" dirty="0" err="1" smtClean="0">
              <a:latin typeface="Times New Roman" pitchFamily="18" charset="0"/>
              <a:cs typeface="Times New Roman" pitchFamily="18" charset="0"/>
            </a:rPr>
            <a:t>жатқан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kern="1200" dirty="0" err="1" smtClean="0">
              <a:latin typeface="Times New Roman" pitchFamily="18" charset="0"/>
              <a:cs typeface="Times New Roman" pitchFamily="18" charset="0"/>
            </a:rPr>
            <a:t>Әлемдік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kern="1200" dirty="0" err="1" smtClean="0">
              <a:latin typeface="Times New Roman" pitchFamily="18" charset="0"/>
              <a:cs typeface="Times New Roman" pitchFamily="18" charset="0"/>
            </a:rPr>
            <a:t>мұхит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 — </a:t>
          </a:r>
          <a:r>
            <a:rPr lang="ru-RU" sz="1400" kern="1200" dirty="0" err="1" smtClean="0">
              <a:latin typeface="Times New Roman" pitchFamily="18" charset="0"/>
              <a:cs typeface="Times New Roman" pitchFamily="18" charset="0"/>
            </a:rPr>
            <a:t>суының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kern="1200" dirty="0" err="1" smtClean="0">
              <a:latin typeface="Times New Roman" pitchFamily="18" charset="0"/>
              <a:cs typeface="Times New Roman" pitchFamily="18" charset="0"/>
            </a:rPr>
            <a:t>салмағы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 1,4-1021 кг-</a:t>
          </a:r>
          <a:r>
            <a:rPr lang="ru-RU" sz="1400" kern="1200" dirty="0" err="1" smtClean="0">
              <a:latin typeface="Times New Roman" pitchFamily="18" charset="0"/>
              <a:cs typeface="Times New Roman" pitchFamily="18" charset="0"/>
            </a:rPr>
            <a:t>ды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kern="1200" dirty="0" err="1" smtClean="0">
              <a:latin typeface="Times New Roman" pitchFamily="18" charset="0"/>
              <a:cs typeface="Times New Roman" pitchFamily="18" charset="0"/>
            </a:rPr>
            <a:t>құрайтын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kern="1200" dirty="0" err="1" smtClean="0">
              <a:latin typeface="Times New Roman" pitchFamily="18" charset="0"/>
              <a:cs typeface="Times New Roman" pitchFamily="18" charset="0"/>
            </a:rPr>
            <a:t>үлкен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 резервуар. </a:t>
          </a:r>
          <a:r>
            <a:rPr lang="ru-RU" sz="1400" kern="1200" dirty="0" err="1" smtClean="0">
              <a:latin typeface="Times New Roman" pitchFamily="18" charset="0"/>
              <a:cs typeface="Times New Roman" pitchFamily="18" charset="0"/>
            </a:rPr>
            <a:t>Мұхит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kern="1200" dirty="0" err="1" smtClean="0">
              <a:latin typeface="Times New Roman" pitchFamily="18" charset="0"/>
              <a:cs typeface="Times New Roman" pitchFamily="18" charset="0"/>
            </a:rPr>
            <a:t>суы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kern="1200" dirty="0" err="1" smtClean="0">
              <a:latin typeface="Times New Roman" pitchFamily="18" charset="0"/>
              <a:cs typeface="Times New Roman" pitchFamily="18" charset="0"/>
            </a:rPr>
            <a:t>планетадағы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 су </a:t>
          </a:r>
          <a:r>
            <a:rPr lang="ru-RU" sz="1400" kern="1200" dirty="0" err="1" smtClean="0">
              <a:latin typeface="Times New Roman" pitchFamily="18" charset="0"/>
              <a:cs typeface="Times New Roman" pitchFamily="18" charset="0"/>
            </a:rPr>
            <a:t>қорының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 97%-</a:t>
          </a:r>
          <a:r>
            <a:rPr lang="ru-RU" sz="1400" kern="1200" dirty="0" err="1" smtClean="0">
              <a:latin typeface="Times New Roman" pitchFamily="18" charset="0"/>
              <a:cs typeface="Times New Roman" pitchFamily="18" charset="0"/>
            </a:rPr>
            <a:t>ын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kern="1200" dirty="0" err="1" smtClean="0">
              <a:latin typeface="Times New Roman" pitchFamily="18" charset="0"/>
              <a:cs typeface="Times New Roman" pitchFamily="18" charset="0"/>
            </a:rPr>
            <a:t>құрайды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1400" kern="1200" dirty="0" err="1" smtClean="0">
              <a:latin typeface="Times New Roman" pitchFamily="18" charset="0"/>
              <a:cs typeface="Times New Roman" pitchFamily="18" charset="0"/>
            </a:rPr>
            <a:t>Сондай-ақ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kern="1200" dirty="0" err="1" smtClean="0">
              <a:latin typeface="Times New Roman" pitchFamily="18" charset="0"/>
              <a:cs typeface="Times New Roman" pitchFamily="18" charset="0"/>
            </a:rPr>
            <a:t>Әлемдік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kern="1200" dirty="0" err="1" smtClean="0">
              <a:latin typeface="Times New Roman" pitchFamily="18" charset="0"/>
              <a:cs typeface="Times New Roman" pitchFamily="18" charset="0"/>
            </a:rPr>
            <a:t>мұхит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 планета </a:t>
          </a:r>
          <a:r>
            <a:rPr lang="ru-RU" sz="1400" kern="1200" dirty="0" err="1" smtClean="0">
              <a:latin typeface="Times New Roman" pitchFamily="18" charset="0"/>
              <a:cs typeface="Times New Roman" pitchFamily="18" charset="0"/>
            </a:rPr>
            <a:t>халқының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kern="1200" dirty="0" err="1" smtClean="0">
              <a:latin typeface="Times New Roman" pitchFamily="18" charset="0"/>
              <a:cs typeface="Times New Roman" pitchFamily="18" charset="0"/>
            </a:rPr>
            <a:t>тағам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kern="1200" dirty="0" err="1" smtClean="0">
              <a:latin typeface="Times New Roman" pitchFamily="18" charset="0"/>
              <a:cs typeface="Times New Roman" pitchFamily="18" charset="0"/>
            </a:rPr>
            <a:t>ретінде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kern="1200" dirty="0" err="1" smtClean="0">
              <a:latin typeface="Times New Roman" pitchFamily="18" charset="0"/>
              <a:cs typeface="Times New Roman" pitchFamily="18" charset="0"/>
            </a:rPr>
            <a:t>пайдаланатын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kern="1200" dirty="0" err="1" smtClean="0">
              <a:latin typeface="Times New Roman" pitchFamily="18" charset="0"/>
              <a:cs typeface="Times New Roman" pitchFamily="18" charset="0"/>
            </a:rPr>
            <a:t>барлық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kern="1200" dirty="0" err="1" smtClean="0">
              <a:latin typeface="Times New Roman" pitchFamily="18" charset="0"/>
              <a:cs typeface="Times New Roman" pitchFamily="18" charset="0"/>
            </a:rPr>
            <a:t>жануарлар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kern="1200" dirty="0" err="1" smtClean="0">
              <a:latin typeface="Times New Roman" pitchFamily="18" charset="0"/>
              <a:cs typeface="Times New Roman" pitchFamily="18" charset="0"/>
            </a:rPr>
            <a:t>белоктарының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 1/6 </a:t>
          </a:r>
          <a:r>
            <a:rPr lang="ru-RU" sz="1400" kern="1200" dirty="0" err="1" smtClean="0">
              <a:latin typeface="Times New Roman" pitchFamily="18" charset="0"/>
              <a:cs typeface="Times New Roman" pitchFamily="18" charset="0"/>
            </a:rPr>
            <a:t>бөлігімен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kern="1200" dirty="0" err="1" smtClean="0">
              <a:latin typeface="Times New Roman" pitchFamily="18" charset="0"/>
              <a:cs typeface="Times New Roman" pitchFamily="18" charset="0"/>
            </a:rPr>
            <a:t>қамтамасыз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kern="1200" dirty="0" err="1" smtClean="0">
              <a:latin typeface="Times New Roman" pitchFamily="18" charset="0"/>
              <a:cs typeface="Times New Roman" pitchFamily="18" charset="0"/>
            </a:rPr>
            <a:t>етеді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1400" kern="1200" dirty="0" err="1" smtClean="0">
              <a:latin typeface="Times New Roman" pitchFamily="18" charset="0"/>
              <a:cs typeface="Times New Roman" pitchFamily="18" charset="0"/>
            </a:rPr>
            <a:t>Жер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kern="1200" dirty="0" err="1" smtClean="0">
              <a:latin typeface="Times New Roman" pitchFamily="18" charset="0"/>
              <a:cs typeface="Times New Roman" pitchFamily="18" charset="0"/>
            </a:rPr>
            <a:t>бетіндегі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kern="1200" dirty="0" err="1" smtClean="0">
              <a:latin typeface="Times New Roman" pitchFamily="18" charset="0"/>
              <a:cs typeface="Times New Roman" pitchFamily="18" charset="0"/>
            </a:rPr>
            <a:t>тіршілікті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kern="1200" dirty="0" err="1" smtClean="0">
              <a:latin typeface="Times New Roman" pitchFamily="18" charset="0"/>
              <a:cs typeface="Times New Roman" pitchFamily="18" charset="0"/>
            </a:rPr>
            <a:t>сақтауда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kern="1200" dirty="0" err="1" smtClean="0">
              <a:latin typeface="Times New Roman" pitchFamily="18" charset="0"/>
              <a:cs typeface="Times New Roman" pitchFamily="18" charset="0"/>
            </a:rPr>
            <a:t>негізгі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 роль </a:t>
          </a:r>
          <a:r>
            <a:rPr lang="ru-RU" sz="1400" kern="1200" dirty="0" err="1" smtClean="0">
              <a:latin typeface="Times New Roman" pitchFamily="18" charset="0"/>
              <a:cs typeface="Times New Roman" pitchFamily="18" charset="0"/>
            </a:rPr>
            <a:t>мұхитқа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400" kern="1200" dirty="0" err="1" smtClean="0">
              <a:latin typeface="Times New Roman" pitchFamily="18" charset="0"/>
              <a:cs typeface="Times New Roman" pitchFamily="18" charset="0"/>
            </a:rPr>
            <a:t>оның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kern="1200" dirty="0" err="1" smtClean="0">
              <a:latin typeface="Times New Roman" pitchFamily="18" charset="0"/>
              <a:cs typeface="Times New Roman" pitchFamily="18" charset="0"/>
            </a:rPr>
            <a:t>ішінде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kern="1200" dirty="0" err="1" smtClean="0">
              <a:latin typeface="Times New Roman" pitchFamily="18" charset="0"/>
              <a:cs typeface="Times New Roman" pitchFamily="18" charset="0"/>
            </a:rPr>
            <a:t>мұхиттың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kern="1200" dirty="0" err="1" smtClean="0">
              <a:latin typeface="Times New Roman" pitchFamily="18" charset="0"/>
              <a:cs typeface="Times New Roman" pitchFamily="18" charset="0"/>
            </a:rPr>
            <a:t>жағалаудағы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kern="1200" dirty="0" err="1" smtClean="0">
              <a:latin typeface="Times New Roman" pitchFamily="18" charset="0"/>
              <a:cs typeface="Times New Roman" pitchFamily="18" charset="0"/>
            </a:rPr>
            <a:t>аймақтарына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kern="1200" dirty="0" err="1" smtClean="0">
              <a:latin typeface="Times New Roman" pitchFamily="18" charset="0"/>
              <a:cs typeface="Times New Roman" pitchFamily="18" charset="0"/>
            </a:rPr>
            <a:t>жатады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1400" kern="1200" dirty="0" err="1" smtClean="0">
              <a:latin typeface="Times New Roman" pitchFamily="18" charset="0"/>
              <a:cs typeface="Times New Roman" pitchFamily="18" charset="0"/>
            </a:rPr>
            <a:t>Өйткені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 планета </a:t>
          </a:r>
          <a:r>
            <a:rPr lang="ru-RU" sz="1400" kern="1200" dirty="0" err="1" smtClean="0">
              <a:latin typeface="Times New Roman" pitchFamily="18" charset="0"/>
              <a:cs typeface="Times New Roman" pitchFamily="18" charset="0"/>
            </a:rPr>
            <a:t>атмосферасына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kern="1200" dirty="0" err="1" smtClean="0">
              <a:latin typeface="Times New Roman" pitchFamily="18" charset="0"/>
              <a:cs typeface="Times New Roman" pitchFamily="18" charset="0"/>
            </a:rPr>
            <a:t>түсетін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kern="1200" dirty="0" err="1" smtClean="0">
              <a:latin typeface="Times New Roman" pitchFamily="18" charset="0"/>
              <a:cs typeface="Times New Roman" pitchFamily="18" charset="0"/>
            </a:rPr>
            <a:t>оттегінің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 70% </a:t>
          </a:r>
          <a:r>
            <a:rPr lang="ru-RU" sz="1400" kern="1200" dirty="0" err="1" smtClean="0">
              <a:latin typeface="Times New Roman" pitchFamily="18" charset="0"/>
              <a:cs typeface="Times New Roman" pitchFamily="18" charset="0"/>
            </a:rPr>
            <a:t>планктондарда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kern="1200" dirty="0" err="1" smtClean="0">
              <a:latin typeface="Times New Roman" pitchFamily="18" charset="0"/>
              <a:cs typeface="Times New Roman" pitchFamily="18" charset="0"/>
            </a:rPr>
            <a:t>жүретін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 фотосинтез </a:t>
          </a:r>
          <a:r>
            <a:rPr lang="ru-RU" sz="1400" kern="1200" dirty="0" err="1" smtClean="0">
              <a:latin typeface="Times New Roman" pitchFamily="18" charset="0"/>
              <a:cs typeface="Times New Roman" pitchFamily="18" charset="0"/>
            </a:rPr>
            <a:t>процесінің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kern="1200" dirty="0" err="1" smtClean="0">
              <a:latin typeface="Times New Roman" pitchFamily="18" charset="0"/>
              <a:cs typeface="Times New Roman" pitchFamily="18" charset="0"/>
            </a:rPr>
            <a:t>нәтижесі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1400" kern="1200" dirty="0" err="1" smtClean="0">
              <a:latin typeface="Times New Roman" pitchFamily="18" charset="0"/>
              <a:cs typeface="Times New Roman" pitchFamily="18" charset="0"/>
            </a:rPr>
            <a:t>Әлемдік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kern="1200" dirty="0" err="1" smtClean="0">
              <a:latin typeface="Times New Roman" pitchFamily="18" charset="0"/>
              <a:cs typeface="Times New Roman" pitchFamily="18" charset="0"/>
            </a:rPr>
            <a:t>мұхит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kern="1200" dirty="0" err="1" smtClean="0">
              <a:latin typeface="Times New Roman" pitchFamily="18" charset="0"/>
              <a:cs typeface="Times New Roman" pitchFamily="18" charset="0"/>
            </a:rPr>
            <a:t>биосферадағы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 тепе-</a:t>
          </a:r>
          <a:r>
            <a:rPr lang="ru-RU" sz="1400" kern="1200" dirty="0" err="1" smtClean="0">
              <a:latin typeface="Times New Roman" pitchFamily="18" charset="0"/>
              <a:cs typeface="Times New Roman" pitchFamily="18" charset="0"/>
            </a:rPr>
            <a:t>теңдікті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kern="1200" dirty="0" err="1" smtClean="0">
              <a:latin typeface="Times New Roman" pitchFamily="18" charset="0"/>
              <a:cs typeface="Times New Roman" pitchFamily="18" charset="0"/>
            </a:rPr>
            <a:t>сақтауда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kern="1200" dirty="0" err="1" smtClean="0">
              <a:latin typeface="Times New Roman" pitchFamily="18" charset="0"/>
              <a:cs typeface="Times New Roman" pitchFamily="18" charset="0"/>
            </a:rPr>
            <a:t>үлкен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 роль </a:t>
          </a:r>
          <a:r>
            <a:rPr lang="ru-RU" sz="1400" kern="1200" dirty="0" err="1" smtClean="0">
              <a:latin typeface="Times New Roman" pitchFamily="18" charset="0"/>
              <a:cs typeface="Times New Roman" pitchFamily="18" charset="0"/>
            </a:rPr>
            <a:t>атқаратын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kern="1200" dirty="0" err="1" smtClean="0">
              <a:latin typeface="Times New Roman" pitchFamily="18" charset="0"/>
              <a:cs typeface="Times New Roman" pitchFamily="18" charset="0"/>
            </a:rPr>
            <a:t>болғандықтан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, оны </a:t>
          </a:r>
          <a:r>
            <a:rPr lang="ru-RU" sz="1400" kern="1200" dirty="0" err="1" smtClean="0">
              <a:latin typeface="Times New Roman" pitchFamily="18" charset="0"/>
              <a:cs typeface="Times New Roman" pitchFamily="18" charset="0"/>
            </a:rPr>
            <a:t>қорғау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kern="1200" dirty="0" err="1" smtClean="0">
              <a:latin typeface="Times New Roman" pitchFamily="18" charset="0"/>
              <a:cs typeface="Times New Roman" pitchFamily="18" charset="0"/>
            </a:rPr>
            <a:t>халықаралық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kern="1200" dirty="0" err="1" smtClean="0">
              <a:latin typeface="Times New Roman" pitchFamily="18" charset="0"/>
              <a:cs typeface="Times New Roman" pitchFamily="18" charset="0"/>
            </a:rPr>
            <a:t>экологиялық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kern="1200" dirty="0" err="1" smtClean="0">
              <a:latin typeface="Times New Roman" pitchFamily="18" charset="0"/>
              <a:cs typeface="Times New Roman" pitchFamily="18" charset="0"/>
            </a:rPr>
            <a:t>өзекті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kern="1200" dirty="0" err="1" smtClean="0">
              <a:latin typeface="Times New Roman" pitchFamily="18" charset="0"/>
              <a:cs typeface="Times New Roman" pitchFamily="18" charset="0"/>
            </a:rPr>
            <a:t>мәселелердің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kern="1200" dirty="0" err="1" smtClean="0">
              <a:latin typeface="Times New Roman" pitchFamily="18" charset="0"/>
              <a:cs typeface="Times New Roman" pitchFamily="18" charset="0"/>
            </a:rPr>
            <a:t>бірі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924460" y="968"/>
        <a:ext cx="5643859" cy="2552627"/>
      </dsp:txXfrm>
    </dsp:sp>
    <dsp:sp modelId="{A2CDF3E3-35CC-4C30-9C9C-184950284ADC}">
      <dsp:nvSpPr>
        <dsp:cNvPr id="0" name=""/>
        <dsp:cNvSpPr/>
      </dsp:nvSpPr>
      <dsp:spPr>
        <a:xfrm>
          <a:off x="144648" y="968"/>
          <a:ext cx="2527101" cy="2552627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905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2D1697-B953-4725-9EBE-B79196EEBD2F}">
      <dsp:nvSpPr>
        <dsp:cNvPr id="0" name=""/>
        <dsp:cNvSpPr/>
      </dsp:nvSpPr>
      <dsp:spPr>
        <a:xfrm>
          <a:off x="144648" y="2974779"/>
          <a:ext cx="5643859" cy="28569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err="1" smtClean="0">
              <a:latin typeface="Times New Roman" pitchFamily="18" charset="0"/>
              <a:cs typeface="Times New Roman" pitchFamily="18" charset="0"/>
            </a:rPr>
            <a:t>Әлемдік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kern="1200" dirty="0" err="1" smtClean="0">
              <a:latin typeface="Times New Roman" pitchFamily="18" charset="0"/>
              <a:cs typeface="Times New Roman" pitchFamily="18" charset="0"/>
            </a:rPr>
            <a:t>мұхиттың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kern="1200" dirty="0" err="1" smtClean="0">
              <a:latin typeface="Times New Roman" pitchFamily="18" charset="0"/>
              <a:cs typeface="Times New Roman" pitchFamily="18" charset="0"/>
            </a:rPr>
            <a:t>зиянды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kern="1200" dirty="0" err="1" smtClean="0">
              <a:latin typeface="Times New Roman" pitchFamily="18" charset="0"/>
              <a:cs typeface="Times New Roman" pitchFamily="18" charset="0"/>
            </a:rPr>
            <a:t>және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kern="1200" dirty="0" err="1" smtClean="0">
              <a:latin typeface="Times New Roman" pitchFamily="18" charset="0"/>
              <a:cs typeface="Times New Roman" pitchFamily="18" charset="0"/>
            </a:rPr>
            <a:t>улы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kern="1200" dirty="0" err="1" smtClean="0">
              <a:latin typeface="Times New Roman" pitchFamily="18" charset="0"/>
              <a:cs typeface="Times New Roman" pitchFamily="18" charset="0"/>
            </a:rPr>
            <a:t>заттармен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400" kern="1200" dirty="0" err="1" smtClean="0">
              <a:latin typeface="Times New Roman" pitchFamily="18" charset="0"/>
              <a:cs typeface="Times New Roman" pitchFamily="18" charset="0"/>
            </a:rPr>
            <a:t>мұнаймен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kern="1200" dirty="0" err="1" smtClean="0">
              <a:latin typeface="Times New Roman" pitchFamily="18" charset="0"/>
              <a:cs typeface="Times New Roman" pitchFamily="18" charset="0"/>
            </a:rPr>
            <a:t>және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kern="1200" dirty="0" err="1" smtClean="0">
              <a:latin typeface="Times New Roman" pitchFamily="18" charset="0"/>
              <a:cs typeface="Times New Roman" pitchFamily="18" charset="0"/>
            </a:rPr>
            <a:t>мұнай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kern="1200" dirty="0" err="1" smtClean="0">
              <a:latin typeface="Times New Roman" pitchFamily="18" charset="0"/>
              <a:cs typeface="Times New Roman" pitchFamily="18" charset="0"/>
            </a:rPr>
            <a:t>өнімдерімен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400" kern="1200" dirty="0" err="1" smtClean="0">
              <a:latin typeface="Times New Roman" pitchFamily="18" charset="0"/>
              <a:cs typeface="Times New Roman" pitchFamily="18" charset="0"/>
            </a:rPr>
            <a:t>радиоактивті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kern="1200" dirty="0" err="1" smtClean="0">
              <a:latin typeface="Times New Roman" pitchFamily="18" charset="0"/>
              <a:cs typeface="Times New Roman" pitchFamily="18" charset="0"/>
            </a:rPr>
            <a:t>заттармен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kern="1200" dirty="0" err="1" smtClean="0">
              <a:latin typeface="Times New Roman" pitchFamily="18" charset="0"/>
              <a:cs typeface="Times New Roman" pitchFamily="18" charset="0"/>
            </a:rPr>
            <a:t>ластануы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kern="1200" dirty="0" err="1" smtClean="0">
              <a:latin typeface="Times New Roman" pitchFamily="18" charset="0"/>
              <a:cs typeface="Times New Roman" pitchFamily="18" charset="0"/>
            </a:rPr>
            <a:t>үлкен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kern="1200" dirty="0" err="1" smtClean="0">
              <a:latin typeface="Times New Roman" pitchFamily="18" charset="0"/>
              <a:cs typeface="Times New Roman" pitchFamily="18" charset="0"/>
            </a:rPr>
            <a:t>алаңдатушылық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kern="1200" dirty="0" err="1" smtClean="0">
              <a:latin typeface="Times New Roman" pitchFamily="18" charset="0"/>
              <a:cs typeface="Times New Roman" pitchFamily="18" charset="0"/>
            </a:rPr>
            <a:t>тудырып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kern="1200" dirty="0" err="1" smtClean="0">
              <a:latin typeface="Times New Roman" pitchFamily="18" charset="0"/>
              <a:cs typeface="Times New Roman" pitchFamily="18" charset="0"/>
            </a:rPr>
            <a:t>отыр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1400" kern="1200" dirty="0" err="1" smtClean="0">
              <a:latin typeface="Times New Roman" pitchFamily="18" charset="0"/>
              <a:cs typeface="Times New Roman" pitchFamily="18" charset="0"/>
            </a:rPr>
            <a:t>Ластанудың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kern="1200" dirty="0" err="1" smtClean="0">
              <a:latin typeface="Times New Roman" pitchFamily="18" charset="0"/>
              <a:cs typeface="Times New Roman" pitchFamily="18" charset="0"/>
            </a:rPr>
            <a:t>масштабын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kern="1200" dirty="0" err="1" smtClean="0">
              <a:latin typeface="Times New Roman" pitchFamily="18" charset="0"/>
              <a:cs typeface="Times New Roman" pitchFamily="18" charset="0"/>
            </a:rPr>
            <a:t>мына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kern="1200" dirty="0" err="1" smtClean="0">
              <a:latin typeface="Times New Roman" pitchFamily="18" charset="0"/>
              <a:cs typeface="Times New Roman" pitchFamily="18" charset="0"/>
            </a:rPr>
            <a:t>мәліметтерден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kern="1200" dirty="0" err="1" smtClean="0">
              <a:latin typeface="Times New Roman" pitchFamily="18" charset="0"/>
              <a:cs typeface="Times New Roman" pitchFamily="18" charset="0"/>
            </a:rPr>
            <a:t>көруге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kern="1200" dirty="0" err="1" smtClean="0">
              <a:latin typeface="Times New Roman" pitchFamily="18" charset="0"/>
              <a:cs typeface="Times New Roman" pitchFamily="18" charset="0"/>
            </a:rPr>
            <a:t>болады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: </a:t>
          </a:r>
          <a:r>
            <a:rPr lang="ru-RU" sz="1400" kern="1200" dirty="0" err="1" smtClean="0">
              <a:latin typeface="Times New Roman" pitchFamily="18" charset="0"/>
              <a:cs typeface="Times New Roman" pitchFamily="18" charset="0"/>
            </a:rPr>
            <a:t>жағалаудағы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kern="1200" dirty="0" err="1" smtClean="0">
              <a:latin typeface="Times New Roman" pitchFamily="18" charset="0"/>
              <a:cs typeface="Times New Roman" pitchFamily="18" charset="0"/>
            </a:rPr>
            <a:t>суларға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kern="1200" dirty="0" err="1" smtClean="0">
              <a:latin typeface="Times New Roman" pitchFamily="18" charset="0"/>
              <a:cs typeface="Times New Roman" pitchFamily="18" charset="0"/>
            </a:rPr>
            <a:t>жыл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kern="1200" dirty="0" err="1" smtClean="0">
              <a:latin typeface="Times New Roman" pitchFamily="18" charset="0"/>
              <a:cs typeface="Times New Roman" pitchFamily="18" charset="0"/>
            </a:rPr>
            <a:t>сайын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 320 млн тонна </a:t>
          </a:r>
          <a:r>
            <a:rPr lang="ru-RU" sz="1400" kern="1200" dirty="0" err="1" smtClean="0">
              <a:latin typeface="Times New Roman" pitchFamily="18" charset="0"/>
              <a:cs typeface="Times New Roman" pitchFamily="18" charset="0"/>
            </a:rPr>
            <a:t>темір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, 6,5 млн тонна, фосфор, 2,3 млн тонна </a:t>
          </a:r>
          <a:r>
            <a:rPr lang="ru-RU" sz="1400" kern="1200" dirty="0" err="1" smtClean="0">
              <a:latin typeface="Times New Roman" pitchFamily="18" charset="0"/>
              <a:cs typeface="Times New Roman" pitchFamily="18" charset="0"/>
            </a:rPr>
            <a:t>қорғасын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kern="1200" dirty="0" err="1" smtClean="0">
              <a:latin typeface="Times New Roman" pitchFamily="18" charset="0"/>
              <a:cs typeface="Times New Roman" pitchFamily="18" charset="0"/>
            </a:rPr>
            <a:t>бөлінуде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. 1995 </a:t>
          </a:r>
          <a:r>
            <a:rPr lang="ru-RU" sz="1400" kern="1200" dirty="0" err="1" smtClean="0">
              <a:latin typeface="Times New Roman" pitchFamily="18" charset="0"/>
              <a:cs typeface="Times New Roman" pitchFamily="18" charset="0"/>
            </a:rPr>
            <a:t>жылы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 тек </a:t>
          </a:r>
          <a:r>
            <a:rPr lang="ru-RU" sz="1400" kern="1200" dirty="0" err="1" smtClean="0">
              <a:latin typeface="Times New Roman" pitchFamily="18" charset="0"/>
              <a:cs typeface="Times New Roman" pitchFamily="18" charset="0"/>
            </a:rPr>
            <a:t>Қара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kern="1200" dirty="0" err="1" smtClean="0">
              <a:latin typeface="Times New Roman" pitchFamily="18" charset="0"/>
              <a:cs typeface="Times New Roman" pitchFamily="18" charset="0"/>
            </a:rPr>
            <a:t>теңіз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 бен Азов </a:t>
          </a:r>
          <a:r>
            <a:rPr lang="ru-RU" sz="1400" kern="1200" dirty="0" err="1" smtClean="0">
              <a:latin typeface="Times New Roman" pitchFamily="18" charset="0"/>
              <a:cs typeface="Times New Roman" pitchFamily="18" charset="0"/>
            </a:rPr>
            <a:t>теңіздерінің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kern="1200" dirty="0" err="1" smtClean="0">
              <a:latin typeface="Times New Roman" pitchFamily="18" charset="0"/>
              <a:cs typeface="Times New Roman" pitchFamily="18" charset="0"/>
            </a:rPr>
            <a:t>өзіне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kern="1200" dirty="0" err="1" smtClean="0">
              <a:latin typeface="Times New Roman" pitchFamily="18" charset="0"/>
              <a:cs typeface="Times New Roman" pitchFamily="18" charset="0"/>
            </a:rPr>
            <a:t>ғана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 7,7 млрд/м3 лас </a:t>
          </a:r>
          <a:r>
            <a:rPr lang="ru-RU" sz="1400" kern="1200" dirty="0" err="1" smtClean="0">
              <a:latin typeface="Times New Roman" pitchFamily="18" charset="0"/>
              <a:cs typeface="Times New Roman" pitchFamily="18" charset="0"/>
            </a:rPr>
            <a:t>тұрмыстық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kern="1200" dirty="0" err="1" smtClean="0">
              <a:latin typeface="Times New Roman" pitchFamily="18" charset="0"/>
              <a:cs typeface="Times New Roman" pitchFamily="18" charset="0"/>
            </a:rPr>
            <a:t>және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kern="1200" dirty="0" err="1" smtClean="0">
              <a:latin typeface="Times New Roman" pitchFamily="18" charset="0"/>
              <a:cs typeface="Times New Roman" pitchFamily="18" charset="0"/>
            </a:rPr>
            <a:t>өнеркәсіптік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kern="1200" dirty="0" err="1" smtClean="0">
              <a:latin typeface="Times New Roman" pitchFamily="18" charset="0"/>
              <a:cs typeface="Times New Roman" pitchFamily="18" charset="0"/>
            </a:rPr>
            <a:t>ағын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kern="1200" dirty="0" err="1" smtClean="0">
              <a:latin typeface="Times New Roman" pitchFamily="18" charset="0"/>
              <a:cs typeface="Times New Roman" pitchFamily="18" charset="0"/>
            </a:rPr>
            <a:t>сулар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kern="1200" dirty="0" err="1" smtClean="0">
              <a:latin typeface="Times New Roman" pitchFamily="18" charset="0"/>
              <a:cs typeface="Times New Roman" pitchFamily="18" charset="0"/>
            </a:rPr>
            <a:t>төгілген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1400" kern="1200" dirty="0" err="1" smtClean="0">
              <a:latin typeface="Times New Roman" pitchFamily="18" charset="0"/>
              <a:cs typeface="Times New Roman" pitchFamily="18" charset="0"/>
            </a:rPr>
            <a:t>Әсіресе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 Персия </a:t>
          </a:r>
          <a:r>
            <a:rPr lang="ru-RU" sz="1400" kern="1200" dirty="0" err="1" smtClean="0">
              <a:latin typeface="Times New Roman" pitchFamily="18" charset="0"/>
              <a:cs typeface="Times New Roman" pitchFamily="18" charset="0"/>
            </a:rPr>
            <a:t>және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 Аден </a:t>
          </a:r>
          <a:r>
            <a:rPr lang="ru-RU" sz="1400" kern="1200" dirty="0" err="1" smtClean="0">
              <a:latin typeface="Times New Roman" pitchFamily="18" charset="0"/>
              <a:cs typeface="Times New Roman" pitchFamily="18" charset="0"/>
            </a:rPr>
            <a:t>шығанақтарының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kern="1200" dirty="0" err="1" smtClean="0">
              <a:latin typeface="Times New Roman" pitchFamily="18" charset="0"/>
              <a:cs typeface="Times New Roman" pitchFamily="18" charset="0"/>
            </a:rPr>
            <a:t>сулары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kern="1200" dirty="0" err="1" smtClean="0">
              <a:latin typeface="Times New Roman" pitchFamily="18" charset="0"/>
              <a:cs typeface="Times New Roman" pitchFamily="18" charset="0"/>
            </a:rPr>
            <a:t>және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kern="1200" dirty="0" err="1" smtClean="0">
              <a:latin typeface="Times New Roman" pitchFamily="18" charset="0"/>
              <a:cs typeface="Times New Roman" pitchFamily="18" charset="0"/>
            </a:rPr>
            <a:t>Балтық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kern="1200" dirty="0" err="1" smtClean="0">
              <a:latin typeface="Times New Roman" pitchFamily="18" charset="0"/>
              <a:cs typeface="Times New Roman" pitchFamily="18" charset="0"/>
            </a:rPr>
            <a:t>теңізі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 мен </a:t>
          </a:r>
          <a:r>
            <a:rPr lang="ru-RU" sz="1400" kern="1200" dirty="0" err="1" smtClean="0">
              <a:latin typeface="Times New Roman" pitchFamily="18" charset="0"/>
              <a:cs typeface="Times New Roman" pitchFamily="18" charset="0"/>
            </a:rPr>
            <a:t>Солтүстік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kern="1200" dirty="0" err="1" smtClean="0">
              <a:latin typeface="Times New Roman" pitchFamily="18" charset="0"/>
              <a:cs typeface="Times New Roman" pitchFamily="18" charset="0"/>
            </a:rPr>
            <a:t>теңіздің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kern="1200" dirty="0" err="1" smtClean="0">
              <a:latin typeface="Times New Roman" pitchFamily="18" charset="0"/>
              <a:cs typeface="Times New Roman" pitchFamily="18" charset="0"/>
            </a:rPr>
            <a:t>сулары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 да </a:t>
          </a:r>
          <a:r>
            <a:rPr lang="ru-RU" sz="1400" kern="1200" dirty="0" err="1" smtClean="0">
              <a:latin typeface="Times New Roman" pitchFamily="18" charset="0"/>
              <a:cs typeface="Times New Roman" pitchFamily="18" charset="0"/>
            </a:rPr>
            <a:t>қатты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kern="1200" dirty="0" err="1" smtClean="0">
              <a:latin typeface="Times New Roman" pitchFamily="18" charset="0"/>
              <a:cs typeface="Times New Roman" pitchFamily="18" charset="0"/>
            </a:rPr>
            <a:t>ластанған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. 1945-1947 </a:t>
          </a:r>
          <a:r>
            <a:rPr lang="ru-RU" sz="1400" kern="1200" dirty="0" err="1" smtClean="0">
              <a:latin typeface="Times New Roman" pitchFamily="18" charset="0"/>
              <a:cs typeface="Times New Roman" pitchFamily="18" charset="0"/>
            </a:rPr>
            <a:t>жылдары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kern="1200" dirty="0" err="1" smtClean="0">
              <a:latin typeface="Times New Roman" pitchFamily="18" charset="0"/>
              <a:cs typeface="Times New Roman" pitchFamily="18" charset="0"/>
            </a:rPr>
            <a:t>кеңес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400" kern="1200" dirty="0" err="1" smtClean="0">
              <a:latin typeface="Times New Roman" pitchFamily="18" charset="0"/>
              <a:cs typeface="Times New Roman" pitchFamily="18" charset="0"/>
            </a:rPr>
            <a:t>ағылшын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kern="1200" dirty="0" err="1" smtClean="0">
              <a:latin typeface="Times New Roman" pitchFamily="18" charset="0"/>
              <a:cs typeface="Times New Roman" pitchFamily="18" charset="0"/>
            </a:rPr>
            <a:t>және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kern="1200" dirty="0" err="1" smtClean="0">
              <a:latin typeface="Times New Roman" pitchFamily="18" charset="0"/>
              <a:cs typeface="Times New Roman" pitchFamily="18" charset="0"/>
            </a:rPr>
            <a:t>американдық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 команда </a:t>
          </a:r>
          <a:r>
            <a:rPr lang="ru-RU" sz="1400" kern="1200" dirty="0" err="1" smtClean="0">
              <a:latin typeface="Times New Roman" pitchFamily="18" charset="0"/>
              <a:cs typeface="Times New Roman" pitchFamily="18" charset="0"/>
            </a:rPr>
            <a:t>басқармалары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kern="1200" dirty="0" err="1" smtClean="0">
              <a:latin typeface="Times New Roman" pitchFamily="18" charset="0"/>
              <a:cs typeface="Times New Roman" pitchFamily="18" charset="0"/>
            </a:rPr>
            <a:t>қолға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kern="1200" dirty="0" err="1" smtClean="0">
              <a:latin typeface="Times New Roman" pitchFamily="18" charset="0"/>
              <a:cs typeface="Times New Roman" pitchFamily="18" charset="0"/>
            </a:rPr>
            <a:t>түскен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kern="1200" dirty="0" err="1" smtClean="0">
              <a:latin typeface="Times New Roman" pitchFamily="18" charset="0"/>
              <a:cs typeface="Times New Roman" pitchFamily="18" charset="0"/>
            </a:rPr>
            <a:t>және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kern="1200" dirty="0" err="1" smtClean="0">
              <a:latin typeface="Times New Roman" pitchFamily="18" charset="0"/>
              <a:cs typeface="Times New Roman" pitchFamily="18" charset="0"/>
            </a:rPr>
            <a:t>өздерінің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kern="1200" dirty="0" err="1" smtClean="0">
              <a:latin typeface="Times New Roman" pitchFamily="18" charset="0"/>
              <a:cs typeface="Times New Roman" pitchFamily="18" charset="0"/>
            </a:rPr>
            <a:t>улы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kern="1200" dirty="0" err="1" smtClean="0">
              <a:latin typeface="Times New Roman" pitchFamily="18" charset="0"/>
              <a:cs typeface="Times New Roman" pitchFamily="18" charset="0"/>
            </a:rPr>
            <a:t>заттары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 бар (иприт, фосген) 300 </a:t>
          </a:r>
          <a:r>
            <a:rPr lang="ru-RU" sz="1400" kern="1200" dirty="0" err="1" smtClean="0">
              <a:latin typeface="Times New Roman" pitchFamily="18" charset="0"/>
              <a:cs typeface="Times New Roman" pitchFamily="18" charset="0"/>
            </a:rPr>
            <a:t>мың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 тонна </a:t>
          </a:r>
          <a:r>
            <a:rPr lang="ru-RU" sz="1400" kern="1200" dirty="0" err="1" smtClean="0">
              <a:latin typeface="Times New Roman" pitchFamily="18" charset="0"/>
              <a:cs typeface="Times New Roman" pitchFamily="18" charset="0"/>
            </a:rPr>
            <a:t>оқ-дәрілері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kern="1200" dirty="0" err="1" smtClean="0">
              <a:latin typeface="Times New Roman" pitchFamily="18" charset="0"/>
              <a:cs typeface="Times New Roman" pitchFamily="18" charset="0"/>
            </a:rPr>
            <a:t>суға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kern="1200" dirty="0" err="1" smtClean="0">
              <a:latin typeface="Times New Roman" pitchFamily="18" charset="0"/>
              <a:cs typeface="Times New Roman" pitchFamily="18" charset="0"/>
            </a:rPr>
            <a:t>батырылды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1400" kern="1200" dirty="0" err="1" smtClean="0">
              <a:latin typeface="Times New Roman" pitchFamily="18" charset="0"/>
              <a:cs typeface="Times New Roman" pitchFamily="18" charset="0"/>
            </a:rPr>
            <a:t>Суға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 батыру </a:t>
          </a:r>
          <a:r>
            <a:rPr lang="ru-RU" sz="1400" kern="1200" dirty="0" err="1" smtClean="0">
              <a:latin typeface="Times New Roman" pitchFamily="18" charset="0"/>
              <a:cs typeface="Times New Roman" pitchFamily="18" charset="0"/>
            </a:rPr>
            <a:t>операциялары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kern="1200" dirty="0" err="1" smtClean="0">
              <a:latin typeface="Times New Roman" pitchFamily="18" charset="0"/>
              <a:cs typeface="Times New Roman" pitchFamily="18" charset="0"/>
            </a:rPr>
            <a:t>асығыс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400" kern="1200" dirty="0" err="1" smtClean="0">
              <a:latin typeface="Times New Roman" pitchFamily="18" charset="0"/>
              <a:cs typeface="Times New Roman" pitchFamily="18" charset="0"/>
            </a:rPr>
            <a:t>экологиялық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kern="1200" dirty="0" err="1" smtClean="0">
              <a:latin typeface="Times New Roman" pitchFamily="18" charset="0"/>
              <a:cs typeface="Times New Roman" pitchFamily="18" charset="0"/>
            </a:rPr>
            <a:t>қауіпсіздік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kern="1200" dirty="0" err="1" smtClean="0">
              <a:latin typeface="Times New Roman" pitchFamily="18" charset="0"/>
              <a:cs typeface="Times New Roman" pitchFamily="18" charset="0"/>
            </a:rPr>
            <a:t>нормалары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kern="1200" dirty="0" err="1" smtClean="0">
              <a:latin typeface="Times New Roman" pitchFamily="18" charset="0"/>
              <a:cs typeface="Times New Roman" pitchFamily="18" charset="0"/>
            </a:rPr>
            <a:t>сақталмай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kern="1200" dirty="0" err="1" smtClean="0">
              <a:latin typeface="Times New Roman" pitchFamily="18" charset="0"/>
              <a:cs typeface="Times New Roman" pitchFamily="18" charset="0"/>
            </a:rPr>
            <a:t>жасалды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1400" kern="1200" dirty="0" err="1" smtClean="0">
              <a:latin typeface="Times New Roman" pitchFamily="18" charset="0"/>
              <a:cs typeface="Times New Roman" pitchFamily="18" charset="0"/>
            </a:rPr>
            <a:t>Судың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kern="1200" dirty="0" err="1" smtClean="0">
              <a:latin typeface="Times New Roman" pitchFamily="18" charset="0"/>
              <a:cs typeface="Times New Roman" pitchFamily="18" charset="0"/>
            </a:rPr>
            <a:t>әсерінен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kern="1200" dirty="0" err="1" smtClean="0">
              <a:latin typeface="Times New Roman" pitchFamily="18" charset="0"/>
              <a:cs typeface="Times New Roman" pitchFamily="18" charset="0"/>
            </a:rPr>
            <a:t>қазіргі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kern="1200" dirty="0" err="1" smtClean="0">
              <a:latin typeface="Times New Roman" pitchFamily="18" charset="0"/>
              <a:cs typeface="Times New Roman" pitchFamily="18" charset="0"/>
            </a:rPr>
            <a:t>кезде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kern="1200" dirty="0" err="1" smtClean="0">
              <a:latin typeface="Times New Roman" pitchFamily="18" charset="0"/>
              <a:cs typeface="Times New Roman" pitchFamily="18" charset="0"/>
            </a:rPr>
            <a:t>химиялық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kern="1200" dirty="0" err="1" smtClean="0">
              <a:latin typeface="Times New Roman" pitchFamily="18" charset="0"/>
              <a:cs typeface="Times New Roman" pitchFamily="18" charset="0"/>
            </a:rPr>
            <a:t>оқ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 — </a:t>
          </a:r>
          <a:r>
            <a:rPr lang="ru-RU" sz="1400" kern="1200" dirty="0" err="1" smtClean="0">
              <a:latin typeface="Times New Roman" pitchFamily="18" charset="0"/>
              <a:cs typeface="Times New Roman" pitchFamily="18" charset="0"/>
            </a:rPr>
            <a:t>дәрілердің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kern="1200" dirty="0" err="1" smtClean="0">
              <a:latin typeface="Times New Roman" pitchFamily="18" charset="0"/>
              <a:cs typeface="Times New Roman" pitchFamily="18" charset="0"/>
            </a:rPr>
            <a:t>корпустары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kern="1200" dirty="0" err="1" smtClean="0">
              <a:latin typeface="Times New Roman" pitchFamily="18" charset="0"/>
              <a:cs typeface="Times New Roman" pitchFamily="18" charset="0"/>
            </a:rPr>
            <a:t>қатты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kern="1200" dirty="0" err="1" smtClean="0">
              <a:latin typeface="Times New Roman" pitchFamily="18" charset="0"/>
              <a:cs typeface="Times New Roman" pitchFamily="18" charset="0"/>
            </a:rPr>
            <a:t>зақымдалды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, ал </a:t>
          </a:r>
          <a:r>
            <a:rPr lang="ru-RU" sz="1400" kern="1200" dirty="0" err="1" smtClean="0">
              <a:latin typeface="Times New Roman" pitchFamily="18" charset="0"/>
              <a:cs typeface="Times New Roman" pitchFamily="18" charset="0"/>
            </a:rPr>
            <a:t>мұның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 арты </a:t>
          </a:r>
          <a:r>
            <a:rPr lang="ru-RU" sz="1400" kern="1200" dirty="0" err="1" smtClean="0">
              <a:latin typeface="Times New Roman" pitchFamily="18" charset="0"/>
              <a:cs typeface="Times New Roman" pitchFamily="18" charset="0"/>
            </a:rPr>
            <a:t>жақсылыққа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kern="1200" dirty="0" err="1" smtClean="0">
              <a:latin typeface="Times New Roman" pitchFamily="18" charset="0"/>
              <a:cs typeface="Times New Roman" pitchFamily="18" charset="0"/>
            </a:rPr>
            <a:t>апармайтыны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kern="1200" dirty="0" err="1" smtClean="0">
              <a:latin typeface="Times New Roman" pitchFamily="18" charset="0"/>
              <a:cs typeface="Times New Roman" pitchFamily="18" charset="0"/>
            </a:rPr>
            <a:t>белгілі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44648" y="2974779"/>
        <a:ext cx="5643859" cy="2856900"/>
      </dsp:txXfrm>
    </dsp:sp>
    <dsp:sp modelId="{E145CDCF-FB45-4295-8336-58D862CA5329}">
      <dsp:nvSpPr>
        <dsp:cNvPr id="0" name=""/>
        <dsp:cNvSpPr/>
      </dsp:nvSpPr>
      <dsp:spPr>
        <a:xfrm>
          <a:off x="6041218" y="3126915"/>
          <a:ext cx="2527101" cy="2552627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905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136E19-8BCE-4D82-B041-E8FE3DDADA31}">
      <dsp:nvSpPr>
        <dsp:cNvPr id="0" name=""/>
        <dsp:cNvSpPr/>
      </dsp:nvSpPr>
      <dsp:spPr>
        <a:xfrm>
          <a:off x="0" y="0"/>
          <a:ext cx="8496944" cy="2883920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4E27B9-1846-4EB7-A55A-EF04C4787656}">
      <dsp:nvSpPr>
        <dsp:cNvPr id="0" name=""/>
        <dsp:cNvSpPr/>
      </dsp:nvSpPr>
      <dsp:spPr>
        <a:xfrm>
          <a:off x="254908" y="384522"/>
          <a:ext cx="7987127" cy="211487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905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4E0C03-27F2-4E8A-BF23-B4574DDECB71}">
      <dsp:nvSpPr>
        <dsp:cNvPr id="0" name=""/>
        <dsp:cNvSpPr/>
      </dsp:nvSpPr>
      <dsp:spPr>
        <a:xfrm rot="10800000">
          <a:off x="254908" y="2883920"/>
          <a:ext cx="7987127" cy="3524791"/>
        </a:xfrm>
        <a:prstGeom prst="round2SameRect">
          <a:avLst>
            <a:gd name="adj1" fmla="val 105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Мұхитты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қатты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ластаушылардың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бірі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мұнай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және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мұнай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өнімдері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Әлемдік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мұхитқа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жыл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сайын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орта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есеппен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13-14 млн тонна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мұнай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өнімдері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төгілуде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Мұнаймен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ластанудың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екі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түрлі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қаупі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бар: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біріншіден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, су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бетінде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теңіз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фаунасы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мен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флорасына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қажетті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оттегіні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жібермейтін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пленка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түзіледі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;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екіншіден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мұнайдың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өзі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жартылай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ыдырауы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ұзақ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уақытқа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созылатын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улы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зат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болып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есептеледі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Судың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құрамында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мұнайдың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мөлшері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10- 15 мг/кг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жағдайда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планктон мен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майда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шабақтар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қырылып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қалады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Үлкен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танкерлердің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апатқа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ұшырауы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кезінде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мұнай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өнімдерінің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суға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төгілуін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нағыз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экологиялық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катастрофа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деп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айтуға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болады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Әсіресе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радиоактивті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қалдықтарды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(РАҚ)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көму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кезіндегі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радиоактивті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ластану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өте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қауіпті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болып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табылады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Алғашында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радиоактивті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қоқыстардан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арылудың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жолы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РАҚ-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ды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мұхиттар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мен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теңіздерде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көму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болды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Әдетте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бұлар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200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литрлік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бөшкелерге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салынып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үстіне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бетон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құйып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теңізге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тастайтын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белсенділігі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төмен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қалдықтар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болды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Алғашқы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РАҚ-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ды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АҚШ Калифорния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қаласынан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80 км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қашықтықта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көмді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. 1983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жылға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дейін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РАҚ-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ды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ашық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теңіздерге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көмуді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12 ел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жүргізіп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келді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Тынық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мұхит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суына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1949- 1970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жылдары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арасында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РАҚсалынған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560 261 контейнер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көмілген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363307" y="2883920"/>
        <a:ext cx="7770329" cy="341639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018D1A-6D32-4228-8044-AF755D5389AD}">
      <dsp:nvSpPr>
        <dsp:cNvPr id="0" name=""/>
        <dsp:cNvSpPr/>
      </dsp:nvSpPr>
      <dsp:spPr>
        <a:xfrm>
          <a:off x="0" y="79551"/>
          <a:ext cx="4824536" cy="61776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Соңғы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уақытта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Әлемдік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мұхитты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қорғауға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арналған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бірнеше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құжаттар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қабылданды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. 1972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жылы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Лондонда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жоғары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және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орташа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деңгейдегі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радиациялар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қалдықтарымен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теңіздерді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ластауды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тоқтату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бойынша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Конвенцияға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қол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қойылды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Орташа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және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төмен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деңгейдегі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радиоактивті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қалдықтарды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көму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тек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арнайы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рұқсатпен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жүргізілетін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болды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. 70-ші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жылдардың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басынан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бері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10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теңізді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бірге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игеретін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әлемнің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120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мемлекетін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біріктіретін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БҰҰ-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ның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«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Аймақтық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теңіз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»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экологиялық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бағдарламасы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жұмыс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жасап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келеді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Аймақтық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көпжақты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: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Солтүстік-Шығыс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Атлантика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теңіз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ортасын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қорғау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Конвенциясы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(Париж, 1992 ж.);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Қара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теңізді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ластану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дан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қорғау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бойынша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Конвенция (Бухарест, 1992 ж.)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және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бірқатар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басқа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да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келісімдер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жасалды</a:t>
          </a:r>
          <a:r>
            <a:rPr lang="ru-RU" sz="2000" kern="1200" dirty="0" smtClean="0"/>
            <a:t>.</a:t>
          </a:r>
          <a:endParaRPr lang="ru-RU" sz="2000" kern="1200" dirty="0"/>
        </a:p>
      </dsp:txBody>
      <dsp:txXfrm>
        <a:off x="235514" y="315065"/>
        <a:ext cx="4353508" cy="570657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6BBC95-55BF-46EB-A4CA-6B8A5FC45E7B}">
      <dsp:nvSpPr>
        <dsp:cNvPr id="0" name=""/>
        <dsp:cNvSpPr/>
      </dsp:nvSpPr>
      <dsp:spPr>
        <a:xfrm>
          <a:off x="0" y="3392462"/>
          <a:ext cx="8496944" cy="222416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Қазіргі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таңда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әлемнің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әртүрлі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елдеріндегі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шөлейттенудің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басты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себебі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—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табиғи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ресурстарды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шаруашылықта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пайдалану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құрылымының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сол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ландшафттың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табиғи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мүмкіншілігіне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сәйкес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болмауы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халық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санының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өсуі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антропогенді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қысымның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артуы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кейбір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елдердің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әлеуметтік-экономикалық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жағдайының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төмендігі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. БҰҰ-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ның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1985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жылғы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мәліметтері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бойынша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сол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кездің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өзінде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антропогенді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шөлейттенудің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көлемі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9 млн км2-ге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жеткен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және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жыл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сайын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7 млн гектар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жер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пайдаланудан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шығып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қалуда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Шөлейттену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процесі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жалпы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жер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көлемінің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Азияда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— 19%,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Африкада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— 23%,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Австралияда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— 45%,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Оңтүстік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Америкада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— 10%-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ын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құрайды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. Сахара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шөлі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оңтүстікке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қарай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жылына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орташа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6 км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жылдамдықпен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жылжуда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3392462"/>
        <a:ext cx="8496944" cy="2224161"/>
      </dsp:txXfrm>
    </dsp:sp>
    <dsp:sp modelId="{57AD03AE-FA4E-41B7-A931-6A6055ED530B}">
      <dsp:nvSpPr>
        <dsp:cNvPr id="0" name=""/>
        <dsp:cNvSpPr/>
      </dsp:nvSpPr>
      <dsp:spPr>
        <a:xfrm rot="10800000">
          <a:off x="0" y="2532"/>
          <a:ext cx="8496944" cy="3420759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Экожүйедегі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тепе-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теңдіктің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бұзылуына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және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белгілі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бір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территориядағы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органикалық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тіршіліктің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барлық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формаларының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деградацияға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ұшырауына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алып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келетін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табиғи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және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антропогендік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процестердің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жиынтығы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яғни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адамның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қатысуынсыз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табиғи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экожүйенің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орнына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қайта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келмейтіндей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өсімдіктер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жамылғысын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жоғалтуы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шөлейттену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деп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аталады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Шөлейттену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негізінен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ылғалы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тапшы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аудандарда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табиғи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және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көбіне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антропогендік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факторлардың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әсерінен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(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орман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ағаштарын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қырқу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жайылымдарды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үздіксіз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пайдалану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суғару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жұмыстары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кезінде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су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ресурстарын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үнемсіз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пайдалану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және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т.б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пайда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болады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Шөлейттену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әлемнің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барлық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табиғи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аймақтарында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жүруде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0" y="2532"/>
        <a:ext cx="8496944" cy="222270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737E77-79F4-4077-A425-B7ABBDB97BAD}">
      <dsp:nvSpPr>
        <dsp:cNvPr id="0" name=""/>
        <dsp:cNvSpPr/>
      </dsp:nvSpPr>
      <dsp:spPr>
        <a:xfrm>
          <a:off x="2469902" y="2858"/>
          <a:ext cx="5746714" cy="5842210"/>
        </a:xfrm>
        <a:prstGeom prst="rect">
          <a:avLst/>
        </a:prstGeom>
        <a:solidFill>
          <a:schemeClr val="lt1"/>
        </a:solidFill>
        <a:ln w="19050" cap="rnd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Орта </a:t>
          </a:r>
          <a:r>
            <a:rPr lang="ru-RU" sz="2400" kern="1200" dirty="0" err="1" smtClean="0">
              <a:latin typeface="Times New Roman" pitchFamily="18" charset="0"/>
              <a:cs typeface="Times New Roman" pitchFamily="18" charset="0"/>
            </a:rPr>
            <a:t>Азияның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kern="1200" dirty="0" err="1" smtClean="0">
              <a:latin typeface="Times New Roman" pitchFamily="18" charset="0"/>
              <a:cs typeface="Times New Roman" pitchFamily="18" charset="0"/>
            </a:rPr>
            <a:t>таулы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kern="1200" dirty="0" err="1" smtClean="0">
              <a:latin typeface="Times New Roman" pitchFamily="18" charset="0"/>
              <a:cs typeface="Times New Roman" pitchFamily="18" charset="0"/>
            </a:rPr>
            <a:t>аудандарында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, Арал </a:t>
          </a:r>
          <a:r>
            <a:rPr lang="ru-RU" sz="2400" kern="1200" dirty="0" err="1" smtClean="0">
              <a:latin typeface="Times New Roman" pitchFamily="18" charset="0"/>
              <a:cs typeface="Times New Roman" pitchFamily="18" charset="0"/>
            </a:rPr>
            <a:t>және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kern="1200" dirty="0" err="1" smtClean="0">
              <a:latin typeface="Times New Roman" pitchFamily="18" charset="0"/>
              <a:cs typeface="Times New Roman" pitchFamily="18" charset="0"/>
            </a:rPr>
            <a:t>Балқаш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kern="1200" dirty="0" err="1" smtClean="0">
              <a:latin typeface="Times New Roman" pitchFamily="18" charset="0"/>
              <a:cs typeface="Times New Roman" pitchFamily="18" charset="0"/>
            </a:rPr>
            <a:t>төңірегінде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, Орта Азия мен </a:t>
          </a:r>
          <a:r>
            <a:rPr lang="ru-RU" sz="2400" kern="1200" dirty="0" err="1" smtClean="0">
              <a:latin typeface="Times New Roman" pitchFamily="18" charset="0"/>
              <a:cs typeface="Times New Roman" pitchFamily="18" charset="0"/>
            </a:rPr>
            <a:t>Оңтүстік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kern="1200" dirty="0" err="1" smtClean="0">
              <a:latin typeface="Times New Roman" pitchFamily="18" charset="0"/>
              <a:cs typeface="Times New Roman" pitchFamily="18" charset="0"/>
            </a:rPr>
            <a:t>Қазақстанның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kern="1200" dirty="0" err="1" smtClean="0">
              <a:latin typeface="Times New Roman" pitchFamily="18" charset="0"/>
              <a:cs typeface="Times New Roman" pitchFamily="18" charset="0"/>
            </a:rPr>
            <a:t>биік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kern="1200" dirty="0" err="1" smtClean="0">
              <a:latin typeface="Times New Roman" pitchFamily="18" charset="0"/>
              <a:cs typeface="Times New Roman" pitchFamily="18" charset="0"/>
            </a:rPr>
            <a:t>зоналы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kern="1200" dirty="0" err="1" smtClean="0">
              <a:latin typeface="Times New Roman" pitchFamily="18" charset="0"/>
              <a:cs typeface="Times New Roman" pitchFamily="18" charset="0"/>
            </a:rPr>
            <a:t>геожүйелерін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kern="1200" dirty="0" err="1" smtClean="0">
              <a:latin typeface="Times New Roman" pitchFamily="18" charset="0"/>
              <a:cs typeface="Times New Roman" pitchFamily="18" charset="0"/>
            </a:rPr>
            <a:t>қоса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 (Тянь-Шань, Памир-</a:t>
          </a:r>
          <a:r>
            <a:rPr lang="ru-RU" sz="2400" kern="1200" dirty="0" err="1" smtClean="0">
              <a:latin typeface="Times New Roman" pitchFamily="18" charset="0"/>
              <a:cs typeface="Times New Roman" pitchFamily="18" charset="0"/>
            </a:rPr>
            <a:t>Алай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) </a:t>
          </a:r>
          <a:r>
            <a:rPr lang="ru-RU" sz="2400" kern="1200" dirty="0" err="1" smtClean="0">
              <a:latin typeface="Times New Roman" pitchFamily="18" charset="0"/>
              <a:cs typeface="Times New Roman" pitchFamily="18" charset="0"/>
            </a:rPr>
            <a:t>шөлейттену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kern="1200" dirty="0" err="1" smtClean="0">
              <a:latin typeface="Times New Roman" pitchFamily="18" charset="0"/>
              <a:cs typeface="Times New Roman" pitchFamily="18" charset="0"/>
            </a:rPr>
            <a:t>процесі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kern="1200" dirty="0" err="1" smtClean="0">
              <a:latin typeface="Times New Roman" pitchFamily="18" charset="0"/>
              <a:cs typeface="Times New Roman" pitchFamily="18" charset="0"/>
            </a:rPr>
            <a:t>қарқынды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kern="1200" dirty="0" err="1" smtClean="0">
              <a:latin typeface="Times New Roman" pitchFamily="18" charset="0"/>
              <a:cs typeface="Times New Roman" pitchFamily="18" charset="0"/>
            </a:rPr>
            <a:t>жүруде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2400" kern="1200" dirty="0" err="1" smtClean="0">
              <a:latin typeface="Times New Roman" pitchFamily="18" charset="0"/>
              <a:cs typeface="Times New Roman" pitchFamily="18" charset="0"/>
            </a:rPr>
            <a:t>Амудария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 мен </a:t>
          </a:r>
          <a:r>
            <a:rPr lang="ru-RU" sz="2400" kern="1200" dirty="0" err="1" smtClean="0">
              <a:latin typeface="Times New Roman" pitchFamily="18" charset="0"/>
              <a:cs typeface="Times New Roman" pitchFamily="18" charset="0"/>
            </a:rPr>
            <a:t>Сырдария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kern="1200" dirty="0" err="1" smtClean="0">
              <a:latin typeface="Times New Roman" pitchFamily="18" charset="0"/>
              <a:cs typeface="Times New Roman" pitchFamily="18" charset="0"/>
            </a:rPr>
            <a:t>өзендерінің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kern="1200" dirty="0" err="1" smtClean="0">
              <a:latin typeface="Times New Roman" pitchFamily="18" charset="0"/>
              <a:cs typeface="Times New Roman" pitchFamily="18" charset="0"/>
            </a:rPr>
            <a:t>суларын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kern="1200" dirty="0" err="1" smtClean="0">
              <a:latin typeface="Times New Roman" pitchFamily="18" charset="0"/>
              <a:cs typeface="Times New Roman" pitchFamily="18" charset="0"/>
            </a:rPr>
            <a:t>ауыл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kern="1200" dirty="0" err="1" smtClean="0">
              <a:latin typeface="Times New Roman" pitchFamily="18" charset="0"/>
              <a:cs typeface="Times New Roman" pitchFamily="18" charset="0"/>
            </a:rPr>
            <a:t>шаруашылығының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kern="1200" dirty="0" err="1" smtClean="0">
              <a:latin typeface="Times New Roman" pitchFamily="18" charset="0"/>
              <a:cs typeface="Times New Roman" pitchFamily="18" charset="0"/>
            </a:rPr>
            <a:t>қажетіне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kern="1200" dirty="0" err="1" smtClean="0">
              <a:latin typeface="Times New Roman" pitchFamily="18" charset="0"/>
              <a:cs typeface="Times New Roman" pitchFamily="18" charset="0"/>
            </a:rPr>
            <a:t>пайдалану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 Арал </a:t>
          </a:r>
          <a:r>
            <a:rPr lang="ru-RU" sz="2400" kern="1200" dirty="0" err="1" smtClean="0">
              <a:latin typeface="Times New Roman" pitchFamily="18" charset="0"/>
              <a:cs typeface="Times New Roman" pitchFamily="18" charset="0"/>
            </a:rPr>
            <a:t>теңізінің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kern="1200" dirty="0" err="1" smtClean="0">
              <a:latin typeface="Times New Roman" pitchFamily="18" charset="0"/>
              <a:cs typeface="Times New Roman" pitchFamily="18" charset="0"/>
            </a:rPr>
            <a:t>сусыз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kern="1200" dirty="0" err="1" smtClean="0">
              <a:latin typeface="Times New Roman" pitchFamily="18" charset="0"/>
              <a:cs typeface="Times New Roman" pitchFamily="18" charset="0"/>
            </a:rPr>
            <a:t>жерлерінде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kern="1200" dirty="0" err="1" smtClean="0">
              <a:latin typeface="Times New Roman" pitchFamily="18" charset="0"/>
              <a:cs typeface="Times New Roman" pitchFamily="18" charset="0"/>
            </a:rPr>
            <a:t>сортаң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400" kern="1200" dirty="0" err="1" smtClean="0">
              <a:latin typeface="Times New Roman" pitchFamily="18" charset="0"/>
              <a:cs typeface="Times New Roman" pitchFamily="18" charset="0"/>
            </a:rPr>
            <a:t>тақыр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kern="1200" dirty="0" err="1" smtClean="0">
              <a:latin typeface="Times New Roman" pitchFamily="18" charset="0"/>
              <a:cs typeface="Times New Roman" pitchFamily="18" charset="0"/>
            </a:rPr>
            <a:t>жазықтықтардың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kern="1200" dirty="0" err="1" smtClean="0">
              <a:latin typeface="Times New Roman" pitchFamily="18" charset="0"/>
              <a:cs typeface="Times New Roman" pitchFamily="18" charset="0"/>
            </a:rPr>
            <a:t>пайда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kern="1200" dirty="0" err="1" smtClean="0">
              <a:latin typeface="Times New Roman" pitchFamily="18" charset="0"/>
              <a:cs typeface="Times New Roman" pitchFamily="18" charset="0"/>
            </a:rPr>
            <a:t>болуына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kern="1200" dirty="0" err="1" smtClean="0">
              <a:latin typeface="Times New Roman" pitchFamily="18" charset="0"/>
              <a:cs typeface="Times New Roman" pitchFamily="18" charset="0"/>
            </a:rPr>
            <a:t>алып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kern="1200" dirty="0" err="1" smtClean="0">
              <a:latin typeface="Times New Roman" pitchFamily="18" charset="0"/>
              <a:cs typeface="Times New Roman" pitchFamily="18" charset="0"/>
            </a:rPr>
            <a:t>келді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2400" kern="1200" dirty="0" err="1" smtClean="0">
              <a:latin typeface="Times New Roman" pitchFamily="18" charset="0"/>
              <a:cs typeface="Times New Roman" pitchFamily="18" charset="0"/>
            </a:rPr>
            <a:t>Сондай-ақ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 Арал </a:t>
          </a:r>
          <a:r>
            <a:rPr lang="ru-RU" sz="2400" kern="1200" dirty="0" err="1" smtClean="0">
              <a:latin typeface="Times New Roman" pitchFamily="18" charset="0"/>
              <a:cs typeface="Times New Roman" pitchFamily="18" charset="0"/>
            </a:rPr>
            <a:t>төңірегі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kern="1200" dirty="0" err="1" smtClean="0">
              <a:latin typeface="Times New Roman" pitchFamily="18" charset="0"/>
              <a:cs typeface="Times New Roman" pitchFamily="18" charset="0"/>
            </a:rPr>
            <a:t>ландшафтарының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kern="1200" dirty="0" err="1" smtClean="0">
              <a:latin typeface="Times New Roman" pitchFamily="18" charset="0"/>
              <a:cs typeface="Times New Roman" pitchFamily="18" charset="0"/>
            </a:rPr>
            <a:t>деградацияға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kern="1200" dirty="0" err="1" smtClean="0">
              <a:latin typeface="Times New Roman" pitchFamily="18" charset="0"/>
              <a:cs typeface="Times New Roman" pitchFamily="18" charset="0"/>
            </a:rPr>
            <a:t>ұшырауы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kern="1200" dirty="0" err="1" smtClean="0">
              <a:latin typeface="Times New Roman" pitchFamily="18" charset="0"/>
              <a:cs typeface="Times New Roman" pitchFamily="18" charset="0"/>
            </a:rPr>
            <a:t>көлді-батпақты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kern="1200" dirty="0" err="1" smtClean="0">
              <a:latin typeface="Times New Roman" pitchFamily="18" charset="0"/>
              <a:cs typeface="Times New Roman" pitchFamily="18" charset="0"/>
            </a:rPr>
            <a:t>және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kern="1200" dirty="0" err="1" smtClean="0">
              <a:latin typeface="Times New Roman" pitchFamily="18" charset="0"/>
              <a:cs typeface="Times New Roman" pitchFamily="18" charset="0"/>
            </a:rPr>
            <a:t>тоғайлы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kern="1200" dirty="0" err="1" smtClean="0">
              <a:latin typeface="Times New Roman" pitchFamily="18" charset="0"/>
              <a:cs typeface="Times New Roman" pitchFamily="18" charset="0"/>
            </a:rPr>
            <a:t>табиғи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kern="1200" dirty="0" err="1" smtClean="0">
              <a:latin typeface="Times New Roman" pitchFamily="18" charset="0"/>
              <a:cs typeface="Times New Roman" pitchFamily="18" charset="0"/>
            </a:rPr>
            <a:t>кешендердің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kern="1200" dirty="0" err="1" smtClean="0">
              <a:latin typeface="Times New Roman" pitchFamily="18" charset="0"/>
              <a:cs typeface="Times New Roman" pitchFamily="18" charset="0"/>
            </a:rPr>
            <a:t>тұздың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kern="1200" dirty="0" err="1" smtClean="0">
              <a:latin typeface="Times New Roman" pitchFamily="18" charset="0"/>
              <a:cs typeface="Times New Roman" pitchFamily="18" charset="0"/>
            </a:rPr>
            <a:t>жиналуы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kern="1200" dirty="0" err="1" smtClean="0">
              <a:latin typeface="Times New Roman" pitchFamily="18" charset="0"/>
              <a:cs typeface="Times New Roman" pitchFamily="18" charset="0"/>
            </a:rPr>
            <a:t>молая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kern="1200" dirty="0" err="1" smtClean="0">
              <a:latin typeface="Times New Roman" pitchFamily="18" charset="0"/>
              <a:cs typeface="Times New Roman" pitchFamily="18" charset="0"/>
            </a:rPr>
            <a:t>түскен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 гало-</a:t>
          </a:r>
          <a:r>
            <a:rPr lang="ru-RU" sz="2400" kern="1200" dirty="0" err="1" smtClean="0">
              <a:latin typeface="Times New Roman" pitchFamily="18" charset="0"/>
              <a:cs typeface="Times New Roman" pitchFamily="18" charset="0"/>
            </a:rPr>
            <a:t>ксерофитті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kern="1200" dirty="0" err="1" smtClean="0">
              <a:latin typeface="Times New Roman" pitchFamily="18" charset="0"/>
              <a:cs typeface="Times New Roman" pitchFamily="18" charset="0"/>
            </a:rPr>
            <a:t>кешендерге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kern="1200" dirty="0" err="1" smtClean="0">
              <a:latin typeface="Times New Roman" pitchFamily="18" charset="0"/>
              <a:cs typeface="Times New Roman" pitchFamily="18" charset="0"/>
            </a:rPr>
            <a:t>алмасуда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469902" y="2858"/>
        <a:ext cx="5746714" cy="5842210"/>
      </dsp:txXfrm>
    </dsp:sp>
    <dsp:sp modelId="{4574E4EE-7444-4E13-94F5-57A610D2AA5A}">
      <dsp:nvSpPr>
        <dsp:cNvPr id="0" name=""/>
        <dsp:cNvSpPr/>
      </dsp:nvSpPr>
      <dsp:spPr>
        <a:xfrm>
          <a:off x="-69369" y="1690737"/>
          <a:ext cx="2441787" cy="2466452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4DAF1-69CD-47D5-86E3-FFBA241CC894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EB4A0-320E-4B95-9AF4-1E25E2C323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610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4DAF1-69CD-47D5-86E3-FFBA241CC894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EB4A0-320E-4B95-9AF4-1E25E2C323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908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4DAF1-69CD-47D5-86E3-FFBA241CC894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EB4A0-320E-4B95-9AF4-1E25E2C32319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142310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4DAF1-69CD-47D5-86E3-FFBA241CC894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EB4A0-320E-4B95-9AF4-1E25E2C323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5512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4DAF1-69CD-47D5-86E3-FFBA241CC894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EB4A0-320E-4B95-9AF4-1E25E2C32319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382782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4DAF1-69CD-47D5-86E3-FFBA241CC894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EB4A0-320E-4B95-9AF4-1E25E2C323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0882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4DAF1-69CD-47D5-86E3-FFBA241CC894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EB4A0-320E-4B95-9AF4-1E25E2C323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9120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4DAF1-69CD-47D5-86E3-FFBA241CC894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EB4A0-320E-4B95-9AF4-1E25E2C323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281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4DAF1-69CD-47D5-86E3-FFBA241CC894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EB4A0-320E-4B95-9AF4-1E25E2C323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626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4DAF1-69CD-47D5-86E3-FFBA241CC894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EB4A0-320E-4B95-9AF4-1E25E2C323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367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4DAF1-69CD-47D5-86E3-FFBA241CC894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EB4A0-320E-4B95-9AF4-1E25E2C323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880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4DAF1-69CD-47D5-86E3-FFBA241CC894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EB4A0-320E-4B95-9AF4-1E25E2C323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123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4DAF1-69CD-47D5-86E3-FFBA241CC894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EB4A0-320E-4B95-9AF4-1E25E2C323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779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4DAF1-69CD-47D5-86E3-FFBA241CC894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EB4A0-320E-4B95-9AF4-1E25E2C323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336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4DAF1-69CD-47D5-86E3-FFBA241CC894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EB4A0-320E-4B95-9AF4-1E25E2C323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987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4DAF1-69CD-47D5-86E3-FFBA241CC894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EB4A0-320E-4B95-9AF4-1E25E2C323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789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C4DAF1-69CD-47D5-86E3-FFBA241CC894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84EB4A0-320E-4B95-9AF4-1E25E2C323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45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videouroki.net/razrabotki/g-alamdyk-ekologhiialyk-m-sielielier.html" TargetMode="External"/><Relationship Id="rId2" Type="http://schemas.openxmlformats.org/officeDocument/2006/relationships/hyperlink" Target="https://massaget.kz/blogs/21226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7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63552" y="1628800"/>
            <a:ext cx="8136904" cy="2939752"/>
          </a:xfrm>
        </p:spPr>
        <p:txBody>
          <a:bodyPr>
            <a:normAutofit/>
          </a:bodyPr>
          <a:lstStyle/>
          <a:p>
            <a:pPr algn="ctr"/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Дәріс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11.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Ғаламдық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экологиялық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жүйенің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деградациясы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81255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1544" y="116632"/>
            <a:ext cx="8219256" cy="564672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Шөлейттену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1919536" y="980728"/>
          <a:ext cx="8496944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354059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1981200" y="476672"/>
          <a:ext cx="8147248" cy="5847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975457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1544" y="188640"/>
            <a:ext cx="8363272" cy="492664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Ормандардың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азаюы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1919536" y="692696"/>
          <a:ext cx="8496944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015737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31504" y="260648"/>
            <a:ext cx="5184576" cy="648072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Ормандардың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жойылуының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басты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себептері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орман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алқаптарының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ауыл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шаруашылығы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дақылдарын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өсіру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үшін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өңделуі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ағаш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отындарға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сұраныстың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артуы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ормандарды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өнеркәсіп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қажеттігі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үшін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қырқу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дамудың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үлкен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масштабты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жобаларының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іске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асуы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Халықтың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тропикалық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аймақтарға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көшуін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мысалы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Бразилияда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Амазонияны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колонизациялау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жобасын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іске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асыру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үшін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ауыл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шаруашылығы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үшін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жаңа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жерлерді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игеру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мақсатында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кейде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үкімет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деңгейінде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қолдайды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Латын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Америкасы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Кариб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бассейні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елдерінде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экспортқа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шығару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үшін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мал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шаруашылығын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дамыту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саясаты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тропикалық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ормандарға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үлкен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зиянын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тигізді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Дамушы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елдердегі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кедей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халық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санының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өсуі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энергетикалық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кризиспен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бірге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ормандардың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жойылуының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тағы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бір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себебі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болып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табылады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088" y="1052737"/>
            <a:ext cx="3600400" cy="4507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11003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1981200" y="260648"/>
          <a:ext cx="8363272" cy="60639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695594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1544" y="260648"/>
            <a:ext cx="8219256" cy="708688"/>
          </a:xfrm>
        </p:spPr>
        <p:txBody>
          <a:bodyPr>
            <a:normAutofit/>
          </a:bodyPr>
          <a:lstStyle/>
          <a:p>
            <a:pPr algn="ctr"/>
            <a:r>
              <a:rPr lang="kk-KZ" dirty="0" smtClean="0"/>
              <a:t>Қолданылған әдебиеттер тізімі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63552" y="1268760"/>
            <a:ext cx="8147248" cy="5055840"/>
          </a:xfrm>
        </p:spPr>
        <p:txBody>
          <a:bodyPr/>
          <a:lstStyle/>
          <a:p>
            <a:r>
              <a:rPr lang="en-US" dirty="0"/>
              <a:t>barinbil.kz/o-</a:t>
            </a:r>
            <a:r>
              <a:rPr lang="en-US" dirty="0" err="1"/>
              <a:t>ushylar</a:t>
            </a:r>
            <a:r>
              <a:rPr lang="en-US" dirty="0"/>
              <a:t>-a/</a:t>
            </a:r>
            <a:r>
              <a:rPr lang="en-US" dirty="0" err="1"/>
              <a:t>alamdy</a:t>
            </a:r>
            <a:r>
              <a:rPr lang="en-US" dirty="0"/>
              <a:t>-</a:t>
            </a:r>
            <a:r>
              <a:rPr lang="en-US" dirty="0" err="1"/>
              <a:t>zh</a:t>
            </a:r>
            <a:r>
              <a:rPr lang="en-US" dirty="0"/>
              <a:t>-ne-</a:t>
            </a:r>
            <a:r>
              <a:rPr lang="en-US" dirty="0" err="1"/>
              <a:t>ajma</a:t>
            </a:r>
            <a:r>
              <a:rPr lang="en-US" dirty="0"/>
              <a:t>-</a:t>
            </a:r>
            <a:r>
              <a:rPr lang="en-US" dirty="0" err="1"/>
              <a:t>ty-ekologiyaly-problemalar-ylymi-zhoba</a:t>
            </a:r>
            <a:r>
              <a:rPr lang="en-US" dirty="0" smtClean="0"/>
              <a:t>/</a:t>
            </a:r>
            <a:endParaRPr lang="kk-KZ" dirty="0" smtClean="0"/>
          </a:p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massaget.kz/blogs/21226</a:t>
            </a:r>
            <a:endParaRPr lang="kk-KZ" dirty="0" smtClean="0"/>
          </a:p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videouroki.net/razrabotki/g-alamdyk-ekologhiialyk-m-sielielier.html</a:t>
            </a:r>
            <a:endParaRPr lang="kk-KZ" dirty="0" smtClean="0"/>
          </a:p>
          <a:p>
            <a:r>
              <a:rPr lang="en-US" dirty="0"/>
              <a:t>https://stud.kz/referat/show/32311</a:t>
            </a:r>
          </a:p>
          <a:p>
            <a:endParaRPr lang="en-US" dirty="0"/>
          </a:p>
          <a:p>
            <a:pPr marL="0" indent="0">
              <a:buNone/>
            </a:pPr>
            <a:endParaRPr lang="kk-KZ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32195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81200" y="1268760"/>
            <a:ext cx="8363272" cy="50558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kk-KZ" sz="4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kk-KZ" sz="4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Назарларыңызға рахмет</a:t>
            </a:r>
            <a:endParaRPr lang="ru-RU" sz="4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465409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3552" y="188640"/>
            <a:ext cx="8208912" cy="492664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Парникті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эффект (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жылу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эффекті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1981200" y="980728"/>
          <a:ext cx="8507288" cy="5343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905351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03512" y="476672"/>
            <a:ext cx="7488832" cy="6120680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Климаттың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ғаламдық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жылуы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биосфераның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антропогендік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ластануының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бір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көрінісі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Бұл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климаттың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биотаның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өзгеруі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экожүйедегі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өнімділік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процестерінің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өсімдіктер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қауымдастықтары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шекараларының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ауыл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шаруашылығы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дақылдарының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өнімділігінің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өзгеруінен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білінеді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Әсіресе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климаттық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өзгерістер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Солтүстік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жарты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шардың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жоғары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орта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ендіктерінде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қатты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байқалады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Бұл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аймақтардың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табиғаты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әртүрлі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әсерлерді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қабылдағыш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келеді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сондықтан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оның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қайта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қалпына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келуі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өте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баяу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жүреді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Болжамдар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температураның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көтерілуі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дәл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осы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жерлерде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жоғары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болады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Тайганың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аумағы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кей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жерлерде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солтүстікке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қарай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100-200 км-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кей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жерлерде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одан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азырақ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жылжиды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Температураның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көтерілуіне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байланысты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мұхиттардың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деңгейі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0,1- 0,2 м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көтеріледі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Бұл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өз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кезегінде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үлкен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өзен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аңғарларының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әсіресе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Сібір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өзендерінің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 су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астында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қалуына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алып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келеді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3530" y="25540"/>
            <a:ext cx="1599639" cy="1576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53304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1703512" y="188640"/>
          <a:ext cx="8568952" cy="6408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2483768" cy="1622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73926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3552" y="116632"/>
            <a:ext cx="8219256" cy="492664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Қышқыл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жаңбырлар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1919536" y="692696"/>
          <a:ext cx="8496944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97878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1981200" y="260648"/>
          <a:ext cx="8363272" cy="6336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347157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5560" y="188640"/>
            <a:ext cx="8229600" cy="576064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Әлемдік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мұхит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проблемалары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1703512" y="908720"/>
          <a:ext cx="8712968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495144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1775520" y="260648"/>
          <a:ext cx="8496944" cy="6408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392464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1703512" y="332656"/>
          <a:ext cx="4824536" cy="6336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048" y="980729"/>
            <a:ext cx="3960440" cy="4594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2666929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1952</Words>
  <Application>Microsoft Office PowerPoint</Application>
  <PresentationFormat>Широкоэкранный</PresentationFormat>
  <Paragraphs>32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Times New Roman</vt:lpstr>
      <vt:lpstr>Trebuchet MS</vt:lpstr>
      <vt:lpstr>Wingdings 3</vt:lpstr>
      <vt:lpstr>Аспект</vt:lpstr>
      <vt:lpstr>Дәріс 11. Ғаламдық экологиялық жүйенің деградациясы.</vt:lpstr>
      <vt:lpstr>Парникті эффект (жылу эффекті).</vt:lpstr>
      <vt:lpstr>Презентация PowerPoint</vt:lpstr>
      <vt:lpstr>Презентация PowerPoint</vt:lpstr>
      <vt:lpstr>Қышқыл жаңбырлар</vt:lpstr>
      <vt:lpstr>Презентация PowerPoint</vt:lpstr>
      <vt:lpstr>Әлемдік мұхит проблемалары.</vt:lpstr>
      <vt:lpstr>Презентация PowerPoint</vt:lpstr>
      <vt:lpstr>Презентация PowerPoint</vt:lpstr>
      <vt:lpstr>Шөлейттену</vt:lpstr>
      <vt:lpstr>Презентация PowerPoint</vt:lpstr>
      <vt:lpstr>Ормандардың азаюы</vt:lpstr>
      <vt:lpstr>Презентация PowerPoint</vt:lpstr>
      <vt:lpstr>Презентация PowerPoint</vt:lpstr>
      <vt:lpstr>Қолданылған әдебиеттер тізімі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Дәріс 11. Ғаламдық экологиялық жүйенің деградациясы.</dc:title>
  <dc:creator>Эрасмус 2</dc:creator>
  <cp:lastModifiedBy>Эрасмус 2</cp:lastModifiedBy>
  <cp:revision>1</cp:revision>
  <dcterms:created xsi:type="dcterms:W3CDTF">2023-11-06T13:47:29Z</dcterms:created>
  <dcterms:modified xsi:type="dcterms:W3CDTF">2023-11-06T13:47:48Z</dcterms:modified>
</cp:coreProperties>
</file>