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4"/>
  </p:notesMasterIdLst>
  <p:sldIdLst>
    <p:sldId id="256" r:id="rId2"/>
    <p:sldId id="257" r:id="rId3"/>
    <p:sldId id="289" r:id="rId4"/>
    <p:sldId id="285" r:id="rId5"/>
    <p:sldId id="261" r:id="rId6"/>
    <p:sldId id="286" r:id="rId7"/>
    <p:sldId id="287" r:id="rId8"/>
    <p:sldId id="288" r:id="rId9"/>
    <p:sldId id="258" r:id="rId10"/>
    <p:sldId id="275" r:id="rId11"/>
    <p:sldId id="276" r:id="rId12"/>
    <p:sldId id="290" r:id="rId13"/>
    <p:sldId id="272" r:id="rId14"/>
    <p:sldId id="279" r:id="rId15"/>
    <p:sldId id="280" r:id="rId16"/>
    <p:sldId id="273" r:id="rId17"/>
    <p:sldId id="267" r:id="rId18"/>
    <p:sldId id="291" r:id="rId19"/>
    <p:sldId id="259" r:id="rId20"/>
    <p:sldId id="274" r:id="rId21"/>
    <p:sldId id="271" r:id="rId22"/>
    <p:sldId id="277" r:id="rId23"/>
    <p:sldId id="269" r:id="rId24"/>
    <p:sldId id="281" r:id="rId25"/>
    <p:sldId id="282" r:id="rId26"/>
    <p:sldId id="292" r:id="rId27"/>
    <p:sldId id="293" r:id="rId28"/>
    <p:sldId id="294" r:id="rId29"/>
    <p:sldId id="295" r:id="rId30"/>
    <p:sldId id="268" r:id="rId31"/>
    <p:sldId id="265" r:id="rId32"/>
    <p:sldId id="270" r:id="rId3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3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5:29:00.977" idx="9">
    <p:pos x="10" y="10"/>
    <p:text>гуманистический подход: Человеческая природа: активная, с неограниченным потенциалом • Детерминанты поведения: саморазвитие • Акцент в изучении: человеческий потенциал • Основатели: К.Роджерс, А.Маслоу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5:29:43.641" idx="10">
    <p:pos x="10" y="146"/>
    <p:text>Когнитивная психология:</p:text>
    <p:extLst>
      <p:ext uri="{C676402C-5697-4E1C-873F-D02D1690AC5C}">
        <p15:threadingInfo xmlns:p15="http://schemas.microsoft.com/office/powerpoint/2012/main" timeZoneBias="-180">
          <p15:parentCm authorId="1" idx="9"/>
        </p15:threadingInfo>
      </p:ext>
    </p:extLst>
  </p:cm>
  <p:cm authorId="1" dt="2020-08-23T05:30:01.711" idx="11">
    <p:pos x="10" y="282"/>
    <p:text>Человеческая природа: творчески активная, реагирующая на стимулы • Детерминанты поведения: стимулы, психические процессы • Акцент в изучении: психические процессы, язык • Основатели: М.Вертхеймер (гештальтпсихология), Д.Брунер, У.Найссер</p:text>
    <p:extLst>
      <p:ext uri="{C676402C-5697-4E1C-873F-D02D1690AC5C}">
        <p15:threadingInfo xmlns:p15="http://schemas.microsoft.com/office/powerpoint/2012/main" timeZoneBias="-180">
          <p15:parentCm authorId="1" idx="9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4:49:35.024" idx="1">
    <p:pos x="10" y="10"/>
    <p:text>Современные понятия: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4:50:11.624" idx="2">
    <p:pos x="10" y="146"/>
    <p:text>Психология – наука о  строении и закономерностях возникновения, развития и функционирования психики в различных ее формах
Психика - это особое свойство высокоорганизованной материи субъективно отражать объективную реальность, необходимое человеку (и животным) для ориентировки и активного взаимодействия с окружающей средой, а также  для управления своим поведением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145-CC57-4EAD-840A-ECF3693057E0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B6A-95BF-40F4-82A0-6781791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9AEAC-A849-4361-9F8A-9774D3EE61B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84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3B6A-95BF-40F4-82A0-67817913DE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9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3B6A-95BF-40F4-82A0-67817913DE5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5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5CAEC64-23B7-43FA-9D52-FF81CA35EA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EC64-23B7-43FA-9D52-FF81CA35EA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ppt-online.org/500077" TargetMode="External"/><Relationship Id="rId2" Type="http://schemas.openxmlformats.org/officeDocument/2006/relationships/hyperlink" Target="https://www.litmir.me/br/?b=159356&amp;p=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0071" y="802298"/>
            <a:ext cx="9904782" cy="254143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Личность руководителя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329" y="3840724"/>
            <a:ext cx="7177807" cy="866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Лекция 2. </a:t>
            </a:r>
          </a:p>
          <a:p>
            <a:pPr algn="r"/>
            <a:r>
              <a:rPr lang="ru-RU" dirty="0"/>
              <a:t>Мамбеталина А.С.- </a:t>
            </a:r>
            <a:r>
              <a:rPr lang="ru-RU" dirty="0" err="1"/>
              <a:t>к.пс.н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8" y="1248174"/>
            <a:ext cx="1702804" cy="196959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FE2206-F9BF-4431-9A92-45A1C1229C70}"/>
              </a:ext>
            </a:extLst>
          </p:cNvPr>
          <p:cNvSpPr/>
          <p:nvPr/>
        </p:nvSpPr>
        <p:spPr>
          <a:xfrm>
            <a:off x="2010034" y="296562"/>
            <a:ext cx="919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45060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D259F-6AE2-4FD4-AF2F-BE86563E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917" y="172923"/>
            <a:ext cx="9603275" cy="1049235"/>
          </a:xfrm>
        </p:spPr>
        <p:txBody>
          <a:bodyPr>
            <a:normAutofit/>
          </a:bodyPr>
          <a:lstStyle/>
          <a:p>
            <a:r>
              <a:rPr lang="ru-RU" sz="2400" dirty="0"/>
              <a:t>2 .Руководство и лидерство как социальные феномены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B1611D0-A639-4979-985C-D3EF57B9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35" y="1941922"/>
            <a:ext cx="10479819" cy="352442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i="1" dirty="0"/>
              <a:t>руководство </a:t>
            </a:r>
            <a:r>
              <a:rPr lang="ru-RU" dirty="0"/>
              <a:t>— </a:t>
            </a:r>
            <a:r>
              <a:rPr lang="ru-RU" i="1" dirty="0"/>
              <a:t>это произвольное (целенаправленное) воздействие на руководимых людей и их общности, которое приводит к их осознанному и активному поведению и деятельности, </a:t>
            </a:r>
            <a:endParaRPr lang="en-US" i="1" dirty="0"/>
          </a:p>
          <a:p>
            <a:r>
              <a:rPr lang="ru-RU" i="1" dirty="0"/>
              <a:t>* ограничивается воздействием на людей и их общности;</a:t>
            </a:r>
          </a:p>
          <a:p>
            <a:r>
              <a:rPr lang="ru-RU" i="1" dirty="0"/>
              <a:t>*  предполагает взаимодействие руководителя с подчиненными;</a:t>
            </a:r>
          </a:p>
          <a:p>
            <a:r>
              <a:rPr lang="ru-RU" i="1" dirty="0"/>
              <a:t>* призвано вызвать чью-то деятельность соответственно намерениям руководителя.</a:t>
            </a:r>
          </a:p>
          <a:p>
            <a:pPr marL="0" indent="0">
              <a:buNone/>
            </a:pPr>
            <a:r>
              <a:rPr lang="ru-RU" i="1" dirty="0"/>
              <a:t>соответственно намерениям руководителя.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54D88-61CE-4C23-83D5-145319FA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952" y="4682765"/>
            <a:ext cx="208501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1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E1C5-A255-4FC7-86BD-7233CC16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8" y="141402"/>
            <a:ext cx="10952271" cy="214459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Основные различия между лидерством и руководством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8D2BD-1197-4D51-A700-3B000FC4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1" y="1213700"/>
            <a:ext cx="10404406" cy="4071178"/>
          </a:xfrm>
        </p:spPr>
        <p:txBody>
          <a:bodyPr/>
          <a:lstStyle/>
          <a:p>
            <a:pPr algn="ctr"/>
            <a:r>
              <a:rPr lang="en-US" sz="2800" i="1" dirty="0"/>
              <a:t>C</a:t>
            </a:r>
            <a:r>
              <a:rPr lang="ru-RU" sz="2800" i="1" dirty="0" err="1"/>
              <a:t>одержание</a:t>
            </a:r>
            <a:r>
              <a:rPr lang="ru-RU" sz="2800" i="1" dirty="0"/>
              <a:t> понятий: </a:t>
            </a:r>
            <a:endParaRPr lang="en-US" sz="2800" i="1" dirty="0"/>
          </a:p>
          <a:p>
            <a:r>
              <a:rPr lang="ru-RU" dirty="0"/>
              <a:t>руководство предусматривает организацию всей деятельности группы</a:t>
            </a:r>
            <a:endParaRPr lang="en-US" dirty="0"/>
          </a:p>
          <a:p>
            <a:r>
              <a:rPr lang="ru-RU" dirty="0"/>
              <a:t> лидерство характеризует психологические отношения, возникающие в группе «по вертикали», то есть с точки зрения отношений доминирования и подчинения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6051F6-8FB8-48DA-8CC2-A5FCD3EC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03" y="3532671"/>
            <a:ext cx="3878198" cy="215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7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617DD-BD88-43F4-ACE8-E6DF5298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лидерство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44824A-4127-4CE4-970D-632A7B76D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процесс психологического влияния одного человека на других при их совместной жизнедеятельности, который осуществляется на основе восприятия, подражания, внушения, понимания друг друга.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2A52D9-CE0A-46E1-8720-BEDC9515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86" y="2816159"/>
            <a:ext cx="4644421" cy="347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3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EA52F-0651-4A43-A8AF-F333E965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33" y="804890"/>
            <a:ext cx="10234720" cy="593638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возникновение: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3D4AD3-3C44-4633-95E5-CFA732EEF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804" y="1866508"/>
            <a:ext cx="10510887" cy="3592966"/>
          </a:xfrm>
        </p:spPr>
        <p:txBody>
          <a:bodyPr>
            <a:normAutofit/>
          </a:bodyPr>
          <a:lstStyle/>
          <a:p>
            <a:r>
              <a:rPr lang="ru-RU" dirty="0"/>
              <a:t>руководство есть закономерный и необходимый атрибут процесса возникновения официальной организации, в то время как лидерство возникает спонтанно как следствие взаимодействия людей; соответственно этому руководитель обычно либо назначается официально, либо избирается</a:t>
            </a:r>
            <a:endParaRPr lang="en-US" dirty="0"/>
          </a:p>
          <a:p>
            <a:r>
              <a:rPr lang="ru-RU" dirty="0"/>
              <a:t>лидер выдвигается стихийно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DE48C9-0C0B-4B5D-B4E6-A6DF81298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482" y="3429000"/>
            <a:ext cx="4228672" cy="23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7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A94B469-41F4-4BCD-8320-AC10765C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функционирование: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CBBA3-5054-4081-B0A3-1726D5A20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руководство выступает как процесс правовой организации и управления совместной деятельностью членов организации</a:t>
            </a:r>
            <a:endParaRPr lang="en-US" dirty="0"/>
          </a:p>
          <a:p>
            <a:r>
              <a:rPr lang="ru-RU" dirty="0"/>
              <a:t> лидерство — процесс внутренней социально-психологической организации и управления общением и деятельностью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62DE7C-F6AD-4670-AFFA-BF45ACF49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615" y="3429000"/>
            <a:ext cx="3565051" cy="267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7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8059D-6489-4C5C-AF9E-78105140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5" y="452487"/>
            <a:ext cx="10922880" cy="1401267"/>
          </a:xfrm>
        </p:spPr>
        <p:txBody>
          <a:bodyPr/>
          <a:lstStyle/>
          <a:p>
            <a:pPr algn="ctr"/>
            <a:r>
              <a:rPr lang="ru-RU" i="1" dirty="0"/>
              <a:t>социальная роль руководителя и лидера: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A81D9-1EE3-446D-96FF-2B0E7402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1310326"/>
            <a:ext cx="10574087" cy="4156019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руководитель есть посредник социального контроля и власти</a:t>
            </a:r>
            <a:endParaRPr lang="en-US" dirty="0"/>
          </a:p>
          <a:p>
            <a:r>
              <a:rPr lang="ru-RU" dirty="0"/>
              <a:t>лидер — субъект групповых норм и ожиданий, которые спонтанно формируются в межличностных отношениях;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461C58-F827-4E48-99FD-248984B26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995" y="3293876"/>
            <a:ext cx="3776829" cy="22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8DC2C-3A3D-4202-A1A8-E1D5F232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/>
              <a:t>регламентация деятельности: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99F82-3AEB-4499-8C20-8ABFB750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деятельность руководителя регламентируется соответствующим правовым обеспечением</a:t>
            </a:r>
            <a:endParaRPr lang="en-US" dirty="0"/>
          </a:p>
          <a:p>
            <a:r>
              <a:rPr lang="ru-RU" dirty="0"/>
              <a:t>деятельность лидера обеспечивается  морально-психологическими нормами совместной деятельности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DAB084-01FF-43A0-A4D1-52DEC905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084" y="0"/>
            <a:ext cx="2078916" cy="20789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C249ED-B683-4D50-9DD2-59A4554D5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679" y="3429000"/>
            <a:ext cx="3623181" cy="27138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53E204-F97E-492E-85BB-85FA76850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126" y="3741038"/>
            <a:ext cx="5821150" cy="24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4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165" y="182350"/>
            <a:ext cx="9603275" cy="1049235"/>
          </a:xfrm>
        </p:spPr>
        <p:txBody>
          <a:bodyPr/>
          <a:lstStyle/>
          <a:p>
            <a:pPr algn="ctr"/>
            <a:r>
              <a:rPr lang="ru-RU" i="1" dirty="0"/>
              <a:t>режим внешних связей:</a:t>
            </a:r>
            <a:br>
              <a:rPr lang="en-US" i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181" y="1838226"/>
            <a:ext cx="10498673" cy="3628119"/>
          </a:xfrm>
        </p:spPr>
        <p:txBody>
          <a:bodyPr/>
          <a:lstStyle/>
          <a:p>
            <a:r>
              <a:rPr lang="ru-RU" dirty="0"/>
              <a:t>руководитель представляет группу во внешней организации и решает вопросы, связанные с ее официальными отношениями вовне</a:t>
            </a:r>
            <a:endParaRPr lang="en-US" dirty="0"/>
          </a:p>
          <a:p>
            <a:r>
              <a:rPr lang="ru-RU" dirty="0"/>
              <a:t> лидер в своей активности ограничен внутри-групповыми отношениями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692B70-68FD-41DF-B578-2A811058F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21" y="3429000"/>
            <a:ext cx="6449158" cy="25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6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E1415-111D-4F03-9C86-DC9CBD89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812" y="342420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Характеристики Руководителя-лидера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F5383-C396-4A82-83D2-6F9FF7D21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99" y="1894788"/>
            <a:ext cx="10281856" cy="3571557"/>
          </a:xfrm>
        </p:spPr>
        <p:txBody>
          <a:bodyPr>
            <a:normAutofit/>
          </a:bodyPr>
          <a:lstStyle/>
          <a:p>
            <a:r>
              <a:rPr lang="ru-RU" dirty="0"/>
              <a:t>*  способность воспринимать общие нужды и проблемы управляемого коллектива </a:t>
            </a:r>
          </a:p>
          <a:p>
            <a:r>
              <a:rPr lang="ru-RU" dirty="0"/>
              <a:t>* способность быть организатором совместной деятельности</a:t>
            </a:r>
          </a:p>
          <a:p>
            <a:r>
              <a:rPr lang="ru-RU" dirty="0"/>
              <a:t>* чуткость и проницательность, доверие к людям</a:t>
            </a:r>
          </a:p>
          <a:p>
            <a:r>
              <a:rPr lang="ru-RU" dirty="0"/>
              <a:t>* представительские склонности</a:t>
            </a:r>
          </a:p>
          <a:p>
            <a:r>
              <a:rPr lang="ru-RU" dirty="0"/>
              <a:t>* эмоционально-психологическое воздействие</a:t>
            </a:r>
          </a:p>
          <a:p>
            <a:r>
              <a:rPr lang="ru-RU" dirty="0"/>
              <a:t>* оптимизм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843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731" y="175784"/>
            <a:ext cx="11786647" cy="183046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3. Основные функции руководителя</a:t>
            </a:r>
            <a:br>
              <a:rPr lang="ru-RU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951" y="1819373"/>
            <a:ext cx="11395941" cy="3637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1.Целеполагание – основная функция руководителя, это формулировка или выбор цели функционирования организации, а также ее конкретизация на подцели и их согласование. </a:t>
            </a:r>
          </a:p>
          <a:p>
            <a:pPr marL="0" indent="0">
              <a:buNone/>
            </a:pPr>
            <a:r>
              <a:rPr lang="ru-RU" dirty="0"/>
              <a:t>2. Прогнозирование – управленческая функция, направленная на предвидение возможных изменений внешней и внутренней среды организации и их учет при управлении ею. </a:t>
            </a:r>
          </a:p>
          <a:p>
            <a:pPr marL="0" indent="0">
              <a:buNone/>
            </a:pPr>
            <a:r>
              <a:rPr lang="ru-RU" dirty="0"/>
              <a:t>3. Планирование – разработка и реализация планов организации. </a:t>
            </a:r>
          </a:p>
          <a:p>
            <a:pPr marL="0" indent="0">
              <a:buNone/>
            </a:pPr>
            <a:r>
              <a:rPr lang="ru-RU" dirty="0"/>
              <a:t>4. Функция организации имеет три основных значения: 1) это общий процесс создания определенной организационной структуры; 2) это функциональное разделение и последующая координация основных видов работ между индивидами в управляемой системе; 3) определенные координирующие процессы, необходимые для реализации любой иной управленческой функции.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BEF2C-2B2E-4863-878F-80E102952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591" y="683045"/>
            <a:ext cx="2003703" cy="11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dirty="0"/>
              <a:t>План лекции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1. Личность как субъект управления</a:t>
            </a:r>
          </a:p>
          <a:p>
            <a:r>
              <a:rPr lang="ru-RU" dirty="0"/>
              <a:t>2 .Руководство и лидерство как социальные феномены</a:t>
            </a:r>
          </a:p>
          <a:p>
            <a:r>
              <a:rPr lang="ru-RU" dirty="0"/>
              <a:t>3. Основные функции руководителя</a:t>
            </a:r>
          </a:p>
          <a:p>
            <a:r>
              <a:rPr lang="ru-RU" dirty="0"/>
              <a:t>4. Основные психологические качества руководителя.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00484-DA34-4E71-8689-EE18887A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022" y="72330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6A062-AB0B-4B4E-9DF4-E6F6A130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385" y="25776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Основные функции руководителя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671A176-E008-4012-9D48-059E88FBA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31" y="2054726"/>
            <a:ext cx="2533333" cy="32920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676E1C-5ACB-4AD3-BCE2-787F4BDFD0A9}"/>
              </a:ext>
            </a:extLst>
          </p:cNvPr>
          <p:cNvSpPr/>
          <p:nvPr/>
        </p:nvSpPr>
        <p:spPr>
          <a:xfrm>
            <a:off x="3280528" y="2054726"/>
            <a:ext cx="7885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5. Функция принятия решения – это любой процесс выбора, реализующийся либо в индивидуальной деятельности руководителя, либо в различных формах коллегиальных решений. </a:t>
            </a:r>
          </a:p>
          <a:p>
            <a:r>
              <a:rPr lang="ru-RU" sz="2400" dirty="0"/>
              <a:t>6. Функция мотивирования – стимулирование исполнителей на достижение общих целей организации. 7. Коммуникативная функция обеспечивает координацию совместной деятельности в процессе деятельности организации на основе обмена информацией ее членами. 8. Функция контроля и коррекции обеспечивает достижение организацией поставленных целей. </a:t>
            </a:r>
          </a:p>
        </p:txBody>
      </p:sp>
    </p:spTree>
    <p:extLst>
      <p:ext uri="{BB962C8B-B14F-4D97-AF65-F5344CB8AC3E}">
        <p14:creationId xmlns:p14="http://schemas.microsoft.com/office/powerpoint/2010/main" val="261400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827" y="395926"/>
            <a:ext cx="10131025" cy="146455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Основные функции руководителя</a:t>
            </a:r>
            <a:endParaRPr lang="ru-RU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5473101-B739-471B-88F6-8BB8AACA6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097" y="1956063"/>
            <a:ext cx="11023076" cy="331823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9. Кадровые функции руководителя заключаются в формировании и реализации кадровой политики организации (определение систем заработной платы и льгот).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10. Производственно-технологические функции – это совокупность функций руководителя, связанных с управлением операционной подсистемой организации.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11. Производные (комплексные) функции управления: интеграционная, стратегическая, стабилизационная, представительская.</a:t>
            </a:r>
          </a:p>
        </p:txBody>
      </p:sp>
      <p:pic>
        <p:nvPicPr>
          <p:cNvPr id="12" name="Рисунок 11" descr="Лупа">
            <a:extLst>
              <a:ext uri="{FF2B5EF4-FFF2-40B4-BE49-F238E27FC236}">
                <a16:creationId xmlns:a16="http://schemas.microsoft.com/office/drawing/2014/main" id="{FEA0F86C-64E7-4C6A-98AA-6EF5DE426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7652" y="19560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4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C14CC-37F0-4BBC-9497-6592953E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58219"/>
            <a:ext cx="9603275" cy="14955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4</a:t>
            </a:r>
            <a:r>
              <a:rPr lang="ru-RU" dirty="0"/>
              <a:t>.Основные психологические качества руководителя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123C54-1E71-4F3B-BC2E-98529459F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Профессиональные</a:t>
            </a:r>
          </a:p>
          <a:p>
            <a:pPr marL="0" indent="0">
              <a:buNone/>
            </a:pPr>
            <a:r>
              <a:rPr lang="ru-RU" sz="2800" dirty="0"/>
              <a:t>Личностные </a:t>
            </a:r>
          </a:p>
          <a:p>
            <a:pPr marL="0" indent="0">
              <a:buNone/>
            </a:pPr>
            <a:r>
              <a:rPr lang="ru-RU" sz="2800" dirty="0"/>
              <a:t>Деловые.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9AC5B-2AD2-4200-A90D-BFDC45DF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064" y="2015732"/>
            <a:ext cx="3776063" cy="25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2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29" y="188537"/>
            <a:ext cx="9989625" cy="1665218"/>
          </a:xfrm>
        </p:spPr>
        <p:txBody>
          <a:bodyPr/>
          <a:lstStyle/>
          <a:p>
            <a:pPr algn="ctr"/>
            <a:r>
              <a:rPr lang="ru-RU" dirty="0"/>
              <a:t>Профессиональные качества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1B575B-82F6-4942-851D-BEAE3E57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084" y="4070023"/>
            <a:ext cx="2078916" cy="207891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9ECEE2-AE47-43DE-A304-95C2C1177A0C}"/>
              </a:ext>
            </a:extLst>
          </p:cNvPr>
          <p:cNvSpPr/>
          <p:nvPr/>
        </p:nvSpPr>
        <p:spPr>
          <a:xfrm>
            <a:off x="367645" y="2064470"/>
            <a:ext cx="92948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– высокий уровень образования, производственного опыта, компетентности в соответствующей профессии; </a:t>
            </a:r>
          </a:p>
          <a:p>
            <a:r>
              <a:rPr lang="ru-RU" sz="2000" dirty="0"/>
              <a:t>– широта взглядов, эрудиция, глубокое знание не только своей, но и смежных сфер деятельности; </a:t>
            </a:r>
          </a:p>
          <a:p>
            <a:r>
              <a:rPr lang="ru-RU" sz="2000" dirty="0"/>
              <a:t>– стремление к постоянному самосовершенствованию, критическому восприятию и переосмыслению окружающей действительности;</a:t>
            </a:r>
          </a:p>
          <a:p>
            <a:r>
              <a:rPr lang="ru-RU" sz="2000" dirty="0"/>
              <a:t> – поиск новых форм и методов работы, помощь окружающим, их обучение; </a:t>
            </a:r>
          </a:p>
          <a:p>
            <a:r>
              <a:rPr lang="ru-RU" sz="2000" dirty="0"/>
              <a:t>– умение планировать свою работу и т. п.</a:t>
            </a:r>
          </a:p>
        </p:txBody>
      </p:sp>
    </p:spTree>
    <p:extLst>
      <p:ext uri="{BB962C8B-B14F-4D97-AF65-F5344CB8AC3E}">
        <p14:creationId xmlns:p14="http://schemas.microsoft.com/office/powerpoint/2010/main" val="4047715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8F943-F324-4CE2-A626-04644BBD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Личностные качества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42EB90-06DE-4DD1-A90A-706A3201E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" y="1979629"/>
            <a:ext cx="10687210" cy="34867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– высокие моральные стандарты; </a:t>
            </a:r>
          </a:p>
          <a:p>
            <a:r>
              <a:rPr lang="ru-RU" dirty="0"/>
              <a:t>– физическое и психологическое здоровье; </a:t>
            </a:r>
          </a:p>
          <a:p>
            <a:r>
              <a:rPr lang="ru-RU" dirty="0"/>
              <a:t>– внутреннюю и внешнюю культуру; </a:t>
            </a:r>
          </a:p>
          <a:p>
            <a:r>
              <a:rPr lang="ru-RU" dirty="0"/>
              <a:t>– справедливость, честность; </a:t>
            </a:r>
          </a:p>
          <a:p>
            <a:r>
              <a:rPr lang="ru-RU" dirty="0"/>
              <a:t>– отзывчивость, заботливость, доброжелательность к людям; </a:t>
            </a:r>
          </a:p>
          <a:p>
            <a:r>
              <a:rPr lang="ru-RU" dirty="0"/>
              <a:t>– </a:t>
            </a:r>
            <a:r>
              <a:rPr lang="ru-RU" dirty="0" err="1"/>
              <a:t>эмпатийность</a:t>
            </a:r>
            <a:r>
              <a:rPr lang="ru-RU" dirty="0"/>
              <a:t>, </a:t>
            </a:r>
            <a:r>
              <a:rPr lang="ru-RU" dirty="0" err="1"/>
              <a:t>рефлексивность</a:t>
            </a:r>
            <a:r>
              <a:rPr lang="ru-RU" dirty="0"/>
              <a:t>; </a:t>
            </a:r>
          </a:p>
          <a:p>
            <a:r>
              <a:rPr lang="ru-RU" dirty="0"/>
              <a:t>– визуальная привлекательность; </a:t>
            </a:r>
          </a:p>
          <a:p>
            <a:r>
              <a:rPr lang="ru-RU" dirty="0"/>
              <a:t>– оптимизм, уверенность в себе.</a:t>
            </a:r>
          </a:p>
        </p:txBody>
      </p:sp>
    </p:spTree>
    <p:extLst>
      <p:ext uri="{BB962C8B-B14F-4D97-AF65-F5344CB8AC3E}">
        <p14:creationId xmlns:p14="http://schemas.microsoft.com/office/powerpoint/2010/main" val="2091723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9D3B-2424-483A-9A0F-D9AF5F74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258392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деловые качества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FA5CD-00EE-4B9C-B2F1-88FEC2C76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9" y="1853754"/>
            <a:ext cx="10724916" cy="361259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, – знание организации, способность обеспечить ее деятельность всем необходимым, ставить и распределять среди исполнителей задачи, координировать и контролировать их осуществление, побуждать к труду; </a:t>
            </a:r>
          </a:p>
          <a:p>
            <a:r>
              <a:rPr lang="ru-RU" dirty="0"/>
              <a:t>– энергичность, доминантность, честолюбие, стремление к власти, личной независимости, к лидерству в любых обстоятельствах, а порой и любой ценой, завышенный уровень притязаний, смелость, решительность, напористость, воля, требовательность, бескомпромиссность в отстаивании своих прав;</a:t>
            </a:r>
          </a:p>
          <a:p>
            <a:r>
              <a:rPr lang="ru-RU" dirty="0"/>
              <a:t> – контактность, коммуникабельность, умение расположить к себе людей, убедить в правильности своей точки зрения, повести за собой; </a:t>
            </a:r>
          </a:p>
          <a:p>
            <a:r>
              <a:rPr lang="ru-RU" dirty="0"/>
              <a:t>– целеустремленность, инициативность, оперативность в решении проблем, умение быстро выбрать главное и сконцентрироваться на нем, но при необходимости легко перестроиться; </a:t>
            </a:r>
          </a:p>
          <a:p>
            <a:r>
              <a:rPr lang="ru-RU"/>
              <a:t>– </a:t>
            </a:r>
            <a:r>
              <a:rPr lang="ru-RU" dirty="0"/>
              <a:t>ответственность, способность управлять собой, своим поведением, рабочим временем, взаимоотношениями с окружающими, воспитывать их</a:t>
            </a:r>
            <a:r>
              <a:rPr lang="ru-RU"/>
              <a:t>; </a:t>
            </a:r>
          </a:p>
          <a:p>
            <a:r>
              <a:rPr lang="ru-RU"/>
              <a:t>– </a:t>
            </a:r>
            <a:r>
              <a:rPr lang="ru-RU" dirty="0"/>
              <a:t>стремление к преобразованиям, нововведениям, готовность идти на риск самому и увлекать за собой подчиненных и т. п.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3D05EB-3005-469D-A4D0-95E3895A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91" y="258392"/>
            <a:ext cx="2073758" cy="15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4B894-6B82-4734-AE27-CE740B2A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292231"/>
            <a:ext cx="11522697" cy="1561523"/>
          </a:xfrm>
        </p:spPr>
        <p:txBody>
          <a:bodyPr/>
          <a:lstStyle/>
          <a:p>
            <a:r>
              <a:rPr lang="ru-RU" i="1" dirty="0"/>
              <a:t>ключевые качества перспективных руководителей по </a:t>
            </a:r>
            <a:r>
              <a:rPr lang="ru-RU" dirty="0"/>
              <a:t>Ч. </a:t>
            </a:r>
            <a:r>
              <a:rPr lang="ru-RU" dirty="0" err="1"/>
              <a:t>Магерисон</a:t>
            </a:r>
            <a:r>
              <a:rPr lang="ru-RU" dirty="0"/>
              <a:t> (Австралия) и Э. </a:t>
            </a:r>
            <a:r>
              <a:rPr lang="ru-RU" dirty="0" err="1"/>
              <a:t>Какабадзе</a:t>
            </a:r>
            <a:r>
              <a:rPr lang="ru-RU" dirty="0"/>
              <a:t> (Великобритания)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DAAFD0-E3A7-4A1B-944D-CE9BF3A33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535" y="1781666"/>
            <a:ext cx="10093320" cy="3684679"/>
          </a:xfrm>
        </p:spPr>
        <p:txBody>
          <a:bodyPr/>
          <a:lstStyle/>
          <a:p>
            <a:r>
              <a:rPr lang="ru-RU" dirty="0"/>
              <a:t>* умение работать с людьми и делегировать своим подчиненным ряд своих полномочий;</a:t>
            </a:r>
          </a:p>
          <a:p>
            <a:r>
              <a:rPr lang="ru-RU" dirty="0"/>
              <a:t>* готовность рисковать и брать ответственность за это на себя;</a:t>
            </a:r>
          </a:p>
          <a:p>
            <a:r>
              <a:rPr lang="ru-RU" dirty="0"/>
              <a:t>*  активность (жизненная и управленческая);</a:t>
            </a:r>
          </a:p>
          <a:p>
            <a:r>
              <a:rPr lang="ru-RU" dirty="0"/>
              <a:t>*  приобретение основательного управленческого опыта до 35 лет;</a:t>
            </a:r>
          </a:p>
          <a:p>
            <a:r>
              <a:rPr lang="ru-RU" dirty="0"/>
              <a:t>*  умение при необходимости легко менять стиль управления;</a:t>
            </a:r>
          </a:p>
          <a:p>
            <a:r>
              <a:rPr lang="ru-RU" dirty="0"/>
              <a:t>* семейная поддержка.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7711B2-A686-425C-9A9B-6EE9552D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385" y="4239410"/>
            <a:ext cx="3817615" cy="23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21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71561-0334-4371-8DCF-A65ED342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16119"/>
            <a:ext cx="10630647" cy="669304"/>
          </a:xfrm>
        </p:spPr>
        <p:txBody>
          <a:bodyPr/>
          <a:lstStyle/>
          <a:p>
            <a:r>
              <a:rPr lang="ru-RU" dirty="0"/>
              <a:t>три блока качеств руководителя по В.М. Шепелю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859E3E-D416-4F5F-AABE-AF5153643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*  незаурядный интеллект,</a:t>
            </a:r>
          </a:p>
          <a:p>
            <a:r>
              <a:rPr lang="ru-RU" dirty="0"/>
              <a:t>*  фундаментальные знания,</a:t>
            </a:r>
          </a:p>
          <a:p>
            <a:r>
              <a:rPr lang="ru-RU" dirty="0"/>
              <a:t>*  достаточный опыт.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69B00F-F9BA-4939-8850-A704E6FC1754}"/>
              </a:ext>
            </a:extLst>
          </p:cNvPr>
          <p:cNvSpPr/>
          <p:nvPr/>
        </p:nvSpPr>
        <p:spPr>
          <a:xfrm>
            <a:off x="1338772" y="1398072"/>
            <a:ext cx="9162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Первый блок - общие качества </a:t>
            </a:r>
          </a:p>
        </p:txBody>
      </p:sp>
    </p:spTree>
    <p:extLst>
      <p:ext uri="{BB962C8B-B14F-4D97-AF65-F5344CB8AC3E}">
        <p14:creationId xmlns:p14="http://schemas.microsoft.com/office/powerpoint/2010/main" val="2338239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E3B3B-9068-4193-840F-32B2AF1D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Второй блок - конкретные качества: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670CF6-587F-4BB6-866A-C6760BEE9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0" y="1923068"/>
            <a:ext cx="11444139" cy="37235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* идейно-нравственные - мировоззрение, культуру, моральную мотивацию действий личности, ее гражданские качества;</a:t>
            </a:r>
          </a:p>
          <a:p>
            <a:r>
              <a:rPr lang="ru-RU" dirty="0"/>
              <a:t>* научно-профессиональные качества - знания, опыт, характеризующие технико-экономическую и управленческую компетентность, теоретический и практический уровень компетентности;</a:t>
            </a:r>
          </a:p>
          <a:p>
            <a:r>
              <a:rPr lang="ru-RU" dirty="0"/>
              <a:t>организационные качества – умение  подбирать и расставлять кадры, планировать их работу, обеспечивать четкий контроль и т.д.;</a:t>
            </a:r>
          </a:p>
          <a:p>
            <a:r>
              <a:rPr lang="ru-RU" dirty="0"/>
              <a:t>психофизические качества - соматические и психические данные, необходимы работнику управленческой профессии (хорошее здоровье, склонность к системному мышлению, развитость воображения, тренированная память, волевая подготовка).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340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020F1-2D78-43EC-AEE8-BBDC0A92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9" y="339366"/>
            <a:ext cx="10517526" cy="641023"/>
          </a:xfrm>
        </p:spPr>
        <p:txBody>
          <a:bodyPr>
            <a:normAutofit/>
          </a:bodyPr>
          <a:lstStyle/>
          <a:p>
            <a:r>
              <a:rPr lang="ru-RU" sz="2800" dirty="0"/>
              <a:t>третий блок - специфические личностно-деловые качества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9D9889-C26F-4C4F-B67E-6C6553CF6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* коммуникабельность </a:t>
            </a:r>
          </a:p>
          <a:p>
            <a:r>
              <a:rPr lang="ru-RU" dirty="0"/>
              <a:t>* </a:t>
            </a:r>
            <a:r>
              <a:rPr lang="ru-RU" dirty="0" err="1"/>
              <a:t>эмпатичность</a:t>
            </a:r>
            <a:r>
              <a:rPr lang="ru-RU" dirty="0"/>
              <a:t> </a:t>
            </a:r>
          </a:p>
          <a:p>
            <a:r>
              <a:rPr lang="ru-RU" dirty="0"/>
              <a:t>*  способность к психоанализу</a:t>
            </a:r>
          </a:p>
          <a:p>
            <a:r>
              <a:rPr lang="ru-RU" dirty="0"/>
              <a:t>* </a:t>
            </a:r>
            <a:r>
              <a:rPr lang="ru-RU" dirty="0" err="1"/>
              <a:t>стрессоустойчивостъ</a:t>
            </a:r>
            <a:endParaRPr lang="ru-RU" dirty="0"/>
          </a:p>
          <a:p>
            <a:r>
              <a:rPr lang="ru-RU" dirty="0"/>
              <a:t>* красноречивость </a:t>
            </a:r>
          </a:p>
          <a:p>
            <a:r>
              <a:rPr lang="ru-RU" dirty="0"/>
              <a:t>* визуальность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56462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031" y="631520"/>
            <a:ext cx="9715490" cy="52570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/>
              <a:t>Соотношение понятий: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0582" y="1697961"/>
            <a:ext cx="2808312" cy="216024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Человек</a:t>
            </a:r>
            <a:r>
              <a:rPr lang="ru-RU" sz="2800" b="1" i="1" dirty="0"/>
              <a:t> биосоциальное создание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5479" y="4581128"/>
            <a:ext cx="2808312" cy="216024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Человек рождается как </a:t>
            </a:r>
            <a:r>
              <a:rPr lang="ru-RU" sz="2800" b="1" i="1" dirty="0">
                <a:solidFill>
                  <a:srgbClr val="C00000"/>
                </a:solidFill>
              </a:rPr>
              <a:t>индивид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6368" y="5101358"/>
            <a:ext cx="5393275" cy="1368152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После формирования сознания человек становится </a:t>
            </a:r>
            <a:r>
              <a:rPr lang="ru-RU" sz="2400" b="1" i="1" dirty="0">
                <a:solidFill>
                  <a:srgbClr val="C00000"/>
                </a:solidFill>
              </a:rPr>
              <a:t>субъектом</a:t>
            </a:r>
            <a:r>
              <a:rPr lang="ru-RU" sz="2400" b="1" i="1" dirty="0"/>
              <a:t>, активно преобразующим мир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548694" y="3872317"/>
            <a:ext cx="792088" cy="6551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4403812" y="5193196"/>
            <a:ext cx="792088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42411" y="3287151"/>
            <a:ext cx="5393275" cy="1417622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В процессе включения в систему общественных отношений формируется </a:t>
            </a:r>
            <a:r>
              <a:rPr lang="ru-RU" sz="2400" b="1" i="1" dirty="0">
                <a:solidFill>
                  <a:srgbClr val="C00000"/>
                </a:solidFill>
              </a:rPr>
              <a:t>личность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42412" y="1529916"/>
            <a:ext cx="5393274" cy="1584176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В процессе дальнейшего индивидуального развития человек приобретает свою </a:t>
            </a:r>
            <a:r>
              <a:rPr lang="ru-RU" sz="2400" b="1" i="1" dirty="0">
                <a:solidFill>
                  <a:srgbClr val="C00000"/>
                </a:solidFill>
              </a:rPr>
              <a:t>индивидуальность*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457745" y="4496195"/>
            <a:ext cx="653561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455919" y="2911478"/>
            <a:ext cx="653561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63552" y="6459031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*.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7D22E1-BA57-4562-AC2F-572BB8F1FC2A}"/>
              </a:ext>
            </a:extLst>
          </p:cNvPr>
          <p:cNvSpPr/>
          <p:nvPr/>
        </p:nvSpPr>
        <p:spPr>
          <a:xfrm>
            <a:off x="2063552" y="116632"/>
            <a:ext cx="788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1. Личность как субъект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036821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Контрольные вопросы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Дайте определение личности.</a:t>
            </a:r>
          </a:p>
          <a:p>
            <a:r>
              <a:rPr lang="ru-RU" dirty="0"/>
              <a:t>Перечислите основные характеристики руководителя и лидера.</a:t>
            </a:r>
          </a:p>
          <a:p>
            <a:r>
              <a:rPr lang="ru-RU" dirty="0"/>
              <a:t>В чем заключается функция принятия решения? </a:t>
            </a:r>
          </a:p>
          <a:p>
            <a:r>
              <a:rPr lang="ru-RU" dirty="0"/>
              <a:t>Перечислите профессиональные качества руководителя</a:t>
            </a:r>
          </a:p>
          <a:p>
            <a:r>
              <a:rPr lang="ru-RU" dirty="0"/>
              <a:t>Ключевые качества перспективных руководителей по Ч. </a:t>
            </a:r>
            <a:r>
              <a:rPr lang="ru-RU" dirty="0" err="1"/>
              <a:t>Магерисон</a:t>
            </a:r>
            <a:r>
              <a:rPr lang="ru-RU" dirty="0"/>
              <a:t> (Австралия) и Э. </a:t>
            </a:r>
            <a:r>
              <a:rPr lang="ru-RU" dirty="0" err="1"/>
              <a:t>Какабадзе</a:t>
            </a:r>
            <a:r>
              <a:rPr lang="ru-RU" dirty="0"/>
              <a:t> (Великобритания) </a:t>
            </a:r>
          </a:p>
          <a:p>
            <a:r>
              <a:rPr lang="ru-RU" dirty="0"/>
              <a:t>Три блока качеств руководителя по В.М. Шепелю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242CF-9577-4A0A-A88C-3621339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11" y="201573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0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Источники и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059" y="1853754"/>
            <a:ext cx="9838796" cy="361259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О.А. Короткевич ЭУМК «Психология управления». Гомель, 2017, 173 с. </a:t>
            </a:r>
          </a:p>
          <a:p>
            <a:r>
              <a:rPr lang="ru-RU" dirty="0"/>
              <a:t>Урбанович А.А. Психология управления: Учебное пособие.— Мн.: </a:t>
            </a:r>
            <a:r>
              <a:rPr lang="ru-RU" dirty="0" err="1"/>
              <a:t>Харвест</a:t>
            </a:r>
            <a:r>
              <a:rPr lang="ru-RU" dirty="0"/>
              <a:t>, 2007. — 640 с. </a:t>
            </a:r>
          </a:p>
          <a:p>
            <a:r>
              <a:rPr lang="ru-RU" dirty="0"/>
              <a:t>Захарова, Л.Н. Психология управления: Учебное пособие / Л.Н. Захарова. - М.: Логос, 2013. - 376 c.</a:t>
            </a:r>
          </a:p>
          <a:p>
            <a:r>
              <a:rPr lang="ru-RU" dirty="0"/>
              <a:t>Ю. А. Мальцева, О. Ю. Яценко Психология управления. Екатеринбург : Изд-во Урал. ун-та, 2016.— 92 с</a:t>
            </a:r>
          </a:p>
          <a:p>
            <a:r>
              <a:rPr lang="ru-RU" dirty="0"/>
              <a:t>Коноваленко, В. А. Психология управления персоналом: учебник для академического бакалавриата / В. А. Коноваленко, М. Ю. Коноваленко, А. А. Соломатин. — М. : Издательство </a:t>
            </a:r>
            <a:r>
              <a:rPr lang="ru-RU" dirty="0" err="1"/>
              <a:t>Юрайт</a:t>
            </a:r>
            <a:r>
              <a:rPr lang="ru-RU" dirty="0"/>
              <a:t>, 2015. — 477 с. — (Серия : Бакалавр. Академический курс).</a:t>
            </a:r>
          </a:p>
          <a:p>
            <a:r>
              <a:rPr lang="ru-RU" dirty="0"/>
              <a:t>Психология управления персоналом: учебник и практикум для академического бакалавриата книга. Автор: Базаров Т.Ю. Год издания: 2015; Место издания: Издательство </a:t>
            </a:r>
            <a:r>
              <a:rPr lang="ru-RU" dirty="0" err="1"/>
              <a:t>Юрайт</a:t>
            </a:r>
            <a:r>
              <a:rPr lang="ru-RU" dirty="0"/>
              <a:t> М; Объём: 381 с.</a:t>
            </a:r>
          </a:p>
          <a:p>
            <a:r>
              <a:rPr lang="ru-RU" dirty="0"/>
              <a:t>Базаров Т.Ю. Психология управления персоналом. Теория и практика: учебник для бакалавров. — М.: </a:t>
            </a:r>
            <a:r>
              <a:rPr lang="ru-RU" dirty="0" err="1"/>
              <a:t>Юрайт</a:t>
            </a:r>
            <a:r>
              <a:rPr lang="ru-RU" dirty="0"/>
              <a:t>, 2014. — 381 с.</a:t>
            </a:r>
            <a:endParaRPr lang="ru-RU" u="sng" dirty="0">
              <a:hlinkClick r:id="rId2"/>
            </a:endParaRPr>
          </a:p>
          <a:p>
            <a:r>
              <a:rPr lang="en-US" u="sng" dirty="0">
                <a:hlinkClick r:id="rId3"/>
              </a:rPr>
              <a:t>https://en.ppt-online.org/500077</a:t>
            </a:r>
            <a:endParaRPr lang="ru-RU" u="sng" dirty="0"/>
          </a:p>
          <a:p>
            <a:r>
              <a:rPr lang="ru-RU" dirty="0"/>
              <a:t>Картинки из интернета</a:t>
            </a:r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9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благодарю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2178F8-5113-4D42-A1F0-2EDC8E6F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6277" y="3429000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9996C6-40CC-4721-8B89-D440943ED45C}"/>
              </a:ext>
            </a:extLst>
          </p:cNvPr>
          <p:cNvSpPr/>
          <p:nvPr/>
        </p:nvSpPr>
        <p:spPr>
          <a:xfrm>
            <a:off x="1376165" y="2554665"/>
            <a:ext cx="92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Мамбеталина Алия Сактагановна </a:t>
            </a:r>
            <a:r>
              <a:rPr lang="ru-RU" sz="2400" dirty="0" err="1">
                <a:solidFill>
                  <a:srgbClr val="FF0000"/>
                </a:solidFill>
              </a:rPr>
              <a:t>к.пс.н</a:t>
            </a:r>
            <a:r>
              <a:rPr lang="ru-RU" sz="2400" dirty="0">
                <a:solidFill>
                  <a:srgbClr val="FF0000"/>
                </a:solidFill>
              </a:rPr>
              <a:t>.,  доцент ЕНУ им. Л. Гумилева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 err="1">
                <a:solidFill>
                  <a:srgbClr val="FF0000"/>
                </a:solidFill>
              </a:rPr>
              <a:t>mail</a:t>
            </a:r>
            <a:r>
              <a:rPr lang="ru-RU" sz="2400" dirty="0">
                <a:solidFill>
                  <a:srgbClr val="FF0000"/>
                </a:solidFill>
              </a:rPr>
              <a:t>:     mambetalina@mail.ru</a:t>
            </a:r>
          </a:p>
          <a:p>
            <a:r>
              <a:rPr lang="ru-RU" sz="2400" dirty="0">
                <a:solidFill>
                  <a:srgbClr val="FF0000"/>
                </a:solidFill>
              </a:rPr>
              <a:t>m. </a:t>
            </a:r>
            <a:r>
              <a:rPr lang="ru-RU" sz="2400" dirty="0" err="1">
                <a:solidFill>
                  <a:srgbClr val="FF0000"/>
                </a:solidFill>
              </a:rPr>
              <a:t>phone</a:t>
            </a:r>
            <a:r>
              <a:rPr lang="ru-RU" sz="2400" dirty="0">
                <a:solidFill>
                  <a:srgbClr val="FF0000"/>
                </a:solidFill>
              </a:rPr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208611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461" y="216817"/>
            <a:ext cx="9697394" cy="1636938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/>
              <a:t>Человек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24000" y="3789040"/>
            <a:ext cx="9144000" cy="720080"/>
          </a:xfrm>
        </p:spPr>
        <p:txBody>
          <a:bodyPr>
            <a:normAutofit lnSpcReduction="10000"/>
          </a:bodyPr>
          <a:lstStyle/>
          <a:p>
            <a:r>
              <a:rPr lang="ru-RU" sz="1900" b="1" dirty="0">
                <a:solidFill>
                  <a:srgbClr val="C00000"/>
                </a:solidFill>
              </a:rPr>
              <a:t>Это кодовое понятие, указывающее на отнесенность существа к высшей ступени развития живой природы.  </a:t>
            </a:r>
            <a:r>
              <a:rPr lang="ru-RU" sz="1900" dirty="0"/>
              <a:t>(Своеобразный представитель других существ.)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1266326"/>
            <a:ext cx="8352928" cy="237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3512" y="4509120"/>
            <a:ext cx="367240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3-5 млн. лет назад древнейшие люди: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Homo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Habilis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 умелый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Homo erectus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 прямоходящий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9936" y="4509120"/>
            <a:ext cx="2439888" cy="183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тыс. лет назад:</a:t>
            </a:r>
          </a:p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Палеонтропы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(неандертальцы)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12224" y="4521743"/>
            <a:ext cx="2439888" cy="179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40-35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тыс. лет назад: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Homo sapiens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Человек разумный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1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358" y="169965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/>
              <a:t>И</a:t>
            </a:r>
            <a:r>
              <a:rPr lang="ru-RU" sz="6600" i="1" dirty="0"/>
              <a:t>ндивид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31504" y="1219200"/>
            <a:ext cx="8856984" cy="2857872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i="1" dirty="0"/>
              <a:t>И</a:t>
            </a:r>
            <a:r>
              <a:rPr lang="ru-RU" sz="4000" i="1" dirty="0"/>
              <a:t>меет свои желания и стремления</a:t>
            </a:r>
          </a:p>
          <a:p>
            <a:r>
              <a:rPr lang="ru-RU" sz="4000" b="1" i="1" dirty="0"/>
              <a:t>Б</a:t>
            </a:r>
            <a:r>
              <a:rPr lang="ru-RU" sz="4000" i="1" dirty="0"/>
              <a:t>иосоциальное существо</a:t>
            </a:r>
          </a:p>
          <a:p>
            <a:r>
              <a:rPr lang="ru-RU" sz="4000" b="1" i="1" dirty="0"/>
              <a:t>О</a:t>
            </a:r>
            <a:r>
              <a:rPr lang="ru-RU" sz="4000" i="1" dirty="0"/>
              <a:t>бладает правилами и обязанностями человека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4221089"/>
            <a:ext cx="8784976" cy="24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78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52400"/>
            <a:ext cx="8712968" cy="9906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/>
              <a:t>С</a:t>
            </a:r>
            <a:r>
              <a:rPr lang="ru-RU" sz="7200" dirty="0"/>
              <a:t>убъект </a:t>
            </a:r>
            <a:r>
              <a:rPr lang="ru-RU" sz="2800" dirty="0"/>
              <a:t>по отношению к обществу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3512" y="1484784"/>
            <a:ext cx="8784976" cy="3577952"/>
          </a:xfrm>
        </p:spPr>
        <p:txBody>
          <a:bodyPr>
            <a:normAutofit fontScale="92500" lnSpcReduction="10000"/>
          </a:bodyPr>
          <a:lstStyle/>
          <a:p>
            <a:r>
              <a:rPr lang="ru-RU" sz="6000" b="1" u="sng" dirty="0">
                <a:solidFill>
                  <a:srgbClr val="002060"/>
                </a:solidFill>
              </a:rPr>
              <a:t>Человек выступает как:</a:t>
            </a:r>
          </a:p>
          <a:p>
            <a:pPr>
              <a:buFontTx/>
              <a:buChar char="-"/>
            </a:pPr>
            <a:r>
              <a:rPr lang="ru-RU" sz="3600" b="1" i="1" dirty="0"/>
              <a:t>У</a:t>
            </a:r>
            <a:r>
              <a:rPr lang="ru-RU" sz="3600" i="1" dirty="0"/>
              <a:t>частник общественного процесса и конкретной деятельности</a:t>
            </a:r>
          </a:p>
          <a:p>
            <a:pPr>
              <a:buFontTx/>
              <a:buChar char="-"/>
            </a:pPr>
            <a:r>
              <a:rPr lang="ru-RU" sz="3600" b="1" i="1" dirty="0"/>
              <a:t>И</a:t>
            </a:r>
            <a:r>
              <a:rPr lang="ru-RU" sz="3600" i="1" dirty="0"/>
              <a:t>сточник познания и преобразования объективной действительности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0058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366" y="169965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/>
              <a:t>Личность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3512" y="1219200"/>
            <a:ext cx="8856984" cy="1273696"/>
          </a:xfrm>
        </p:spPr>
        <p:txBody>
          <a:bodyPr>
            <a:normAutofit/>
          </a:bodyPr>
          <a:lstStyle/>
          <a:p>
            <a:r>
              <a:rPr lang="ru-RU" dirty="0"/>
              <a:t>Это основное свойства человека, отражающее его сущность. Формируется в процессе общения человека.  Отражает отношение человека к определенному обществу, культуре и т.п.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03512" y="2492896"/>
          <a:ext cx="8856984" cy="225436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9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Наследственные факторы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Природно-климатическая среда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Социальные факторы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33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/>
                        <a:t>Особенности физиологии высшей нервной деятельности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/>
                        <a:t>Анатомо-физиологические особенности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/>
                        <a:t>Образование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/>
                        <a:t>Семья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/>
                        <a:t>Воспитание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/>
                        <a:t>Общение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/>
                        <a:t>Труд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/>
                        <a:t>Климат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/>
                        <a:t>Географическое положение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1631504" y="4869160"/>
            <a:ext cx="8856984" cy="141771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u="sng" dirty="0"/>
              <a:t>Характеристики:</a:t>
            </a:r>
          </a:p>
          <a:p>
            <a:pPr marL="0" indent="0">
              <a:buNone/>
            </a:pPr>
            <a:r>
              <a:rPr lang="ru-RU" sz="2000" b="1" dirty="0"/>
              <a:t>а</a:t>
            </a:r>
            <a:r>
              <a:rPr lang="ru-RU" sz="2000" dirty="0"/>
              <a:t>) Содержание и сущность мироздания </a:t>
            </a:r>
            <a:r>
              <a:rPr lang="ru-RU" sz="2000" b="1" dirty="0"/>
              <a:t>б</a:t>
            </a:r>
            <a:r>
              <a:rPr lang="ru-RU" sz="2000" dirty="0"/>
              <a:t>) Целостность мировоззрения                         </a:t>
            </a:r>
            <a:r>
              <a:rPr lang="ru-RU" sz="2000" b="1" dirty="0"/>
              <a:t>в</a:t>
            </a:r>
            <a:r>
              <a:rPr lang="ru-RU" sz="2000" dirty="0"/>
              <a:t>) Осознание своего места в обществе </a:t>
            </a:r>
            <a:r>
              <a:rPr lang="ru-RU" sz="2000" b="1" dirty="0"/>
              <a:t>г</a:t>
            </a:r>
            <a:r>
              <a:rPr lang="ru-RU" sz="2000" dirty="0"/>
              <a:t>) Содержание и характеристика потребностей и интересов </a:t>
            </a:r>
            <a:r>
              <a:rPr lang="ru-RU" sz="2000" b="1" dirty="0"/>
              <a:t>д</a:t>
            </a:r>
            <a:r>
              <a:rPr lang="ru-RU" sz="2000" dirty="0"/>
              <a:t>) Соотношение и проявление личностных качеств</a:t>
            </a:r>
          </a:p>
        </p:txBody>
      </p:sp>
    </p:spTree>
    <p:extLst>
      <p:ext uri="{BB962C8B-B14F-4D97-AF65-F5344CB8AC3E}">
        <p14:creationId xmlns:p14="http://schemas.microsoft.com/office/powerpoint/2010/main" val="427750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71" y="88082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ru-RU" sz="7200" dirty="0"/>
              <a:t>Индивидуальность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24000" y="1219200"/>
            <a:ext cx="9144000" cy="1705744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Это единство неповторимых личностных свойств конкретного человека. Своеобразие его психофизиологической  структуры, интеллекта, мировоззрения, сочетание бытовых, производственных и общественных функций. Признак и оригинальность личности. </a:t>
            </a:r>
          </a:p>
          <a:p>
            <a:endParaRPr lang="ru-RU" sz="1800" dirty="0"/>
          </a:p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31504" y="2924944"/>
          <a:ext cx="8849683" cy="40329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521">
                <a:tc>
                  <a:txBody>
                    <a:bodyPr/>
                    <a:lstStyle/>
                    <a:p>
                      <a:r>
                        <a:rPr lang="ru-RU" sz="2000" dirty="0"/>
                        <a:t>Биологические отличия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Психологические отличия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Социальные отличия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152">
                <a:tc>
                  <a:txBody>
                    <a:bodyPr/>
                    <a:lstStyle/>
                    <a:p>
                      <a:r>
                        <a:rPr lang="ru-RU" dirty="0"/>
                        <a:t>Специфические</a:t>
                      </a:r>
                      <a:r>
                        <a:rPr lang="ru-RU" baseline="0" dirty="0"/>
                        <a:t> черты,   присущие определенной особи, организму в силу сочетания наследственных и приобретенных свойств.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Целостная характеристика</a:t>
                      </a:r>
                      <a:r>
                        <a:rPr lang="ru-RU" baseline="0" dirty="0"/>
                        <a:t> определенного человека через его темперамент, характер, интеллект, потребности и способности.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Неповторимое своеобразие какого-либо явления, включая природные и общественные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874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Цвет кожи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Антропометрия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Группа крови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/>
                        <a:t>Темперамент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/>
                        <a:t>Характер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/>
                        <a:t>Интеллект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/>
                        <a:t>Потребности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/>
                        <a:t>Способности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/>
                        <a:t>Интересы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Место в социально-классовой структуре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Отношение к собственности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36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181" y="0"/>
            <a:ext cx="10340417" cy="1800225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  Центральная фигура в управленческом процессе человек.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181" y="1470287"/>
            <a:ext cx="9601196" cy="4075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Субъект управления отдельные люди или группы людей, наделенные управленческими полномочиями и осуществляющие или принимающие участие в управленческой деятельности.</a:t>
            </a:r>
          </a:p>
          <a:p>
            <a:pPr marL="0" indent="0">
              <a:buNone/>
            </a:pPr>
            <a:r>
              <a:rPr lang="ru-RU" dirty="0"/>
              <a:t> Объект управления отдельные люди или группы, на которые направлены организационные, систематические, планомерные воздействия субъекта управления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3B57E-DDAF-4810-8F3F-056AECA53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802" y="958452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7357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752</TotalTime>
  <Words>1646</Words>
  <Application>Microsoft Office PowerPoint</Application>
  <PresentationFormat>Широкоэкранный</PresentationFormat>
  <Paragraphs>198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Gill Sans MT</vt:lpstr>
      <vt:lpstr>Wingdings 3</vt:lpstr>
      <vt:lpstr>Галерея</vt:lpstr>
      <vt:lpstr>Личность руководителя</vt:lpstr>
      <vt:lpstr>План лекции </vt:lpstr>
      <vt:lpstr>Соотношение понятий:</vt:lpstr>
      <vt:lpstr>Человек</vt:lpstr>
      <vt:lpstr>Индивид</vt:lpstr>
      <vt:lpstr>Субъект по отношению к обществу</vt:lpstr>
      <vt:lpstr>Личность</vt:lpstr>
      <vt:lpstr>Индивидуальность</vt:lpstr>
      <vt:lpstr>  Центральная фигура в управленческом процессе человек. </vt:lpstr>
      <vt:lpstr>2 .Руководство и лидерство как социальные феномены</vt:lpstr>
      <vt:lpstr>Основные различия между лидерством и руководством</vt:lpstr>
      <vt:lpstr>лидерство</vt:lpstr>
      <vt:lpstr>возникновение:</vt:lpstr>
      <vt:lpstr>функционирование: </vt:lpstr>
      <vt:lpstr>социальная роль руководителя и лидера: </vt:lpstr>
      <vt:lpstr>регламентация деятельности:</vt:lpstr>
      <vt:lpstr>режим внешних связей: </vt:lpstr>
      <vt:lpstr>Характеристики Руководителя-лидера </vt:lpstr>
      <vt:lpstr>3. Основные функции руководителя </vt:lpstr>
      <vt:lpstr>Основные функции руководителя</vt:lpstr>
      <vt:lpstr>Основные функции руководителя</vt:lpstr>
      <vt:lpstr>4.Основные психологические качества руководителя</vt:lpstr>
      <vt:lpstr>Профессиональные качества</vt:lpstr>
      <vt:lpstr>Личностные качества </vt:lpstr>
      <vt:lpstr>деловые качества</vt:lpstr>
      <vt:lpstr>ключевые качества перспективных руководителей по Ч. Магерисон (Австралия) и Э. Какабадзе (Великобритания) </vt:lpstr>
      <vt:lpstr>три блока качеств руководителя по В.М. Шепелю</vt:lpstr>
      <vt:lpstr>Второй блок - конкретные качества: </vt:lpstr>
      <vt:lpstr>третий блок - специфические личностно-деловые качества</vt:lpstr>
      <vt:lpstr>Контрольные вопросы лекции</vt:lpstr>
      <vt:lpstr>Источники и ссылки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User</dc:creator>
  <cp:lastModifiedBy>Houm</cp:lastModifiedBy>
  <cp:revision>72</cp:revision>
  <dcterms:created xsi:type="dcterms:W3CDTF">2020-08-21T14:43:09Z</dcterms:created>
  <dcterms:modified xsi:type="dcterms:W3CDTF">2021-04-20T06:58:04Z</dcterms:modified>
</cp:coreProperties>
</file>