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26866C-640D-43ED-8DD4-87FF612D52D8}" type="doc">
      <dgm:prSet loTypeId="urn:microsoft.com/office/officeart/2005/8/layout/hierarchy5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5F432878-0733-4A57-AF61-AF99E7FE55FF}">
      <dgm:prSet phldrT="[Текст]" custT="1"/>
      <dgm:spPr/>
      <dgm:t>
        <a:bodyPr/>
        <a:lstStyle/>
        <a:p>
          <a:r>
            <a:rPr lang="kk-KZ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Дескриптивті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B8F44D-64BA-4A83-A39D-C06FB5CEAA09}" type="parTrans" cxnId="{6ECA73DA-563B-412D-8450-7A132795416D}">
      <dgm:prSet/>
      <dgm:spPr/>
      <dgm:t>
        <a:bodyPr/>
        <a:lstStyle/>
        <a:p>
          <a:endParaRPr lang="ru-RU"/>
        </a:p>
      </dgm:t>
    </dgm:pt>
    <dgm:pt modelId="{3B1CD6A1-F476-4E2B-A53C-5D85AC4E5407}" type="sibTrans" cxnId="{6ECA73DA-563B-412D-8450-7A132795416D}">
      <dgm:prSet/>
      <dgm:spPr/>
      <dgm:t>
        <a:bodyPr/>
        <a:lstStyle/>
        <a:p>
          <a:endParaRPr lang="ru-RU"/>
        </a:p>
      </dgm:t>
    </dgm:pt>
    <dgm:pt modelId="{0B966AC4-AD09-4BBB-B088-7E38534C1AB1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Теориялық негіздері</a:t>
          </a:r>
        </a:p>
        <a:p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әдіснаманы анықтау; ғылым әдіснамасының, оның деңгейлерінің қызмет жүйесі мен білім жүесі ретіндегі сипаты (жалпы философиялық, жалпы ғылыми, нақты ғылыми, зерттеу техникасы </a:t>
          </a:r>
          <a:r>
            <a: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FBDFE0-396A-4702-A5F8-87337B892EEB}" type="parTrans" cxnId="{05A703E1-6165-42E9-AE14-9C99A0EAD1BA}">
      <dgm:prSet/>
      <dgm:spPr/>
      <dgm:t>
        <a:bodyPr/>
        <a:lstStyle/>
        <a:p>
          <a:endParaRPr lang="ru-RU"/>
        </a:p>
      </dgm:t>
    </dgm:pt>
    <dgm:pt modelId="{BD93CFB4-11E6-4F87-98C3-F5CE3C02B96B}" type="sibTrans" cxnId="{05A703E1-6165-42E9-AE14-9C99A0EAD1BA}">
      <dgm:prSet/>
      <dgm:spPr/>
      <dgm:t>
        <a:bodyPr/>
        <a:lstStyle/>
        <a:p>
          <a:endParaRPr lang="ru-RU"/>
        </a:p>
      </dgm:t>
    </dgm:pt>
    <dgm:pt modelId="{07F5BEC6-A544-4DB8-A5F2-AA0B4F91673F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Нормативтік негіздер</a:t>
          </a:r>
          <a:endParaRPr lang="ru-RU" sz="16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педагогикадағы ғылыми таным; педагогика саласындағы ғылымға жататын жұмыстардың анықтамалары; мақсаттың сипаты, зерттеудің арнайы объектісін анықтау; педагогикалық зерттеулердің типологиясы; танымның арнайы құралдарын пайдалану; педагогика саласындағы ғалым өзінің ғылыми жұмысын бағалай алатын зерттеудің сипаттары.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1B0F32-8DE6-4DA6-A4F8-9AC03F13D2E5}" type="parTrans" cxnId="{D2C05C8B-A961-4CD3-BBFF-115B6D1461D5}">
      <dgm:prSet/>
      <dgm:spPr/>
      <dgm:t>
        <a:bodyPr/>
        <a:lstStyle/>
        <a:p>
          <a:endParaRPr lang="ru-RU"/>
        </a:p>
      </dgm:t>
    </dgm:pt>
    <dgm:pt modelId="{8CE6EBC8-70D7-4D19-9F79-943ABCD09533}" type="sibTrans" cxnId="{D2C05C8B-A961-4CD3-BBFF-115B6D1461D5}">
      <dgm:prSet/>
      <dgm:spPr/>
      <dgm:t>
        <a:bodyPr/>
        <a:lstStyle/>
        <a:p>
          <a:endParaRPr lang="ru-RU"/>
        </a:p>
      </dgm:t>
    </dgm:pt>
    <dgm:pt modelId="{70C0783F-A193-4400-B858-F68C97ED265B}" type="pres">
      <dgm:prSet presAssocID="{2C26866C-640D-43ED-8DD4-87FF612D52D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9F94FAE-45C2-4517-A4E5-22D1FBDF885E}" type="pres">
      <dgm:prSet presAssocID="{2C26866C-640D-43ED-8DD4-87FF612D52D8}" presName="hierFlow" presStyleCnt="0"/>
      <dgm:spPr/>
    </dgm:pt>
    <dgm:pt modelId="{44F0CA57-B20B-43E9-BC76-FC066772C6AC}" type="pres">
      <dgm:prSet presAssocID="{2C26866C-640D-43ED-8DD4-87FF612D52D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5FF2EBF4-B940-4496-849E-69F06DECAA75}" type="pres">
      <dgm:prSet presAssocID="{5F432878-0733-4A57-AF61-AF99E7FE55FF}" presName="Name17" presStyleCnt="0"/>
      <dgm:spPr/>
    </dgm:pt>
    <dgm:pt modelId="{7221D51D-9C80-4FD1-A68F-7EF7D08F0A3A}" type="pres">
      <dgm:prSet presAssocID="{5F432878-0733-4A57-AF61-AF99E7FE55FF}" presName="level1Shape" presStyleLbl="node0" presStyleIdx="0" presStyleCnt="1" custScaleY="149902" custLinFactNeighborX="-17534" custLinFactNeighborY="-2568">
        <dgm:presLayoutVars>
          <dgm:chPref val="3"/>
        </dgm:presLayoutVars>
      </dgm:prSet>
      <dgm:spPr/>
    </dgm:pt>
    <dgm:pt modelId="{92A32D96-8F84-47F4-8B15-E919D56FAFA7}" type="pres">
      <dgm:prSet presAssocID="{5F432878-0733-4A57-AF61-AF99E7FE55FF}" presName="hierChild2" presStyleCnt="0"/>
      <dgm:spPr/>
    </dgm:pt>
    <dgm:pt modelId="{C99F6CB2-1140-4CEA-A19B-2CE2D95F324B}" type="pres">
      <dgm:prSet presAssocID="{BBFBDFE0-396A-4702-A5F8-87337B892EEB}" presName="Name25" presStyleLbl="parChTrans1D2" presStyleIdx="0" presStyleCnt="2"/>
      <dgm:spPr/>
    </dgm:pt>
    <dgm:pt modelId="{340EE39E-AE5F-4EBA-89EF-4B262FCEB02B}" type="pres">
      <dgm:prSet presAssocID="{BBFBDFE0-396A-4702-A5F8-87337B892EEB}" presName="connTx" presStyleLbl="parChTrans1D2" presStyleIdx="0" presStyleCnt="2"/>
      <dgm:spPr/>
    </dgm:pt>
    <dgm:pt modelId="{F036B0A5-AF73-436E-A4B2-D5627189EF9F}" type="pres">
      <dgm:prSet presAssocID="{0B966AC4-AD09-4BBB-B088-7E38534C1AB1}" presName="Name30" presStyleCnt="0"/>
      <dgm:spPr/>
    </dgm:pt>
    <dgm:pt modelId="{1195AB67-8E74-4554-9213-240956A07232}" type="pres">
      <dgm:prSet presAssocID="{0B966AC4-AD09-4BBB-B088-7E38534C1AB1}" presName="level2Shape" presStyleLbl="node2" presStyleIdx="0" presStyleCnt="2" custScaleX="199460" custScaleY="149902"/>
      <dgm:spPr/>
      <dgm:t>
        <a:bodyPr/>
        <a:lstStyle/>
        <a:p>
          <a:endParaRPr lang="ru-RU"/>
        </a:p>
      </dgm:t>
    </dgm:pt>
    <dgm:pt modelId="{6A0AE37C-24EE-49CC-BB22-52328E9592BA}" type="pres">
      <dgm:prSet presAssocID="{0B966AC4-AD09-4BBB-B088-7E38534C1AB1}" presName="hierChild3" presStyleCnt="0"/>
      <dgm:spPr/>
    </dgm:pt>
    <dgm:pt modelId="{F0659ACC-E261-4504-A06D-DDDBE7F8A255}" type="pres">
      <dgm:prSet presAssocID="{211B0F32-8DE6-4DA6-A4F8-9AC03F13D2E5}" presName="Name25" presStyleLbl="parChTrans1D2" presStyleIdx="1" presStyleCnt="2"/>
      <dgm:spPr/>
    </dgm:pt>
    <dgm:pt modelId="{2078C5D3-1592-4FF8-A93F-E8908098A6D7}" type="pres">
      <dgm:prSet presAssocID="{211B0F32-8DE6-4DA6-A4F8-9AC03F13D2E5}" presName="connTx" presStyleLbl="parChTrans1D2" presStyleIdx="1" presStyleCnt="2"/>
      <dgm:spPr/>
    </dgm:pt>
    <dgm:pt modelId="{9DF94347-3ABC-4B2B-9E14-EEFDF2DB719B}" type="pres">
      <dgm:prSet presAssocID="{07F5BEC6-A544-4DB8-A5F2-AA0B4F91673F}" presName="Name30" presStyleCnt="0"/>
      <dgm:spPr/>
    </dgm:pt>
    <dgm:pt modelId="{B336E492-6827-4B5C-8AC6-455CCD6F9A3E}" type="pres">
      <dgm:prSet presAssocID="{07F5BEC6-A544-4DB8-A5F2-AA0B4F91673F}" presName="level2Shape" presStyleLbl="node2" presStyleIdx="1" presStyleCnt="2" custScaleX="204597" custScaleY="226121"/>
      <dgm:spPr/>
      <dgm:t>
        <a:bodyPr/>
        <a:lstStyle/>
        <a:p>
          <a:endParaRPr lang="ru-RU"/>
        </a:p>
      </dgm:t>
    </dgm:pt>
    <dgm:pt modelId="{8187BDB4-3B9D-472E-90C3-62469CCE0069}" type="pres">
      <dgm:prSet presAssocID="{07F5BEC6-A544-4DB8-A5F2-AA0B4F91673F}" presName="hierChild3" presStyleCnt="0"/>
      <dgm:spPr/>
    </dgm:pt>
    <dgm:pt modelId="{E1B18FED-F462-444D-9293-1A77EDA00162}" type="pres">
      <dgm:prSet presAssocID="{2C26866C-640D-43ED-8DD4-87FF612D52D8}" presName="bgShapesFlow" presStyleCnt="0"/>
      <dgm:spPr/>
    </dgm:pt>
  </dgm:ptLst>
  <dgm:cxnLst>
    <dgm:cxn modelId="{01E780F2-4C29-42C2-8645-852B597BD018}" type="presOf" srcId="{BBFBDFE0-396A-4702-A5F8-87337B892EEB}" destId="{C99F6CB2-1140-4CEA-A19B-2CE2D95F324B}" srcOrd="0" destOrd="0" presId="urn:microsoft.com/office/officeart/2005/8/layout/hierarchy5"/>
    <dgm:cxn modelId="{328DF38D-68D5-473A-89C0-72D2CE3E29B7}" type="presOf" srcId="{2C26866C-640D-43ED-8DD4-87FF612D52D8}" destId="{70C0783F-A193-4400-B858-F68C97ED265B}" srcOrd="0" destOrd="0" presId="urn:microsoft.com/office/officeart/2005/8/layout/hierarchy5"/>
    <dgm:cxn modelId="{05A703E1-6165-42E9-AE14-9C99A0EAD1BA}" srcId="{5F432878-0733-4A57-AF61-AF99E7FE55FF}" destId="{0B966AC4-AD09-4BBB-B088-7E38534C1AB1}" srcOrd="0" destOrd="0" parTransId="{BBFBDFE0-396A-4702-A5F8-87337B892EEB}" sibTransId="{BD93CFB4-11E6-4F87-98C3-F5CE3C02B96B}"/>
    <dgm:cxn modelId="{CC4F89F9-FB84-4574-8E59-4AC242FCEB70}" type="presOf" srcId="{0B966AC4-AD09-4BBB-B088-7E38534C1AB1}" destId="{1195AB67-8E74-4554-9213-240956A07232}" srcOrd="0" destOrd="0" presId="urn:microsoft.com/office/officeart/2005/8/layout/hierarchy5"/>
    <dgm:cxn modelId="{6ECA73DA-563B-412D-8450-7A132795416D}" srcId="{2C26866C-640D-43ED-8DD4-87FF612D52D8}" destId="{5F432878-0733-4A57-AF61-AF99E7FE55FF}" srcOrd="0" destOrd="0" parTransId="{A7B8F44D-64BA-4A83-A39D-C06FB5CEAA09}" sibTransId="{3B1CD6A1-F476-4E2B-A53C-5D85AC4E5407}"/>
    <dgm:cxn modelId="{65B20E6C-6BF8-4FFD-8CD6-57639A572CBF}" type="presOf" srcId="{5F432878-0733-4A57-AF61-AF99E7FE55FF}" destId="{7221D51D-9C80-4FD1-A68F-7EF7D08F0A3A}" srcOrd="0" destOrd="0" presId="urn:microsoft.com/office/officeart/2005/8/layout/hierarchy5"/>
    <dgm:cxn modelId="{97649C3A-A60B-4272-B049-2935149235E8}" type="presOf" srcId="{07F5BEC6-A544-4DB8-A5F2-AA0B4F91673F}" destId="{B336E492-6827-4B5C-8AC6-455CCD6F9A3E}" srcOrd="0" destOrd="0" presId="urn:microsoft.com/office/officeart/2005/8/layout/hierarchy5"/>
    <dgm:cxn modelId="{BBC26026-3DB6-4FA4-9F6D-B1FD9B458EA3}" type="presOf" srcId="{211B0F32-8DE6-4DA6-A4F8-9AC03F13D2E5}" destId="{2078C5D3-1592-4FF8-A93F-E8908098A6D7}" srcOrd="1" destOrd="0" presId="urn:microsoft.com/office/officeart/2005/8/layout/hierarchy5"/>
    <dgm:cxn modelId="{40FFEC19-46E0-4FCC-A810-C72D00C8E9A3}" type="presOf" srcId="{BBFBDFE0-396A-4702-A5F8-87337B892EEB}" destId="{340EE39E-AE5F-4EBA-89EF-4B262FCEB02B}" srcOrd="1" destOrd="0" presId="urn:microsoft.com/office/officeart/2005/8/layout/hierarchy5"/>
    <dgm:cxn modelId="{D2C05C8B-A961-4CD3-BBFF-115B6D1461D5}" srcId="{5F432878-0733-4A57-AF61-AF99E7FE55FF}" destId="{07F5BEC6-A544-4DB8-A5F2-AA0B4F91673F}" srcOrd="1" destOrd="0" parTransId="{211B0F32-8DE6-4DA6-A4F8-9AC03F13D2E5}" sibTransId="{8CE6EBC8-70D7-4D19-9F79-943ABCD09533}"/>
    <dgm:cxn modelId="{7BC92CA4-04F5-42B7-8907-602D373CFA9D}" type="presOf" srcId="{211B0F32-8DE6-4DA6-A4F8-9AC03F13D2E5}" destId="{F0659ACC-E261-4504-A06D-DDDBE7F8A255}" srcOrd="0" destOrd="0" presId="urn:microsoft.com/office/officeart/2005/8/layout/hierarchy5"/>
    <dgm:cxn modelId="{66938C05-A4A2-46C7-8028-A2CE9E775DEF}" type="presParOf" srcId="{70C0783F-A193-4400-B858-F68C97ED265B}" destId="{A9F94FAE-45C2-4517-A4E5-22D1FBDF885E}" srcOrd="0" destOrd="0" presId="urn:microsoft.com/office/officeart/2005/8/layout/hierarchy5"/>
    <dgm:cxn modelId="{90B3114B-3F95-40D6-9847-23A3ED2FF817}" type="presParOf" srcId="{A9F94FAE-45C2-4517-A4E5-22D1FBDF885E}" destId="{44F0CA57-B20B-43E9-BC76-FC066772C6AC}" srcOrd="0" destOrd="0" presId="urn:microsoft.com/office/officeart/2005/8/layout/hierarchy5"/>
    <dgm:cxn modelId="{FC7A0DB5-35AC-48AC-B52D-04D277B2CBCE}" type="presParOf" srcId="{44F0CA57-B20B-43E9-BC76-FC066772C6AC}" destId="{5FF2EBF4-B940-4496-849E-69F06DECAA75}" srcOrd="0" destOrd="0" presId="urn:microsoft.com/office/officeart/2005/8/layout/hierarchy5"/>
    <dgm:cxn modelId="{D487B9D2-60F1-482C-B009-717BAA7F43C2}" type="presParOf" srcId="{5FF2EBF4-B940-4496-849E-69F06DECAA75}" destId="{7221D51D-9C80-4FD1-A68F-7EF7D08F0A3A}" srcOrd="0" destOrd="0" presId="urn:microsoft.com/office/officeart/2005/8/layout/hierarchy5"/>
    <dgm:cxn modelId="{979EC25B-C513-4700-A5F0-BED11F29D050}" type="presParOf" srcId="{5FF2EBF4-B940-4496-849E-69F06DECAA75}" destId="{92A32D96-8F84-47F4-8B15-E919D56FAFA7}" srcOrd="1" destOrd="0" presId="urn:microsoft.com/office/officeart/2005/8/layout/hierarchy5"/>
    <dgm:cxn modelId="{33C7F004-AEEC-4883-BA4E-EA9C8E06B097}" type="presParOf" srcId="{92A32D96-8F84-47F4-8B15-E919D56FAFA7}" destId="{C99F6CB2-1140-4CEA-A19B-2CE2D95F324B}" srcOrd="0" destOrd="0" presId="urn:microsoft.com/office/officeart/2005/8/layout/hierarchy5"/>
    <dgm:cxn modelId="{163A73D2-BD4D-498C-950A-3553DFBA13F0}" type="presParOf" srcId="{C99F6CB2-1140-4CEA-A19B-2CE2D95F324B}" destId="{340EE39E-AE5F-4EBA-89EF-4B262FCEB02B}" srcOrd="0" destOrd="0" presId="urn:microsoft.com/office/officeart/2005/8/layout/hierarchy5"/>
    <dgm:cxn modelId="{E28B0218-874D-4C25-A642-FC51E3DAA9CB}" type="presParOf" srcId="{92A32D96-8F84-47F4-8B15-E919D56FAFA7}" destId="{F036B0A5-AF73-436E-A4B2-D5627189EF9F}" srcOrd="1" destOrd="0" presId="urn:microsoft.com/office/officeart/2005/8/layout/hierarchy5"/>
    <dgm:cxn modelId="{73A8560B-EB89-413F-9B03-CECAAA3A1948}" type="presParOf" srcId="{F036B0A5-AF73-436E-A4B2-D5627189EF9F}" destId="{1195AB67-8E74-4554-9213-240956A07232}" srcOrd="0" destOrd="0" presId="urn:microsoft.com/office/officeart/2005/8/layout/hierarchy5"/>
    <dgm:cxn modelId="{5BD2657F-0658-40C2-8369-4E2A7206C24C}" type="presParOf" srcId="{F036B0A5-AF73-436E-A4B2-D5627189EF9F}" destId="{6A0AE37C-24EE-49CC-BB22-52328E9592BA}" srcOrd="1" destOrd="0" presId="urn:microsoft.com/office/officeart/2005/8/layout/hierarchy5"/>
    <dgm:cxn modelId="{B9F25FBD-EB81-4E84-9765-F3A920F32B1C}" type="presParOf" srcId="{92A32D96-8F84-47F4-8B15-E919D56FAFA7}" destId="{F0659ACC-E261-4504-A06D-DDDBE7F8A255}" srcOrd="2" destOrd="0" presId="urn:microsoft.com/office/officeart/2005/8/layout/hierarchy5"/>
    <dgm:cxn modelId="{65C0FCA1-1FBC-4E5A-B596-D74A7AE8CC6C}" type="presParOf" srcId="{F0659ACC-E261-4504-A06D-DDDBE7F8A255}" destId="{2078C5D3-1592-4FF8-A93F-E8908098A6D7}" srcOrd="0" destOrd="0" presId="urn:microsoft.com/office/officeart/2005/8/layout/hierarchy5"/>
    <dgm:cxn modelId="{2F5AC3F4-C868-4C81-A398-98228DA27CF1}" type="presParOf" srcId="{92A32D96-8F84-47F4-8B15-E919D56FAFA7}" destId="{9DF94347-3ABC-4B2B-9E14-EEFDF2DB719B}" srcOrd="3" destOrd="0" presId="urn:microsoft.com/office/officeart/2005/8/layout/hierarchy5"/>
    <dgm:cxn modelId="{8563971B-DB52-4AE2-B242-B22457A9F9F0}" type="presParOf" srcId="{9DF94347-3ABC-4B2B-9E14-EEFDF2DB719B}" destId="{B336E492-6827-4B5C-8AC6-455CCD6F9A3E}" srcOrd="0" destOrd="0" presId="urn:microsoft.com/office/officeart/2005/8/layout/hierarchy5"/>
    <dgm:cxn modelId="{58EA4199-C33C-4CE3-86AB-6AEA71940701}" type="presParOf" srcId="{9DF94347-3ABC-4B2B-9E14-EEFDF2DB719B}" destId="{8187BDB4-3B9D-472E-90C3-62469CCE0069}" srcOrd="1" destOrd="0" presId="urn:microsoft.com/office/officeart/2005/8/layout/hierarchy5"/>
    <dgm:cxn modelId="{7A4FD9D8-5CF0-4862-8338-FCE74CC2F19C}" type="presParOf" srcId="{70C0783F-A193-4400-B858-F68C97ED265B}" destId="{E1B18FED-F462-444D-9293-1A77EDA00162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21D51D-9C80-4FD1-A68F-7EF7D08F0A3A}">
      <dsp:nvSpPr>
        <dsp:cNvPr id="0" name=""/>
        <dsp:cNvSpPr/>
      </dsp:nvSpPr>
      <dsp:spPr>
        <a:xfrm>
          <a:off x="0" y="1426006"/>
          <a:ext cx="2173003" cy="162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Дескриптивті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03" y="1473709"/>
        <a:ext cx="2077597" cy="1533281"/>
      </dsp:txXfrm>
    </dsp:sp>
    <dsp:sp modelId="{C99F6CB2-1140-4CEA-A19B-2CE2D95F324B}">
      <dsp:nvSpPr>
        <dsp:cNvPr id="0" name=""/>
        <dsp:cNvSpPr/>
      </dsp:nvSpPr>
      <dsp:spPr>
        <a:xfrm rot="18248927">
          <a:off x="1833246" y="1577800"/>
          <a:ext cx="1549078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1549078" y="21555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69058" y="1560628"/>
        <a:ext cx="77453" cy="77453"/>
      </dsp:txXfrm>
    </dsp:sp>
    <dsp:sp modelId="{1195AB67-8E74-4554-9213-240956A07232}">
      <dsp:nvSpPr>
        <dsp:cNvPr id="0" name=""/>
        <dsp:cNvSpPr/>
      </dsp:nvSpPr>
      <dsp:spPr>
        <a:xfrm>
          <a:off x="3042568" y="144016"/>
          <a:ext cx="4334272" cy="162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Теориялық негіздері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әдіснаманы анықтау; ғылым әдіснамасының, оның деңгейлерінің қызмет жүйесі мен білім жүесі ретіндегі сипаты (жалпы философиялық, жалпы ғылыми, нақты ғылыми, зерттеу техникасы </a:t>
          </a:r>
          <a:r>
            <a:rPr lang="kk-KZ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90271" y="191719"/>
        <a:ext cx="4238866" cy="1533281"/>
      </dsp:txXfrm>
    </dsp:sp>
    <dsp:sp modelId="{F0659ACC-E261-4504-A06D-DDDBE7F8A255}">
      <dsp:nvSpPr>
        <dsp:cNvPr id="0" name=""/>
        <dsp:cNvSpPr/>
      </dsp:nvSpPr>
      <dsp:spPr>
        <a:xfrm rot="2803807">
          <a:off x="1973470" y="2680661"/>
          <a:ext cx="1268631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1268631" y="21555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76070" y="2670501"/>
        <a:ext cx="63431" cy="63431"/>
      </dsp:txXfrm>
    </dsp:sp>
    <dsp:sp modelId="{B336E492-6827-4B5C-8AC6-455CCD6F9A3E}">
      <dsp:nvSpPr>
        <dsp:cNvPr id="0" name=""/>
        <dsp:cNvSpPr/>
      </dsp:nvSpPr>
      <dsp:spPr>
        <a:xfrm>
          <a:off x="3042568" y="1935679"/>
          <a:ext cx="4445899" cy="24568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Нормативтік негіздер</a:t>
          </a:r>
          <a:endParaRPr lang="ru-RU" sz="16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педагогикадағы ғылыми таным; педагогика саласындағы ғылымға жататын жұмыстардың анықтамалары; мақсаттың сипаты, зерттеудің арнайы объектісін анықтау; педагогикалық зерттеулердің типологиясы; танымның арнайы құралдарын пайдалану; педагогика саласындағы ғалым өзінің ғылыми жұмысын бағалай алатын зерттеудің сипаттары.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14525" y="2007636"/>
        <a:ext cx="4301985" cy="2312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844824"/>
            <a:ext cx="8458200" cy="1728192"/>
          </a:xfrm>
        </p:spPr>
        <p:txBody>
          <a:bodyPr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әдіснамасының ғылыми мәртебесі және қызметтері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851920" y="4941168"/>
            <a:ext cx="4464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.ғ.д., профессор Шалғынбаева Қ.Қ</a:t>
            </a:r>
            <a:r>
              <a:rPr lang="kk-KZ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2606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k-K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1124744"/>
            <a:ext cx="6400800" cy="34747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бұл объективті нақтылықтың түрленуі мен танымның жалпы қағидалары, ғылыми жетістік жолдары, тәсілдері туралы ғылым. </a:t>
            </a: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құбылыстарды диалектика тұрғысынан оқып-зерттеу олардың өзіндік ерекшелігін, басқа құбылыстар мен үдерістер арасындағы байланыстарды анықтауға мүмкіндік береді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06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625083" y="1196752"/>
            <a:ext cx="6400800" cy="34747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kk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kk-K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едагогиканың </a:t>
            </a:r>
            <a:r>
              <a:rPr lang="kk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әдіснамасы педагогикалық шынайылықты бейнелейтін педагогикалық теорияның құрылымы мен негіздері, білімдер жасауға қажет тұғырлар мен тәсілдердің  қағидалары туралы білімдер  жүйесі, сондай-ақ, арнайы ғылыми-педагогикалық зерттеулердің бағдарламаларын, логикасын және әдістерін, сапасын бағалау туралы білімдерді алу бағытындағы әрекет жүйесі деп </a:t>
            </a:r>
            <a:r>
              <a:rPr lang="kk-K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тұжырымдайды.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18728" y="542969"/>
            <a:ext cx="38135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4E3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В.В.Краевский </a:t>
            </a:r>
            <a:r>
              <a:rPr lang="kk-KZ" sz="2400" b="1" dirty="0" smtClean="0">
                <a:solidFill>
                  <a:srgbClr val="4E3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26527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476672"/>
            <a:ext cx="7632848" cy="115212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</a:t>
            </a:r>
            <a:r>
              <a:rPr lang="kk-KZ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ылыми </a:t>
            </a:r>
            <a:r>
              <a:rPr lang="kk-KZ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таным саласы екі аспектіде көрінеді: білім жүйесі мен әрекет жүйесі</a:t>
            </a:r>
            <a:r>
              <a:rPr lang="kk-KZ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Әрекеттің екі түрі алынып отыр – </a:t>
            </a:r>
            <a:r>
              <a:rPr lang="kk-KZ" sz="2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 зерттеу</a:t>
            </a:r>
            <a:r>
              <a:rPr lang="kk-KZ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kk-KZ" sz="2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 қамтамасыз ету.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1115616" y="1988840"/>
            <a:ext cx="3346704" cy="34747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kk-KZ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 зерттеу -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тәжірибемен байланысты. Олардың міндеттері: педагогика ғылымының даму үрдісі мен заңдылығын анықтау, педагогикалық зерттеулердің сапасы мен тиімділігін арттыру қағидаларын  нақтылау, олардың мағыналық құрамы мен әдістерін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716016" y="1988840"/>
            <a:ext cx="3346704" cy="34747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 қамтамасыз етудің мақсаты 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нақты ғылым саласында зерттеу әрекетін негіздеу үшін бар білімді пайдалану.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44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584237196"/>
              </p:ext>
            </p:extLst>
          </p:nvPr>
        </p:nvGraphicFramePr>
        <p:xfrm>
          <a:off x="827584" y="1556792"/>
          <a:ext cx="7488832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27584" y="62068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В.В.Краевский ғылыми-зерттеу әрекеттің осы екі түріне қарап, </a:t>
            </a:r>
            <a:b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әдіснаманың екі қызметін бөліп көрсетеді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689169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467544" y="1052736"/>
            <a:ext cx="7467600" cy="48737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діснамалық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зерттеушіге өзінің ғылыми жұмысын талдап, жетілдіруге мүмкіндік беретін, ал ЖОО оқытушысына болашақ зерттеушілерді даярлауды заманауи ғылым деңгейінде жүзеге асыруға мүмкіндік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береді.</a:t>
            </a:r>
          </a:p>
          <a:p>
            <a:pPr algn="just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Зерттеушінің әдіснамалық рефлексиясының мазмұны оның сапасын бағалауға мүмкіндік беретін педагогикалық зерттеудің келесідей сипаттарында көрінеді: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мәселе, тақырып, өзектілік, зерттеу объектісі, оның пәні, мақсаты, міндеттері, гипотеза, жаңалық, ғылым үшін маңызы, тәжірибе үшін маңыздылығы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355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395536" y="1556792"/>
            <a:ext cx="8229600" cy="28083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 мәдениет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бұл жалпы ғылыми іргелі білімділік, әдіснамалық білімді меңгерген, оқу–зерттеу  әрекетіндегі шығармашылық, өзін-өзі дамытуға құндылық бағдарлар  жүйесі,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тұлғаың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тұтас, біріккен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545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229600" cy="29089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В.И.Загвязинский: «Педагогиканың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әдіснамасы – бұл педагогикалық білім туралы, оны меңгеру үдерісі, түсіндіру әдістері және оқыту мен тәрбиелеу жүйесін түрлендіру немесе жетілдіру үшін практикалық қолдану шарттары туралы білім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0648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229600" cy="29089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Педагогиканың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әдіснамасы өзіне мыналарды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біріктіреді:</a:t>
            </a:r>
          </a:p>
          <a:p>
            <a:pPr marL="0" indent="0" algn="ctr">
              <a:buNone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білім құрылымы мен әрекеттері туралы білім;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 ғылымдық мазмұндағы ағымдағы, негізгі, іргелі педагогикалық теориялар, тұжырымдамалар, болжамдар;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зерттеулердің әдістері мен логикасы туралы білім;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тәжірибені жетілдіру үшін алған білімді пайдалану әдістері туралы білім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11769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32</TotalTime>
  <Words>427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Әдіснама</vt:lpstr>
      <vt:lpstr>Презентация PowerPoint</vt:lpstr>
      <vt:lpstr>Ғылыми таным саласы екі аспектіде көрінеді: білім жүйесі мен әрекет жүйесі. Әрекеттің екі түрі алынып отыр – әдіснамалық зерттеу және әдіснамалық қамтамасыз ету.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2018-09-08T18:06:58Z</dcterms:created>
  <dcterms:modified xsi:type="dcterms:W3CDTF">2018-09-08T18:49:29Z</dcterms:modified>
</cp:coreProperties>
</file>