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9B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760" autoAdjust="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KZ"/>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1CD7A2-9A5A-470F-87C6-852A3D44CC41}" type="datetimeFigureOut">
              <a:rPr lang="ru-KZ" smtClean="0"/>
              <a:t>13.02.2022</a:t>
            </a:fld>
            <a:endParaRPr lang="ru-KZ"/>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KZ"/>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KZ"/>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CC4BF3-D00F-4BBB-93EE-CCCF83879CA8}" type="slidenum">
              <a:rPr lang="ru-KZ" smtClean="0"/>
              <a:t>‹#›</a:t>
            </a:fld>
            <a:endParaRPr lang="ru-KZ"/>
          </a:p>
        </p:txBody>
      </p:sp>
    </p:spTree>
    <p:extLst>
      <p:ext uri="{BB962C8B-B14F-4D97-AF65-F5344CB8AC3E}">
        <p14:creationId xmlns:p14="http://schemas.microsoft.com/office/powerpoint/2010/main" val="3245848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Currently, the following basic information and information-activity models of learning are distinguished, based on various paradigms - systems of ideas, views, concepts, fundamental scientific principles adopted in a certain historical period.</a:t>
            </a:r>
            <a:endParaRPr lang="ru-KZ"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5"/>
          </p:nvPr>
        </p:nvSpPr>
        <p:spPr/>
        <p:txBody>
          <a:bodyPr/>
          <a:lstStyle/>
          <a:p>
            <a:fld id="{74CC4BF3-D00F-4BBB-93EE-CCCF83879CA8}" type="slidenum">
              <a:rPr lang="ru-KZ" smtClean="0"/>
              <a:t>3</a:t>
            </a:fld>
            <a:endParaRPr lang="ru-KZ"/>
          </a:p>
        </p:txBody>
      </p:sp>
    </p:spTree>
    <p:extLst>
      <p:ext uri="{BB962C8B-B14F-4D97-AF65-F5344CB8AC3E}">
        <p14:creationId xmlns:p14="http://schemas.microsoft.com/office/powerpoint/2010/main" val="2096025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Open education involves:</a:t>
            </a:r>
          </a:p>
          <a:p>
            <a:r>
              <a:rPr lang="en-US" dirty="0"/>
              <a:t>• implementation of citizens' rights to education, taking into account their interests and the free development of their individuality;</a:t>
            </a:r>
          </a:p>
          <a:p>
            <a:r>
              <a:rPr lang="en-US" dirty="0"/>
              <a:t>• independent choice of those educational institutions, forms and methods of study that correspond to the interests and needs of the student;</a:t>
            </a:r>
          </a:p>
          <a:p>
            <a:r>
              <a:rPr lang="en-US" dirty="0"/>
              <a:t>• delivery of knowledge in a short time and to the right place with the help of information and communication technologies, in particular e-mail, World Wide Web (www), case technologies.</a:t>
            </a:r>
            <a:endParaRPr lang="ru-KZ" dirty="0"/>
          </a:p>
        </p:txBody>
      </p:sp>
      <p:sp>
        <p:nvSpPr>
          <p:cNvPr id="4" name="Номер слайда 3"/>
          <p:cNvSpPr>
            <a:spLocks noGrp="1"/>
          </p:cNvSpPr>
          <p:nvPr>
            <p:ph type="sldNum" sz="quarter" idx="5"/>
          </p:nvPr>
        </p:nvSpPr>
        <p:spPr/>
        <p:txBody>
          <a:bodyPr/>
          <a:lstStyle/>
          <a:p>
            <a:fld id="{74CC4BF3-D00F-4BBB-93EE-CCCF83879CA8}" type="slidenum">
              <a:rPr lang="ru-KZ" smtClean="0"/>
              <a:t>4</a:t>
            </a:fld>
            <a:endParaRPr lang="ru-KZ"/>
          </a:p>
        </p:txBody>
      </p:sp>
    </p:spTree>
    <p:extLst>
      <p:ext uri="{BB962C8B-B14F-4D97-AF65-F5344CB8AC3E}">
        <p14:creationId xmlns:p14="http://schemas.microsoft.com/office/powerpoint/2010/main" val="515959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KZ" dirty="0"/>
          </a:p>
        </p:txBody>
      </p:sp>
      <p:sp>
        <p:nvSpPr>
          <p:cNvPr id="4" name="Номер слайда 3"/>
          <p:cNvSpPr>
            <a:spLocks noGrp="1"/>
          </p:cNvSpPr>
          <p:nvPr>
            <p:ph type="sldNum" sz="quarter" idx="5"/>
          </p:nvPr>
        </p:nvSpPr>
        <p:spPr/>
        <p:txBody>
          <a:bodyPr/>
          <a:lstStyle/>
          <a:p>
            <a:fld id="{74CC4BF3-D00F-4BBB-93EE-CCCF83879CA8}" type="slidenum">
              <a:rPr lang="ru-KZ" smtClean="0"/>
              <a:t>6</a:t>
            </a:fld>
            <a:endParaRPr lang="ru-KZ"/>
          </a:p>
        </p:txBody>
      </p:sp>
    </p:spTree>
    <p:extLst>
      <p:ext uri="{BB962C8B-B14F-4D97-AF65-F5344CB8AC3E}">
        <p14:creationId xmlns:p14="http://schemas.microsoft.com/office/powerpoint/2010/main" val="29886016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8C7FED-DDD4-47AD-88DE-3ACDCB997346}"/>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97C192AE-0CC2-45C1-8EE1-D09CEBBFF7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9FEA09F7-7071-4716-B646-9F002BBAD8FF}"/>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5" name="Нижний колонтитул 4">
            <a:extLst>
              <a:ext uri="{FF2B5EF4-FFF2-40B4-BE49-F238E27FC236}">
                <a16:creationId xmlns:a16="http://schemas.microsoft.com/office/drawing/2014/main" id="{6FA83F30-5152-4186-9627-02DA6E94C0C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9D87C4C-FB9E-4B16-A69E-03DA6706CCA3}"/>
              </a:ext>
            </a:extLst>
          </p:cNvPr>
          <p:cNvSpPr>
            <a:spLocks noGrp="1"/>
          </p:cNvSpPr>
          <p:nvPr>
            <p:ph type="sldNum" sz="quarter" idx="12"/>
          </p:nvPr>
        </p:nvSpPr>
        <p:spPr/>
        <p:txBody>
          <a:bodyPr/>
          <a:lstStyle/>
          <a:p>
            <a:fld id="{2A9380A2-E791-42D1-B1C5-BE8486D59499}" type="slidenum">
              <a:rPr lang="ru-RU" smtClean="0"/>
              <a:t>‹#›</a:t>
            </a:fld>
            <a:endParaRPr lang="ru-RU"/>
          </a:p>
        </p:txBody>
      </p:sp>
      <p:pic>
        <p:nvPicPr>
          <p:cNvPr id="8" name="Рисунок 7">
            <a:extLst>
              <a:ext uri="{FF2B5EF4-FFF2-40B4-BE49-F238E27FC236}">
                <a16:creationId xmlns:a16="http://schemas.microsoft.com/office/drawing/2014/main" id="{1F14F9F9-BDE5-4E0C-B01B-07427D96BD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15705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93ECDB-0011-4661-ACEF-52C7F942E991}"/>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C78BC05A-DB83-4F32-9A97-31FF60C0DDF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B389FB9-2F85-4524-A9F6-01D4CB1C996C}"/>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5" name="Нижний колонтитул 4">
            <a:extLst>
              <a:ext uri="{FF2B5EF4-FFF2-40B4-BE49-F238E27FC236}">
                <a16:creationId xmlns:a16="http://schemas.microsoft.com/office/drawing/2014/main" id="{D7F361DE-39B5-4835-9FC6-D145FC109CE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AC822D5-3DE2-4727-BFDD-F413DC7D51DE}"/>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1106289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ACAA48D6-8736-4F0B-84F8-726BA2AED83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5ECA489B-3498-4236-8B6D-5BAEAC23AF9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F931BE1-1CEA-46FE-9170-83102AFE7C9B}"/>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5" name="Нижний колонтитул 4">
            <a:extLst>
              <a:ext uri="{FF2B5EF4-FFF2-40B4-BE49-F238E27FC236}">
                <a16:creationId xmlns:a16="http://schemas.microsoft.com/office/drawing/2014/main" id="{1B1310A1-B6AF-44C9-A476-04AE970092A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CDB9236-31EE-4EE2-9004-20CEB0669A4B}"/>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1337974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F14E2D-C6AB-4809-B48E-2EB72D4BF2F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EAAE6ED-4E48-4C6E-B021-E56FA9B5713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92845FB-7A12-4224-9B0A-8BC5C5D110EC}"/>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5" name="Нижний колонтитул 4">
            <a:extLst>
              <a:ext uri="{FF2B5EF4-FFF2-40B4-BE49-F238E27FC236}">
                <a16:creationId xmlns:a16="http://schemas.microsoft.com/office/drawing/2014/main" id="{3CD1C82D-D4F3-4842-BB8F-7B96F43F0DB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B6A775D-003E-4439-BF44-BF5CA4A2275C}"/>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362605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7C8A52-A2E5-4FAF-B448-41B8F3E61C85}"/>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0776FD1-F8DA-4F7E-8DD4-9D77C04001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BC56007-B294-4A5C-9F12-329870841880}"/>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5" name="Нижний колонтитул 4">
            <a:extLst>
              <a:ext uri="{FF2B5EF4-FFF2-40B4-BE49-F238E27FC236}">
                <a16:creationId xmlns:a16="http://schemas.microsoft.com/office/drawing/2014/main" id="{99ABAD7B-B04A-4797-BB8C-79ECDE82C7D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76E1DC2-E1FF-4707-BDBF-9757F146B816}"/>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174661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DEBE5F-4269-43FB-B384-1C4F14D816A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B1FFF85-F19A-4C61-B4EC-1C1F5C6B960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85721FC-3BC2-42AB-9B47-8C94105AAE2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CA089DFE-45E7-443A-BD15-FD4F38243D8C}"/>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6" name="Нижний колонтитул 5">
            <a:extLst>
              <a:ext uri="{FF2B5EF4-FFF2-40B4-BE49-F238E27FC236}">
                <a16:creationId xmlns:a16="http://schemas.microsoft.com/office/drawing/2014/main" id="{E7047A32-F9FA-4336-8E4A-0E6D46F8663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BB25E21-AAFF-4275-99E9-7536B90B7256}"/>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2731626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CA151B-B2AB-40B3-960D-7BC92A896872}"/>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A91658C7-42C3-4377-B725-643F7C81D3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C5533BCB-7062-452A-AA08-CFD8C8ECA08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1113ECC7-765E-4658-9F11-6812EC089E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7980AE03-2548-4428-9128-E81BE3D682D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0C690424-0AD9-4119-A24F-3A2726FB6427}"/>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8" name="Нижний колонтитул 7">
            <a:extLst>
              <a:ext uri="{FF2B5EF4-FFF2-40B4-BE49-F238E27FC236}">
                <a16:creationId xmlns:a16="http://schemas.microsoft.com/office/drawing/2014/main" id="{7E4F8421-062F-4A59-8E3E-B446286E3809}"/>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5B6A8FCA-AB12-4E52-9C24-375C911FDA27}"/>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333227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E20718-31EF-458B-9914-4F81CBB900F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C2119691-5DDF-45C8-B92B-5C64DCFF0959}"/>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4" name="Нижний колонтитул 3">
            <a:extLst>
              <a:ext uri="{FF2B5EF4-FFF2-40B4-BE49-F238E27FC236}">
                <a16:creationId xmlns:a16="http://schemas.microsoft.com/office/drawing/2014/main" id="{880D0A80-B223-42F7-B721-14C9E4412B82}"/>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C93750D-5CB7-43F8-9F17-97F5DFB1B205}"/>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717311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983931D-06A8-4481-891A-5D602BFFD30A}"/>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3" name="Нижний колонтитул 2">
            <a:extLst>
              <a:ext uri="{FF2B5EF4-FFF2-40B4-BE49-F238E27FC236}">
                <a16:creationId xmlns:a16="http://schemas.microsoft.com/office/drawing/2014/main" id="{E8B495A0-CFC9-449F-9E54-495370298841}"/>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DDD61B66-00E4-4D1F-B010-91DCA02DBFA0}"/>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3161983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F5DEBF-CE14-4D2D-8845-ACA3DF785A4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779145D2-D17E-4F3C-9EC0-3E88DE6A19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EE8C96B-72E5-4BD2-82ED-9B984DA2E2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922B5BB-012F-47B3-818F-C04D4BB38562}"/>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6" name="Нижний колонтитул 5">
            <a:extLst>
              <a:ext uri="{FF2B5EF4-FFF2-40B4-BE49-F238E27FC236}">
                <a16:creationId xmlns:a16="http://schemas.microsoft.com/office/drawing/2014/main" id="{F0BDC9C8-7810-4713-9E18-02CF6EC7BD0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3659722-DEF1-4874-9680-E3885E45B2E9}"/>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1425583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FDEE7F-3814-469A-96CE-643B68487F8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C678436-6D68-4603-AAD4-926A2ED44C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54A619D1-E778-45B9-9F11-8FC3679DE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C7176D9-6DC9-4FEA-A8F1-3E9C8BD8B704}"/>
              </a:ext>
            </a:extLst>
          </p:cNvPr>
          <p:cNvSpPr>
            <a:spLocks noGrp="1"/>
          </p:cNvSpPr>
          <p:nvPr>
            <p:ph type="dt" sz="half" idx="10"/>
          </p:nvPr>
        </p:nvSpPr>
        <p:spPr/>
        <p:txBody>
          <a:bodyPr/>
          <a:lstStyle/>
          <a:p>
            <a:fld id="{8320DCE6-BE40-4993-99F0-83D8F091F62A}" type="datetimeFigureOut">
              <a:rPr lang="ru-RU" smtClean="0"/>
              <a:t>13.02.2022</a:t>
            </a:fld>
            <a:endParaRPr lang="ru-RU"/>
          </a:p>
        </p:txBody>
      </p:sp>
      <p:sp>
        <p:nvSpPr>
          <p:cNvPr id="6" name="Нижний колонтитул 5">
            <a:extLst>
              <a:ext uri="{FF2B5EF4-FFF2-40B4-BE49-F238E27FC236}">
                <a16:creationId xmlns:a16="http://schemas.microsoft.com/office/drawing/2014/main" id="{73F4C4CA-D44D-4363-89A9-0EF55F6DAF6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EBEADCD-5AD8-4F6B-AE63-7958F2E7207A}"/>
              </a:ext>
            </a:extLst>
          </p:cNvPr>
          <p:cNvSpPr>
            <a:spLocks noGrp="1"/>
          </p:cNvSpPr>
          <p:nvPr>
            <p:ph type="sldNum" sz="quarter" idx="12"/>
          </p:nvPr>
        </p:nvSpPr>
        <p:spPr/>
        <p:txBody>
          <a:bodyPr/>
          <a:lstStyle/>
          <a:p>
            <a:fld id="{2A9380A2-E791-42D1-B1C5-BE8486D59499}" type="slidenum">
              <a:rPr lang="ru-RU" smtClean="0"/>
              <a:t>‹#›</a:t>
            </a:fld>
            <a:endParaRPr lang="ru-RU"/>
          </a:p>
        </p:txBody>
      </p:sp>
    </p:spTree>
    <p:extLst>
      <p:ext uri="{BB962C8B-B14F-4D97-AF65-F5344CB8AC3E}">
        <p14:creationId xmlns:p14="http://schemas.microsoft.com/office/powerpoint/2010/main" val="757144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5E4AEC-2044-4C90-A9B0-8AB2AACA21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180CC3DB-5355-462B-B7D1-8BB0BC8267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8EB7B3E-E3D4-4CDB-8A7E-7155719600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20DCE6-BE40-4993-99F0-83D8F091F62A}" type="datetimeFigureOut">
              <a:rPr lang="ru-RU" smtClean="0"/>
              <a:t>13.02.2022</a:t>
            </a:fld>
            <a:endParaRPr lang="ru-RU"/>
          </a:p>
        </p:txBody>
      </p:sp>
      <p:sp>
        <p:nvSpPr>
          <p:cNvPr id="5" name="Нижний колонтитул 4">
            <a:extLst>
              <a:ext uri="{FF2B5EF4-FFF2-40B4-BE49-F238E27FC236}">
                <a16:creationId xmlns:a16="http://schemas.microsoft.com/office/drawing/2014/main" id="{C2B47388-CC3C-4879-B11D-4C5101403E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A4C11FEA-94FA-40F5-A540-37F1A3EFEA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380A2-E791-42D1-B1C5-BE8486D59499}" type="slidenum">
              <a:rPr lang="ru-RU" smtClean="0"/>
              <a:t>‹#›</a:t>
            </a:fld>
            <a:endParaRPr lang="ru-RU"/>
          </a:p>
        </p:txBody>
      </p:sp>
      <p:pic>
        <p:nvPicPr>
          <p:cNvPr id="8" name="Рисунок 7">
            <a:extLst>
              <a:ext uri="{FF2B5EF4-FFF2-40B4-BE49-F238E27FC236}">
                <a16:creationId xmlns:a16="http://schemas.microsoft.com/office/drawing/2014/main" id="{F9771783-580B-41A0-BE00-37B9A28C2A0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67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4CCD27-B628-46E5-9ACB-56130C23F9FB}"/>
              </a:ext>
            </a:extLst>
          </p:cNvPr>
          <p:cNvSpPr>
            <a:spLocks noGrp="1"/>
          </p:cNvSpPr>
          <p:nvPr>
            <p:ph type="ctrTitle"/>
          </p:nvPr>
        </p:nvSpPr>
        <p:spPr>
          <a:xfrm>
            <a:off x="4443665" y="1213974"/>
            <a:ext cx="7347283" cy="1655762"/>
          </a:xfrm>
        </p:spPr>
        <p:txBody>
          <a:bodyPr>
            <a:normAutofit/>
          </a:bodyPr>
          <a:lstStyle/>
          <a:p>
            <a:r>
              <a:rPr lang="ru-KZ" sz="3200" b="1" dirty="0">
                <a:effectLst/>
                <a:latin typeface="Times New Roman" panose="02020603050405020304" pitchFamily="18" charset="0"/>
                <a:ea typeface="Calibri" panose="020F0502020204030204" pitchFamily="34" charset="0"/>
              </a:rPr>
              <a:t>Information </a:t>
            </a:r>
            <a:r>
              <a:rPr lang="ru-KZ" sz="3200" b="1" dirty="0" err="1">
                <a:effectLst/>
                <a:latin typeface="Times New Roman" panose="02020603050405020304" pitchFamily="18" charset="0"/>
                <a:ea typeface="Calibri" panose="020F0502020204030204" pitchFamily="34" charset="0"/>
              </a:rPr>
              <a:t>technologies</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in</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the</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implementation</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of</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information</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and</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information-activity</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learning</a:t>
            </a:r>
            <a:r>
              <a:rPr lang="ru-KZ" sz="3200" b="1" dirty="0">
                <a:effectLst/>
                <a:latin typeface="Times New Roman" panose="02020603050405020304" pitchFamily="18" charset="0"/>
                <a:ea typeface="Calibri" panose="020F0502020204030204" pitchFamily="34" charset="0"/>
              </a:rPr>
              <a:t> </a:t>
            </a:r>
            <a:r>
              <a:rPr lang="ru-KZ" sz="3200" b="1" dirty="0" err="1">
                <a:effectLst/>
                <a:latin typeface="Times New Roman" panose="02020603050405020304" pitchFamily="18" charset="0"/>
                <a:ea typeface="Calibri" panose="020F0502020204030204" pitchFamily="34" charset="0"/>
              </a:rPr>
              <a:t>models</a:t>
            </a:r>
            <a:endParaRPr lang="ru-RU" sz="7200" b="1" dirty="0">
              <a:solidFill>
                <a:schemeClr val="accent1">
                  <a:lumMod val="50000"/>
                </a:schemeClr>
              </a:solidFill>
              <a:latin typeface="Arial" panose="020B0604020202020204" pitchFamily="34" charset="0"/>
              <a:cs typeface="Arial" panose="020B0604020202020204" pitchFamily="34" charset="0"/>
            </a:endParaRPr>
          </a:p>
        </p:txBody>
      </p:sp>
      <p:sp>
        <p:nvSpPr>
          <p:cNvPr id="3" name="Подзаголовок 2">
            <a:extLst>
              <a:ext uri="{FF2B5EF4-FFF2-40B4-BE49-F238E27FC236}">
                <a16:creationId xmlns:a16="http://schemas.microsoft.com/office/drawing/2014/main" id="{852E4651-4499-4D88-9E31-C34F2CEA292D}"/>
              </a:ext>
            </a:extLst>
          </p:cNvPr>
          <p:cNvSpPr>
            <a:spLocks noGrp="1"/>
          </p:cNvSpPr>
          <p:nvPr>
            <p:ph type="subTitle" idx="1"/>
          </p:nvPr>
        </p:nvSpPr>
        <p:spPr>
          <a:xfrm>
            <a:off x="7275094" y="4654011"/>
            <a:ext cx="4653668" cy="896557"/>
          </a:xfrm>
        </p:spPr>
        <p:txBody>
          <a:bodyPr/>
          <a:lstStyle/>
          <a:p>
            <a:pPr algn="l"/>
            <a:r>
              <a:rPr lang="en-US" sz="1800" b="1" u="sng" dirty="0">
                <a:effectLst/>
                <a:latin typeface="Times New Roman" panose="02020603050405020304" pitchFamily="18" charset="0"/>
                <a:ea typeface="Calibri" panose="020F0502020204030204" pitchFamily="34" charset="0"/>
              </a:rPr>
              <a:t>Methods for the implementation of </a:t>
            </a:r>
            <a:r>
              <a:rPr lang="en-US" sz="1800" b="1" u="sng" dirty="0" err="1">
                <a:effectLst/>
                <a:latin typeface="Times New Roman" panose="02020603050405020304" pitchFamily="18" charset="0"/>
                <a:ea typeface="Calibri" panose="020F0502020204030204" pitchFamily="34" charset="0"/>
              </a:rPr>
              <a:t>conlinuity</a:t>
            </a:r>
            <a:r>
              <a:rPr lang="en-US" sz="1800" b="1" u="sng" dirty="0">
                <a:effectLst/>
                <a:latin typeface="Times New Roman" panose="02020603050405020304" pitchFamily="18" charset="0"/>
                <a:ea typeface="Calibri" panose="020F0502020204030204" pitchFamily="34" charset="0"/>
              </a:rPr>
              <a:t> in the </a:t>
            </a:r>
            <a:r>
              <a:rPr lang="en-US" sz="1800" b="1" u="sng" dirty="0" err="1">
                <a:effectLst/>
                <a:latin typeface="Times New Roman" panose="02020603050405020304" pitchFamily="18" charset="0"/>
                <a:ea typeface="Calibri" panose="020F0502020204030204" pitchFamily="34" charset="0"/>
              </a:rPr>
              <a:t>opeгational</a:t>
            </a:r>
            <a:r>
              <a:rPr lang="en-US" sz="1800" b="1" u="sng" dirty="0">
                <a:effectLst/>
                <a:latin typeface="Times New Roman" panose="02020603050405020304" pitchFamily="18" charset="0"/>
                <a:ea typeface="Calibri" panose="020F0502020204030204" pitchFamily="34" charset="0"/>
              </a:rPr>
              <a:t> activity </a:t>
            </a:r>
            <a:r>
              <a:rPr lang="en-US" sz="1800" b="1" u="sng" dirty="0" err="1">
                <a:effectLst/>
                <a:latin typeface="Times New Roman" panose="02020603050405020304" pitchFamily="18" charset="0"/>
                <a:ea typeface="Calibri" panose="020F0502020204030204" pitchFamily="34" charset="0"/>
              </a:rPr>
              <a:t>соmропепt</a:t>
            </a:r>
            <a:r>
              <a:rPr lang="en-US" sz="1800" b="1" u="sng" dirty="0">
                <a:effectLst/>
                <a:latin typeface="Times New Roman" panose="02020603050405020304" pitchFamily="18" charset="0"/>
                <a:ea typeface="Calibri" panose="020F0502020204030204" pitchFamily="34" charset="0"/>
              </a:rPr>
              <a:t> of teaching </a:t>
            </a:r>
            <a:r>
              <a:rPr lang="en-US" sz="1800" b="1" u="sng" dirty="0" err="1">
                <a:effectLst/>
                <a:latin typeface="Times New Roman" panose="02020603050405020304" pitchFamily="18" charset="0"/>
                <a:ea typeface="Calibri" panose="020F0502020204030204" pitchFamily="34" charset="0"/>
              </a:rPr>
              <a:t>соmрutеr</a:t>
            </a:r>
            <a:r>
              <a:rPr lang="en-US" sz="1800" b="1" u="sng" dirty="0">
                <a:effectLst/>
                <a:latin typeface="Times New Roman" panose="02020603050405020304" pitchFamily="18" charset="0"/>
                <a:ea typeface="Calibri" panose="020F0502020204030204" pitchFamily="34" charset="0"/>
              </a:rPr>
              <a:t> science</a:t>
            </a:r>
            <a:endParaRPr lang="ru-RU" dirty="0">
              <a:solidFill>
                <a:srgbClr val="C00000"/>
              </a:solidFill>
            </a:endParaRPr>
          </a:p>
        </p:txBody>
      </p:sp>
    </p:spTree>
    <p:extLst>
      <p:ext uri="{BB962C8B-B14F-4D97-AF65-F5344CB8AC3E}">
        <p14:creationId xmlns:p14="http://schemas.microsoft.com/office/powerpoint/2010/main" val="3781796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88D7E6-131A-4AE4-87BD-2D18672D7C24}"/>
              </a:ext>
            </a:extLst>
          </p:cNvPr>
          <p:cNvSpPr>
            <a:spLocks noGrp="1"/>
          </p:cNvSpPr>
          <p:nvPr>
            <p:ph type="title"/>
          </p:nvPr>
        </p:nvSpPr>
        <p:spPr>
          <a:xfrm>
            <a:off x="2799083" y="242942"/>
            <a:ext cx="2041782" cy="1002000"/>
          </a:xfrm>
        </p:spPr>
        <p:txBody>
          <a:bodyPr/>
          <a:lstStyle/>
          <a:p>
            <a:r>
              <a:rPr lang="en-US" dirty="0">
                <a:latin typeface="Times New Roman" panose="02020603050405020304" pitchFamily="18" charset="0"/>
                <a:cs typeface="Times New Roman" panose="02020603050405020304" pitchFamily="18" charset="0"/>
              </a:rPr>
              <a:t>Plan:</a:t>
            </a:r>
            <a:endParaRPr lang="ru-RU" dirty="0">
              <a:latin typeface="Times New Roman" panose="02020603050405020304" pitchFamily="18" charset="0"/>
              <a:cs typeface="Times New Roman" panose="02020603050405020304" pitchFamily="18" charset="0"/>
            </a:endParaRPr>
          </a:p>
        </p:txBody>
      </p:sp>
      <p:grpSp>
        <p:nvGrpSpPr>
          <p:cNvPr id="9" name="Group 7">
            <a:extLst>
              <a:ext uri="{FF2B5EF4-FFF2-40B4-BE49-F238E27FC236}">
                <a16:creationId xmlns:a16="http://schemas.microsoft.com/office/drawing/2014/main" id="{D9F9E102-3E08-44E4-BAED-73BD6387C7B3}"/>
              </a:ext>
            </a:extLst>
          </p:cNvPr>
          <p:cNvGrpSpPr>
            <a:grpSpLocks/>
          </p:cNvGrpSpPr>
          <p:nvPr/>
        </p:nvGrpSpPr>
        <p:grpSpPr bwMode="auto">
          <a:xfrm>
            <a:off x="2469677" y="1731536"/>
            <a:ext cx="9040813" cy="579438"/>
            <a:chOff x="1248" y="2030"/>
            <a:chExt cx="5695" cy="365"/>
          </a:xfrm>
        </p:grpSpPr>
        <p:sp>
          <p:nvSpPr>
            <p:cNvPr id="10" name="Line 8">
              <a:extLst>
                <a:ext uri="{FF2B5EF4-FFF2-40B4-BE49-F238E27FC236}">
                  <a16:creationId xmlns:a16="http://schemas.microsoft.com/office/drawing/2014/main" id="{B9023978-F658-42C0-9A42-FD2DFBF0D79A}"/>
                </a:ext>
              </a:extLst>
            </p:cNvPr>
            <p:cNvSpPr>
              <a:spLocks noChangeShapeType="1"/>
            </p:cNvSpPr>
            <p:nvPr/>
          </p:nvSpPr>
          <p:spPr bwMode="gray">
            <a:xfrm>
              <a:off x="1440" y="238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9">
              <a:extLst>
                <a:ext uri="{FF2B5EF4-FFF2-40B4-BE49-F238E27FC236}">
                  <a16:creationId xmlns:a16="http://schemas.microsoft.com/office/drawing/2014/main" id="{39A8232F-167E-4A3E-B36B-106D7D30758B}"/>
                </a:ext>
              </a:extLst>
            </p:cNvPr>
            <p:cNvSpPr>
              <a:spLocks noChangeArrowheads="1"/>
            </p:cNvSpPr>
            <p:nvPr/>
          </p:nvSpPr>
          <p:spPr bwMode="gray">
            <a:xfrm rot="3419336">
              <a:off x="1261" y="2017"/>
              <a:ext cx="302" cy="328"/>
            </a:xfrm>
            <a:prstGeom prst="rect">
              <a:avLst/>
            </a:prstGeom>
            <a:gradFill rotWithShape="1">
              <a:gsLst>
                <a:gs pos="0">
                  <a:srgbClr val="99CC00"/>
                </a:gs>
                <a:gs pos="100000">
                  <a:srgbClr val="99CC00">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99CC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2" name="Text Box 10">
              <a:extLst>
                <a:ext uri="{FF2B5EF4-FFF2-40B4-BE49-F238E27FC236}">
                  <a16:creationId xmlns:a16="http://schemas.microsoft.com/office/drawing/2014/main" id="{CFAFEEC9-36BE-4668-B5D9-93173F6B20E1}"/>
                </a:ext>
              </a:extLst>
            </p:cNvPr>
            <p:cNvSpPr txBox="1">
              <a:spLocks noChangeArrowheads="1"/>
            </p:cNvSpPr>
            <p:nvPr/>
          </p:nvSpPr>
          <p:spPr bwMode="gray">
            <a:xfrm>
              <a:off x="1736" y="2065"/>
              <a:ext cx="5207"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2800" dirty="0">
                  <a:solidFill>
                    <a:srgbClr val="000000"/>
                  </a:solidFill>
                  <a:latin typeface="Times New Roman" panose="02020603050405020304" pitchFamily="18" charset="0"/>
                  <a:cs typeface="Times New Roman" panose="02020603050405020304" pitchFamily="18" charset="0"/>
                </a:rPr>
                <a:t>Information and information-activity models of learning</a:t>
              </a:r>
            </a:p>
          </p:txBody>
        </p:sp>
        <p:sp>
          <p:nvSpPr>
            <p:cNvPr id="13" name="Text Box 11">
              <a:extLst>
                <a:ext uri="{FF2B5EF4-FFF2-40B4-BE49-F238E27FC236}">
                  <a16:creationId xmlns:a16="http://schemas.microsoft.com/office/drawing/2014/main" id="{748FE88D-C89B-4CA5-ABC9-CB692F2F19C1}"/>
                </a:ext>
              </a:extLst>
            </p:cNvPr>
            <p:cNvSpPr txBox="1">
              <a:spLocks noChangeArrowheads="1"/>
            </p:cNvSpPr>
            <p:nvPr/>
          </p:nvSpPr>
          <p:spPr bwMode="gray">
            <a:xfrm>
              <a:off x="1296" y="204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1</a:t>
              </a:r>
            </a:p>
          </p:txBody>
        </p:sp>
      </p:grpSp>
      <p:grpSp>
        <p:nvGrpSpPr>
          <p:cNvPr id="14" name="Group 12">
            <a:extLst>
              <a:ext uri="{FF2B5EF4-FFF2-40B4-BE49-F238E27FC236}">
                <a16:creationId xmlns:a16="http://schemas.microsoft.com/office/drawing/2014/main" id="{3A8AFEEF-D65C-4FD9-8BF8-4552548D9DB2}"/>
              </a:ext>
            </a:extLst>
          </p:cNvPr>
          <p:cNvGrpSpPr>
            <a:grpSpLocks/>
          </p:cNvGrpSpPr>
          <p:nvPr/>
        </p:nvGrpSpPr>
        <p:grpSpPr bwMode="auto">
          <a:xfrm>
            <a:off x="2545877" y="2584017"/>
            <a:ext cx="5840413" cy="731838"/>
            <a:chOff x="1248" y="2529"/>
            <a:chExt cx="3679" cy="461"/>
          </a:xfrm>
        </p:grpSpPr>
        <p:sp>
          <p:nvSpPr>
            <p:cNvPr id="15" name="Line 13">
              <a:extLst>
                <a:ext uri="{FF2B5EF4-FFF2-40B4-BE49-F238E27FC236}">
                  <a16:creationId xmlns:a16="http://schemas.microsoft.com/office/drawing/2014/main" id="{851E3162-A02F-4818-B502-8C8DF870AE80}"/>
                </a:ext>
              </a:extLst>
            </p:cNvPr>
            <p:cNvSpPr>
              <a:spLocks noChangeShapeType="1"/>
            </p:cNvSpPr>
            <p:nvPr/>
          </p:nvSpPr>
          <p:spPr bwMode="gray">
            <a:xfrm>
              <a:off x="1440" y="299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14">
              <a:extLst>
                <a:ext uri="{FF2B5EF4-FFF2-40B4-BE49-F238E27FC236}">
                  <a16:creationId xmlns:a16="http://schemas.microsoft.com/office/drawing/2014/main" id="{AD2CDF3D-846B-41C4-AF7E-AC22AB4CA29E}"/>
                </a:ext>
              </a:extLst>
            </p:cNvPr>
            <p:cNvSpPr>
              <a:spLocks noChangeArrowheads="1"/>
            </p:cNvSpPr>
            <p:nvPr/>
          </p:nvSpPr>
          <p:spPr bwMode="gray">
            <a:xfrm rot="3419336">
              <a:off x="1261" y="2627"/>
              <a:ext cx="302" cy="328"/>
            </a:xfrm>
            <a:prstGeom prst="rect">
              <a:avLst/>
            </a:prstGeom>
            <a:gradFill rotWithShape="1">
              <a:gsLst>
                <a:gs pos="0">
                  <a:srgbClr val="006699"/>
                </a:gs>
                <a:gs pos="100000">
                  <a:srgbClr val="006699">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006699"/>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7" name="Text Box 15">
              <a:extLst>
                <a:ext uri="{FF2B5EF4-FFF2-40B4-BE49-F238E27FC236}">
                  <a16:creationId xmlns:a16="http://schemas.microsoft.com/office/drawing/2014/main" id="{E2681592-3054-44B2-AF30-2A47084696D4}"/>
                </a:ext>
              </a:extLst>
            </p:cNvPr>
            <p:cNvSpPr txBox="1">
              <a:spLocks noChangeArrowheads="1"/>
            </p:cNvSpPr>
            <p:nvPr/>
          </p:nvSpPr>
          <p:spPr bwMode="gray">
            <a:xfrm>
              <a:off x="1736" y="2529"/>
              <a:ext cx="3191"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r>
                <a:rPr lang="en-US" sz="2800" dirty="0">
                  <a:solidFill>
                    <a:srgbClr val="000000"/>
                  </a:solidFill>
                  <a:latin typeface="Times New Roman" panose="02020603050405020304" pitchFamily="18" charset="0"/>
                  <a:cs typeface="Times New Roman" panose="02020603050405020304" pitchFamily="18" charset="0"/>
                </a:rPr>
                <a:t>Distance learning technologies</a:t>
              </a:r>
            </a:p>
          </p:txBody>
        </p:sp>
        <p:sp>
          <p:nvSpPr>
            <p:cNvPr id="18" name="Text Box 16">
              <a:extLst>
                <a:ext uri="{FF2B5EF4-FFF2-40B4-BE49-F238E27FC236}">
                  <a16:creationId xmlns:a16="http://schemas.microsoft.com/office/drawing/2014/main" id="{18EEEA11-46F5-45DD-B802-5F7D899F5F75}"/>
                </a:ext>
              </a:extLst>
            </p:cNvPr>
            <p:cNvSpPr txBox="1">
              <a:spLocks noChangeArrowheads="1"/>
            </p:cNvSpPr>
            <p:nvPr/>
          </p:nvSpPr>
          <p:spPr bwMode="gray">
            <a:xfrm>
              <a:off x="1296" y="265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2</a:t>
              </a:r>
            </a:p>
          </p:txBody>
        </p:sp>
      </p:grpSp>
      <p:grpSp>
        <p:nvGrpSpPr>
          <p:cNvPr id="19" name="Group 17">
            <a:extLst>
              <a:ext uri="{FF2B5EF4-FFF2-40B4-BE49-F238E27FC236}">
                <a16:creationId xmlns:a16="http://schemas.microsoft.com/office/drawing/2014/main" id="{937783AE-F7AD-4EBD-9EC8-4D4EACE7769A}"/>
              </a:ext>
            </a:extLst>
          </p:cNvPr>
          <p:cNvGrpSpPr>
            <a:grpSpLocks/>
          </p:cNvGrpSpPr>
          <p:nvPr/>
        </p:nvGrpSpPr>
        <p:grpSpPr bwMode="auto">
          <a:xfrm>
            <a:off x="2650351" y="3626685"/>
            <a:ext cx="5105400" cy="596900"/>
            <a:chOff x="1248" y="3230"/>
            <a:chExt cx="3216" cy="376"/>
          </a:xfrm>
        </p:grpSpPr>
        <p:sp>
          <p:nvSpPr>
            <p:cNvPr id="20" name="Line 18">
              <a:extLst>
                <a:ext uri="{FF2B5EF4-FFF2-40B4-BE49-F238E27FC236}">
                  <a16:creationId xmlns:a16="http://schemas.microsoft.com/office/drawing/2014/main" id="{0CD8CC98-CD84-426E-9177-7E07566A5DFC}"/>
                </a:ext>
              </a:extLst>
            </p:cNvPr>
            <p:cNvSpPr>
              <a:spLocks noChangeShapeType="1"/>
            </p:cNvSpPr>
            <p:nvPr/>
          </p:nvSpPr>
          <p:spPr bwMode="gray">
            <a:xfrm>
              <a:off x="1441" y="3579"/>
              <a:ext cx="3023" cy="1"/>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19">
              <a:extLst>
                <a:ext uri="{FF2B5EF4-FFF2-40B4-BE49-F238E27FC236}">
                  <a16:creationId xmlns:a16="http://schemas.microsoft.com/office/drawing/2014/main" id="{E03CE365-1B8F-40E0-9C65-290B76BF94D5}"/>
                </a:ext>
              </a:extLst>
            </p:cNvPr>
            <p:cNvSpPr>
              <a:spLocks noChangeArrowheads="1"/>
            </p:cNvSpPr>
            <p:nvPr/>
          </p:nvSpPr>
          <p:spPr bwMode="gray">
            <a:xfrm rot="3419336">
              <a:off x="1261" y="3217"/>
              <a:ext cx="302" cy="328"/>
            </a:xfrm>
            <a:prstGeom prst="rect">
              <a:avLst/>
            </a:prstGeom>
            <a:gradFill rotWithShape="1">
              <a:gsLst>
                <a:gs pos="0">
                  <a:srgbClr val="FF9933"/>
                </a:gs>
                <a:gs pos="100000">
                  <a:srgbClr val="FF9933">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FF9933"/>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22" name="Text Box 20">
              <a:extLst>
                <a:ext uri="{FF2B5EF4-FFF2-40B4-BE49-F238E27FC236}">
                  <a16:creationId xmlns:a16="http://schemas.microsoft.com/office/drawing/2014/main" id="{207BE71B-E99E-4A88-9306-8783D7AC6FD1}"/>
                </a:ext>
              </a:extLst>
            </p:cNvPr>
            <p:cNvSpPr txBox="1">
              <a:spLocks noChangeArrowheads="1"/>
            </p:cNvSpPr>
            <p:nvPr/>
          </p:nvSpPr>
          <p:spPr bwMode="gray">
            <a:xfrm>
              <a:off x="1778" y="3276"/>
              <a:ext cx="2250"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r>
                <a:rPr lang="en-US" sz="2800" dirty="0">
                  <a:solidFill>
                    <a:srgbClr val="000000"/>
                  </a:solidFill>
                  <a:latin typeface="Times New Roman" panose="02020603050405020304" pitchFamily="18" charset="0"/>
                  <a:cs typeface="Times New Roman" panose="02020603050405020304" pitchFamily="18" charset="0"/>
                </a:rPr>
                <a:t>Internet technologies</a:t>
              </a:r>
            </a:p>
          </p:txBody>
        </p:sp>
        <p:sp>
          <p:nvSpPr>
            <p:cNvPr id="23" name="Text Box 21">
              <a:extLst>
                <a:ext uri="{FF2B5EF4-FFF2-40B4-BE49-F238E27FC236}">
                  <a16:creationId xmlns:a16="http://schemas.microsoft.com/office/drawing/2014/main" id="{2D53F3E7-D60A-4568-B428-A69F3CA9647F}"/>
                </a:ext>
              </a:extLst>
            </p:cNvPr>
            <p:cNvSpPr txBox="1">
              <a:spLocks noChangeArrowheads="1"/>
            </p:cNvSpPr>
            <p:nvPr/>
          </p:nvSpPr>
          <p:spPr bwMode="gray">
            <a:xfrm>
              <a:off x="1296" y="324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3</a:t>
              </a:r>
            </a:p>
          </p:txBody>
        </p:sp>
      </p:grpSp>
    </p:spTree>
    <p:extLst>
      <p:ext uri="{BB962C8B-B14F-4D97-AF65-F5344CB8AC3E}">
        <p14:creationId xmlns:p14="http://schemas.microsoft.com/office/powerpoint/2010/main" val="2901221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38F6E7-C866-49A7-AC02-78CCC7B408F5}"/>
              </a:ext>
            </a:extLst>
          </p:cNvPr>
          <p:cNvSpPr>
            <a:spLocks noGrp="1"/>
          </p:cNvSpPr>
          <p:nvPr>
            <p:ph type="title"/>
          </p:nvPr>
        </p:nvSpPr>
        <p:spPr>
          <a:xfrm>
            <a:off x="838200" y="365126"/>
            <a:ext cx="10515600" cy="910222"/>
          </a:xfrm>
        </p:spPr>
        <p:txBody>
          <a:bodyPr>
            <a:normAutofit/>
          </a:bodyPr>
          <a:lstStyle/>
          <a:p>
            <a:r>
              <a:rPr lang="en-US" sz="3200" b="1" dirty="0">
                <a:solidFill>
                  <a:srgbClr val="000000"/>
                </a:solidFill>
                <a:latin typeface="Times New Roman" panose="02020603050405020304" pitchFamily="18" charset="0"/>
                <a:cs typeface="Times New Roman" panose="02020603050405020304" pitchFamily="18" charset="0"/>
              </a:rPr>
              <a:t>Information and information-activity models of learning</a:t>
            </a:r>
            <a:endParaRPr lang="ru-KZ" sz="32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62B400B8-7CC0-4EB7-9B43-00CFEBE0790D}"/>
              </a:ext>
            </a:extLst>
          </p:cNvPr>
          <p:cNvSpPr>
            <a:spLocks noGrp="1"/>
          </p:cNvSpPr>
          <p:nvPr>
            <p:ph idx="1"/>
          </p:nvPr>
        </p:nvSpPr>
        <p:spPr>
          <a:xfrm>
            <a:off x="1880937" y="1690688"/>
            <a:ext cx="9637295" cy="4802187"/>
          </a:xfrm>
        </p:spPr>
        <p:txBody>
          <a:bodyPr>
            <a:normAutofit/>
          </a:bodyPr>
          <a:lstStyle/>
          <a:p>
            <a:pPr marL="0" indent="0">
              <a:buNone/>
            </a:pPr>
            <a:r>
              <a:rPr lang="ru-KZ"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The classical traditional model of education </a:t>
            </a:r>
            <a:r>
              <a:rPr lang="en-US" dirty="0">
                <a:latin typeface="Times New Roman" panose="02020603050405020304" pitchFamily="18" charset="0"/>
                <a:cs typeface="Times New Roman" panose="02020603050405020304" pitchFamily="18" charset="0"/>
              </a:rPr>
              <a:t>with a conservative educational paradigm is focused on the transfer of solid and deep classical knowledge. This model includes the following levels:</a:t>
            </a:r>
          </a:p>
          <a:p>
            <a:pPr marL="0" indent="0">
              <a:buNone/>
            </a:pPr>
            <a:r>
              <a:rPr lang="en-US" dirty="0">
                <a:latin typeface="Times New Roman" panose="02020603050405020304" pitchFamily="18" charset="0"/>
                <a:cs typeface="Times New Roman" panose="02020603050405020304" pitchFamily="18" charset="0"/>
              </a:rPr>
              <a:t>• transfer of information constituting the content of academic subjects;</a:t>
            </a:r>
          </a:p>
          <a:p>
            <a:pPr marL="0" indent="0">
              <a:buNone/>
            </a:pPr>
            <a:r>
              <a:rPr lang="en-US" dirty="0">
                <a:latin typeface="Times New Roman" panose="02020603050405020304" pitchFamily="18" charset="0"/>
                <a:cs typeface="Times New Roman" panose="02020603050405020304" pitchFamily="18" charset="0"/>
              </a:rPr>
              <a:t>• subject training, specialization of knowledge;</a:t>
            </a:r>
          </a:p>
          <a:p>
            <a:pPr marL="0" indent="0">
              <a:buNone/>
            </a:pPr>
            <a:r>
              <a:rPr lang="en-US" dirty="0">
                <a:latin typeface="Times New Roman" panose="02020603050405020304" pitchFamily="18" charset="0"/>
                <a:cs typeface="Times New Roman" panose="02020603050405020304" pitchFamily="18" charset="0"/>
              </a:rPr>
              <a:t>• personalization, </a:t>
            </a:r>
            <a:r>
              <a:rPr lang="en-US" dirty="0" err="1">
                <a:latin typeface="Times New Roman" panose="02020603050405020304" pitchFamily="18" charset="0"/>
                <a:cs typeface="Times New Roman" panose="02020603050405020304" pitchFamily="18" charset="0"/>
              </a:rPr>
              <a:t>i</a:t>
            </a:r>
            <a:r>
              <a:rPr lang="ru-KZ"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e</a:t>
            </a:r>
            <a:r>
              <a:rPr lang="ru-KZ"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the creation of situations of self-determination through the development and implementation of author's courses, workshops, laboratories without violating the basic model.</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795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6CBC108-1F8A-463B-A789-859B9537646A}"/>
              </a:ext>
            </a:extLst>
          </p:cNvPr>
          <p:cNvSpPr>
            <a:spLocks noGrp="1"/>
          </p:cNvSpPr>
          <p:nvPr>
            <p:ph idx="1"/>
          </p:nvPr>
        </p:nvSpPr>
        <p:spPr>
          <a:xfrm>
            <a:off x="1673525" y="950045"/>
            <a:ext cx="9730595" cy="3906627"/>
          </a:xfrm>
        </p:spPr>
        <p:txBody>
          <a:bodyPr/>
          <a:lstStyle/>
          <a:p>
            <a:pPr marL="0" indent="0">
              <a:buNone/>
            </a:pP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 search (network) learning model </a:t>
            </a:r>
            <a:r>
              <a:rPr lang="en-US" dirty="0">
                <a:latin typeface="Times New Roman" panose="02020603050405020304" pitchFamily="18" charset="0"/>
                <a:cs typeface="Times New Roman" panose="02020603050405020304" pitchFamily="18" charset="0"/>
              </a:rPr>
              <a:t>with a creative-dialogue, personality-oriented paradigm, which is based on the openness and accessibility of education for different consumers, on information flows, data banks and providing access to them via the Internet.</a:t>
            </a:r>
          </a:p>
          <a:p>
            <a:pPr marL="0" indent="0">
              <a:buNone/>
            </a:pPr>
            <a:r>
              <a:rPr lang="en-US" u="sng" dirty="0">
                <a:latin typeface="Times New Roman" panose="02020603050405020304" pitchFamily="18" charset="0"/>
                <a:cs typeface="Times New Roman" panose="02020603050405020304" pitchFamily="18" charset="0"/>
              </a:rPr>
              <a:t>Open education </a:t>
            </a:r>
            <a:r>
              <a:rPr lang="en-US" dirty="0">
                <a:latin typeface="Times New Roman" panose="02020603050405020304" pitchFamily="18" charset="0"/>
                <a:cs typeface="Times New Roman" panose="02020603050405020304" pitchFamily="18" charset="0"/>
              </a:rPr>
              <a:t>is a system of organizational, pedagogical and information and communication technologies that ensure the process of individual learning based on the students' free choice of the content of education, the end result, and methods of activity to achieve it.</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985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7A03DD4-C536-4EA8-89C5-769B24AF8416}"/>
              </a:ext>
            </a:extLst>
          </p:cNvPr>
          <p:cNvSpPr>
            <a:spLocks noGrp="1"/>
          </p:cNvSpPr>
          <p:nvPr>
            <p:ph idx="1"/>
          </p:nvPr>
        </p:nvSpPr>
        <p:spPr>
          <a:xfrm>
            <a:off x="1771073" y="1475003"/>
            <a:ext cx="9571181" cy="2893798"/>
          </a:xfrm>
        </p:spPr>
        <p:txBody>
          <a:bodyPr>
            <a:normAutofit lnSpcReduction="10000"/>
          </a:bodyPr>
          <a:lstStyle/>
          <a:p>
            <a:pPr marL="0" indent="0">
              <a:buNone/>
            </a:pP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Distance learning </a:t>
            </a:r>
            <a:r>
              <a:rPr lang="en-US" dirty="0">
                <a:latin typeface="Times New Roman" panose="02020603050405020304" pitchFamily="18" charset="0"/>
                <a:cs typeface="Times New Roman" panose="02020603050405020304" pitchFamily="18" charset="0"/>
              </a:rPr>
              <a:t>(DL) is a learning model based on the educational interaction between teachers and students remote from each other using information and communication technologies.</a:t>
            </a:r>
          </a:p>
          <a:p>
            <a:pPr marL="0" indent="0">
              <a:buNone/>
            </a:pPr>
            <a:r>
              <a:rPr lang="en-US" dirty="0">
                <a:latin typeface="Times New Roman" panose="02020603050405020304" pitchFamily="18" charset="0"/>
                <a:cs typeface="Times New Roman" panose="02020603050405020304" pitchFamily="18" charset="0"/>
              </a:rPr>
              <a:t>Currently, blended learning is also used, which is a combination of the strengths of traditional education with the advantages of innovative educational technologies.</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250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0F0476-D142-40E6-862E-EEDA6C94C7D4}"/>
              </a:ext>
            </a:extLst>
          </p:cNvPr>
          <p:cNvSpPr>
            <a:spLocks noGrp="1"/>
          </p:cNvSpPr>
          <p:nvPr>
            <p:ph type="title"/>
          </p:nvPr>
        </p:nvSpPr>
        <p:spPr/>
        <p:txBody>
          <a:bodyPr>
            <a:normAutofit/>
          </a:bodyPr>
          <a:lstStyle/>
          <a:p>
            <a:r>
              <a:rPr lang="en-US" sz="3200" b="1" dirty="0">
                <a:solidFill>
                  <a:srgbClr val="000000"/>
                </a:solidFill>
                <a:latin typeface="Times New Roman" panose="02020603050405020304" pitchFamily="18" charset="0"/>
                <a:cs typeface="Times New Roman" panose="02020603050405020304" pitchFamily="18" charset="0"/>
              </a:rPr>
              <a:t>Distance learning technologies</a:t>
            </a:r>
            <a:endParaRPr lang="ru-KZ" sz="3200" b="1" dirty="0"/>
          </a:p>
        </p:txBody>
      </p:sp>
      <p:sp>
        <p:nvSpPr>
          <p:cNvPr id="3" name="Объект 2">
            <a:extLst>
              <a:ext uri="{FF2B5EF4-FFF2-40B4-BE49-F238E27FC236}">
                <a16:creationId xmlns:a16="http://schemas.microsoft.com/office/drawing/2014/main" id="{7B1A7592-CBCC-461E-951B-1A71E18D8271}"/>
              </a:ext>
            </a:extLst>
          </p:cNvPr>
          <p:cNvSpPr>
            <a:spLocks noGrp="1"/>
          </p:cNvSpPr>
          <p:nvPr>
            <p:ph idx="1"/>
          </p:nvPr>
        </p:nvSpPr>
        <p:spPr>
          <a:xfrm>
            <a:off x="1699490" y="1898073"/>
            <a:ext cx="9848273" cy="2506230"/>
          </a:xfrm>
        </p:spPr>
        <p:txBody>
          <a:bodyPr/>
          <a:lstStyle/>
          <a:p>
            <a:pPr marL="0" indent="0" algn="just">
              <a:buNone/>
            </a:pPr>
            <a:r>
              <a:rPr lang="en-US" dirty="0">
                <a:latin typeface="Times New Roman" panose="02020603050405020304" pitchFamily="18" charset="0"/>
                <a:cs typeface="Times New Roman" panose="02020603050405020304" pitchFamily="18" charset="0"/>
              </a:rPr>
              <a:t>Distance learning is predominantly an independent cognitive activity of the student in his interaction with the teacher at a distance using the information and educational environment, including information and telecommunication technologies and their technical means.</a:t>
            </a:r>
          </a:p>
          <a:p>
            <a:pPr marL="0" indent="0" algn="just">
              <a:buNone/>
            </a:pP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0278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7B99FCA-BE0E-41C3-BD83-4474C8BD943F}"/>
              </a:ext>
            </a:extLst>
          </p:cNvPr>
          <p:cNvSpPr>
            <a:spLocks noGrp="1"/>
          </p:cNvSpPr>
          <p:nvPr>
            <p:ph idx="1"/>
          </p:nvPr>
        </p:nvSpPr>
        <p:spPr>
          <a:xfrm>
            <a:off x="1690254" y="699654"/>
            <a:ext cx="9866745" cy="5458691"/>
          </a:xfrm>
        </p:spPr>
        <p:txBody>
          <a:bodyPr>
            <a:normAutofit fontScale="92500"/>
          </a:bodyPr>
          <a:lstStyle/>
          <a:p>
            <a:pPr marL="0" indent="0">
              <a:buNone/>
            </a:pPr>
            <a:r>
              <a:rPr lang="en-US" dirty="0">
                <a:latin typeface="Times New Roman" panose="02020603050405020304" pitchFamily="18" charset="0"/>
                <a:cs typeface="Times New Roman" panose="02020603050405020304" pitchFamily="18" charset="0"/>
              </a:rPr>
              <a:t>The organization of distance learning uses a number of components:</a:t>
            </a:r>
          </a:p>
          <a:p>
            <a:pPr marL="0" indent="0">
              <a:buNone/>
            </a:pPr>
            <a:r>
              <a:rPr lang="en-US" dirty="0">
                <a:latin typeface="Times New Roman" panose="02020603050405020304" pitchFamily="18" charset="0"/>
                <a:cs typeface="Times New Roman" panose="02020603050405020304" pitchFamily="18" charset="0"/>
              </a:rPr>
              <a:t>1. Content of the course (lectures, instructions for trainees, sources, glossaries).</a:t>
            </a:r>
          </a:p>
          <a:p>
            <a:pPr marL="0" indent="0">
              <a:buNone/>
            </a:pPr>
            <a:r>
              <a:rPr lang="en-US" dirty="0">
                <a:latin typeface="Times New Roman" panose="02020603050405020304" pitchFamily="18" charset="0"/>
                <a:cs typeface="Times New Roman" panose="02020603050405020304" pitchFamily="18" charset="0"/>
              </a:rPr>
              <a:t>2. Organizational component (documentation of the educational process, student dating forum, bulletin board).</a:t>
            </a:r>
          </a:p>
          <a:p>
            <a:pPr marL="0" indent="0">
              <a:buNone/>
            </a:pPr>
            <a:r>
              <a:rPr lang="en-US" dirty="0">
                <a:latin typeface="Times New Roman" panose="02020603050405020304" pitchFamily="18" charset="0"/>
                <a:cs typeface="Times New Roman" panose="02020603050405020304" pitchFamily="18" charset="0"/>
              </a:rPr>
              <a:t>3. Communication between a distance teacher and a student.</a:t>
            </a:r>
          </a:p>
          <a:p>
            <a:pPr marL="0" indent="0">
              <a:buNone/>
            </a:pPr>
            <a:r>
              <a:rPr lang="en-US" dirty="0">
                <a:latin typeface="Times New Roman" panose="02020603050405020304" pitchFamily="18" charset="0"/>
                <a:cs typeface="Times New Roman" panose="02020603050405020304" pitchFamily="18" charset="0"/>
              </a:rPr>
              <a:t>4. Communication tools for individual and group learning (e-mail, World Wide Web (www), Internet services for instant messaging, ICQ, blogs, forums, online encyclopedias (“Wikipedia”), tele- and videoconferences, chats, etc. .).</a:t>
            </a:r>
          </a:p>
          <a:p>
            <a:pPr marL="0" indent="0">
              <a:buNone/>
            </a:pPr>
            <a:r>
              <a:rPr lang="en-US" dirty="0">
                <a:latin typeface="Times New Roman" panose="02020603050405020304" pitchFamily="18" charset="0"/>
                <a:cs typeface="Times New Roman" panose="02020603050405020304" pitchFamily="18" charset="0"/>
              </a:rPr>
              <a:t>5. Knowledge control (current - tests, tests, summaries, articles, situational and comparative analyzes, online consultations, and final - project work, tests, exams, final testing, round tables).</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723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5792B3-1BF6-48FD-8F88-E60F1E0A28C4}"/>
              </a:ext>
            </a:extLst>
          </p:cNvPr>
          <p:cNvSpPr>
            <a:spLocks noGrp="1"/>
          </p:cNvSpPr>
          <p:nvPr>
            <p:ph type="title"/>
          </p:nvPr>
        </p:nvSpPr>
        <p:spPr/>
        <p:txBody>
          <a:bodyPr>
            <a:normAutofit/>
          </a:bodyPr>
          <a:lstStyle/>
          <a:p>
            <a:r>
              <a:rPr lang="en-US" sz="3200" b="1" dirty="0">
                <a:solidFill>
                  <a:srgbClr val="000000"/>
                </a:solidFill>
                <a:latin typeface="Times New Roman" panose="02020603050405020304" pitchFamily="18" charset="0"/>
                <a:cs typeface="Times New Roman" panose="02020603050405020304" pitchFamily="18" charset="0"/>
              </a:rPr>
              <a:t>Internet technologies</a:t>
            </a:r>
            <a:endParaRPr lang="ru-KZ" sz="3200" b="1" dirty="0"/>
          </a:p>
        </p:txBody>
      </p:sp>
      <p:sp>
        <p:nvSpPr>
          <p:cNvPr id="3" name="Объект 2">
            <a:extLst>
              <a:ext uri="{FF2B5EF4-FFF2-40B4-BE49-F238E27FC236}">
                <a16:creationId xmlns:a16="http://schemas.microsoft.com/office/drawing/2014/main" id="{083CD362-BA80-4A18-B89B-E6260BC02594}"/>
              </a:ext>
            </a:extLst>
          </p:cNvPr>
          <p:cNvSpPr>
            <a:spLocks noGrp="1"/>
          </p:cNvSpPr>
          <p:nvPr>
            <p:ph idx="1"/>
          </p:nvPr>
        </p:nvSpPr>
        <p:spPr>
          <a:xfrm>
            <a:off x="1274618" y="1825625"/>
            <a:ext cx="10079182" cy="2450811"/>
          </a:xfrm>
        </p:spPr>
        <p:txBody>
          <a:bodyPr/>
          <a:lstStyle/>
          <a:p>
            <a:pPr marL="0" indent="0" algn="just">
              <a:buNone/>
            </a:pPr>
            <a:r>
              <a:rPr lang="en-US" dirty="0">
                <a:latin typeface="Times New Roman" panose="02020603050405020304" pitchFamily="18" charset="0"/>
                <a:cs typeface="Times New Roman" panose="02020603050405020304" pitchFamily="18" charset="0"/>
              </a:rPr>
              <a:t>Internet technologies (network technologies) are the most versatile and promising technologies that provide access to the distance learning system for both students and teachers and use pedagogically organized telecommunications support for the educational process for interactive interaction between the subjects of the educational process.</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0074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1E8B8E0-1691-44F0-B993-F41229BA9F3D}"/>
              </a:ext>
            </a:extLst>
          </p:cNvPr>
          <p:cNvSpPr>
            <a:spLocks noGrp="1"/>
          </p:cNvSpPr>
          <p:nvPr>
            <p:ph idx="1"/>
          </p:nvPr>
        </p:nvSpPr>
        <p:spPr>
          <a:xfrm>
            <a:off x="1764144" y="489528"/>
            <a:ext cx="9645073" cy="6059053"/>
          </a:xfrm>
        </p:spPr>
        <p:txBody>
          <a:bodyPr>
            <a:normAutofit lnSpcReduction="10000"/>
          </a:bodyPr>
          <a:lstStyle/>
          <a:p>
            <a:pPr marL="0" indent="0">
              <a:buNone/>
            </a:pPr>
            <a:r>
              <a:rPr lang="en-US" sz="2400" dirty="0">
                <a:latin typeface="Times New Roman" panose="02020603050405020304" pitchFamily="18" charset="0"/>
                <a:cs typeface="Times New Roman" panose="02020603050405020304" pitchFamily="18" charset="0"/>
              </a:rPr>
              <a:t>Currently, the following Internet services are used in training:</a:t>
            </a:r>
          </a:p>
          <a:p>
            <a:pPr marL="0" indent="0">
              <a:buNone/>
            </a:pPr>
            <a:r>
              <a:rPr lang="en-US" sz="2400" dirty="0">
                <a:latin typeface="Times New Roman" panose="02020603050405020304" pitchFamily="18" charset="0"/>
                <a:cs typeface="Times New Roman" panose="02020603050405020304" pitchFamily="18" charset="0"/>
              </a:rPr>
              <a:t>1. Online conferences and meetings.</a:t>
            </a:r>
          </a:p>
          <a:p>
            <a:pPr marL="0" indent="0">
              <a:buNone/>
            </a:pPr>
            <a:r>
              <a:rPr lang="en-US" sz="2400" dirty="0">
                <a:latin typeface="Times New Roman" panose="02020603050405020304" pitchFamily="18" charset="0"/>
                <a:cs typeface="Times New Roman" panose="02020603050405020304" pitchFamily="18" charset="0"/>
              </a:rPr>
              <a:t>2. Open web services (Windows Live technologies and services) that support scheduling, file storage, discussions, user profiles, mailing lists, group interaction.</a:t>
            </a:r>
          </a:p>
          <a:p>
            <a:pPr marL="0" indent="0">
              <a:buNone/>
            </a:pPr>
            <a:r>
              <a:rPr lang="en-US" sz="2400" dirty="0">
                <a:latin typeface="Times New Roman" panose="02020603050405020304" pitchFamily="18" charset="0"/>
                <a:cs typeface="Times New Roman" panose="02020603050405020304" pitchFamily="18" charset="0"/>
              </a:rPr>
              <a:t>3. </a:t>
            </a:r>
            <a:r>
              <a:rPr lang="en-US" sz="2400" dirty="0" err="1">
                <a:latin typeface="Times New Roman" panose="02020603050405020304" pitchFamily="18" charset="0"/>
                <a:cs typeface="Times New Roman" panose="02020603050405020304" pitchFamily="18" charset="0"/>
              </a:rPr>
              <a:t>Antiplagiat.Ru</a:t>
            </a:r>
            <a:r>
              <a:rPr lang="en-US" sz="2400" dirty="0">
                <a:latin typeface="Times New Roman" panose="02020603050405020304" pitchFamily="18" charset="0"/>
                <a:cs typeface="Times New Roman" panose="02020603050405020304" pitchFamily="18" charset="0"/>
              </a:rPr>
              <a:t> service, which offers a set of services for checking documents for borrowings from publicly available network sources.</a:t>
            </a:r>
          </a:p>
          <a:p>
            <a:pPr marL="0" indent="0">
              <a:buNone/>
            </a:pPr>
            <a:r>
              <a:rPr lang="en-US" sz="2400" dirty="0">
                <a:latin typeface="Times New Roman" panose="02020603050405020304" pitchFamily="18" charset="0"/>
                <a:cs typeface="Times New Roman" panose="02020603050405020304" pitchFamily="18" charset="0"/>
              </a:rPr>
              <a:t>4. The public universal Internet encyclopedia "Wikipedia" (Eng. Wikipedia from the words "wiki" (technology for creating websites) and "encyclopedia"), articles for which can be written by anyone with access to the network (URL: http: // wikipedia.org).</a:t>
            </a:r>
          </a:p>
          <a:p>
            <a:pPr marL="0" indent="0">
              <a:buNone/>
            </a:pPr>
            <a:r>
              <a:rPr lang="en-US" sz="2400" dirty="0">
                <a:latin typeface="Times New Roman" panose="02020603050405020304" pitchFamily="18" charset="0"/>
                <a:cs typeface="Times New Roman" panose="02020603050405020304" pitchFamily="18" charset="0"/>
              </a:rPr>
              <a:t>5. Moodle technology (Modular Object-Oriented Dynamic Learning Environment) is a modular object-oriented dynamic learning environment, which is a free learning management system focused on organizing interaction between a teacher and students when organizing both traditional and innovative training courses.</a:t>
            </a:r>
          </a:p>
          <a:p>
            <a:pPr marL="0" indent="0">
              <a:buNone/>
            </a:pPr>
            <a:r>
              <a:rPr lang="en-US" sz="2400" dirty="0">
                <a:latin typeface="Times New Roman" panose="02020603050405020304" pitchFamily="18" charset="0"/>
                <a:cs typeface="Times New Roman" panose="02020603050405020304" pitchFamily="18" charset="0"/>
              </a:rPr>
              <a:t>6. RSS technology - a brief description of new information on sites, etc.</a:t>
            </a:r>
            <a:endParaRPr lang="ru-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79729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813</Words>
  <Application>Microsoft Office PowerPoint</Application>
  <PresentationFormat>Широкоэкранный</PresentationFormat>
  <Paragraphs>43</Paragraphs>
  <Slides>9</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Information technologies in the implementation of information and information-activity learning models</vt:lpstr>
      <vt:lpstr>Plan:</vt:lpstr>
      <vt:lpstr>Information and information-activity models of learning</vt:lpstr>
      <vt:lpstr>Презентация PowerPoint</vt:lpstr>
      <vt:lpstr>Презентация PowerPoint</vt:lpstr>
      <vt:lpstr>Distance learning technologies</vt:lpstr>
      <vt:lpstr>Презентация PowerPoint</vt:lpstr>
      <vt:lpstr>Internet technologies</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Карымсакова Анара Ералкановна</cp:lastModifiedBy>
  <cp:revision>3</cp:revision>
  <dcterms:created xsi:type="dcterms:W3CDTF">2021-07-20T13:02:37Z</dcterms:created>
  <dcterms:modified xsi:type="dcterms:W3CDTF">2022-02-13T18:16:41Z</dcterms:modified>
</cp:coreProperties>
</file>