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98" r:id="rId4"/>
    <p:sldId id="295" r:id="rId5"/>
    <p:sldId id="296" r:id="rId6"/>
    <p:sldId id="297" r:id="rId7"/>
    <p:sldId id="299" r:id="rId8"/>
    <p:sldId id="273" r:id="rId9"/>
    <p:sldId id="274" r:id="rId10"/>
    <p:sldId id="275" r:id="rId11"/>
    <p:sldId id="276" r:id="rId12"/>
    <p:sldId id="277" r:id="rId13"/>
    <p:sldId id="300" r:id="rId14"/>
    <p:sldId id="278" r:id="rId15"/>
    <p:sldId id="279" r:id="rId16"/>
    <p:sldId id="289" r:id="rId17"/>
    <p:sldId id="280" r:id="rId18"/>
    <p:sldId id="290" r:id="rId19"/>
    <p:sldId id="282" r:id="rId20"/>
    <p:sldId id="292" r:id="rId21"/>
    <p:sldId id="291" r:id="rId22"/>
    <p:sldId id="284" r:id="rId23"/>
    <p:sldId id="287" r:id="rId24"/>
    <p:sldId id="288" r:id="rId25"/>
    <p:sldId id="261" r:id="rId26"/>
    <p:sldId id="301" r:id="rId27"/>
    <p:sldId id="302" r:id="rId28"/>
    <p:sldId id="270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664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2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6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2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30428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5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1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A783-C41D-4D46-BB7C-C54BD591ED5B}" type="datetimeFigureOut">
              <a:rPr lang="ru-RU" smtClean="0"/>
              <a:t>19.01.21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B659F-CDF8-3B46-8737-761B3BD2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9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Зачем и от кого нужно защищать программное обеспечение компьютерных систем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Причины, приводящие к функционально непригодному результату: </a:t>
            </a:r>
          </a:p>
          <a:p>
            <a:pPr marL="0" indent="0" algn="just">
              <a:buNone/>
            </a:pPr>
            <a:r>
              <a:rPr lang="ru-RU" dirty="0" smtClean="0"/>
              <a:t>сбои компьютерных систем, ошибки программистов и операторов, дефекты в программах (преднамеренные и непреднамеренные). </a:t>
            </a:r>
          </a:p>
          <a:p>
            <a:pPr marL="0" indent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Кто потенциально может осуществить преднамеренно</a:t>
            </a:r>
            <a:r>
              <a:rPr lang="ru-RU" dirty="0" smtClean="0">
                <a:effectLst/>
              </a:rPr>
              <a:t> </a:t>
            </a:r>
            <a:r>
              <a:rPr lang="ru-RU" dirty="0" smtClean="0"/>
              <a:t>практическое внедрение программных дефектов деструктивного воздействия в исполняемый программный код ?</a:t>
            </a:r>
          </a:p>
          <a:p>
            <a:pPr lvl="0" algn="just"/>
            <a:r>
              <a:rPr lang="ru-RU" dirty="0" smtClean="0"/>
              <a:t>Каковы возможные мотивы действий субъекта, осуществляющего разработку таких дефектов?</a:t>
            </a:r>
          </a:p>
          <a:p>
            <a:pPr lvl="0" algn="just"/>
            <a:r>
              <a:rPr lang="ru-RU" dirty="0" smtClean="0"/>
              <a:t>Как можно идентифицировать наличие программного дефекта?</a:t>
            </a:r>
          </a:p>
          <a:p>
            <a:pPr lvl="0" algn="just"/>
            <a:r>
              <a:rPr lang="ru-RU" dirty="0" smtClean="0"/>
              <a:t>Как можно отличить преднамеренный программный дефект от программной ошибки?</a:t>
            </a:r>
          </a:p>
          <a:p>
            <a:pPr lvl="0" algn="just"/>
            <a:r>
              <a:rPr lang="ru-RU" dirty="0" smtClean="0"/>
              <a:t>Каковы наиболее вероятные последствия активизации деструктивных программных средств при эксплуатации компьютерных систем 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6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812"/>
            <a:ext cx="8437563" cy="135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50" y="1643062"/>
            <a:ext cx="7643813" cy="47863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4728761"/>
      </p:ext>
    </p:extLst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4294967295"/>
          </p:nvPr>
        </p:nvSpPr>
        <p:spPr>
          <a:xfrm>
            <a:off x="0" y="552639"/>
            <a:ext cx="9144000" cy="6305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50391">
              <a:lnSpc>
                <a:spcPct val="80000"/>
              </a:lnSpc>
              <a:spcBef>
                <a:spcPts val="500"/>
              </a:spcBef>
              <a:buNone/>
              <a:defRPr sz="1302">
                <a:solidFill>
                  <a:srgbClr val="000000"/>
                </a:solidFill>
              </a:defRPr>
            </a:pPr>
            <a:r>
              <a:rPr sz="2000" dirty="0"/>
              <a:t>На практике, при решении достаточно большого количества задач, разработка ПО имеет циклический характер, когда после выполнения некоторых стадий приходится возвращаться на предыдущие. Можно указать две основные причины таких возвратов: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Ошибки разработчиков, допущенные на ранних стадиях и выявленные на поздних стадиях – ошибки анализа, проектирования, кодирования, выявляемые, как правило, на стадии тестирования.</a:t>
            </a:r>
          </a:p>
          <a:p>
            <a:pPr marL="253936" indent="-253936" algn="just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Изменение требований в процессе разработки («ошибки» заказчиков). Это или неготовность заказчиков сформулировать </a:t>
            </a:r>
            <a:r>
              <a:rPr sz="2000" dirty="0" smtClean="0"/>
              <a:t>требования, </a:t>
            </a:r>
            <a:r>
              <a:rPr sz="2000" dirty="0"/>
              <a:t>или изменения требований, вызванные изменениями ситуации в процессе </a:t>
            </a:r>
            <a:r>
              <a:rPr sz="2000" dirty="0" smtClean="0"/>
              <a:t>разработки</a:t>
            </a:r>
            <a:r>
              <a:rPr lang="ru-RU" sz="2000" dirty="0" smtClean="0"/>
              <a:t> </a:t>
            </a:r>
            <a:r>
              <a:rPr sz="2000" dirty="0" smtClean="0"/>
              <a:t>(</a:t>
            </a:r>
            <a:r>
              <a:rPr sz="2000" dirty="0"/>
              <a:t>изменения рынка, новые технологии, …).</a:t>
            </a:r>
          </a:p>
          <a:p>
            <a:pPr marL="0" indent="0" defTabSz="850391">
              <a:lnSpc>
                <a:spcPct val="80000"/>
              </a:lnSpc>
              <a:spcBef>
                <a:spcPts val="500"/>
              </a:spcBef>
              <a:buNone/>
              <a:defRPr sz="1302">
                <a:solidFill>
                  <a:srgbClr val="000000"/>
                </a:solidFill>
              </a:defRPr>
            </a:pPr>
            <a:r>
              <a:rPr sz="2000" dirty="0" smtClean="0"/>
              <a:t>Основные </a:t>
            </a:r>
            <a:r>
              <a:rPr sz="2000" dirty="0"/>
              <a:t>принципы спиральной модели можно сформулировать следующим образом: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Разработка вариантов продукта, соответствующих различным вариантам требований с возможностью вернуться к более ранним вариантам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Создание прототипов ПО как средства общения с заказчиком для уточнения </a:t>
            </a:r>
            <a:r>
              <a:rPr lang="ru-RU" sz="2000" dirty="0" smtClean="0"/>
              <a:t>и </a:t>
            </a:r>
            <a:r>
              <a:rPr sz="2000" dirty="0" smtClean="0"/>
              <a:t>выявления </a:t>
            </a:r>
            <a:r>
              <a:rPr sz="2000" dirty="0"/>
              <a:t>требований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Планирование следующих вариантов с оценкой альтернатив и анализом рисков, связанных с переходом к следующему варианту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Переход к разработке следующего варианта до завершения предыдущего в случае, когда риск завершения очередного варианта (прототипа) становится неоправданно высок.</a:t>
            </a:r>
          </a:p>
          <a:p>
            <a:pPr marL="253936" indent="-253936" defTabSz="850391">
              <a:lnSpc>
                <a:spcPct val="80000"/>
              </a:lnSpc>
              <a:spcBef>
                <a:spcPts val="500"/>
              </a:spcBef>
              <a:defRPr sz="1302">
                <a:solidFill>
                  <a:srgbClr val="000000"/>
                </a:solidFill>
              </a:defRPr>
            </a:pPr>
            <a:r>
              <a:rPr sz="2000" dirty="0"/>
              <a:t>Использование каскадной модели как схемы разработки очередного варианта</a:t>
            </a:r>
          </a:p>
        </p:txBody>
      </p:sp>
      <p:pic>
        <p:nvPicPr>
          <p:cNvPr id="10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517"/>
            <a:ext cx="8437563" cy="6467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3812731"/>
      </p:ext>
    </p:extLst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4294967295"/>
          </p:nvPr>
        </p:nvSpPr>
        <p:spPr>
          <a:xfrm>
            <a:off x="457200" y="1285875"/>
            <a:ext cx="8229600" cy="5572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b="1" dirty="0"/>
              <a:t>Итерационная </a:t>
            </a:r>
            <a:r>
              <a:rPr b="1" dirty="0" smtClean="0"/>
              <a:t>модель</a:t>
            </a:r>
            <a:r>
              <a:rPr lang="ru-RU" b="1" dirty="0" smtClean="0"/>
              <a:t> (или </a:t>
            </a:r>
            <a:r>
              <a:rPr lang="ru-RU" sz="1400" dirty="0"/>
              <a:t>Каскадная модель с обратной </a:t>
            </a:r>
            <a:r>
              <a:rPr lang="ru-RU" sz="1400" dirty="0" smtClean="0"/>
              <a:t>связью )</a:t>
            </a:r>
            <a:endParaRPr b="1" dirty="0" smtClean="0"/>
          </a:p>
          <a:p>
            <a:pPr marL="0" indent="0">
              <a:buNone/>
              <a:defRPr sz="1400">
                <a:solidFill>
                  <a:srgbClr val="000000"/>
                </a:solidFill>
              </a:defRPr>
            </a:pPr>
            <a:r>
              <a:rPr dirty="0" smtClean="0"/>
              <a:t>Итерационная модель жизненного цикла является развитием классической каскадной модели и предполагает возможность возвратов на ранее выполненные этапы. При этом, причинами возвратов в классической итерационной модели являются выявленные ошибки, устранение которых и требует возврата на предыдущие этапы в зависимости от типа (природы) ошибки – ошибки кодирования, проектирования, спецификации или определения требований. Реально итерационная модель является более жизненной, чем классическая (строгая) каскадная модель, т.к. создание ПО всегда связано с устранением ошибок. </a:t>
            </a:r>
            <a:endParaRPr lang="ru-RU" dirty="0" smtClean="0"/>
          </a:p>
          <a:p>
            <a:pPr marL="0" indent="0">
              <a:buNone/>
              <a:defRPr sz="14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10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812"/>
            <a:ext cx="8437563" cy="135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51" y="3151211"/>
            <a:ext cx="6173413" cy="37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6212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pPr marL="0" indent="0">
              <a:buNone/>
              <a:defRPr sz="1400">
                <a:solidFill>
                  <a:srgbClr val="002060"/>
                </a:solidFill>
              </a:defRPr>
            </a:pPr>
            <a:r>
              <a:rPr lang="ru-RU" b="1" dirty="0" err="1"/>
              <a:t>V</a:t>
            </a:r>
            <a:r>
              <a:rPr lang="ru-RU" b="1" dirty="0"/>
              <a:t>-образная модель</a:t>
            </a:r>
          </a:p>
          <a:p>
            <a:pPr marL="0" indent="0">
              <a:buNone/>
              <a:defRPr sz="1400">
                <a:solidFill>
                  <a:srgbClr val="000000"/>
                </a:solidFill>
              </a:defRPr>
            </a:pPr>
            <a:r>
              <a:rPr lang="ru-RU" sz="2000" dirty="0" err="1"/>
              <a:t>V</a:t>
            </a:r>
            <a:r>
              <a:rPr lang="ru-RU" sz="2000" dirty="0"/>
              <a:t>-образная модель была создана как итерационная разновидность каскадной модели. Целями итераций в этой модели является обеспечение процесса тестирования. Тестирование продукта обсуждается, проектируется и планируется на ранних этапах жизненного цикла разработки. План испытания приемки заказчиком разрабатывается на этапе планирования, а компоновочного испытания системы - на фазах анализа, разработки проекта и т.д. Этот процесс разработки планов испытания обозначен пунктирной линией между прямоугольниками </a:t>
            </a:r>
            <a:r>
              <a:rPr lang="ru-RU" sz="2000" dirty="0" err="1"/>
              <a:t>V</a:t>
            </a:r>
            <a:r>
              <a:rPr lang="ru-RU" sz="2000" dirty="0"/>
              <a:t>-образной модели. Помимо планов, на ранних этапах разрабатываются также и тесты, которые будут выполняться при завершении параллельных этапов.</a:t>
            </a:r>
          </a:p>
          <a:p>
            <a:endParaRPr lang="ru-RU" dirty="0"/>
          </a:p>
        </p:txBody>
      </p:sp>
      <p:pic>
        <p:nvPicPr>
          <p:cNvPr id="4" name="Изображение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7478"/>
                    </a14:imgEffect>
                    <a14:imgEffect>
                      <a14:saturation sat="104000"/>
                    </a14:imgEffect>
                    <a14:imgEffect>
                      <a14:brightnessContrast bright="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89" y="3754120"/>
            <a:ext cx="5846445" cy="31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body" idx="4294967295"/>
          </p:nvPr>
        </p:nvSpPr>
        <p:spPr>
          <a:xfrm>
            <a:off x="357187" y="1428750"/>
            <a:ext cx="8229601" cy="58578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dirty="0"/>
              <a:t>Инкрементная (пошаговая) модель</a:t>
            </a:r>
          </a:p>
          <a:p>
            <a:pPr marL="0" indent="0">
              <a:buNone/>
              <a:defRPr sz="1400">
                <a:solidFill>
                  <a:srgbClr val="000000"/>
                </a:solidFill>
              </a:defRPr>
            </a:pPr>
            <a:r>
              <a:rPr dirty="0"/>
              <a:t>Инкрементная разработка представляет собой процесс поэтапной реализации всей системы и поэтапного наращивания (приращения) функциональных возможностей. На первом шаге необходим полный заранее сформулированный набор требований, которые делятся по некоторому признаку на части. Далее выбирается первая группа требований и выполняется полный проход по каскадной модели. После того, как первый </a:t>
            </a:r>
            <a:r>
              <a:rPr dirty="0" smtClean="0"/>
              <a:t>вариант</a:t>
            </a:r>
            <a:r>
              <a:rPr lang="ru-RU" dirty="0" smtClean="0"/>
              <a:t> </a:t>
            </a:r>
            <a:r>
              <a:rPr dirty="0" smtClean="0"/>
              <a:t>системы</a:t>
            </a:r>
            <a:r>
              <a:rPr dirty="0"/>
              <a:t>, выполняющий первую группу требований сдан заказчику, разработчики переходят к следующему шагу (второму инкременту) по разработке варианта, выполняющего вторую группу требований. Особенностью инкрементной модели является разработка приемочных тестов </a:t>
            </a:r>
            <a:r>
              <a:rPr dirty="0" smtClean="0"/>
              <a:t>а</a:t>
            </a:r>
            <a:r>
              <a:rPr lang="ru-RU" dirty="0" smtClean="0"/>
              <a:t> н</a:t>
            </a:r>
            <a:r>
              <a:rPr dirty="0" smtClean="0"/>
              <a:t>е </a:t>
            </a:r>
            <a:r>
              <a:rPr dirty="0"/>
              <a:t>анализа требований, что упрощает приемку варианта заказчиком и устанавливает четкие цели разработки очередного варианта системы.</a:t>
            </a:r>
          </a:p>
          <a:p>
            <a:pPr marL="0" indent="0">
              <a:buNone/>
              <a:defRPr sz="1400">
                <a:solidFill>
                  <a:srgbClr val="000000"/>
                </a:solidFill>
              </a:defRPr>
            </a:pPr>
            <a:r>
              <a:rPr dirty="0"/>
              <a:t>Инкрементная модель особенно эффективна в случае, когда задача разбивается на несколько относительно независимых подзадач (разработка подсистем «Зарплата», «Бухгалтерия», «Склад», «Поставщики»). Кроме того, инкрементная модель может для внутренней итерации может использовать не только каскадную, но и другие типы моделей</a:t>
            </a:r>
            <a:endParaRPr dirty="0">
              <a:solidFill>
                <a:srgbClr val="002060"/>
              </a:solidFill>
            </a:endParaRPr>
          </a:p>
          <a:p>
            <a:pPr>
              <a:defRPr sz="1400">
                <a:solidFill>
                  <a:srgbClr val="002060"/>
                </a:solidFill>
              </a:defRPr>
            </a:pPr>
            <a:r>
              <a:rPr dirty="0"/>
              <a:t>Модель быстрого прототипирования</a:t>
            </a:r>
          </a:p>
          <a:p>
            <a:pPr>
              <a:buSzTx/>
              <a:buNone/>
              <a:defRPr sz="1400">
                <a:solidFill>
                  <a:srgbClr val="000000"/>
                </a:solidFill>
              </a:defRPr>
            </a:pPr>
            <a:r>
              <a:rPr dirty="0"/>
              <a:t>Модель быстрого протитипирования предназначена для быстрого создания прототипов продукта с целью уточнения требований и поэтапного развития прототипов в конечный продукт. Скорость (высокая производительность) выполнения проекта обеспечивается планированием разработки прототипов и участием заказчика в процессе разработки.</a:t>
            </a:r>
          </a:p>
        </p:txBody>
      </p:sp>
      <p:pic>
        <p:nvPicPr>
          <p:cNvPr id="10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812"/>
            <a:ext cx="8437563" cy="1354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2902263"/>
      </p:ext>
    </p:extLst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905255">
              <a:lnSpc>
                <a:spcPct val="80000"/>
              </a:lnSpc>
              <a:spcBef>
                <a:spcPts val="500"/>
              </a:spcBef>
              <a:buSzTx/>
              <a:buNone/>
              <a:defRPr sz="1584" b="1">
                <a:solidFill>
                  <a:srgbClr val="002060"/>
                </a:solidFill>
              </a:defRPr>
            </a:pPr>
            <a:r>
              <a:rPr sz="2800" dirty="0"/>
              <a:t>Модели жизненного цикла MSF, RUP, XP</a:t>
            </a:r>
          </a:p>
          <a:p>
            <a:pPr marL="270319" indent="-270319" algn="just" defTabSz="905255">
              <a:lnSpc>
                <a:spcPct val="80000"/>
              </a:lnSpc>
              <a:spcBef>
                <a:spcPts val="500"/>
              </a:spcBef>
              <a:buSzTx/>
              <a:buNone/>
              <a:defRPr sz="1584">
                <a:solidFill>
                  <a:srgbClr val="000000"/>
                </a:solidFill>
              </a:defRPr>
            </a:pPr>
            <a:r>
              <a:rPr sz="2800" dirty="0"/>
              <a:t>В настоящее время широкое применение получают так называемые промышленные технологии создания программного продукта. Эти технологии были разработаны фирмами, накопившими большой опыт создания ПО. Технологии представлены описаниями принципов, методов, применяемых процессов и операций. Такие технологии, как правило, поддерживаются набором CASE-средств, охватывают все этапы жизненного цикла продукта и успешно применяются для решения практических задач</a:t>
            </a:r>
            <a:r>
              <a:rPr sz="2800" dirty="0" smtClean="0">
                <a:solidFill>
                  <a:srgbClr val="FFFFFF"/>
                </a:solidFill>
              </a:rPr>
              <a:t>.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11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812"/>
            <a:ext cx="8437563" cy="1354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4335571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4294967295"/>
          </p:nvPr>
        </p:nvSpPr>
        <p:spPr>
          <a:xfrm>
            <a:off x="271462" y="1481137"/>
            <a:ext cx="8229601" cy="48928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2000">
                <a:solidFill>
                  <a:srgbClr val="000000"/>
                </a:solidFill>
              </a:defRPr>
            </a:pPr>
            <a:r>
              <a:rPr b="1" dirty="0"/>
              <a:t>Microsoft Solution Framework (MSF)</a:t>
            </a:r>
            <a:r>
              <a:rPr dirty="0"/>
              <a:t> – разработка фирмы Microsoft, предназначенная для решения широкого круга задач. Технология масштабируема, т.е. настраиваема на решение задач любой сложности коллективом любой численности. 	</a:t>
            </a:r>
          </a:p>
          <a:p>
            <a:pPr>
              <a:lnSpc>
                <a:spcPct val="80000"/>
              </a:lnSpc>
              <a:defRPr sz="2000">
                <a:solidFill>
                  <a:srgbClr val="000000"/>
                </a:solidFill>
              </a:defRPr>
            </a:pPr>
            <a:r>
              <a:rPr b="1" dirty="0"/>
              <a:t>Rational Unified Process (RUP)</a:t>
            </a:r>
            <a:r>
              <a:rPr dirty="0"/>
              <a:t> – разработка фирмы Rational, долгое время успешно занимавшейся созданием CASE-средств, применяемых на различных этапах жизненного цикла продукта от анализа до тестирования и документирования. Аналогично MSF, RUP универсальна, масштабируема и настраиваема на применение в конкретных условиях. </a:t>
            </a:r>
          </a:p>
          <a:p>
            <a:pPr>
              <a:lnSpc>
                <a:spcPct val="80000"/>
              </a:lnSpc>
              <a:defRPr sz="2000">
                <a:solidFill>
                  <a:srgbClr val="000000"/>
                </a:solidFill>
              </a:defRPr>
            </a:pPr>
            <a:r>
              <a:rPr b="1" dirty="0"/>
              <a:t>Extreme Programming (XP) </a:t>
            </a:r>
            <a:r>
              <a:rPr dirty="0"/>
              <a:t>– активно развивающаяся в последнее время технология, предназначенная для решения относительно небольших задач, относительно небольшими коллективами профессиональных разработчиков в условиях жестко ограниченного времени. </a:t>
            </a:r>
            <a:br>
              <a:rPr dirty="0"/>
            </a:br>
            <a:r>
              <a:rPr dirty="0"/>
              <a:t>Каждая из этих технологий имеет свои особенности организации модели жизненного цикла создания продукта. </a:t>
            </a:r>
          </a:p>
        </p:txBody>
      </p:sp>
      <p:pic>
        <p:nvPicPr>
          <p:cNvPr id="1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-128588"/>
            <a:ext cx="7596388" cy="17408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5985342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146050"/>
            <a:ext cx="8504238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812" y="1714500"/>
            <a:ext cx="7572376" cy="47148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0079248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571500" y="928687"/>
            <a:ext cx="8229600" cy="52303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8475" indent="-248475" defTabSz="832104">
              <a:spcBef>
                <a:spcPts val="500"/>
              </a:spcBef>
              <a:defRPr sz="1638">
                <a:solidFill>
                  <a:srgbClr val="000000"/>
                </a:solidFill>
              </a:defRPr>
            </a:pPr>
            <a:r>
              <a:rPr dirty="0"/>
              <a:t>Одна из особенностей технологии MSF состоит в том, что она ориентирована не просто на создание программного продукта, удовлетворяющего перечисленным требованиям, а на поиск решения проблем, стоящих перед заказчиком. Различие состоит в том, что перечисляемые заказчиком требования являются проявлениями некоторых более глубоких проблем и неточность, неполнота, изменение требований в процессе разработки – следствие</a:t>
            </a:r>
          </a:p>
          <a:p>
            <a:pPr marL="248475" indent="-248475" defTabSz="832104">
              <a:spcBef>
                <a:spcPts val="500"/>
              </a:spcBef>
              <a:defRPr sz="1638">
                <a:solidFill>
                  <a:srgbClr val="000000"/>
                </a:solidFill>
              </a:defRPr>
            </a:pPr>
            <a:r>
              <a:rPr dirty="0"/>
              <a:t>Модель жизненного цикла MSF является некоторым гибридом каскадной и спиральной моделей, сочетая простоту управления каскадной модели с гибкостью </a:t>
            </a:r>
            <a:r>
              <a:rPr dirty="0" smtClean="0"/>
              <a:t>спиральной</a:t>
            </a:r>
            <a:endParaRPr dirty="0"/>
          </a:p>
          <a:p>
            <a:pPr marL="248475" indent="-248475" defTabSz="832104">
              <a:spcBef>
                <a:spcPts val="500"/>
              </a:spcBef>
              <a:defRPr sz="1638">
                <a:solidFill>
                  <a:srgbClr val="000000"/>
                </a:solidFill>
              </a:defRPr>
            </a:pPr>
            <a:r>
              <a:rPr dirty="0"/>
              <a:t>Модель жизненного цикла MSF ориентирована на “</a:t>
            </a:r>
            <a:r>
              <a:rPr b="1" dirty="0"/>
              <a:t>вехи</a:t>
            </a:r>
            <a:r>
              <a:rPr dirty="0"/>
              <a:t>” (milestones) – ключевые точки проекта, </a:t>
            </a:r>
            <a:r>
              <a:rPr dirty="0" smtClean="0"/>
              <a:t>характеризующие </a:t>
            </a:r>
            <a:r>
              <a:rPr dirty="0"/>
              <a:t>достижение какого-либо существенного результата. Этот результат может быть оценен и проанализирован, что подразумевает ответ на вопрос: “А достигли ли мы целей, поставленных на этом шаге?». В модели предусматривается наличие основных вех (завершение главных фаз модели) и промежуточных, отражающих внутренние этапы главных фаз.</a:t>
            </a:r>
          </a:p>
        </p:txBody>
      </p:sp>
      <p:pic>
        <p:nvPicPr>
          <p:cNvPr id="13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25" y="-365125"/>
            <a:ext cx="8437563" cy="1230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5933980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225425"/>
            <a:ext cx="8437563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670" y="1727146"/>
            <a:ext cx="6429375" cy="4572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2557204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419" y="304800"/>
            <a:ext cx="8641181" cy="6248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Жизненный цикл программного обеспечения  компьютерных </a:t>
            </a:r>
            <a:r>
              <a:rPr lang="ru-RU" b="1" dirty="0" smtClean="0"/>
              <a:t>систем </a:t>
            </a:r>
          </a:p>
          <a:p>
            <a:pPr marL="0" indent="0">
              <a:buNone/>
            </a:pPr>
            <a:r>
              <a:rPr lang="ru-RU" dirty="0" err="1"/>
              <a:t>Software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</a:t>
            </a:r>
            <a:r>
              <a:rPr lang="ru-RU" dirty="0" err="1"/>
              <a:t>Lifecycle</a:t>
            </a:r>
            <a:r>
              <a:rPr lang="ru-RU" dirty="0"/>
              <a:t> (SDLC) - жизненный цикл разработки программного обеспечения.</a:t>
            </a:r>
          </a:p>
          <a:p>
            <a:pPr marL="0" indent="0">
              <a:buNone/>
            </a:pPr>
            <a:r>
              <a:rPr lang="ru-RU" dirty="0" err="1"/>
              <a:t>Secure</a:t>
            </a:r>
            <a:r>
              <a:rPr lang="ru-RU" dirty="0"/>
              <a:t> </a:t>
            </a:r>
            <a:r>
              <a:rPr lang="ru-RU" dirty="0" err="1"/>
              <a:t>Software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</a:t>
            </a:r>
            <a:r>
              <a:rPr lang="ru-RU" dirty="0" err="1"/>
              <a:t>Lifecycle</a:t>
            </a:r>
            <a:r>
              <a:rPr lang="ru-RU" dirty="0"/>
              <a:t> (SSDLC) - жизненный цикл безопасной разработки программного обеспечения</a:t>
            </a:r>
          </a:p>
          <a:p>
            <a:pPr marL="0" indent="0" algn="just">
              <a:buNone/>
            </a:pPr>
            <a:r>
              <a:rPr lang="ru-RU" i="1" dirty="0" smtClean="0"/>
              <a:t>Жизненный </a:t>
            </a:r>
            <a:r>
              <a:rPr lang="ru-RU" i="1" dirty="0"/>
              <a:t>цикл ПО</a:t>
            </a:r>
            <a:r>
              <a:rPr lang="ru-RU" dirty="0"/>
              <a:t> </a:t>
            </a:r>
            <a:r>
              <a:rPr lang="ru-RU" dirty="0" smtClean="0"/>
              <a:t>определяется </a:t>
            </a:r>
            <a:r>
              <a:rPr lang="ru-RU" dirty="0"/>
              <a:t>как период времени, который начинается с момента принятия </a:t>
            </a:r>
            <a:r>
              <a:rPr lang="ru-RU" dirty="0" smtClean="0"/>
              <a:t>решения </a:t>
            </a:r>
            <a:r>
              <a:rPr lang="ru-RU" dirty="0"/>
              <a:t>о необходимости создания ПО и заканчивается в момент его полного изъятия из эксплуатации.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Основным нормативным документом, регламентирующим состав процессов ЖЦ ПО, является международный стандарт </a:t>
            </a:r>
            <a:r>
              <a:rPr lang="en-US" dirty="0"/>
              <a:t>ISO</a:t>
            </a:r>
            <a:r>
              <a:rPr lang="ru-RU" dirty="0"/>
              <a:t>/</a:t>
            </a:r>
            <a:r>
              <a:rPr lang="en-US" dirty="0"/>
              <a:t>IEC</a:t>
            </a:r>
            <a:r>
              <a:rPr lang="ru-RU" dirty="0"/>
              <a:t> 12207: 2017.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3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357187" y="857250"/>
            <a:ext cx="8229601" cy="6000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Модель жизненного цикла RUP является довольно сложной, детально проработанной итеративно-инкрементной моделью с элементами каскадной модели. В модели RUP выделяются 4 основные фазы, 9 видов деятельности (процессов). Кроме того, в модели описывается ряд практик, которые следует применять или руководствоваться для успешного выполнения проекта. RUP ориентирован на поэтапное моделирование создаваемого продукта с помощью языка UML.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Дисциплины (процессы)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Бизнес-моделирование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Определение требований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Анализ и проектирование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Реализация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Тестирование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/>
              <a:t>Развертывани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 smtClean="0"/>
              <a:t>Управл</a:t>
            </a:r>
            <a:r>
              <a:rPr lang="ru-RU" dirty="0" err="1" smtClean="0"/>
              <a:t>ение</a:t>
            </a:r>
            <a:r>
              <a:rPr dirty="0" smtClean="0"/>
              <a:t> конфигур</a:t>
            </a:r>
            <a:r>
              <a:rPr lang="ru-RU" dirty="0" err="1" smtClean="0"/>
              <a:t>ацией</a:t>
            </a:r>
            <a:r>
              <a:rPr dirty="0" smtClean="0"/>
              <a:t> </a:t>
            </a:r>
            <a:r>
              <a:rPr dirty="0"/>
              <a:t>и изменениями</a:t>
            </a:r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 smtClean="0"/>
              <a:t>Управлен</a:t>
            </a:r>
            <a:r>
              <a:rPr lang="ru-RU" dirty="0" err="1" smtClean="0"/>
              <a:t>ие</a:t>
            </a:r>
            <a:r>
              <a:rPr dirty="0" smtClean="0"/>
              <a:t>проектом</a:t>
            </a:r>
            <a:endParaRPr dirty="0"/>
          </a:p>
          <a:p>
            <a:pPr marL="264858" indent="-264858" defTabSz="886968">
              <a:spcBef>
                <a:spcPts val="500"/>
              </a:spcBef>
              <a:defRPr sz="1746">
                <a:solidFill>
                  <a:srgbClr val="000000"/>
                </a:solidFill>
              </a:defRPr>
            </a:pPr>
            <a:r>
              <a:rPr dirty="0" smtClean="0"/>
              <a:t>Управлен</a:t>
            </a:r>
            <a:r>
              <a:rPr lang="ru-RU" dirty="0" err="1" smtClean="0"/>
              <a:t>ие</a:t>
            </a:r>
            <a:r>
              <a:rPr lang="ru-RU" dirty="0" smtClean="0"/>
              <a:t> </a:t>
            </a:r>
            <a:r>
              <a:rPr dirty="0" smtClean="0"/>
              <a:t>средой</a:t>
            </a:r>
            <a:endParaRPr dirty="0"/>
          </a:p>
        </p:txBody>
      </p:sp>
      <p:pic>
        <p:nvPicPr>
          <p:cNvPr id="13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987" y="-365125"/>
            <a:ext cx="8455026" cy="1230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3179104"/>
      </p:ext>
    </p:extLst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905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dirty="0"/>
              <a:t> </a:t>
            </a:r>
            <a:r>
              <a:rPr b="1" dirty="0"/>
              <a:t>Фаза начала проекта (Inception).</a:t>
            </a:r>
            <a:r>
              <a:rPr dirty="0"/>
              <a:t> Определяются основные цели проекта, бюджет проекта, основные средства его выполнения — технологии, инструменты, ключевой персонал, составляются предварительные планы проекта. Основная цель этой фазы — достичь компромисса между всеми заинтересованными лицами относительно задач проекта.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 smtClean="0"/>
              <a:t>Фаза </a:t>
            </a:r>
            <a:r>
              <a:rPr b="1" dirty="0"/>
              <a:t>проработки (Elaboration)</a:t>
            </a:r>
            <a:r>
              <a:rPr dirty="0"/>
              <a:t>. Основная цель этой фазы— на базе основных, наиболее существенных требований разработать стабильную базовую архитектуру продукта, которая позволяет решать поставленные перед системой задачи и в дальнейшем используется как основа разработки системы.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 smtClean="0"/>
              <a:t>Фаза </a:t>
            </a:r>
            <a:r>
              <a:rPr b="1" dirty="0"/>
              <a:t>построения (Construction)</a:t>
            </a:r>
            <a:r>
              <a:rPr dirty="0"/>
              <a:t>. Основная цель этой фазы — детальное прояснение требований и разработка системы, удовлетворяющей им, на основе спроектированной ранее архитектуры.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b="1" dirty="0" smtClean="0"/>
              <a:t>Фаза </a:t>
            </a:r>
            <a:r>
              <a:rPr b="1" dirty="0"/>
              <a:t>передачи (Transition)</a:t>
            </a:r>
            <a:r>
              <a:rPr dirty="0"/>
              <a:t>. Цель фазы — сделать систему полностью доступной конечным пользователям. Здесь происходит окончательное развертывание системы в ее рабочей среде, подгонка мелких деталей под нужды пользователей</a:t>
            </a:r>
          </a:p>
        </p:txBody>
      </p:sp>
      <p:pic>
        <p:nvPicPr>
          <p:cNvPr id="11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146050"/>
            <a:ext cx="8437563" cy="1231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7105468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2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87" y="23812"/>
            <a:ext cx="8959851" cy="6669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4624793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4294967295"/>
          </p:nvPr>
        </p:nvSpPr>
        <p:spPr>
          <a:xfrm>
            <a:off x="203200" y="666749"/>
            <a:ext cx="8229600" cy="5722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822959">
              <a:lnSpc>
                <a:spcPct val="80000"/>
              </a:lnSpc>
              <a:spcBef>
                <a:spcPts val="500"/>
              </a:spcBef>
              <a:buNone/>
              <a:defRPr sz="1619">
                <a:solidFill>
                  <a:srgbClr val="000000"/>
                </a:solidFill>
              </a:defRPr>
            </a:pPr>
            <a:r>
              <a:rPr dirty="0"/>
              <a:t>Экстремальное программирование является примером так называемого </a:t>
            </a:r>
            <a:r>
              <a:rPr dirty="0" smtClean="0"/>
              <a:t>метода</a:t>
            </a:r>
            <a:r>
              <a:rPr lang="ru-RU" dirty="0" smtClean="0"/>
              <a:t> </a:t>
            </a:r>
            <a:r>
              <a:rPr dirty="0" smtClean="0"/>
              <a:t>«</a:t>
            </a:r>
            <a:r>
              <a:rPr dirty="0"/>
              <a:t>живой» разработки. В группу «живых» входят, помимо экстремального программирования, входит еще ряд методов.</a:t>
            </a:r>
          </a:p>
          <a:p>
            <a:pPr marL="0" indent="0" algn="just" defTabSz="822959">
              <a:lnSpc>
                <a:spcPct val="80000"/>
              </a:lnSpc>
              <a:spcBef>
                <a:spcPts val="500"/>
              </a:spcBef>
              <a:buNone/>
              <a:defRPr sz="1619">
                <a:solidFill>
                  <a:srgbClr val="000000"/>
                </a:solidFill>
              </a:defRPr>
            </a:pPr>
            <a:r>
              <a:rPr dirty="0"/>
              <a:t>Модель жизненного цикла XP является итерационно-инкрементной моделью быстрого создания (и модификации) протопопов продукта, удовлетворяющих очередному требованию (userstory). </a:t>
            </a:r>
            <a:r>
              <a:rPr dirty="0" smtClean="0"/>
              <a:t>Основными </a:t>
            </a:r>
            <a:r>
              <a:rPr dirty="0"/>
              <a:t>фазами модели можно считать:</a:t>
            </a:r>
          </a:p>
          <a:p>
            <a:pPr marL="245745" indent="-245745" algn="just" defTabSz="822959">
              <a:lnSpc>
                <a:spcPct val="80000"/>
              </a:lnSpc>
              <a:spcBef>
                <a:spcPts val="500"/>
              </a:spcBef>
              <a:defRPr sz="1619">
                <a:solidFill>
                  <a:srgbClr val="000000"/>
                </a:solidFill>
              </a:defRPr>
            </a:pPr>
            <a:r>
              <a:rPr dirty="0" smtClean="0"/>
              <a:t>«</a:t>
            </a:r>
            <a:r>
              <a:rPr dirty="0"/>
              <a:t>Вброс» архитектуры – начальный этап проекта, на котором создается видение продукта, принимаются основные решения по архитектуре и применяемым технологиям. Результатом начального этапа является метафора (metaphor) системы, которая в достаточно простом и понятном команде виде должна описывать основной механизм работы системы. </a:t>
            </a:r>
            <a:endParaRPr lang="ru-RU" dirty="0" smtClean="0"/>
          </a:p>
          <a:p>
            <a:pPr marL="245745" indent="-245745" algn="just" defTabSz="822959">
              <a:lnSpc>
                <a:spcPct val="80000"/>
              </a:lnSpc>
              <a:spcBef>
                <a:spcPts val="500"/>
              </a:spcBef>
              <a:defRPr sz="1619">
                <a:solidFill>
                  <a:srgbClr val="000000"/>
                </a:solidFill>
              </a:defRPr>
            </a:pPr>
            <a:r>
              <a:rPr dirty="0" smtClean="0"/>
              <a:t>Истории </a:t>
            </a:r>
            <a:r>
              <a:rPr dirty="0"/>
              <a:t>использования (User Story) – этап сбора требований, записываемых на специальных карточках в виде сценариев выполнения отдельных функций. User Story являются требованиями для планирования очередной версии и одновременной разработки приемочных тестов (Acceptancetests) для ее проверки. </a:t>
            </a:r>
            <a:endParaRPr lang="ru-RU" dirty="0" smtClean="0"/>
          </a:p>
          <a:p>
            <a:pPr marL="245745" indent="-245745" algn="just" defTabSz="822959">
              <a:lnSpc>
                <a:spcPct val="80000"/>
              </a:lnSpc>
              <a:spcBef>
                <a:spcPts val="500"/>
              </a:spcBef>
              <a:defRPr sz="1619">
                <a:solidFill>
                  <a:srgbClr val="000000"/>
                </a:solidFill>
              </a:defRPr>
            </a:pPr>
            <a:r>
              <a:rPr dirty="0" smtClean="0"/>
              <a:t>Планирование </a:t>
            </a:r>
            <a:r>
              <a:rPr dirty="0"/>
              <a:t>версии (релиза). Проводится на собрании с участием заказчика путем выбора UserStories, которые войдут в следующую версию. Одновременно принимаются решения, связанные с реализацией версии. Цель планирования - получение оценок того, что и как можно сделать за 1-3 недели создания следующей версии продукта. </a:t>
            </a:r>
            <a:endParaRPr lang="ru-RU" dirty="0" smtClean="0"/>
          </a:p>
          <a:p>
            <a:pPr marL="245745" indent="-245745" algn="just" defTabSz="822959">
              <a:lnSpc>
                <a:spcPct val="80000"/>
              </a:lnSpc>
              <a:spcBef>
                <a:spcPts val="500"/>
              </a:spcBef>
              <a:defRPr sz="1619">
                <a:solidFill>
                  <a:srgbClr val="000000"/>
                </a:solidFill>
              </a:defRPr>
            </a:pPr>
            <a:r>
              <a:rPr dirty="0" smtClean="0"/>
              <a:t>Разработка </a:t>
            </a:r>
            <a:r>
              <a:rPr dirty="0"/>
              <a:t>проводится в соответствии с планом и включает только те функции, которые были отобраны на этапе планирования. •Тестирование проводится с участием заказчика, который участвует в составлении тестов. </a:t>
            </a:r>
            <a:endParaRPr lang="ru-RU" dirty="0" smtClean="0"/>
          </a:p>
          <a:p>
            <a:pPr marL="245745" indent="-245745" algn="just" defTabSz="822959">
              <a:lnSpc>
                <a:spcPct val="80000"/>
              </a:lnSpc>
              <a:spcBef>
                <a:spcPts val="500"/>
              </a:spcBef>
              <a:defRPr sz="1619">
                <a:solidFill>
                  <a:srgbClr val="000000"/>
                </a:solidFill>
              </a:defRPr>
            </a:pPr>
            <a:r>
              <a:rPr dirty="0" smtClean="0"/>
              <a:t>Выпуск </a:t>
            </a:r>
            <a:r>
              <a:rPr dirty="0"/>
              <a:t>релиза – разработанная версия передается заказчику для использования или бета-тестирования. По завершению цикла делается переход на следующую итерацию разработки</a:t>
            </a:r>
          </a:p>
        </p:txBody>
      </p:sp>
      <p:pic>
        <p:nvPicPr>
          <p:cNvPr id="13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440" y="-201319"/>
            <a:ext cx="5947120" cy="864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8226043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457200" y="1523999"/>
            <a:ext cx="82296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согласование профессиональной деятельности инженеров-программистов с интересами общества;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взаимоотношения между клиентом, работодателем и исполнителем разработки;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достижение соответствия качества продукта лучшим профессиональным стандартам;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честность и независимость профессиональных оценок;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соблюдение этических норм в менеджменте и в сопровождении разработок;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поддержка становления профессии в соответствии с кодексом этики;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соблюдение этических норм во взаимоотношениях с коллегами;</a:t>
            </a:r>
          </a:p>
          <a:p>
            <a:pPr marL="542925" indent="-542925" defTabSz="868680">
              <a:lnSpc>
                <a:spcPct val="80000"/>
              </a:lnSpc>
              <a:spcBef>
                <a:spcPts val="500"/>
              </a:spcBef>
              <a:defRPr sz="1994">
                <a:solidFill>
                  <a:srgbClr val="000000"/>
                </a:solidFill>
              </a:defRPr>
            </a:pPr>
            <a:r>
              <a:t>усовершенствование специальности</a:t>
            </a:r>
          </a:p>
        </p:txBody>
      </p:sp>
      <p:pic>
        <p:nvPicPr>
          <p:cNvPr id="13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287" y="268287"/>
            <a:ext cx="7729538" cy="10112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6850902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Жизненный</a:t>
            </a:r>
            <a:r>
              <a:rPr lang="en-US" b="1" dirty="0"/>
              <a:t> </a:t>
            </a:r>
            <a:r>
              <a:rPr lang="en-US" b="1" dirty="0" err="1"/>
              <a:t>цикл</a:t>
            </a:r>
            <a:r>
              <a:rPr lang="en-US" b="1" dirty="0"/>
              <a:t> </a:t>
            </a:r>
            <a:r>
              <a:rPr lang="en-US" b="1" dirty="0" err="1"/>
              <a:t>функциональной</a:t>
            </a:r>
            <a:r>
              <a:rPr lang="en-US" b="1" dirty="0"/>
              <a:t> </a:t>
            </a:r>
            <a:r>
              <a:rPr lang="en-US" b="1" dirty="0" err="1"/>
              <a:t>надежности</a:t>
            </a:r>
            <a:r>
              <a:rPr lang="en-US" b="1" dirty="0"/>
              <a:t> </a:t>
            </a:r>
            <a:r>
              <a:rPr lang="en-US" b="1" dirty="0" smtClean="0"/>
              <a:t>ПО</a:t>
            </a:r>
            <a:endParaRPr lang="ru-RU" dirty="0"/>
          </a:p>
        </p:txBody>
      </p:sp>
      <p:pic>
        <p:nvPicPr>
          <p:cNvPr id="4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3" y="1900554"/>
            <a:ext cx="6749598" cy="3637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270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" b="-139"/>
          <a:stretch/>
        </p:blipFill>
        <p:spPr bwMode="auto">
          <a:xfrm>
            <a:off x="658497" y="834836"/>
            <a:ext cx="7878451" cy="47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91958" y="504245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Жизненный</a:t>
            </a:r>
            <a:r>
              <a:rPr lang="en-US" b="1" dirty="0"/>
              <a:t> </a:t>
            </a:r>
            <a:r>
              <a:rPr lang="en-US" b="1" dirty="0" err="1"/>
              <a:t>цикл</a:t>
            </a:r>
            <a:r>
              <a:rPr lang="en-US" b="1" dirty="0"/>
              <a:t> </a:t>
            </a:r>
            <a:r>
              <a:rPr lang="en-US" b="1" dirty="0" err="1"/>
              <a:t>безопасного</a:t>
            </a:r>
            <a:r>
              <a:rPr lang="en-US" b="1" dirty="0"/>
              <a:t> ПО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3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3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pPr algn="just"/>
            <a:r>
              <a:rPr lang="ru-RU" i="1" dirty="0"/>
              <a:t>ПО </a:t>
            </a:r>
            <a:r>
              <a:rPr lang="ru-RU" dirty="0"/>
              <a:t>или </a:t>
            </a:r>
            <a:r>
              <a:rPr lang="ru-RU" i="1" dirty="0"/>
              <a:t>программный продукт</a:t>
            </a:r>
            <a:r>
              <a:rPr lang="ru-RU" dirty="0"/>
              <a:t> </a:t>
            </a:r>
            <a:r>
              <a:rPr lang="ru-RU" dirty="0" smtClean="0"/>
              <a:t>определяется </a:t>
            </a:r>
            <a:r>
              <a:rPr lang="ru-RU" dirty="0"/>
              <a:t>как набор компьютерных программ, процедур и, возможно, связанной с ними документации и данных. </a:t>
            </a:r>
          </a:p>
          <a:p>
            <a:pPr algn="just"/>
            <a:r>
              <a:rPr lang="ru-RU" i="1" dirty="0"/>
              <a:t>Программа</a:t>
            </a:r>
            <a:r>
              <a:rPr lang="ru-RU" dirty="0"/>
              <a:t> – набор операторов, который может быть представлен как единое целое в некоторой вычислительной системе и который используется для управления поведением этой системы.</a:t>
            </a:r>
          </a:p>
          <a:p>
            <a:pPr algn="just"/>
            <a:r>
              <a:rPr lang="ru-RU" i="1" dirty="0"/>
              <a:t>Процесс</a:t>
            </a:r>
            <a:r>
              <a:rPr lang="ru-RU" dirty="0"/>
              <a:t> определяется как совокупность взаимосвязанных действий, преобразующих некоторые входные данные в выходные.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31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cap="small" dirty="0"/>
              <a:t>Основные процессы ЖЦ</a:t>
            </a:r>
          </a:p>
          <a:p>
            <a:r>
              <a:rPr lang="ru-RU" b="1" dirty="0"/>
              <a:t>Процесс приобретения </a:t>
            </a:r>
            <a:r>
              <a:rPr lang="ru-RU" dirty="0"/>
              <a:t>(</a:t>
            </a:r>
            <a:r>
              <a:rPr lang="ru-RU" dirty="0" err="1"/>
              <a:t>acquisition</a:t>
            </a:r>
            <a:r>
              <a:rPr lang="ru-RU" dirty="0"/>
              <a:t> </a:t>
            </a:r>
            <a:r>
              <a:rPr lang="ru-RU" dirty="0" err="1"/>
              <a:t>process</a:t>
            </a:r>
            <a:r>
              <a:rPr lang="ru-RU" dirty="0"/>
              <a:t>)</a:t>
            </a:r>
            <a:r>
              <a:rPr lang="ru-RU" b="1" dirty="0"/>
              <a:t> </a:t>
            </a:r>
          </a:p>
          <a:p>
            <a:r>
              <a:rPr lang="ru-RU" b="1" dirty="0"/>
              <a:t>Процесс поставки </a:t>
            </a:r>
            <a:r>
              <a:rPr lang="ru-RU" dirty="0"/>
              <a:t>(</a:t>
            </a:r>
            <a:r>
              <a:rPr lang="en-US" dirty="0"/>
              <a:t>supply process</a:t>
            </a:r>
            <a:r>
              <a:rPr lang="ru-RU" dirty="0"/>
              <a:t>)</a:t>
            </a:r>
            <a:endParaRPr lang="ru-RU" b="1" dirty="0"/>
          </a:p>
          <a:p>
            <a:r>
              <a:rPr lang="ru-RU" b="1" dirty="0"/>
              <a:t>Процесс разработки </a:t>
            </a:r>
            <a:r>
              <a:rPr lang="ru-RU" dirty="0"/>
              <a:t>(</a:t>
            </a:r>
            <a:r>
              <a:rPr lang="en-US" dirty="0"/>
              <a:t>development process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i="1" dirty="0" smtClean="0"/>
              <a:t>		анализ</a:t>
            </a:r>
            <a:r>
              <a:rPr lang="ru-RU" i="1" dirty="0"/>
              <a:t>, проектирование</a:t>
            </a:r>
            <a:r>
              <a:rPr lang="ru-RU" dirty="0"/>
              <a:t> и </a:t>
            </a:r>
            <a:r>
              <a:rPr lang="ru-RU" i="1" dirty="0" smtClean="0"/>
              <a:t>реализация 		</a:t>
            </a:r>
            <a:r>
              <a:rPr lang="ru-RU" dirty="0" smtClean="0"/>
              <a:t>(</a:t>
            </a:r>
            <a:r>
              <a:rPr lang="ru-RU" i="1" dirty="0"/>
              <a:t>программирование</a:t>
            </a:r>
            <a:r>
              <a:rPr lang="ru-RU" dirty="0" smtClean="0"/>
              <a:t>) </a:t>
            </a:r>
          </a:p>
          <a:p>
            <a:r>
              <a:rPr lang="ru-RU" b="1" dirty="0"/>
              <a:t>Процесс</a:t>
            </a:r>
            <a:r>
              <a:rPr lang="ru-RU" b="1" dirty="0"/>
              <a:t> эксплуатации </a:t>
            </a:r>
            <a:r>
              <a:rPr lang="ru-RU" dirty="0"/>
              <a:t>(</a:t>
            </a:r>
            <a:r>
              <a:rPr lang="en-US" dirty="0"/>
              <a:t>operation process</a:t>
            </a:r>
            <a:r>
              <a:rPr lang="ru-RU" dirty="0"/>
              <a:t>)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/>
              <a:t>Процесс сопровождения </a:t>
            </a:r>
            <a:r>
              <a:rPr lang="ru-RU" dirty="0"/>
              <a:t>(</a:t>
            </a:r>
            <a:r>
              <a:rPr lang="en-US" dirty="0"/>
              <a:t>maintenance process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i="1" dirty="0"/>
              <a:t>Сопровождение</a:t>
            </a:r>
            <a:r>
              <a:rPr lang="ru-RU" dirty="0"/>
              <a:t> – внесение из­менений в ПО в целях исправления ошибок, повышения произво­дительности или адаптации к изменившимся условиям работы или требованиям. 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659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i="1" cap="small" dirty="0"/>
              <a:t>Вспомогательные процессы ЖЦ</a:t>
            </a:r>
          </a:p>
          <a:p>
            <a:r>
              <a:rPr lang="ru-RU" sz="2400" b="1" dirty="0"/>
              <a:t>Процесс документирования </a:t>
            </a:r>
            <a:r>
              <a:rPr lang="ru-RU" sz="2400" dirty="0"/>
              <a:t>(</a:t>
            </a:r>
            <a:r>
              <a:rPr lang="en-US" sz="2400" dirty="0"/>
              <a:t>documentation process</a:t>
            </a:r>
            <a:r>
              <a:rPr lang="ru-RU" sz="2400" dirty="0"/>
              <a:t>) </a:t>
            </a:r>
            <a:endParaRPr lang="ru-RU" sz="2400" b="1" dirty="0"/>
          </a:p>
          <a:p>
            <a:r>
              <a:rPr lang="ru-RU" sz="2400" b="1" dirty="0"/>
              <a:t>Процесс управления конфигурацией </a:t>
            </a:r>
            <a:r>
              <a:rPr lang="en-US" sz="2400" dirty="0"/>
              <a:t>(configuration management process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0" indent="0">
              <a:buNone/>
            </a:pPr>
            <a:r>
              <a:rPr lang="ru-RU" sz="2000" i="1" dirty="0"/>
              <a:t>Конфигурация ПО</a:t>
            </a:r>
            <a:r>
              <a:rPr lang="ru-RU" sz="2000" dirty="0"/>
              <a:t> – совокупность его функциональных и физических ха­рактеристик, установленных в технической документации и реали­зованных в ПО </a:t>
            </a:r>
            <a:endParaRPr lang="ru-RU" sz="2400" b="1" dirty="0"/>
          </a:p>
          <a:p>
            <a:r>
              <a:rPr lang="ru-RU" sz="2400" b="1" dirty="0"/>
              <a:t>Процесс обеспечения качества </a:t>
            </a:r>
            <a:r>
              <a:rPr lang="ru-RU" sz="2400" dirty="0"/>
              <a:t>(</a:t>
            </a:r>
            <a:r>
              <a:rPr lang="en-US" sz="2400" dirty="0"/>
              <a:t>quality assurance process</a:t>
            </a:r>
            <a:r>
              <a:rPr lang="ru-RU" sz="2400" dirty="0"/>
              <a:t>)</a:t>
            </a:r>
            <a:endParaRPr lang="ru-RU" sz="2400" b="1" dirty="0"/>
          </a:p>
          <a:p>
            <a:r>
              <a:rPr lang="ru-RU" sz="2400" b="1" dirty="0"/>
              <a:t>Процесс обеспечения качества </a:t>
            </a:r>
            <a:r>
              <a:rPr lang="ru-RU" sz="2400" dirty="0"/>
              <a:t>(</a:t>
            </a:r>
            <a:r>
              <a:rPr lang="en-US" sz="2400" dirty="0"/>
              <a:t>quality assurance process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i="1" dirty="0"/>
              <a:t>Качество ПО </a:t>
            </a:r>
            <a:r>
              <a:rPr lang="ru-RU" sz="2400" dirty="0"/>
              <a:t>– совокупность свойств, которые характе­ризуют способность ПО удовлетворять заданным требованиям</a:t>
            </a:r>
            <a:r>
              <a:rPr lang="ru-RU" sz="2400" dirty="0" smtClean="0">
                <a:effectLst/>
              </a:rPr>
              <a:t> </a:t>
            </a:r>
            <a:endParaRPr lang="ru-RU" sz="2400" b="1" dirty="0"/>
          </a:p>
          <a:p>
            <a:r>
              <a:rPr lang="ru-RU" sz="2400" b="1" dirty="0"/>
              <a:t>Процесс верификации </a:t>
            </a:r>
            <a:r>
              <a:rPr lang="ru-RU" sz="2400" dirty="0"/>
              <a:t>(</a:t>
            </a:r>
            <a:r>
              <a:rPr lang="en-US" sz="2400" dirty="0"/>
              <a:t>verification process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i="1" dirty="0"/>
              <a:t>Верификация</a:t>
            </a:r>
            <a:r>
              <a:rPr lang="ru-RU" sz="2400" dirty="0"/>
              <a:t> – процесс определения того, отвечает ли текущее состояние разработки, достигнутое на данном этапе, требованиям этого этапа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000" i="1" dirty="0" smtClean="0"/>
              <a:t>Верификация</a:t>
            </a:r>
            <a:r>
              <a:rPr lang="ru-RU" sz="2000" dirty="0" smtClean="0"/>
              <a:t> </a:t>
            </a:r>
            <a:r>
              <a:rPr lang="ru-RU" sz="2000" dirty="0"/>
              <a:t>в узком смысле означает формальное доказательство </a:t>
            </a:r>
            <a:r>
              <a:rPr lang="ru-RU" sz="2000" dirty="0" smtClean="0"/>
              <a:t>правильности </a:t>
            </a:r>
            <a:r>
              <a:rPr lang="ru-RU" sz="2000" dirty="0"/>
              <a:t>ПО. </a:t>
            </a:r>
            <a:endParaRPr lang="ru-RU" sz="2400" b="1" dirty="0"/>
          </a:p>
          <a:p>
            <a:r>
              <a:rPr lang="ru-RU" sz="2400" b="1" dirty="0"/>
              <a:t>Процесс аттестации </a:t>
            </a:r>
            <a:r>
              <a:rPr lang="ru-RU" sz="2400" dirty="0"/>
              <a:t>(</a:t>
            </a:r>
            <a:r>
              <a:rPr lang="en-US" sz="2400" dirty="0"/>
              <a:t>validation process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/>
              <a:t>Под </a:t>
            </a:r>
            <a:r>
              <a:rPr lang="ru-RU" sz="2400" i="1" dirty="0"/>
              <a:t>аттестацией ПО</a:t>
            </a:r>
            <a:r>
              <a:rPr lang="ru-RU" sz="2400" dirty="0"/>
              <a:t> обычно понимается подтвер­ждение и оценка достоверности проведенного тестирования ПО</a:t>
            </a:r>
            <a:r>
              <a:rPr lang="ru-RU" sz="2400" dirty="0" smtClean="0"/>
              <a:t>.</a:t>
            </a:r>
            <a:endParaRPr lang="ru-RU" sz="2400" b="1" dirty="0"/>
          </a:p>
          <a:p>
            <a:r>
              <a:rPr lang="ru-RU" sz="2400" b="1" dirty="0"/>
              <a:t>Процесс совместной оценки </a:t>
            </a:r>
            <a:r>
              <a:rPr lang="ru-RU" sz="2400" dirty="0"/>
              <a:t>(</a:t>
            </a:r>
            <a:r>
              <a:rPr lang="en-US" sz="2400" dirty="0"/>
              <a:t>joint review process</a:t>
            </a:r>
            <a:r>
              <a:rPr lang="ru-RU" sz="2400" dirty="0"/>
              <a:t>)</a:t>
            </a:r>
            <a:endParaRPr lang="ru-RU" sz="2400" b="1" dirty="0"/>
          </a:p>
          <a:p>
            <a:r>
              <a:rPr lang="ru-RU" sz="2400" b="1" dirty="0"/>
              <a:t>Процесс аудита </a:t>
            </a:r>
            <a:r>
              <a:rPr lang="ru-RU" sz="2400" dirty="0"/>
              <a:t>(</a:t>
            </a:r>
            <a:r>
              <a:rPr lang="en-US" sz="2400" dirty="0"/>
              <a:t>audit process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i="1" dirty="0"/>
              <a:t>Аудит</a:t>
            </a:r>
            <a:r>
              <a:rPr lang="ru-RU" sz="2400" dirty="0"/>
              <a:t> – это ревизия (проверка), проводимая компетентным органом (лицом) в целях обеспечения независимой оценки степени соответствия ПО или процессов установленным требованиям. </a:t>
            </a:r>
            <a:endParaRPr lang="ru-RU" sz="2400" b="1" dirty="0"/>
          </a:p>
          <a:p>
            <a:r>
              <a:rPr lang="ru-RU" sz="2400" b="1" dirty="0"/>
              <a:t>Процесс разрешения проблем </a:t>
            </a:r>
            <a:r>
              <a:rPr lang="ru-RU" sz="2400" dirty="0"/>
              <a:t>(</a:t>
            </a:r>
            <a:r>
              <a:rPr lang="en-US" sz="2400" dirty="0"/>
              <a:t>problem resolution process</a:t>
            </a:r>
            <a:r>
              <a:rPr lang="ru-RU" sz="2400" dirty="0"/>
              <a:t>)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564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/>
          <a:lstStyle/>
          <a:p>
            <a:pPr marL="0" indent="0">
              <a:buNone/>
            </a:pPr>
            <a:r>
              <a:rPr lang="ru-RU" b="1" i="1" cap="small" dirty="0"/>
              <a:t>Организационные процессы ЖЦ ПО</a:t>
            </a:r>
          </a:p>
          <a:p>
            <a:r>
              <a:rPr lang="ru-RU" b="1" dirty="0"/>
              <a:t>Процесс управления </a:t>
            </a:r>
            <a:r>
              <a:rPr lang="ru-RU" dirty="0"/>
              <a:t>(</a:t>
            </a:r>
            <a:r>
              <a:rPr lang="en-US" dirty="0"/>
              <a:t>management process</a:t>
            </a:r>
            <a:r>
              <a:rPr lang="ru-RU" dirty="0" smtClean="0"/>
              <a:t>)</a:t>
            </a:r>
          </a:p>
          <a:p>
            <a:r>
              <a:rPr lang="ru-RU" b="1" dirty="0"/>
              <a:t>Процесс создания инфраструктуры </a:t>
            </a:r>
            <a:r>
              <a:rPr lang="ru-RU" dirty="0"/>
              <a:t>(</a:t>
            </a:r>
            <a:r>
              <a:rPr lang="en-US" dirty="0"/>
              <a:t>infrastructure process</a:t>
            </a:r>
            <a:r>
              <a:rPr lang="ru-RU" dirty="0"/>
              <a:t>)</a:t>
            </a:r>
            <a:endParaRPr lang="ru-RU" b="1" dirty="0"/>
          </a:p>
          <a:p>
            <a:r>
              <a:rPr lang="ru-RU" b="1" dirty="0"/>
              <a:t>Процесс усовершенствования </a:t>
            </a:r>
            <a:r>
              <a:rPr lang="ru-RU" dirty="0"/>
              <a:t>(</a:t>
            </a:r>
            <a:r>
              <a:rPr lang="en-US" dirty="0"/>
              <a:t>improvement process</a:t>
            </a:r>
            <a:r>
              <a:rPr lang="ru-RU" dirty="0"/>
              <a:t>)</a:t>
            </a:r>
            <a:endParaRPr lang="ru-RU" b="1" dirty="0"/>
          </a:p>
          <a:p>
            <a:r>
              <a:rPr lang="ru-RU" b="1" dirty="0"/>
              <a:t>Процесс обучения </a:t>
            </a:r>
            <a:r>
              <a:rPr lang="ru-RU" dirty="0"/>
              <a:t>(</a:t>
            </a:r>
            <a:r>
              <a:rPr lang="en-US" dirty="0"/>
              <a:t>training process</a:t>
            </a:r>
            <a:r>
              <a:rPr lang="ru-RU" dirty="0"/>
              <a:t>)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853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407400" cy="6248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C4582F"/>
                </a:solidFill>
              </a:rPr>
              <a:t>Модели ЖЦ</a:t>
            </a:r>
            <a:r>
              <a:rPr lang="ru-RU" dirty="0" smtClean="0">
                <a:solidFill>
                  <a:srgbClr val="C4582F"/>
                </a:solidFill>
              </a:rPr>
              <a:t>  ПО</a:t>
            </a:r>
            <a:endParaRPr lang="ru-RU" i="1" dirty="0" smtClean="0">
              <a:solidFill>
                <a:srgbClr val="C4582F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Модель ЖЦ</a:t>
            </a:r>
            <a:r>
              <a:rPr lang="ru-RU" dirty="0" smtClean="0"/>
              <a:t> - структура, определяющая последовательность выполнения и взаимосвязи процессов, действий и задач, выполняемых на протяжении ЖЦ. </a:t>
            </a:r>
          </a:p>
          <a:p>
            <a:pPr marL="0" indent="0">
              <a:buNone/>
            </a:pPr>
            <a:r>
              <a:rPr lang="ru-RU" i="1" dirty="0" smtClean="0"/>
              <a:t>Стадия создания </a:t>
            </a:r>
            <a:r>
              <a:rPr lang="ru-RU" i="1" dirty="0"/>
              <a:t>ПО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часть процесса создания ПО, ограниченная некоторыми временными рамками и заканчивающаяся выпуском конкретного продукта (моделей ПО, компонентов, документации).</a:t>
            </a:r>
          </a:p>
          <a:p>
            <a:pPr marL="0" indent="0">
              <a:buNone/>
            </a:pPr>
            <a:r>
              <a:rPr lang="ru-RU" dirty="0"/>
              <a:t>Стадии создания ПО обычно выделяются в следующие группы:</a:t>
            </a:r>
          </a:p>
          <a:p>
            <a:pPr lvl="0"/>
            <a:r>
              <a:rPr lang="ru-RU" dirty="0"/>
              <a:t>Формирование требований к ПО;</a:t>
            </a:r>
          </a:p>
          <a:p>
            <a:pPr lvl="0"/>
            <a:r>
              <a:rPr lang="ru-RU" dirty="0"/>
              <a:t>Анализ;</a:t>
            </a:r>
          </a:p>
          <a:p>
            <a:pPr lvl="0"/>
            <a:r>
              <a:rPr lang="ru-RU" dirty="0"/>
              <a:t>Проектирование;</a:t>
            </a:r>
          </a:p>
          <a:p>
            <a:pPr lvl="0"/>
            <a:r>
              <a:rPr lang="ru-RU" dirty="0"/>
              <a:t>Реализация (Кодирование);</a:t>
            </a:r>
          </a:p>
          <a:p>
            <a:pPr lvl="0"/>
            <a:r>
              <a:rPr lang="ru-RU" dirty="0"/>
              <a:t>Тестирование и Отладка;</a:t>
            </a:r>
          </a:p>
          <a:p>
            <a:pPr lvl="0"/>
            <a:r>
              <a:rPr lang="ru-RU" dirty="0"/>
              <a:t>Внедрение и сопровождение;</a:t>
            </a:r>
          </a:p>
          <a:p>
            <a:pPr lvl="0"/>
            <a:r>
              <a:rPr lang="ru-RU" dirty="0"/>
              <a:t>Снятие с эксплуатации.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2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3812"/>
            <a:ext cx="8437563" cy="135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971" y="1377950"/>
            <a:ext cx="7514005" cy="53742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873919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/>
              <a:t>исследование концепции</a:t>
            </a:r>
            <a:r>
              <a:rPr dirty="0"/>
              <a:t> — происходит исследование требований, разрабатывается видение продукта и оценивается возможность его реализации.</a:t>
            </a:r>
          </a:p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 smtClean="0"/>
              <a:t>определение </a:t>
            </a:r>
            <a:r>
              <a:rPr b="1" dirty="0"/>
              <a:t>требований</a:t>
            </a:r>
            <a:r>
              <a:rPr dirty="0"/>
              <a:t> — определяются программные требования для информационной предметной области системы, предназначение, линии поведения, производительность и интерфейсы.</a:t>
            </a:r>
          </a:p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 smtClean="0"/>
              <a:t>разработка </a:t>
            </a:r>
            <a:r>
              <a:rPr b="1" dirty="0"/>
              <a:t>проекта</a:t>
            </a:r>
            <a:r>
              <a:rPr dirty="0"/>
              <a:t> — разрабатывается и формулируется логически последовательная техническая характеристика программной системы, включая структуры данных, архитектуру ПО, интерфейсные представления </a:t>
            </a:r>
            <a:r>
              <a:rPr dirty="0" smtClean="0"/>
              <a:t>и</a:t>
            </a:r>
            <a:r>
              <a:rPr lang="ru-RU" dirty="0" smtClean="0"/>
              <a:t> п</a:t>
            </a:r>
            <a:r>
              <a:rPr dirty="0" smtClean="0"/>
              <a:t>роцессуальную </a:t>
            </a:r>
            <a:r>
              <a:rPr dirty="0"/>
              <a:t>(алгоритмическую) детализацию;</a:t>
            </a:r>
          </a:p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 smtClean="0"/>
              <a:t>реализация</a:t>
            </a:r>
            <a:r>
              <a:rPr dirty="0" smtClean="0"/>
              <a:t> </a:t>
            </a:r>
            <a:r>
              <a:rPr dirty="0"/>
              <a:t>— эскизное описание ПО превращается в полноценный программный продукт. Результат: исходный код, база данных и документация. В реализации обычно выделяют два этапа: реализацию компонент ПО </a:t>
            </a:r>
            <a:r>
              <a:rPr dirty="0" smtClean="0"/>
              <a:t>и</a:t>
            </a:r>
            <a:r>
              <a:rPr lang="ru-RU" dirty="0" smtClean="0"/>
              <a:t> </a:t>
            </a:r>
            <a:r>
              <a:rPr dirty="0" smtClean="0"/>
              <a:t>интеграцию </a:t>
            </a:r>
            <a:r>
              <a:rPr dirty="0"/>
              <a:t>компонент в готовый продукт. На обоих этапах выполняется кодирование и тестирование, которые тоже иногда рассматривают как два подэтапа.</a:t>
            </a:r>
          </a:p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 smtClean="0"/>
              <a:t>эксплуатация </a:t>
            </a:r>
            <a:r>
              <a:rPr b="1" dirty="0"/>
              <a:t>и поддержка</a:t>
            </a:r>
            <a:r>
              <a:rPr dirty="0"/>
              <a:t> - подразумевает запуск и текущее обеспечение, включая предоставление технической помощи, обсуждение возникших вопросов с пользователем, регистрацию запросов пользователя на модернизацию и внесение изменений, а также корректирование или устранение ошибок;</a:t>
            </a:r>
          </a:p>
          <a:p>
            <a:pPr marL="259397" indent="-259397" defTabSz="868680">
              <a:lnSpc>
                <a:spcPct val="80000"/>
              </a:lnSpc>
              <a:spcBef>
                <a:spcPts val="500"/>
              </a:spcBef>
              <a:defRPr sz="1615">
                <a:solidFill>
                  <a:srgbClr val="000000"/>
                </a:solidFill>
              </a:defRPr>
            </a:pPr>
            <a:r>
              <a:rPr b="1" dirty="0"/>
              <a:t>сопровождение</a:t>
            </a:r>
            <a:r>
              <a:rPr dirty="0"/>
              <a:t> — устранение программных ошибок, неисправностей, сбоев, модернизация и внесение изменений. Состоит из итераций разработки.</a:t>
            </a:r>
          </a:p>
        </p:txBody>
      </p:sp>
      <p:pic>
        <p:nvPicPr>
          <p:cNvPr id="9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32574"/>
            <a:ext cx="7626663" cy="1223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9989641"/>
      </p:ext>
    </p:extLst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2125</Words>
  <Application>Microsoft Macintosh PowerPoint</Application>
  <PresentationFormat>Экран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Turebayeva Rakhila</dc:creator>
  <cp:lastModifiedBy>Turebayeva Rakhila</cp:lastModifiedBy>
  <cp:revision>19</cp:revision>
  <dcterms:created xsi:type="dcterms:W3CDTF">2021-01-19T02:00:45Z</dcterms:created>
  <dcterms:modified xsi:type="dcterms:W3CDTF">2021-01-19T10:14:28Z</dcterms:modified>
</cp:coreProperties>
</file>