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wdp" ContentType="image/vnd.ms-photo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  <p:sldId id="260" r:id="rId3"/>
    <p:sldId id="298" r:id="rId4"/>
    <p:sldId id="295" r:id="rId5"/>
    <p:sldId id="296" r:id="rId6"/>
    <p:sldId id="297" r:id="rId7"/>
    <p:sldId id="299" r:id="rId8"/>
    <p:sldId id="273" r:id="rId9"/>
    <p:sldId id="274" r:id="rId10"/>
    <p:sldId id="275" r:id="rId11"/>
    <p:sldId id="276" r:id="rId12"/>
    <p:sldId id="277" r:id="rId13"/>
    <p:sldId id="300" r:id="rId14"/>
    <p:sldId id="278" r:id="rId15"/>
    <p:sldId id="279" r:id="rId16"/>
    <p:sldId id="289" r:id="rId17"/>
    <p:sldId id="280" r:id="rId18"/>
    <p:sldId id="290" r:id="rId19"/>
    <p:sldId id="282" r:id="rId20"/>
    <p:sldId id="292" r:id="rId21"/>
    <p:sldId id="291" r:id="rId22"/>
    <p:sldId id="284" r:id="rId23"/>
    <p:sldId id="287" r:id="rId24"/>
    <p:sldId id="288" r:id="rId25"/>
    <p:sldId id="261" r:id="rId26"/>
    <p:sldId id="301" r:id="rId27"/>
    <p:sldId id="302" r:id="rId28"/>
    <p:sldId id="270" r:id="rId29"/>
    <p:sldId id="271" r:id="rId30"/>
  </p:sldIdLst>
  <p:sldSz cx="9144000" cy="6858000" type="screen4x3"/>
  <p:notesSz cx="6858000" cy="9144000"/>
  <p:defaultTextStyle>
    <a:defPPr>
      <a:defRPr lang="ru-RU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4582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>
        <p:scale>
          <a:sx n="108" d="100"/>
          <a:sy n="108" d="100"/>
        </p:scale>
        <p:origin x="-664" y="14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printerSettings" Target="printerSettings/printerSettings1.bin"/><Relationship Id="rId32" Type="http://schemas.openxmlformats.org/officeDocument/2006/relationships/presProps" Target="presProps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viewProps" Target="viewProps.xml"/><Relationship Id="rId34" Type="http://schemas.openxmlformats.org/officeDocument/2006/relationships/theme" Target="theme/theme1.xml"/><Relationship Id="rId35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3A783-C41D-4D46-BB7C-C54BD591ED5B}" type="datetimeFigureOut">
              <a:rPr lang="ru-RU" smtClean="0"/>
              <a:t>19.01.21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B659F-CDF8-3B46-8737-761B3BD2A0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13261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.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3A783-C41D-4D46-BB7C-C54BD591ED5B}" type="datetimeFigureOut">
              <a:rPr lang="ru-RU" smtClean="0"/>
              <a:t>19.01.21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B659F-CDF8-3B46-8737-761B3BD2A0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89692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. загол.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3A783-C41D-4D46-BB7C-C54BD591ED5B}" type="datetimeFigureOut">
              <a:rPr lang="ru-RU" smtClean="0"/>
              <a:t>19.01.21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B659F-CDF8-3B46-8737-761B3BD2A0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68299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996304281"/>
      </p:ext>
    </p:extLst>
  </p:cSld>
  <p:clrMapOvr>
    <a:masterClrMapping/>
  </p:clrMapOvr>
  <p:transition xmlns:p14="http://schemas.microsoft.com/office/powerpoint/2010/main"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3A783-C41D-4D46-BB7C-C54BD591ED5B}" type="datetimeFigureOut">
              <a:rPr lang="ru-RU" smtClean="0"/>
              <a:t>19.01.21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B659F-CDF8-3B46-8737-761B3BD2A0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94702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3A783-C41D-4D46-BB7C-C54BD591ED5B}" type="datetimeFigureOut">
              <a:rPr lang="ru-RU" smtClean="0"/>
              <a:t>19.01.21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B659F-CDF8-3B46-8737-761B3BD2A0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80500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3A783-C41D-4D46-BB7C-C54BD591ED5B}" type="datetimeFigureOut">
              <a:rPr lang="ru-RU" smtClean="0"/>
              <a:t>19.01.21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B659F-CDF8-3B46-8737-761B3BD2A0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29486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3A783-C41D-4D46-BB7C-C54BD591ED5B}" type="datetimeFigureOut">
              <a:rPr lang="ru-RU" smtClean="0"/>
              <a:t>19.01.21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B659F-CDF8-3B46-8737-761B3BD2A0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19771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3A783-C41D-4D46-BB7C-C54BD591ED5B}" type="datetimeFigureOut">
              <a:rPr lang="ru-RU" smtClean="0"/>
              <a:t>19.01.21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B659F-CDF8-3B46-8737-761B3BD2A0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10792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3A783-C41D-4D46-BB7C-C54BD591ED5B}" type="datetimeFigureOut">
              <a:rPr lang="ru-RU" smtClean="0"/>
              <a:t>19.01.21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B659F-CDF8-3B46-8737-761B3BD2A0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00418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3A783-C41D-4D46-BB7C-C54BD591ED5B}" type="datetimeFigureOut">
              <a:rPr lang="ru-RU" smtClean="0"/>
              <a:t>19.01.21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B659F-CDF8-3B46-8737-761B3BD2A0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49132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3A783-C41D-4D46-BB7C-C54BD591ED5B}" type="datetimeFigureOut">
              <a:rPr lang="ru-RU" smtClean="0"/>
              <a:t>19.01.21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B659F-CDF8-3B46-8737-761B3BD2A0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90398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C3A783-C41D-4D46-BB7C-C54BD591ED5B}" type="datetimeFigureOut">
              <a:rPr lang="ru-RU" smtClean="0"/>
              <a:t>19.01.21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8B659F-CDF8-3B46-8737-761B3BD2A0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75941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3.png"/><Relationship Id="rId3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5.png"/><Relationship Id="rId3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jpeg"/><Relationship Id="rId3" Type="http://schemas.microsoft.com/office/2007/relationships/hdphoto" Target="../media/hdphoto1.wdp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5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8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9.png"/><Relationship Id="rId3" Type="http://schemas.openxmlformats.org/officeDocument/2006/relationships/image" Target="../media/image10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1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2.png"/><Relationship Id="rId3" Type="http://schemas.openxmlformats.org/officeDocument/2006/relationships/image" Target="../media/image13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4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5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6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7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8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04800"/>
            <a:ext cx="8407400" cy="6248400"/>
          </a:xfrm>
        </p:spPr>
        <p:txBody>
          <a:bodyPr>
            <a:normAutofit fontScale="70000" lnSpcReduction="20000"/>
          </a:bodyPr>
          <a:lstStyle/>
          <a:p>
            <a:pPr marL="0" indent="0" algn="just">
              <a:buNone/>
            </a:pPr>
            <a:r>
              <a:rPr lang="ru-RU" b="1" dirty="0"/>
              <a:t>Зачем и от кого нужно защищать программное обеспечение компьютерных систем</a:t>
            </a:r>
            <a:endParaRPr lang="ru-RU" dirty="0"/>
          </a:p>
          <a:p>
            <a:pPr marL="0" indent="0" algn="just">
              <a:buNone/>
            </a:pPr>
            <a:r>
              <a:rPr lang="ru-RU" dirty="0" smtClean="0"/>
              <a:t>Причины, приводящие к функционально непригодному результату: </a:t>
            </a:r>
          </a:p>
          <a:p>
            <a:pPr marL="0" indent="0" algn="just">
              <a:buNone/>
            </a:pPr>
            <a:r>
              <a:rPr lang="ru-RU" dirty="0" smtClean="0"/>
              <a:t>сбои компьютерных систем, ошибки программистов и операторов, дефекты в программах (преднамеренные и непреднамеренные). </a:t>
            </a:r>
          </a:p>
          <a:p>
            <a:pPr marL="0" indent="0" algn="just">
              <a:buNone/>
            </a:pPr>
            <a:endParaRPr lang="ru-RU" dirty="0" smtClean="0"/>
          </a:p>
          <a:p>
            <a:pPr lvl="0" algn="just"/>
            <a:r>
              <a:rPr lang="ru-RU" dirty="0" smtClean="0"/>
              <a:t>Кто потенциально может осуществить преднамеренно</a:t>
            </a:r>
            <a:r>
              <a:rPr lang="ru-RU" dirty="0" smtClean="0">
                <a:effectLst/>
              </a:rPr>
              <a:t> </a:t>
            </a:r>
            <a:r>
              <a:rPr lang="ru-RU" dirty="0" smtClean="0"/>
              <a:t>практическое внедрение программных дефектов деструктивного воздействия в исполняемый программный код ?</a:t>
            </a:r>
          </a:p>
          <a:p>
            <a:pPr lvl="0" algn="just"/>
            <a:r>
              <a:rPr lang="ru-RU" dirty="0" smtClean="0"/>
              <a:t>Каковы возможные мотивы действий субъекта, осуществляющего разработку таких дефектов?</a:t>
            </a:r>
          </a:p>
          <a:p>
            <a:pPr lvl="0" algn="just"/>
            <a:r>
              <a:rPr lang="ru-RU" dirty="0" smtClean="0"/>
              <a:t>Как можно идентифицировать наличие программного дефекта?</a:t>
            </a:r>
          </a:p>
          <a:p>
            <a:pPr lvl="0" algn="just"/>
            <a:r>
              <a:rPr lang="ru-RU" dirty="0" smtClean="0"/>
              <a:t>Как можно отличить преднамеренный программный дефект от программной ошибки?</a:t>
            </a:r>
          </a:p>
          <a:p>
            <a:pPr lvl="0" algn="just"/>
            <a:r>
              <a:rPr lang="ru-RU" dirty="0" smtClean="0"/>
              <a:t>Каковы наиболее вероятные последствия активизации деструктивных программных средств при эксплуатации компьютерных систем ?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256695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" name="image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55587" y="23812"/>
            <a:ext cx="8437563" cy="1354138"/>
          </a:xfrm>
          <a:prstGeom prst="rect">
            <a:avLst/>
          </a:prstGeom>
          <a:ln w="12700">
            <a:miter lim="400000"/>
          </a:ln>
        </p:spPr>
      </p:pic>
      <p:pic>
        <p:nvPicPr>
          <p:cNvPr id="100" name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857250" y="1643062"/>
            <a:ext cx="7643813" cy="4786313"/>
          </a:xfrm>
          <a:prstGeom prst="rect">
            <a:avLst/>
          </a:prstGeom>
          <a:ln w="12700">
            <a:solidFill>
              <a:srgbClr val="000000"/>
            </a:solidFill>
            <a:miter lim="400000"/>
          </a:ln>
        </p:spPr>
      </p:pic>
    </p:spTree>
    <p:extLst>
      <p:ext uri="{BB962C8B-B14F-4D97-AF65-F5344CB8AC3E}">
        <p14:creationId xmlns:p14="http://schemas.microsoft.com/office/powerpoint/2010/main" val="2154728761"/>
      </p:ext>
    </p:extLst>
  </p:cSld>
  <p:clrMapOvr>
    <a:masterClrMapping/>
  </p:clrMapOvr>
  <p:transition xmlns:p14="http://schemas.microsoft.com/office/powerpoint/2010/main" spd="slow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>
            <a:spLocks noGrp="1"/>
          </p:cNvSpPr>
          <p:nvPr>
            <p:ph type="body" idx="4294967295"/>
          </p:nvPr>
        </p:nvSpPr>
        <p:spPr>
          <a:xfrm>
            <a:off x="0" y="552639"/>
            <a:ext cx="9144000" cy="6305362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 defTabSz="850391">
              <a:lnSpc>
                <a:spcPct val="80000"/>
              </a:lnSpc>
              <a:spcBef>
                <a:spcPts val="500"/>
              </a:spcBef>
              <a:buNone/>
              <a:defRPr sz="1302">
                <a:solidFill>
                  <a:srgbClr val="000000"/>
                </a:solidFill>
              </a:defRPr>
            </a:pPr>
            <a:r>
              <a:rPr sz="2000" dirty="0"/>
              <a:t>На практике, при решении достаточно большого количества задач, разработка ПО имеет циклический характер, когда после выполнения некоторых стадий приходится возвращаться на предыдущие. Можно указать две основные причины таких возвратов:</a:t>
            </a:r>
          </a:p>
          <a:p>
            <a:pPr marL="253936" indent="-253936" defTabSz="850391">
              <a:lnSpc>
                <a:spcPct val="80000"/>
              </a:lnSpc>
              <a:spcBef>
                <a:spcPts val="500"/>
              </a:spcBef>
              <a:defRPr sz="1302">
                <a:solidFill>
                  <a:srgbClr val="000000"/>
                </a:solidFill>
              </a:defRPr>
            </a:pPr>
            <a:r>
              <a:rPr sz="2000" dirty="0"/>
              <a:t>Ошибки разработчиков, допущенные на ранних стадиях и выявленные на поздних стадиях – ошибки анализа, проектирования, кодирования, выявляемые, как правило, на стадии тестирования.</a:t>
            </a:r>
          </a:p>
          <a:p>
            <a:pPr marL="253936" indent="-253936" algn="just" defTabSz="850391">
              <a:lnSpc>
                <a:spcPct val="80000"/>
              </a:lnSpc>
              <a:spcBef>
                <a:spcPts val="500"/>
              </a:spcBef>
              <a:defRPr sz="1302">
                <a:solidFill>
                  <a:srgbClr val="000000"/>
                </a:solidFill>
              </a:defRPr>
            </a:pPr>
            <a:r>
              <a:rPr sz="2000" dirty="0"/>
              <a:t>Изменение требований в процессе разработки («ошибки» заказчиков). Это или неготовность заказчиков сформулировать </a:t>
            </a:r>
            <a:r>
              <a:rPr sz="2000" dirty="0" smtClean="0"/>
              <a:t>требования, </a:t>
            </a:r>
            <a:r>
              <a:rPr sz="2000" dirty="0"/>
              <a:t>или изменения требований, вызванные изменениями ситуации в процессе </a:t>
            </a:r>
            <a:r>
              <a:rPr sz="2000" dirty="0" smtClean="0"/>
              <a:t>разработки</a:t>
            </a:r>
            <a:r>
              <a:rPr lang="ru-RU" sz="2000" dirty="0" smtClean="0"/>
              <a:t> </a:t>
            </a:r>
            <a:r>
              <a:rPr sz="2000" dirty="0" smtClean="0"/>
              <a:t>(</a:t>
            </a:r>
            <a:r>
              <a:rPr sz="2000" dirty="0"/>
              <a:t>изменения рынка, новые технологии, …).</a:t>
            </a:r>
          </a:p>
          <a:p>
            <a:pPr marL="0" indent="0" defTabSz="850391">
              <a:lnSpc>
                <a:spcPct val="80000"/>
              </a:lnSpc>
              <a:spcBef>
                <a:spcPts val="500"/>
              </a:spcBef>
              <a:buNone/>
              <a:defRPr sz="1302">
                <a:solidFill>
                  <a:srgbClr val="000000"/>
                </a:solidFill>
              </a:defRPr>
            </a:pPr>
            <a:r>
              <a:rPr sz="2000" dirty="0" smtClean="0"/>
              <a:t>Основные </a:t>
            </a:r>
            <a:r>
              <a:rPr sz="2000" dirty="0"/>
              <a:t>принципы спиральной модели можно сформулировать следующим образом:</a:t>
            </a:r>
          </a:p>
          <a:p>
            <a:pPr marL="253936" indent="-253936" defTabSz="850391">
              <a:lnSpc>
                <a:spcPct val="80000"/>
              </a:lnSpc>
              <a:spcBef>
                <a:spcPts val="500"/>
              </a:spcBef>
              <a:defRPr sz="1302">
                <a:solidFill>
                  <a:srgbClr val="000000"/>
                </a:solidFill>
              </a:defRPr>
            </a:pPr>
            <a:r>
              <a:rPr sz="2000" dirty="0"/>
              <a:t>Разработка вариантов продукта, соответствующих различным вариантам требований с возможностью вернуться к более ранним вариантам</a:t>
            </a:r>
          </a:p>
          <a:p>
            <a:pPr marL="253936" indent="-253936" defTabSz="850391">
              <a:lnSpc>
                <a:spcPct val="80000"/>
              </a:lnSpc>
              <a:spcBef>
                <a:spcPts val="500"/>
              </a:spcBef>
              <a:defRPr sz="1302">
                <a:solidFill>
                  <a:srgbClr val="000000"/>
                </a:solidFill>
              </a:defRPr>
            </a:pPr>
            <a:r>
              <a:rPr sz="2000" dirty="0"/>
              <a:t>Создание прототипов ПО как средства общения с заказчиком для уточнения </a:t>
            </a:r>
            <a:r>
              <a:rPr lang="ru-RU" sz="2000" dirty="0" smtClean="0"/>
              <a:t>и </a:t>
            </a:r>
            <a:r>
              <a:rPr sz="2000" dirty="0" smtClean="0"/>
              <a:t>выявления </a:t>
            </a:r>
            <a:r>
              <a:rPr sz="2000" dirty="0"/>
              <a:t>требований</a:t>
            </a:r>
          </a:p>
          <a:p>
            <a:pPr marL="253936" indent="-253936" defTabSz="850391">
              <a:lnSpc>
                <a:spcPct val="80000"/>
              </a:lnSpc>
              <a:spcBef>
                <a:spcPts val="500"/>
              </a:spcBef>
              <a:defRPr sz="1302">
                <a:solidFill>
                  <a:srgbClr val="000000"/>
                </a:solidFill>
              </a:defRPr>
            </a:pPr>
            <a:r>
              <a:rPr sz="2000" dirty="0"/>
              <a:t>Планирование следующих вариантов с оценкой альтернатив и анализом рисков, связанных с переходом к следующему варианту</a:t>
            </a:r>
          </a:p>
          <a:p>
            <a:pPr marL="253936" indent="-253936" defTabSz="850391">
              <a:lnSpc>
                <a:spcPct val="80000"/>
              </a:lnSpc>
              <a:spcBef>
                <a:spcPts val="500"/>
              </a:spcBef>
              <a:defRPr sz="1302">
                <a:solidFill>
                  <a:srgbClr val="000000"/>
                </a:solidFill>
              </a:defRPr>
            </a:pPr>
            <a:r>
              <a:rPr sz="2000" dirty="0"/>
              <a:t>Переход к разработке следующего варианта до завершения предыдущего в случае, когда риск завершения очередного варианта (прототипа) становится неоправданно высок.</a:t>
            </a:r>
          </a:p>
          <a:p>
            <a:pPr marL="253936" indent="-253936" defTabSz="850391">
              <a:lnSpc>
                <a:spcPct val="80000"/>
              </a:lnSpc>
              <a:spcBef>
                <a:spcPts val="500"/>
              </a:spcBef>
              <a:defRPr sz="1302">
                <a:solidFill>
                  <a:srgbClr val="000000"/>
                </a:solidFill>
              </a:defRPr>
            </a:pPr>
            <a:r>
              <a:rPr sz="2000" dirty="0"/>
              <a:t>Использование каскадной модели как схемы разработки очередного варианта</a:t>
            </a:r>
          </a:p>
        </p:txBody>
      </p:sp>
      <p:pic>
        <p:nvPicPr>
          <p:cNvPr id="103" name="image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55587" y="23517"/>
            <a:ext cx="8437563" cy="646704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823812731"/>
      </p:ext>
    </p:extLst>
  </p:cSld>
  <p:clrMapOvr>
    <a:masterClrMapping/>
  </p:clrMapOvr>
  <p:transition xmlns:p14="http://schemas.microsoft.com/office/powerpoint/2010/main" spd="slow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Shape 105"/>
          <p:cNvSpPr>
            <a:spLocks noGrp="1"/>
          </p:cNvSpPr>
          <p:nvPr>
            <p:ph type="body" idx="4294967295"/>
          </p:nvPr>
        </p:nvSpPr>
        <p:spPr>
          <a:xfrm>
            <a:off x="457200" y="1285875"/>
            <a:ext cx="8229600" cy="5572125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defRPr sz="1400">
                <a:solidFill>
                  <a:srgbClr val="002060"/>
                </a:solidFill>
              </a:defRPr>
            </a:pPr>
            <a:r>
              <a:rPr b="1" dirty="0"/>
              <a:t>Итерационная </a:t>
            </a:r>
            <a:r>
              <a:rPr b="1" dirty="0" smtClean="0"/>
              <a:t>модель</a:t>
            </a:r>
            <a:r>
              <a:rPr lang="ru-RU" b="1" dirty="0" smtClean="0"/>
              <a:t> (или </a:t>
            </a:r>
            <a:r>
              <a:rPr lang="ru-RU" sz="1400" dirty="0"/>
              <a:t>Каскадная модель с обратной </a:t>
            </a:r>
            <a:r>
              <a:rPr lang="ru-RU" sz="1400" dirty="0" smtClean="0"/>
              <a:t>связью )</a:t>
            </a:r>
            <a:endParaRPr b="1" dirty="0" smtClean="0"/>
          </a:p>
          <a:p>
            <a:pPr marL="0" indent="0">
              <a:buNone/>
              <a:defRPr sz="1400">
                <a:solidFill>
                  <a:srgbClr val="000000"/>
                </a:solidFill>
              </a:defRPr>
            </a:pPr>
            <a:r>
              <a:rPr dirty="0" smtClean="0"/>
              <a:t>Итерационная модель жизненного цикла является развитием классической каскадной модели и предполагает возможность возвратов на ранее выполненные этапы. При этом, причинами возвратов в классической итерационной модели являются выявленные ошибки, устранение которых и требует возврата на предыдущие этапы в зависимости от типа (природы) ошибки – ошибки кодирования, проектирования, спецификации или определения требований. Реально итерационная модель является более жизненной, чем классическая (строгая) каскадная модель, т.к. создание ПО всегда связано с устранением ошибок. </a:t>
            </a:r>
            <a:endParaRPr lang="ru-RU" dirty="0" smtClean="0"/>
          </a:p>
          <a:p>
            <a:pPr marL="0" indent="0">
              <a:buNone/>
              <a:defRPr sz="1400">
                <a:solidFill>
                  <a:srgbClr val="000000"/>
                </a:solidFill>
              </a:defRPr>
            </a:pPr>
            <a:endParaRPr dirty="0"/>
          </a:p>
        </p:txBody>
      </p:sp>
      <p:pic>
        <p:nvPicPr>
          <p:cNvPr id="106" name="image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55587" y="23812"/>
            <a:ext cx="8437563" cy="1354138"/>
          </a:xfrm>
          <a:prstGeom prst="rect">
            <a:avLst/>
          </a:prstGeom>
          <a:ln w="12700">
            <a:miter lim="400000"/>
          </a:ln>
        </p:spPr>
      </p:pic>
      <p:pic>
        <p:nvPicPr>
          <p:cNvPr id="4" name="Изображение 3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7251" y="3151211"/>
            <a:ext cx="6173413" cy="3706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6736212"/>
      </p:ext>
    </p:extLst>
  </p:cSld>
  <p:clrMapOvr>
    <a:masterClrMapping/>
  </p:clrMapOvr>
  <p:transition xmlns:p14="http://schemas.microsoft.com/office/powerpoint/2010/main" spd="slow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04800"/>
            <a:ext cx="8407400" cy="6248400"/>
          </a:xfrm>
        </p:spPr>
        <p:txBody>
          <a:bodyPr/>
          <a:lstStyle/>
          <a:p>
            <a:pPr marL="0" indent="0">
              <a:buNone/>
              <a:defRPr sz="1400">
                <a:solidFill>
                  <a:srgbClr val="002060"/>
                </a:solidFill>
              </a:defRPr>
            </a:pPr>
            <a:r>
              <a:rPr lang="ru-RU" b="1" dirty="0" err="1"/>
              <a:t>V</a:t>
            </a:r>
            <a:r>
              <a:rPr lang="ru-RU" b="1" dirty="0"/>
              <a:t>-образная модель</a:t>
            </a:r>
          </a:p>
          <a:p>
            <a:pPr marL="0" indent="0">
              <a:buNone/>
              <a:defRPr sz="1400">
                <a:solidFill>
                  <a:srgbClr val="000000"/>
                </a:solidFill>
              </a:defRPr>
            </a:pPr>
            <a:r>
              <a:rPr lang="ru-RU" sz="2000" dirty="0" err="1"/>
              <a:t>V</a:t>
            </a:r>
            <a:r>
              <a:rPr lang="ru-RU" sz="2000" dirty="0"/>
              <a:t>-образная модель была создана как итерационная разновидность каскадной модели. Целями итераций в этой модели является обеспечение процесса тестирования. Тестирование продукта обсуждается, проектируется и планируется на ранних этапах жизненного цикла разработки. План испытания приемки заказчиком разрабатывается на этапе планирования, а компоновочного испытания системы - на фазах анализа, разработки проекта и т.д. Этот процесс разработки планов испытания обозначен пунктирной линией между прямоугольниками </a:t>
            </a:r>
            <a:r>
              <a:rPr lang="ru-RU" sz="2000" dirty="0" err="1"/>
              <a:t>V</a:t>
            </a:r>
            <a:r>
              <a:rPr lang="ru-RU" sz="2000" dirty="0"/>
              <a:t>-образной модели. Помимо планов, на ранних этапах разрабатываются также и тесты, которые будут выполняться при завершении параллельных этапов.</a:t>
            </a:r>
          </a:p>
          <a:p>
            <a:endParaRPr lang="ru-RU" dirty="0"/>
          </a:p>
        </p:txBody>
      </p:sp>
      <p:pic>
        <p:nvPicPr>
          <p:cNvPr id="4" name="Изображение 3"/>
          <p:cNvPicPr/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13000"/>
                    </a14:imgEffect>
                    <a14:imgEffect>
                      <a14:colorTemperature colorTemp="7478"/>
                    </a14:imgEffect>
                    <a14:imgEffect>
                      <a14:saturation sat="104000"/>
                    </a14:imgEffect>
                    <a14:imgEffect>
                      <a14:brightnessContrast bright="4000" contrast="5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1089" y="3754120"/>
            <a:ext cx="5846445" cy="3103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58603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Shape 108"/>
          <p:cNvSpPr>
            <a:spLocks noGrp="1"/>
          </p:cNvSpPr>
          <p:nvPr>
            <p:ph type="body" idx="4294967295"/>
          </p:nvPr>
        </p:nvSpPr>
        <p:spPr>
          <a:xfrm>
            <a:off x="357187" y="1428750"/>
            <a:ext cx="8229601" cy="5857875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defRPr sz="1400">
                <a:solidFill>
                  <a:srgbClr val="002060"/>
                </a:solidFill>
              </a:defRPr>
            </a:pPr>
            <a:r>
              <a:rPr dirty="0"/>
              <a:t>Инкрементная (пошаговая) модель</a:t>
            </a:r>
          </a:p>
          <a:p>
            <a:pPr marL="0" indent="0">
              <a:buNone/>
              <a:defRPr sz="1400">
                <a:solidFill>
                  <a:srgbClr val="000000"/>
                </a:solidFill>
              </a:defRPr>
            </a:pPr>
            <a:r>
              <a:rPr dirty="0"/>
              <a:t>Инкрементная разработка представляет собой процесс поэтапной реализации всей системы и поэтапного наращивания (приращения) функциональных возможностей. На первом шаге необходим полный заранее сформулированный набор требований, которые делятся по некоторому признаку на части. Далее выбирается первая группа требований и выполняется полный проход по каскадной модели. После того, как первый </a:t>
            </a:r>
            <a:r>
              <a:rPr dirty="0" smtClean="0"/>
              <a:t>вариант</a:t>
            </a:r>
            <a:r>
              <a:rPr lang="ru-RU" dirty="0" smtClean="0"/>
              <a:t> </a:t>
            </a:r>
            <a:r>
              <a:rPr dirty="0" smtClean="0"/>
              <a:t>системы</a:t>
            </a:r>
            <a:r>
              <a:rPr dirty="0"/>
              <a:t>, выполняющий первую группу требований сдан заказчику, разработчики переходят к следующему шагу (второму инкременту) по разработке варианта, выполняющего вторую группу требований. Особенностью инкрементной модели является разработка приемочных тестов </a:t>
            </a:r>
            <a:r>
              <a:rPr dirty="0" smtClean="0"/>
              <a:t>а</a:t>
            </a:r>
            <a:r>
              <a:rPr lang="ru-RU" dirty="0" smtClean="0"/>
              <a:t> н</a:t>
            </a:r>
            <a:r>
              <a:rPr dirty="0" smtClean="0"/>
              <a:t>е </a:t>
            </a:r>
            <a:r>
              <a:rPr dirty="0"/>
              <a:t>анализа требований, что упрощает приемку варианта заказчиком и устанавливает четкие цели разработки очередного варианта системы.</a:t>
            </a:r>
          </a:p>
          <a:p>
            <a:pPr marL="0" indent="0">
              <a:buNone/>
              <a:defRPr sz="1400">
                <a:solidFill>
                  <a:srgbClr val="000000"/>
                </a:solidFill>
              </a:defRPr>
            </a:pPr>
            <a:r>
              <a:rPr dirty="0"/>
              <a:t>Инкрементная модель особенно эффективна в случае, когда задача разбивается на несколько относительно независимых подзадач (разработка подсистем «Зарплата», «Бухгалтерия», «Склад», «Поставщики»). Кроме того, инкрементная модель может для внутренней итерации может использовать не только каскадную, но и другие типы моделей</a:t>
            </a:r>
            <a:endParaRPr dirty="0">
              <a:solidFill>
                <a:srgbClr val="002060"/>
              </a:solidFill>
            </a:endParaRPr>
          </a:p>
          <a:p>
            <a:pPr>
              <a:defRPr sz="1400">
                <a:solidFill>
                  <a:srgbClr val="002060"/>
                </a:solidFill>
              </a:defRPr>
            </a:pPr>
            <a:r>
              <a:rPr dirty="0"/>
              <a:t>Модель быстрого прототипирования</a:t>
            </a:r>
          </a:p>
          <a:p>
            <a:pPr>
              <a:buSzTx/>
              <a:buNone/>
              <a:defRPr sz="1400">
                <a:solidFill>
                  <a:srgbClr val="000000"/>
                </a:solidFill>
              </a:defRPr>
            </a:pPr>
            <a:r>
              <a:rPr dirty="0"/>
              <a:t>Модель быстрого протитипирования предназначена для быстрого создания прототипов продукта с целью уточнения требований и поэтапного развития прототипов в конечный продукт. Скорость (высокая производительность) выполнения проекта обеспечивается планированием разработки прототипов и участием заказчика в процессе разработки.</a:t>
            </a:r>
          </a:p>
        </p:txBody>
      </p:sp>
      <p:pic>
        <p:nvPicPr>
          <p:cNvPr id="109" name="image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55587" y="23812"/>
            <a:ext cx="8437563" cy="1354138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832902263"/>
      </p:ext>
    </p:extLst>
  </p:cSld>
  <p:clrMapOvr>
    <a:masterClrMapping/>
  </p:clrMapOvr>
  <p:transition xmlns:p14="http://schemas.microsoft.com/office/powerpoint/2010/main" spd="slow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Shape 111"/>
          <p:cNvSpPr>
            <a:spLocks noGrp="1"/>
          </p:cNvSpPr>
          <p:nvPr>
            <p:ph type="body" idx="4294967295"/>
          </p:nvPr>
        </p:nvSpPr>
        <p:spPr>
          <a:xfrm>
            <a:off x="457200" y="1524000"/>
            <a:ext cx="8229600" cy="53340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 algn="just" defTabSz="905255">
              <a:lnSpc>
                <a:spcPct val="80000"/>
              </a:lnSpc>
              <a:spcBef>
                <a:spcPts val="500"/>
              </a:spcBef>
              <a:buSzTx/>
              <a:buNone/>
              <a:defRPr sz="1584" b="1">
                <a:solidFill>
                  <a:srgbClr val="002060"/>
                </a:solidFill>
              </a:defRPr>
            </a:pPr>
            <a:r>
              <a:rPr sz="2800" dirty="0"/>
              <a:t>Модели жизненного цикла MSF, RUP, XP</a:t>
            </a:r>
          </a:p>
          <a:p>
            <a:pPr marL="270319" indent="-270319" algn="just" defTabSz="905255">
              <a:lnSpc>
                <a:spcPct val="80000"/>
              </a:lnSpc>
              <a:spcBef>
                <a:spcPts val="500"/>
              </a:spcBef>
              <a:buSzTx/>
              <a:buNone/>
              <a:defRPr sz="1584">
                <a:solidFill>
                  <a:srgbClr val="000000"/>
                </a:solidFill>
              </a:defRPr>
            </a:pPr>
            <a:r>
              <a:rPr sz="2800" dirty="0"/>
              <a:t>В настоящее время широкое применение получают так называемые промышленные технологии создания программного продукта. Эти технологии были разработаны фирмами, накопившими большой опыт создания ПО. Технологии представлены описаниями принципов, методов, применяемых процессов и операций. Такие технологии, как правило, поддерживаются набором CASE-средств, охватывают все этапы жизненного цикла продукта и успешно применяются для решения практических задач</a:t>
            </a:r>
            <a:r>
              <a:rPr sz="2800" dirty="0" smtClean="0">
                <a:solidFill>
                  <a:srgbClr val="FFFFFF"/>
                </a:solidFill>
              </a:rPr>
              <a:t>.</a:t>
            </a:r>
            <a:endParaRPr sz="2800" dirty="0">
              <a:solidFill>
                <a:srgbClr val="FFFFFF"/>
              </a:solidFill>
            </a:endParaRPr>
          </a:p>
        </p:txBody>
      </p:sp>
      <p:pic>
        <p:nvPicPr>
          <p:cNvPr id="112" name="image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55587" y="23812"/>
            <a:ext cx="8437563" cy="1354138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694335571"/>
      </p:ext>
    </p:extLst>
  </p:cSld>
  <p:clrMapOvr>
    <a:masterClrMapping/>
  </p:clrMapOvr>
  <p:transition xmlns:p14="http://schemas.microsoft.com/office/powerpoint/2010/main" spd="slow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Shape 123"/>
          <p:cNvSpPr>
            <a:spLocks noGrp="1"/>
          </p:cNvSpPr>
          <p:nvPr>
            <p:ph type="body" idx="4294967295"/>
          </p:nvPr>
        </p:nvSpPr>
        <p:spPr>
          <a:xfrm>
            <a:off x="271462" y="1481137"/>
            <a:ext cx="8229601" cy="4892825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lnSpc>
                <a:spcPct val="80000"/>
              </a:lnSpc>
              <a:defRPr sz="2000">
                <a:solidFill>
                  <a:srgbClr val="000000"/>
                </a:solidFill>
              </a:defRPr>
            </a:pPr>
            <a:r>
              <a:rPr b="1" dirty="0"/>
              <a:t>Microsoft Solution Framework (MSF)</a:t>
            </a:r>
            <a:r>
              <a:rPr dirty="0"/>
              <a:t> – разработка фирмы Microsoft, предназначенная для решения широкого круга задач. Технология масштабируема, т.е. настраиваема на решение задач любой сложности коллективом любой численности. 	</a:t>
            </a:r>
          </a:p>
          <a:p>
            <a:pPr>
              <a:lnSpc>
                <a:spcPct val="80000"/>
              </a:lnSpc>
              <a:defRPr sz="2000">
                <a:solidFill>
                  <a:srgbClr val="000000"/>
                </a:solidFill>
              </a:defRPr>
            </a:pPr>
            <a:r>
              <a:rPr b="1" dirty="0"/>
              <a:t>Rational Unified Process (RUP)</a:t>
            </a:r>
            <a:r>
              <a:rPr dirty="0"/>
              <a:t> – разработка фирмы Rational, долгое время успешно занимавшейся созданием CASE-средств, применяемых на различных этапах жизненного цикла продукта от анализа до тестирования и документирования. Аналогично MSF, RUP универсальна, масштабируема и настраиваема на применение в конкретных условиях. </a:t>
            </a:r>
          </a:p>
          <a:p>
            <a:pPr>
              <a:lnSpc>
                <a:spcPct val="80000"/>
              </a:lnSpc>
              <a:defRPr sz="2000">
                <a:solidFill>
                  <a:srgbClr val="000000"/>
                </a:solidFill>
              </a:defRPr>
            </a:pPr>
            <a:r>
              <a:rPr b="1" dirty="0"/>
              <a:t>Extreme Programming (XP) </a:t>
            </a:r>
            <a:r>
              <a:rPr dirty="0"/>
              <a:t>– активно развивающаяся в последнее время технология, предназначенная для решения относительно небольших задач, относительно небольшими коллективами профессиональных разработчиков в условиях жестко ограниченного времени. </a:t>
            </a:r>
            <a:br>
              <a:rPr dirty="0"/>
            </a:br>
            <a:r>
              <a:rPr dirty="0"/>
              <a:t>Каждая из этих технологий имеет свои особенности организации модели жизненного цикла создания продукта. </a:t>
            </a:r>
          </a:p>
        </p:txBody>
      </p:sp>
      <p:pic>
        <p:nvPicPr>
          <p:cNvPr id="124" name="image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98450" y="-128588"/>
            <a:ext cx="7596388" cy="1740810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4215985342"/>
      </p:ext>
    </p:extLst>
  </p:cSld>
  <p:clrMapOvr>
    <a:masterClrMapping/>
  </p:clrMapOvr>
  <p:transition xmlns:p14="http://schemas.microsoft.com/office/powerpoint/2010/main" spd="slow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" name="image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38125" y="146050"/>
            <a:ext cx="8504238" cy="12319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15" name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785812" y="1714500"/>
            <a:ext cx="7572376" cy="4714875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4010079248"/>
      </p:ext>
    </p:extLst>
  </p:cSld>
  <p:clrMapOvr>
    <a:masterClrMapping/>
  </p:clrMapOvr>
  <p:transition xmlns:p14="http://schemas.microsoft.com/office/powerpoint/2010/main" spd="slow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Shape 129"/>
          <p:cNvSpPr>
            <a:spLocks noGrp="1"/>
          </p:cNvSpPr>
          <p:nvPr>
            <p:ph type="body" idx="4294967295"/>
          </p:nvPr>
        </p:nvSpPr>
        <p:spPr>
          <a:xfrm>
            <a:off x="571500" y="928687"/>
            <a:ext cx="8229600" cy="5230317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248475" indent="-248475" defTabSz="832104">
              <a:spcBef>
                <a:spcPts val="500"/>
              </a:spcBef>
              <a:defRPr sz="1638">
                <a:solidFill>
                  <a:srgbClr val="000000"/>
                </a:solidFill>
              </a:defRPr>
            </a:pPr>
            <a:r>
              <a:rPr dirty="0"/>
              <a:t>Одна из особенностей технологии MSF состоит в том, что она ориентирована не просто на создание программного продукта, удовлетворяющего перечисленным требованиям, а на поиск решения проблем, стоящих перед заказчиком. Различие состоит в том, что перечисляемые заказчиком требования являются проявлениями некоторых более глубоких проблем и неточность, неполнота, изменение требований в процессе разработки – следствие</a:t>
            </a:r>
          </a:p>
          <a:p>
            <a:pPr marL="248475" indent="-248475" defTabSz="832104">
              <a:spcBef>
                <a:spcPts val="500"/>
              </a:spcBef>
              <a:defRPr sz="1638">
                <a:solidFill>
                  <a:srgbClr val="000000"/>
                </a:solidFill>
              </a:defRPr>
            </a:pPr>
            <a:r>
              <a:rPr dirty="0"/>
              <a:t>Модель жизненного цикла MSF является некоторым гибридом каскадной и спиральной моделей, сочетая простоту управления каскадной модели с гибкостью </a:t>
            </a:r>
            <a:r>
              <a:rPr dirty="0" smtClean="0"/>
              <a:t>спиральной</a:t>
            </a:r>
            <a:endParaRPr dirty="0"/>
          </a:p>
          <a:p>
            <a:pPr marL="248475" indent="-248475" defTabSz="832104">
              <a:spcBef>
                <a:spcPts val="500"/>
              </a:spcBef>
              <a:defRPr sz="1638">
                <a:solidFill>
                  <a:srgbClr val="000000"/>
                </a:solidFill>
              </a:defRPr>
            </a:pPr>
            <a:r>
              <a:rPr dirty="0"/>
              <a:t>Модель жизненного цикла MSF ориентирована на “</a:t>
            </a:r>
            <a:r>
              <a:rPr b="1" dirty="0"/>
              <a:t>вехи</a:t>
            </a:r>
            <a:r>
              <a:rPr dirty="0"/>
              <a:t>” (milestones) – ключевые точки проекта, </a:t>
            </a:r>
            <a:r>
              <a:rPr dirty="0" smtClean="0"/>
              <a:t>характеризующие </a:t>
            </a:r>
            <a:r>
              <a:rPr dirty="0"/>
              <a:t>достижение какого-либо существенного результата. Этот результат может быть оценен и проанализирован, что подразумевает ответ на вопрос: “А достигли ли мы целей, поставленных на этом шаге?». В модели предусматривается наличие основных вех (завершение главных фаз модели) и промежуточных, отражающих внутренние этапы главных фаз.</a:t>
            </a:r>
          </a:p>
        </p:txBody>
      </p:sp>
      <p:pic>
        <p:nvPicPr>
          <p:cNvPr id="130" name="image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25425" y="-365125"/>
            <a:ext cx="8437563" cy="1230313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3945933980"/>
      </p:ext>
    </p:extLst>
  </p:cSld>
  <p:clrMapOvr>
    <a:masterClrMapping/>
  </p:clrMapOvr>
  <p:transition xmlns:p14="http://schemas.microsoft.com/office/powerpoint/2010/main" spd="slow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0" name="image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98450" y="225425"/>
            <a:ext cx="8437563" cy="13589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21" name="image.jpe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344670" y="1727146"/>
            <a:ext cx="6429375" cy="4572001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672557204"/>
      </p:ext>
    </p:extLst>
  </p:cSld>
  <p:clrMapOvr>
    <a:masterClrMapping/>
  </p:clrMapOvr>
  <p:transition xmlns:p14="http://schemas.microsoft.com/office/powerpoint/2010/main" spd="slow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3419" y="304800"/>
            <a:ext cx="8641181" cy="6248400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ru-RU" b="1" dirty="0"/>
              <a:t>Жизненный цикл программного обеспечения  компьютерных </a:t>
            </a:r>
            <a:r>
              <a:rPr lang="ru-RU" b="1" dirty="0" smtClean="0"/>
              <a:t>систем </a:t>
            </a:r>
          </a:p>
          <a:p>
            <a:pPr marL="0" indent="0">
              <a:buNone/>
            </a:pPr>
            <a:r>
              <a:rPr lang="ru-RU" dirty="0" err="1"/>
              <a:t>Software</a:t>
            </a:r>
            <a:r>
              <a:rPr lang="ru-RU" dirty="0"/>
              <a:t> </a:t>
            </a:r>
            <a:r>
              <a:rPr lang="ru-RU" dirty="0" err="1"/>
              <a:t>Development</a:t>
            </a:r>
            <a:r>
              <a:rPr lang="ru-RU" dirty="0"/>
              <a:t> </a:t>
            </a:r>
            <a:r>
              <a:rPr lang="ru-RU" dirty="0" err="1"/>
              <a:t>Lifecycle</a:t>
            </a:r>
            <a:r>
              <a:rPr lang="ru-RU" dirty="0"/>
              <a:t> (SDLC) - жизненный цикл разработки программного обеспечения.</a:t>
            </a:r>
          </a:p>
          <a:p>
            <a:pPr marL="0" indent="0">
              <a:buNone/>
            </a:pPr>
            <a:r>
              <a:rPr lang="ru-RU" dirty="0" err="1"/>
              <a:t>Secure</a:t>
            </a:r>
            <a:r>
              <a:rPr lang="ru-RU" dirty="0"/>
              <a:t> </a:t>
            </a:r>
            <a:r>
              <a:rPr lang="ru-RU" dirty="0" err="1"/>
              <a:t>Software</a:t>
            </a:r>
            <a:r>
              <a:rPr lang="ru-RU" dirty="0"/>
              <a:t> </a:t>
            </a:r>
            <a:r>
              <a:rPr lang="ru-RU" dirty="0" err="1"/>
              <a:t>Development</a:t>
            </a:r>
            <a:r>
              <a:rPr lang="ru-RU" dirty="0"/>
              <a:t> </a:t>
            </a:r>
            <a:r>
              <a:rPr lang="ru-RU" dirty="0" err="1"/>
              <a:t>Lifecycle</a:t>
            </a:r>
            <a:r>
              <a:rPr lang="ru-RU" dirty="0"/>
              <a:t> (SSDLC) - жизненный цикл безопасной разработки программного обеспечения</a:t>
            </a:r>
          </a:p>
          <a:p>
            <a:pPr marL="0" indent="0" algn="just">
              <a:buNone/>
            </a:pPr>
            <a:r>
              <a:rPr lang="ru-RU" i="1" dirty="0" smtClean="0"/>
              <a:t>Жизненный </a:t>
            </a:r>
            <a:r>
              <a:rPr lang="ru-RU" i="1" dirty="0"/>
              <a:t>цикл ПО</a:t>
            </a:r>
            <a:r>
              <a:rPr lang="ru-RU" dirty="0"/>
              <a:t> </a:t>
            </a:r>
            <a:r>
              <a:rPr lang="ru-RU" dirty="0" smtClean="0"/>
              <a:t>определяется </a:t>
            </a:r>
            <a:r>
              <a:rPr lang="ru-RU" dirty="0"/>
              <a:t>как период времени, который начинается с момента принятия </a:t>
            </a:r>
            <a:r>
              <a:rPr lang="ru-RU" dirty="0" smtClean="0"/>
              <a:t>решения </a:t>
            </a:r>
            <a:r>
              <a:rPr lang="ru-RU" dirty="0"/>
              <a:t>о необходимости создания ПО и заканчивается в момент его полного изъятия из эксплуатации. </a:t>
            </a:r>
            <a:endParaRPr lang="ru-RU" dirty="0" smtClean="0"/>
          </a:p>
          <a:p>
            <a:pPr marL="0" indent="0" algn="just">
              <a:buNone/>
            </a:pPr>
            <a:r>
              <a:rPr lang="ru-RU" dirty="0"/>
              <a:t>Основным нормативным документом, регламентирующим состав процессов ЖЦ ПО, является международный стандарт </a:t>
            </a:r>
            <a:r>
              <a:rPr lang="en-US" dirty="0"/>
              <a:t>ISO</a:t>
            </a:r>
            <a:r>
              <a:rPr lang="ru-RU" dirty="0"/>
              <a:t>/</a:t>
            </a:r>
            <a:r>
              <a:rPr lang="en-US" dirty="0"/>
              <a:t>IEC</a:t>
            </a:r>
            <a:r>
              <a:rPr lang="ru-RU" dirty="0"/>
              <a:t> 12207: 2017.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1643004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Shape 132"/>
          <p:cNvSpPr>
            <a:spLocks noGrp="1"/>
          </p:cNvSpPr>
          <p:nvPr>
            <p:ph type="body" idx="4294967295"/>
          </p:nvPr>
        </p:nvSpPr>
        <p:spPr>
          <a:xfrm>
            <a:off x="357187" y="857250"/>
            <a:ext cx="8229601" cy="600075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264858" indent="-264858" defTabSz="886968">
              <a:spcBef>
                <a:spcPts val="500"/>
              </a:spcBef>
              <a:defRPr sz="1746">
                <a:solidFill>
                  <a:srgbClr val="000000"/>
                </a:solidFill>
              </a:defRPr>
            </a:pPr>
            <a:r>
              <a:rPr dirty="0"/>
              <a:t>Модель жизненного цикла RUP является довольно сложной, детально проработанной итеративно-инкрементной моделью с элементами каскадной модели. В модели RUP выделяются 4 основные фазы, 9 видов деятельности (процессов). Кроме того, в модели описывается ряд практик, которые следует применять или руководствоваться для успешного выполнения проекта. RUP ориентирован на поэтапное моделирование создаваемого продукта с помощью языка UML.</a:t>
            </a:r>
          </a:p>
          <a:p>
            <a:pPr marL="264858" indent="-264858" defTabSz="886968">
              <a:spcBef>
                <a:spcPts val="500"/>
              </a:spcBef>
              <a:defRPr sz="1746">
                <a:solidFill>
                  <a:srgbClr val="000000"/>
                </a:solidFill>
              </a:defRPr>
            </a:pPr>
            <a:r>
              <a:rPr dirty="0"/>
              <a:t>Дисциплины (процессы)</a:t>
            </a:r>
          </a:p>
          <a:p>
            <a:pPr marL="264858" indent="-264858" defTabSz="886968">
              <a:spcBef>
                <a:spcPts val="500"/>
              </a:spcBef>
              <a:defRPr sz="1746">
                <a:solidFill>
                  <a:srgbClr val="000000"/>
                </a:solidFill>
              </a:defRPr>
            </a:pPr>
            <a:r>
              <a:rPr dirty="0"/>
              <a:t>Бизнес-моделирование</a:t>
            </a:r>
          </a:p>
          <a:p>
            <a:pPr marL="264858" indent="-264858" defTabSz="886968">
              <a:spcBef>
                <a:spcPts val="500"/>
              </a:spcBef>
              <a:defRPr sz="1746">
                <a:solidFill>
                  <a:srgbClr val="000000"/>
                </a:solidFill>
              </a:defRPr>
            </a:pPr>
            <a:r>
              <a:rPr dirty="0"/>
              <a:t>Определение требований</a:t>
            </a:r>
          </a:p>
          <a:p>
            <a:pPr marL="264858" indent="-264858" defTabSz="886968">
              <a:spcBef>
                <a:spcPts val="500"/>
              </a:spcBef>
              <a:defRPr sz="1746">
                <a:solidFill>
                  <a:srgbClr val="000000"/>
                </a:solidFill>
              </a:defRPr>
            </a:pPr>
            <a:r>
              <a:rPr dirty="0"/>
              <a:t>Анализ и проектирование</a:t>
            </a:r>
          </a:p>
          <a:p>
            <a:pPr marL="264858" indent="-264858" defTabSz="886968">
              <a:spcBef>
                <a:spcPts val="500"/>
              </a:spcBef>
              <a:defRPr sz="1746">
                <a:solidFill>
                  <a:srgbClr val="000000"/>
                </a:solidFill>
              </a:defRPr>
            </a:pPr>
            <a:r>
              <a:rPr dirty="0"/>
              <a:t>Реализация</a:t>
            </a:r>
          </a:p>
          <a:p>
            <a:pPr marL="264858" indent="-264858" defTabSz="886968">
              <a:spcBef>
                <a:spcPts val="500"/>
              </a:spcBef>
              <a:defRPr sz="1746">
                <a:solidFill>
                  <a:srgbClr val="000000"/>
                </a:solidFill>
              </a:defRPr>
            </a:pPr>
            <a:r>
              <a:rPr dirty="0"/>
              <a:t>Тестирование</a:t>
            </a:r>
          </a:p>
          <a:p>
            <a:pPr marL="264858" indent="-264858" defTabSz="886968">
              <a:spcBef>
                <a:spcPts val="500"/>
              </a:spcBef>
              <a:defRPr sz="1746">
                <a:solidFill>
                  <a:srgbClr val="000000"/>
                </a:solidFill>
              </a:defRPr>
            </a:pPr>
            <a:r>
              <a:rPr dirty="0"/>
              <a:t>Развертывани</a:t>
            </a:r>
          </a:p>
          <a:p>
            <a:pPr marL="264858" indent="-264858" defTabSz="886968">
              <a:spcBef>
                <a:spcPts val="500"/>
              </a:spcBef>
              <a:defRPr sz="1746">
                <a:solidFill>
                  <a:srgbClr val="000000"/>
                </a:solidFill>
              </a:defRPr>
            </a:pPr>
            <a:r>
              <a:rPr dirty="0" smtClean="0"/>
              <a:t>Управл</a:t>
            </a:r>
            <a:r>
              <a:rPr lang="ru-RU" dirty="0" err="1" smtClean="0"/>
              <a:t>ение</a:t>
            </a:r>
            <a:r>
              <a:rPr dirty="0" smtClean="0"/>
              <a:t> конфигур</a:t>
            </a:r>
            <a:r>
              <a:rPr lang="ru-RU" dirty="0" err="1" smtClean="0"/>
              <a:t>ацией</a:t>
            </a:r>
            <a:r>
              <a:rPr dirty="0" smtClean="0"/>
              <a:t> </a:t>
            </a:r>
            <a:r>
              <a:rPr dirty="0"/>
              <a:t>и изменениями</a:t>
            </a:r>
          </a:p>
          <a:p>
            <a:pPr marL="264858" indent="-264858" defTabSz="886968">
              <a:spcBef>
                <a:spcPts val="500"/>
              </a:spcBef>
              <a:defRPr sz="1746">
                <a:solidFill>
                  <a:srgbClr val="000000"/>
                </a:solidFill>
              </a:defRPr>
            </a:pPr>
            <a:r>
              <a:rPr dirty="0" smtClean="0"/>
              <a:t>Управлен</a:t>
            </a:r>
            <a:r>
              <a:rPr lang="ru-RU" dirty="0" err="1" smtClean="0"/>
              <a:t>ие</a:t>
            </a:r>
            <a:r>
              <a:rPr dirty="0" smtClean="0"/>
              <a:t>проектом</a:t>
            </a:r>
            <a:endParaRPr dirty="0"/>
          </a:p>
          <a:p>
            <a:pPr marL="264858" indent="-264858" defTabSz="886968">
              <a:spcBef>
                <a:spcPts val="500"/>
              </a:spcBef>
              <a:defRPr sz="1746">
                <a:solidFill>
                  <a:srgbClr val="000000"/>
                </a:solidFill>
              </a:defRPr>
            </a:pPr>
            <a:r>
              <a:rPr dirty="0" smtClean="0"/>
              <a:t>Управлен</a:t>
            </a:r>
            <a:r>
              <a:rPr lang="ru-RU" dirty="0" err="1" smtClean="0"/>
              <a:t>ие</a:t>
            </a:r>
            <a:r>
              <a:rPr lang="ru-RU" dirty="0" smtClean="0"/>
              <a:t> </a:t>
            </a:r>
            <a:r>
              <a:rPr dirty="0" smtClean="0"/>
              <a:t>средой</a:t>
            </a:r>
            <a:endParaRPr dirty="0"/>
          </a:p>
        </p:txBody>
      </p:sp>
      <p:pic>
        <p:nvPicPr>
          <p:cNvPr id="133" name="image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80987" y="-365125"/>
            <a:ext cx="8455026" cy="1230313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4233179104"/>
      </p:ext>
    </p:extLst>
  </p:cSld>
  <p:clrMapOvr>
    <a:masterClrMapping/>
  </p:clrMapOvr>
  <p:transition xmlns:p14="http://schemas.microsoft.com/office/powerpoint/2010/main" spd="slow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Shape 117"/>
          <p:cNvSpPr>
            <a:spLocks noGrp="1"/>
          </p:cNvSpPr>
          <p:nvPr>
            <p:ph type="body" idx="4294967295"/>
          </p:nvPr>
        </p:nvSpPr>
        <p:spPr>
          <a:xfrm>
            <a:off x="457200" y="1524000"/>
            <a:ext cx="8229600" cy="4905375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defRPr sz="1600">
                <a:solidFill>
                  <a:srgbClr val="000000"/>
                </a:solidFill>
              </a:defRPr>
            </a:pPr>
            <a:r>
              <a:rPr dirty="0"/>
              <a:t> </a:t>
            </a:r>
            <a:r>
              <a:rPr b="1" dirty="0"/>
              <a:t>Фаза начала проекта (Inception).</a:t>
            </a:r>
            <a:r>
              <a:rPr dirty="0"/>
              <a:t> Определяются основные цели проекта, бюджет проекта, основные средства его выполнения — технологии, инструменты, ключевой персонал, составляются предварительные планы проекта. Основная цель этой фазы — достичь компромисса между всеми заинтересованными лицами относительно задач проекта.</a:t>
            </a:r>
          </a:p>
          <a:p>
            <a:pPr>
              <a:defRPr sz="1600">
                <a:solidFill>
                  <a:srgbClr val="000000"/>
                </a:solidFill>
              </a:defRPr>
            </a:pPr>
            <a:r>
              <a:rPr b="1" dirty="0" smtClean="0"/>
              <a:t>Фаза </a:t>
            </a:r>
            <a:r>
              <a:rPr b="1" dirty="0"/>
              <a:t>проработки (Elaboration)</a:t>
            </a:r>
            <a:r>
              <a:rPr dirty="0"/>
              <a:t>. Основная цель этой фазы— на базе основных, наиболее существенных требований разработать стабильную базовую архитектуру продукта, которая позволяет решать поставленные перед системой задачи и в дальнейшем используется как основа разработки системы.</a:t>
            </a:r>
          </a:p>
          <a:p>
            <a:pPr>
              <a:defRPr sz="1600">
                <a:solidFill>
                  <a:srgbClr val="000000"/>
                </a:solidFill>
              </a:defRPr>
            </a:pPr>
            <a:r>
              <a:rPr b="1" dirty="0" smtClean="0"/>
              <a:t>Фаза </a:t>
            </a:r>
            <a:r>
              <a:rPr b="1" dirty="0"/>
              <a:t>построения (Construction)</a:t>
            </a:r>
            <a:r>
              <a:rPr dirty="0"/>
              <a:t>. Основная цель этой фазы — детальное прояснение требований и разработка системы, удовлетворяющей им, на основе спроектированной ранее архитектуры.</a:t>
            </a:r>
          </a:p>
          <a:p>
            <a:pPr>
              <a:defRPr sz="1600">
                <a:solidFill>
                  <a:srgbClr val="000000"/>
                </a:solidFill>
              </a:defRPr>
            </a:pPr>
            <a:r>
              <a:rPr b="1" dirty="0" smtClean="0"/>
              <a:t>Фаза </a:t>
            </a:r>
            <a:r>
              <a:rPr b="1" dirty="0"/>
              <a:t>передачи (Transition)</a:t>
            </a:r>
            <a:r>
              <a:rPr dirty="0"/>
              <a:t>. Цель фазы — сделать систему полностью доступной конечным пользователям. Здесь происходит окончательное развертывание системы в ее рабочей среде, подгонка мелких деталей под нужды пользователей</a:t>
            </a:r>
          </a:p>
        </p:txBody>
      </p:sp>
      <p:pic>
        <p:nvPicPr>
          <p:cNvPr id="118" name="image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55587" y="146050"/>
            <a:ext cx="8437563" cy="1231900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3967105468"/>
      </p:ext>
    </p:extLst>
  </p:cSld>
  <p:clrMapOvr>
    <a:masterClrMapping/>
  </p:clrMapOvr>
  <p:transition xmlns:p14="http://schemas.microsoft.com/office/powerpoint/2010/main" spd="slow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Shape 126"/>
          <p:cNvSpPr>
            <a:spLocks noGrp="1"/>
          </p:cNvSpPr>
          <p:nvPr>
            <p:ph type="title" idx="4294967295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/>
          </a:p>
        </p:txBody>
      </p:sp>
      <p:pic>
        <p:nvPicPr>
          <p:cNvPr id="127" name="image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28587" y="23812"/>
            <a:ext cx="8959851" cy="6669088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144624793"/>
      </p:ext>
    </p:extLst>
  </p:cSld>
  <p:clrMapOvr>
    <a:masterClrMapping/>
  </p:clrMapOvr>
  <p:transition xmlns:p14="http://schemas.microsoft.com/office/powerpoint/2010/main" spd="slow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Shape 135"/>
          <p:cNvSpPr>
            <a:spLocks noGrp="1"/>
          </p:cNvSpPr>
          <p:nvPr>
            <p:ph type="body" idx="4294967295"/>
          </p:nvPr>
        </p:nvSpPr>
        <p:spPr>
          <a:xfrm>
            <a:off x="203200" y="666749"/>
            <a:ext cx="8229600" cy="5722542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 algn="just" defTabSz="822959">
              <a:lnSpc>
                <a:spcPct val="80000"/>
              </a:lnSpc>
              <a:spcBef>
                <a:spcPts val="500"/>
              </a:spcBef>
              <a:buNone/>
              <a:defRPr sz="1619">
                <a:solidFill>
                  <a:srgbClr val="000000"/>
                </a:solidFill>
              </a:defRPr>
            </a:pPr>
            <a:r>
              <a:rPr dirty="0"/>
              <a:t>Экстремальное программирование является примером так называемого </a:t>
            </a:r>
            <a:r>
              <a:rPr dirty="0" smtClean="0"/>
              <a:t>метода</a:t>
            </a:r>
            <a:r>
              <a:rPr lang="ru-RU" dirty="0" smtClean="0"/>
              <a:t> </a:t>
            </a:r>
            <a:r>
              <a:rPr dirty="0" smtClean="0"/>
              <a:t>«</a:t>
            </a:r>
            <a:r>
              <a:rPr dirty="0"/>
              <a:t>живой» разработки. В группу «живых» входят, помимо экстремального программирования, входит еще ряд методов.</a:t>
            </a:r>
          </a:p>
          <a:p>
            <a:pPr marL="0" indent="0" algn="just" defTabSz="822959">
              <a:lnSpc>
                <a:spcPct val="80000"/>
              </a:lnSpc>
              <a:spcBef>
                <a:spcPts val="500"/>
              </a:spcBef>
              <a:buNone/>
              <a:defRPr sz="1619">
                <a:solidFill>
                  <a:srgbClr val="000000"/>
                </a:solidFill>
              </a:defRPr>
            </a:pPr>
            <a:r>
              <a:rPr dirty="0"/>
              <a:t>Модель жизненного цикла XP является итерационно-инкрементной моделью быстрого создания (и модификации) протопопов продукта, удовлетворяющих очередному требованию (userstory). </a:t>
            </a:r>
            <a:r>
              <a:rPr dirty="0" smtClean="0"/>
              <a:t>Основными </a:t>
            </a:r>
            <a:r>
              <a:rPr dirty="0"/>
              <a:t>фазами модели можно считать:</a:t>
            </a:r>
          </a:p>
          <a:p>
            <a:pPr marL="245745" indent="-245745" algn="just" defTabSz="822959">
              <a:lnSpc>
                <a:spcPct val="80000"/>
              </a:lnSpc>
              <a:spcBef>
                <a:spcPts val="500"/>
              </a:spcBef>
              <a:defRPr sz="1619">
                <a:solidFill>
                  <a:srgbClr val="000000"/>
                </a:solidFill>
              </a:defRPr>
            </a:pPr>
            <a:r>
              <a:rPr dirty="0" smtClean="0"/>
              <a:t>«</a:t>
            </a:r>
            <a:r>
              <a:rPr dirty="0"/>
              <a:t>Вброс» архитектуры – начальный этап проекта, на котором создается видение продукта, принимаются основные решения по архитектуре и применяемым технологиям. Результатом начального этапа является метафора (metaphor) системы, которая в достаточно простом и понятном команде виде должна описывать основной механизм работы системы. </a:t>
            </a:r>
            <a:endParaRPr lang="ru-RU" dirty="0" smtClean="0"/>
          </a:p>
          <a:p>
            <a:pPr marL="245745" indent="-245745" algn="just" defTabSz="822959">
              <a:lnSpc>
                <a:spcPct val="80000"/>
              </a:lnSpc>
              <a:spcBef>
                <a:spcPts val="500"/>
              </a:spcBef>
              <a:defRPr sz="1619">
                <a:solidFill>
                  <a:srgbClr val="000000"/>
                </a:solidFill>
              </a:defRPr>
            </a:pPr>
            <a:r>
              <a:rPr dirty="0" smtClean="0"/>
              <a:t>Истории </a:t>
            </a:r>
            <a:r>
              <a:rPr dirty="0"/>
              <a:t>использования (User Story) – этап сбора требований, записываемых на специальных карточках в виде сценариев выполнения отдельных функций. User Story являются требованиями для планирования очередной версии и одновременной разработки приемочных тестов (Acceptancetests) для ее проверки. </a:t>
            </a:r>
            <a:endParaRPr lang="ru-RU" dirty="0" smtClean="0"/>
          </a:p>
          <a:p>
            <a:pPr marL="245745" indent="-245745" algn="just" defTabSz="822959">
              <a:lnSpc>
                <a:spcPct val="80000"/>
              </a:lnSpc>
              <a:spcBef>
                <a:spcPts val="500"/>
              </a:spcBef>
              <a:defRPr sz="1619">
                <a:solidFill>
                  <a:srgbClr val="000000"/>
                </a:solidFill>
              </a:defRPr>
            </a:pPr>
            <a:r>
              <a:rPr dirty="0" smtClean="0"/>
              <a:t>Планирование </a:t>
            </a:r>
            <a:r>
              <a:rPr dirty="0"/>
              <a:t>версии (релиза). Проводится на собрании с участием заказчика путем выбора UserStories, которые войдут в следующую версию. Одновременно принимаются решения, связанные с реализацией версии. Цель планирования - получение оценок того, что и как можно сделать за 1-3 недели создания следующей версии продукта. </a:t>
            </a:r>
            <a:endParaRPr lang="ru-RU" dirty="0" smtClean="0"/>
          </a:p>
          <a:p>
            <a:pPr marL="245745" indent="-245745" algn="just" defTabSz="822959">
              <a:lnSpc>
                <a:spcPct val="80000"/>
              </a:lnSpc>
              <a:spcBef>
                <a:spcPts val="500"/>
              </a:spcBef>
              <a:defRPr sz="1619">
                <a:solidFill>
                  <a:srgbClr val="000000"/>
                </a:solidFill>
              </a:defRPr>
            </a:pPr>
            <a:r>
              <a:rPr dirty="0" smtClean="0"/>
              <a:t>Разработка </a:t>
            </a:r>
            <a:r>
              <a:rPr dirty="0"/>
              <a:t>проводится в соответствии с планом и включает только те функции, которые были отобраны на этапе планирования. •Тестирование проводится с участием заказчика, который участвует в составлении тестов. </a:t>
            </a:r>
            <a:endParaRPr lang="ru-RU" dirty="0" smtClean="0"/>
          </a:p>
          <a:p>
            <a:pPr marL="245745" indent="-245745" algn="just" defTabSz="822959">
              <a:lnSpc>
                <a:spcPct val="80000"/>
              </a:lnSpc>
              <a:spcBef>
                <a:spcPts val="500"/>
              </a:spcBef>
              <a:defRPr sz="1619">
                <a:solidFill>
                  <a:srgbClr val="000000"/>
                </a:solidFill>
              </a:defRPr>
            </a:pPr>
            <a:r>
              <a:rPr dirty="0" smtClean="0"/>
              <a:t>Выпуск </a:t>
            </a:r>
            <a:r>
              <a:rPr dirty="0"/>
              <a:t>релиза – разработанная версия передается заказчику для использования или бета-тестирования. По завершению цикла делается переход на следующую итерацию разработки</a:t>
            </a:r>
          </a:p>
        </p:txBody>
      </p:sp>
      <p:pic>
        <p:nvPicPr>
          <p:cNvPr id="136" name="image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598440" y="-201319"/>
            <a:ext cx="5947120" cy="864551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928226043"/>
      </p:ext>
    </p:extLst>
  </p:cSld>
  <p:clrMapOvr>
    <a:masterClrMapping/>
  </p:clrMapOvr>
  <p:transition xmlns:p14="http://schemas.microsoft.com/office/powerpoint/2010/main" spd="slow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Shape 138"/>
          <p:cNvSpPr>
            <a:spLocks noGrp="1"/>
          </p:cNvSpPr>
          <p:nvPr>
            <p:ph type="body" idx="4294967295"/>
          </p:nvPr>
        </p:nvSpPr>
        <p:spPr>
          <a:xfrm>
            <a:off x="457200" y="1523999"/>
            <a:ext cx="8229600" cy="4572002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542925" indent="-542925" defTabSz="868680">
              <a:lnSpc>
                <a:spcPct val="80000"/>
              </a:lnSpc>
              <a:spcBef>
                <a:spcPts val="500"/>
              </a:spcBef>
              <a:defRPr sz="1994">
                <a:solidFill>
                  <a:srgbClr val="000000"/>
                </a:solidFill>
              </a:defRPr>
            </a:pPr>
            <a:r>
              <a:t>согласование профессиональной деятельности инженеров-программистов с интересами общества;</a:t>
            </a:r>
          </a:p>
          <a:p>
            <a:pPr marL="542925" indent="-542925" defTabSz="868680">
              <a:lnSpc>
                <a:spcPct val="80000"/>
              </a:lnSpc>
              <a:spcBef>
                <a:spcPts val="500"/>
              </a:spcBef>
              <a:defRPr sz="1994">
                <a:solidFill>
                  <a:srgbClr val="000000"/>
                </a:solidFill>
              </a:defRPr>
            </a:pPr>
            <a:r>
              <a:t>взаимоотношения между клиентом, работодателем и исполнителем разработки;</a:t>
            </a:r>
          </a:p>
          <a:p>
            <a:pPr marL="542925" indent="-542925" defTabSz="868680">
              <a:lnSpc>
                <a:spcPct val="80000"/>
              </a:lnSpc>
              <a:spcBef>
                <a:spcPts val="500"/>
              </a:spcBef>
              <a:defRPr sz="1994">
                <a:solidFill>
                  <a:srgbClr val="000000"/>
                </a:solidFill>
              </a:defRPr>
            </a:pPr>
            <a:r>
              <a:t>достижение соответствия качества продукта лучшим профессиональным стандартам;</a:t>
            </a:r>
          </a:p>
          <a:p>
            <a:pPr marL="542925" indent="-542925" defTabSz="868680">
              <a:lnSpc>
                <a:spcPct val="80000"/>
              </a:lnSpc>
              <a:spcBef>
                <a:spcPts val="500"/>
              </a:spcBef>
              <a:defRPr sz="1994">
                <a:solidFill>
                  <a:srgbClr val="000000"/>
                </a:solidFill>
              </a:defRPr>
            </a:pPr>
            <a:r>
              <a:t>честность и независимость профессиональных оценок;</a:t>
            </a:r>
          </a:p>
          <a:p>
            <a:pPr marL="542925" indent="-542925" defTabSz="868680">
              <a:lnSpc>
                <a:spcPct val="80000"/>
              </a:lnSpc>
              <a:spcBef>
                <a:spcPts val="500"/>
              </a:spcBef>
              <a:defRPr sz="1994">
                <a:solidFill>
                  <a:srgbClr val="000000"/>
                </a:solidFill>
              </a:defRPr>
            </a:pPr>
            <a:r>
              <a:t>соблюдение этических норм в менеджменте и в сопровождении разработок;</a:t>
            </a:r>
          </a:p>
          <a:p>
            <a:pPr marL="542925" indent="-542925" defTabSz="868680">
              <a:lnSpc>
                <a:spcPct val="80000"/>
              </a:lnSpc>
              <a:spcBef>
                <a:spcPts val="500"/>
              </a:spcBef>
              <a:defRPr sz="1994">
                <a:solidFill>
                  <a:srgbClr val="000000"/>
                </a:solidFill>
              </a:defRPr>
            </a:pPr>
            <a:r>
              <a:t>поддержка становления профессии в соответствии с кодексом этики;</a:t>
            </a:r>
          </a:p>
          <a:p>
            <a:pPr marL="542925" indent="-542925" defTabSz="868680">
              <a:lnSpc>
                <a:spcPct val="80000"/>
              </a:lnSpc>
              <a:spcBef>
                <a:spcPts val="500"/>
              </a:spcBef>
              <a:defRPr sz="1994">
                <a:solidFill>
                  <a:srgbClr val="000000"/>
                </a:solidFill>
              </a:defRPr>
            </a:pPr>
            <a:r>
              <a:t>соблюдение этических норм во взаимоотношениях с коллегами;</a:t>
            </a:r>
          </a:p>
          <a:p>
            <a:pPr marL="542925" indent="-542925" defTabSz="868680">
              <a:lnSpc>
                <a:spcPct val="80000"/>
              </a:lnSpc>
              <a:spcBef>
                <a:spcPts val="500"/>
              </a:spcBef>
              <a:defRPr sz="1994">
                <a:solidFill>
                  <a:srgbClr val="000000"/>
                </a:solidFill>
              </a:defRPr>
            </a:pPr>
            <a:r>
              <a:t>усовершенствование специальности</a:t>
            </a:r>
          </a:p>
        </p:txBody>
      </p:sp>
      <p:pic>
        <p:nvPicPr>
          <p:cNvPr id="139" name="image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68287" y="268287"/>
            <a:ext cx="7729538" cy="1011238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926850902"/>
      </p:ext>
    </p:extLst>
  </p:cSld>
  <p:clrMapOvr>
    <a:masterClrMapping/>
  </p:clrMapOvr>
  <p:transition xmlns:p14="http://schemas.microsoft.com/office/powerpoint/2010/main" spd="slow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04800"/>
            <a:ext cx="8407400" cy="6248400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164300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04800"/>
            <a:ext cx="8407400" cy="6248400"/>
          </a:xfrm>
        </p:spPr>
        <p:txBody>
          <a:bodyPr/>
          <a:lstStyle/>
          <a:p>
            <a:pPr marL="0" indent="0">
              <a:buNone/>
            </a:pPr>
            <a:r>
              <a:rPr lang="en-US" b="1" dirty="0" err="1"/>
              <a:t>Жизненный</a:t>
            </a:r>
            <a:r>
              <a:rPr lang="en-US" b="1" dirty="0"/>
              <a:t> </a:t>
            </a:r>
            <a:r>
              <a:rPr lang="en-US" b="1" dirty="0" err="1"/>
              <a:t>цикл</a:t>
            </a:r>
            <a:r>
              <a:rPr lang="en-US" b="1" dirty="0"/>
              <a:t> </a:t>
            </a:r>
            <a:r>
              <a:rPr lang="en-US" b="1" dirty="0" err="1"/>
              <a:t>функциональной</a:t>
            </a:r>
            <a:r>
              <a:rPr lang="en-US" b="1" dirty="0"/>
              <a:t> </a:t>
            </a:r>
            <a:r>
              <a:rPr lang="en-US" b="1" dirty="0" err="1"/>
              <a:t>надежности</a:t>
            </a:r>
            <a:r>
              <a:rPr lang="en-US" b="1" dirty="0"/>
              <a:t> </a:t>
            </a:r>
            <a:r>
              <a:rPr lang="en-US" b="1" dirty="0" smtClean="0"/>
              <a:t>ПО</a:t>
            </a:r>
            <a:endParaRPr lang="ru-RU" dirty="0"/>
          </a:p>
        </p:txBody>
      </p:sp>
      <p:pic>
        <p:nvPicPr>
          <p:cNvPr id="4" name="Рисунок 1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363" y="1900554"/>
            <a:ext cx="6749598" cy="363758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7227082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69"/>
          <p:cNvPicPr>
            <a:picLocks noGrp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469" b="-139"/>
          <a:stretch/>
        </p:blipFill>
        <p:spPr bwMode="auto">
          <a:xfrm>
            <a:off x="658497" y="834836"/>
            <a:ext cx="7878451" cy="47033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Прямоугольник 1"/>
          <p:cNvSpPr/>
          <p:nvPr/>
        </p:nvSpPr>
        <p:spPr>
          <a:xfrm>
            <a:off x="2291958" y="504245"/>
            <a:ext cx="35958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err="1"/>
              <a:t>Жизненный</a:t>
            </a:r>
            <a:r>
              <a:rPr lang="en-US" b="1" dirty="0"/>
              <a:t> </a:t>
            </a:r>
            <a:r>
              <a:rPr lang="en-US" b="1" dirty="0" err="1"/>
              <a:t>цикл</a:t>
            </a:r>
            <a:r>
              <a:rPr lang="en-US" b="1" dirty="0"/>
              <a:t> </a:t>
            </a:r>
            <a:r>
              <a:rPr lang="en-US" b="1" dirty="0" err="1"/>
              <a:t>безопасного</a:t>
            </a:r>
            <a:r>
              <a:rPr lang="en-US" b="1" dirty="0"/>
              <a:t> ПО</a:t>
            </a:r>
            <a:r>
              <a:rPr lang="ru-RU" dirty="0" smtClean="0">
                <a:effectLst/>
              </a:rPr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710114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04800"/>
            <a:ext cx="8407400" cy="6248400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1643004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04800"/>
            <a:ext cx="8407400" cy="6248400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164300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04800"/>
            <a:ext cx="8407400" cy="6248400"/>
          </a:xfrm>
        </p:spPr>
        <p:txBody>
          <a:bodyPr/>
          <a:lstStyle/>
          <a:p>
            <a:pPr algn="just"/>
            <a:r>
              <a:rPr lang="ru-RU" i="1" dirty="0"/>
              <a:t>ПО </a:t>
            </a:r>
            <a:r>
              <a:rPr lang="ru-RU" dirty="0"/>
              <a:t>или </a:t>
            </a:r>
            <a:r>
              <a:rPr lang="ru-RU" i="1" dirty="0"/>
              <a:t>программный продукт</a:t>
            </a:r>
            <a:r>
              <a:rPr lang="ru-RU" dirty="0"/>
              <a:t> </a:t>
            </a:r>
            <a:r>
              <a:rPr lang="ru-RU" dirty="0" smtClean="0"/>
              <a:t>определяется </a:t>
            </a:r>
            <a:r>
              <a:rPr lang="ru-RU" dirty="0"/>
              <a:t>как набор компьютерных программ, процедур и, возможно, связанной с ними документации и данных. </a:t>
            </a:r>
          </a:p>
          <a:p>
            <a:pPr algn="just"/>
            <a:r>
              <a:rPr lang="ru-RU" i="1" dirty="0"/>
              <a:t>Программа</a:t>
            </a:r>
            <a:r>
              <a:rPr lang="ru-RU" dirty="0"/>
              <a:t> – набор операторов, который может быть представлен как единое целое в некоторой вычислительной системе и который используется для управления поведением этой системы.</a:t>
            </a:r>
          </a:p>
          <a:p>
            <a:pPr algn="just"/>
            <a:r>
              <a:rPr lang="ru-RU" i="1" dirty="0"/>
              <a:t>Процесс</a:t>
            </a:r>
            <a:r>
              <a:rPr lang="ru-RU" dirty="0"/>
              <a:t> определяется как совокупность взаимосвязанных действий, преобразующих некоторые входные данные в выходные.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273167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04800"/>
            <a:ext cx="8407400" cy="6248400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b="1" i="1" cap="small" dirty="0"/>
              <a:t>Основные процессы ЖЦ</a:t>
            </a:r>
          </a:p>
          <a:p>
            <a:r>
              <a:rPr lang="ru-RU" b="1" dirty="0"/>
              <a:t>Процесс приобретения </a:t>
            </a:r>
            <a:r>
              <a:rPr lang="ru-RU" dirty="0"/>
              <a:t>(</a:t>
            </a:r>
            <a:r>
              <a:rPr lang="ru-RU" dirty="0" err="1"/>
              <a:t>acquisition</a:t>
            </a:r>
            <a:r>
              <a:rPr lang="ru-RU" dirty="0"/>
              <a:t> </a:t>
            </a:r>
            <a:r>
              <a:rPr lang="ru-RU" dirty="0" err="1"/>
              <a:t>process</a:t>
            </a:r>
            <a:r>
              <a:rPr lang="ru-RU" dirty="0"/>
              <a:t>)</a:t>
            </a:r>
            <a:r>
              <a:rPr lang="ru-RU" b="1" dirty="0"/>
              <a:t> </a:t>
            </a:r>
          </a:p>
          <a:p>
            <a:r>
              <a:rPr lang="ru-RU" b="1" dirty="0"/>
              <a:t>Процесс поставки </a:t>
            </a:r>
            <a:r>
              <a:rPr lang="ru-RU" dirty="0"/>
              <a:t>(</a:t>
            </a:r>
            <a:r>
              <a:rPr lang="en-US" dirty="0"/>
              <a:t>supply process</a:t>
            </a:r>
            <a:r>
              <a:rPr lang="ru-RU" dirty="0"/>
              <a:t>)</a:t>
            </a:r>
            <a:endParaRPr lang="ru-RU" b="1" dirty="0"/>
          </a:p>
          <a:p>
            <a:r>
              <a:rPr lang="ru-RU" b="1" dirty="0"/>
              <a:t>Процесс разработки </a:t>
            </a:r>
            <a:r>
              <a:rPr lang="ru-RU" dirty="0"/>
              <a:t>(</a:t>
            </a:r>
            <a:r>
              <a:rPr lang="en-US" dirty="0"/>
              <a:t>development process</a:t>
            </a:r>
            <a:r>
              <a:rPr lang="ru-RU" dirty="0" smtClean="0"/>
              <a:t>)</a:t>
            </a:r>
          </a:p>
          <a:p>
            <a:pPr marL="0" indent="0">
              <a:buNone/>
            </a:pPr>
            <a:r>
              <a:rPr lang="ru-RU" i="1" dirty="0" smtClean="0"/>
              <a:t>		анализ</a:t>
            </a:r>
            <a:r>
              <a:rPr lang="ru-RU" i="1" dirty="0"/>
              <a:t>, проектирование</a:t>
            </a:r>
            <a:r>
              <a:rPr lang="ru-RU" dirty="0"/>
              <a:t> и </a:t>
            </a:r>
            <a:r>
              <a:rPr lang="ru-RU" i="1" dirty="0" smtClean="0"/>
              <a:t>реализация 		</a:t>
            </a:r>
            <a:r>
              <a:rPr lang="ru-RU" dirty="0" smtClean="0"/>
              <a:t>(</a:t>
            </a:r>
            <a:r>
              <a:rPr lang="ru-RU" i="1" dirty="0"/>
              <a:t>программирование</a:t>
            </a:r>
            <a:r>
              <a:rPr lang="ru-RU" dirty="0" smtClean="0"/>
              <a:t>) </a:t>
            </a:r>
          </a:p>
          <a:p>
            <a:r>
              <a:rPr lang="ru-RU" b="1" dirty="0"/>
              <a:t>Процесс</a:t>
            </a:r>
            <a:r>
              <a:rPr lang="ru-RU" b="1" dirty="0"/>
              <a:t> эксплуатации </a:t>
            </a:r>
            <a:r>
              <a:rPr lang="ru-RU" dirty="0"/>
              <a:t>(</a:t>
            </a:r>
            <a:r>
              <a:rPr lang="en-US" dirty="0"/>
              <a:t>operation process</a:t>
            </a:r>
            <a:r>
              <a:rPr lang="ru-RU" dirty="0"/>
              <a:t>)</a:t>
            </a:r>
            <a:r>
              <a:rPr lang="ru-RU" b="1" dirty="0"/>
              <a:t> </a:t>
            </a:r>
            <a:endParaRPr lang="ru-RU" b="1" dirty="0" smtClean="0"/>
          </a:p>
          <a:p>
            <a:r>
              <a:rPr lang="ru-RU" b="1" dirty="0"/>
              <a:t>Процесс сопровождения </a:t>
            </a:r>
            <a:r>
              <a:rPr lang="ru-RU" dirty="0"/>
              <a:t>(</a:t>
            </a:r>
            <a:r>
              <a:rPr lang="en-US" dirty="0"/>
              <a:t>maintenance process</a:t>
            </a:r>
            <a:r>
              <a:rPr lang="ru-RU" dirty="0" smtClean="0"/>
              <a:t>)</a:t>
            </a:r>
          </a:p>
          <a:p>
            <a:pPr marL="0" indent="0">
              <a:buNone/>
            </a:pPr>
            <a:r>
              <a:rPr lang="ru-RU" i="1" dirty="0"/>
              <a:t>Сопровождение</a:t>
            </a:r>
            <a:r>
              <a:rPr lang="ru-RU" dirty="0"/>
              <a:t> – внесение из­менений в ПО в целях исправления ошибок, повышения произво­дительности или адаптации к изменившимся условиям работы или требованиям. </a:t>
            </a:r>
            <a:endParaRPr lang="ru-RU" b="1" dirty="0"/>
          </a:p>
          <a:p>
            <a:pPr marL="0" indent="0">
              <a:buNone/>
            </a:pPr>
            <a:endParaRPr lang="ru-RU" b="1" dirty="0"/>
          </a:p>
          <a:p>
            <a:pPr marL="0" indent="0">
              <a:buNone/>
            </a:pP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38765943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04800"/>
            <a:ext cx="8407400" cy="6248400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sz="2400" b="1" i="1" cap="small" dirty="0"/>
              <a:t>Вспомогательные процессы ЖЦ</a:t>
            </a:r>
          </a:p>
          <a:p>
            <a:r>
              <a:rPr lang="ru-RU" sz="2400" b="1" dirty="0"/>
              <a:t>Процесс документирования </a:t>
            </a:r>
            <a:r>
              <a:rPr lang="ru-RU" sz="2400" dirty="0"/>
              <a:t>(</a:t>
            </a:r>
            <a:r>
              <a:rPr lang="en-US" sz="2400" dirty="0"/>
              <a:t>documentation process</a:t>
            </a:r>
            <a:r>
              <a:rPr lang="ru-RU" sz="2400" dirty="0"/>
              <a:t>) </a:t>
            </a:r>
            <a:endParaRPr lang="ru-RU" sz="2400" b="1" dirty="0"/>
          </a:p>
          <a:p>
            <a:r>
              <a:rPr lang="ru-RU" sz="2400" b="1" dirty="0"/>
              <a:t>Процесс управления конфигурацией </a:t>
            </a:r>
            <a:r>
              <a:rPr lang="en-US" sz="2400" dirty="0"/>
              <a:t>(configuration management process</a:t>
            </a:r>
            <a:r>
              <a:rPr lang="en-US" sz="2400" dirty="0" smtClean="0"/>
              <a:t>)</a:t>
            </a:r>
            <a:endParaRPr lang="ru-RU" sz="2400" dirty="0" smtClean="0"/>
          </a:p>
          <a:p>
            <a:pPr marL="0" indent="0">
              <a:buNone/>
            </a:pPr>
            <a:r>
              <a:rPr lang="ru-RU" sz="2000" i="1" dirty="0"/>
              <a:t>Конфигурация ПО</a:t>
            </a:r>
            <a:r>
              <a:rPr lang="ru-RU" sz="2000" dirty="0"/>
              <a:t> – совокупность его функциональных и физических ха­рактеристик, установленных в технической документации и реали­зованных в ПО </a:t>
            </a:r>
            <a:endParaRPr lang="ru-RU" sz="2400" b="1" dirty="0"/>
          </a:p>
          <a:p>
            <a:r>
              <a:rPr lang="ru-RU" sz="2400" b="1" dirty="0"/>
              <a:t>Процесс обеспечения качества </a:t>
            </a:r>
            <a:r>
              <a:rPr lang="ru-RU" sz="2400" dirty="0"/>
              <a:t>(</a:t>
            </a:r>
            <a:r>
              <a:rPr lang="en-US" sz="2400" dirty="0"/>
              <a:t>quality assurance process</a:t>
            </a:r>
            <a:r>
              <a:rPr lang="ru-RU" sz="2400" dirty="0"/>
              <a:t>)</a:t>
            </a:r>
            <a:endParaRPr lang="ru-RU" sz="2400" b="1" dirty="0"/>
          </a:p>
          <a:p>
            <a:r>
              <a:rPr lang="ru-RU" sz="2400" b="1" dirty="0"/>
              <a:t>Процесс обеспечения качества </a:t>
            </a:r>
            <a:r>
              <a:rPr lang="ru-RU" sz="2400" dirty="0"/>
              <a:t>(</a:t>
            </a:r>
            <a:r>
              <a:rPr lang="en-US" sz="2400" dirty="0"/>
              <a:t>quality assurance process</a:t>
            </a:r>
            <a:r>
              <a:rPr lang="ru-RU" sz="2400" dirty="0" smtClean="0"/>
              <a:t>)</a:t>
            </a:r>
          </a:p>
          <a:p>
            <a:pPr marL="0" indent="0">
              <a:buNone/>
            </a:pPr>
            <a:r>
              <a:rPr lang="ru-RU" sz="2400" i="1" dirty="0"/>
              <a:t>Качество ПО </a:t>
            </a:r>
            <a:r>
              <a:rPr lang="ru-RU" sz="2400" dirty="0"/>
              <a:t>– совокупность свойств, которые характе­ризуют способность ПО удовлетворять заданным требованиям</a:t>
            </a:r>
            <a:r>
              <a:rPr lang="ru-RU" sz="2400" dirty="0" smtClean="0">
                <a:effectLst/>
              </a:rPr>
              <a:t> </a:t>
            </a:r>
            <a:endParaRPr lang="ru-RU" sz="2400" b="1" dirty="0"/>
          </a:p>
          <a:p>
            <a:r>
              <a:rPr lang="ru-RU" sz="2400" b="1" dirty="0"/>
              <a:t>Процесс верификации </a:t>
            </a:r>
            <a:r>
              <a:rPr lang="ru-RU" sz="2400" dirty="0"/>
              <a:t>(</a:t>
            </a:r>
            <a:r>
              <a:rPr lang="en-US" sz="2400" dirty="0"/>
              <a:t>verification process</a:t>
            </a:r>
            <a:r>
              <a:rPr lang="ru-RU" sz="2400" dirty="0" smtClean="0"/>
              <a:t>)</a:t>
            </a:r>
          </a:p>
          <a:p>
            <a:pPr marL="0" indent="0">
              <a:buNone/>
            </a:pPr>
            <a:r>
              <a:rPr lang="ru-RU" sz="2400" i="1" dirty="0"/>
              <a:t>Верификация</a:t>
            </a:r>
            <a:r>
              <a:rPr lang="ru-RU" sz="2400" dirty="0"/>
              <a:t> – процесс определения того, отвечает ли текущее состояние разработки, достигнутое на данном этапе, требованиям этого этапа</a:t>
            </a:r>
            <a:r>
              <a:rPr lang="ru-RU" sz="2400" dirty="0" smtClean="0"/>
              <a:t>.</a:t>
            </a:r>
          </a:p>
          <a:p>
            <a:pPr marL="0" indent="0">
              <a:buNone/>
            </a:pPr>
            <a:r>
              <a:rPr lang="ru-RU" sz="2000" i="1" dirty="0" smtClean="0"/>
              <a:t>Верификация</a:t>
            </a:r>
            <a:r>
              <a:rPr lang="ru-RU" sz="2000" dirty="0" smtClean="0"/>
              <a:t> </a:t>
            </a:r>
            <a:r>
              <a:rPr lang="ru-RU" sz="2000" dirty="0"/>
              <a:t>в узком смысле означает формальное доказательство </a:t>
            </a:r>
            <a:r>
              <a:rPr lang="ru-RU" sz="2000" dirty="0" smtClean="0"/>
              <a:t>правильности </a:t>
            </a:r>
            <a:r>
              <a:rPr lang="ru-RU" sz="2000" dirty="0"/>
              <a:t>ПО. </a:t>
            </a:r>
            <a:endParaRPr lang="ru-RU" sz="2400" b="1" dirty="0"/>
          </a:p>
          <a:p>
            <a:r>
              <a:rPr lang="ru-RU" sz="2400" b="1" dirty="0"/>
              <a:t>Процесс аттестации </a:t>
            </a:r>
            <a:r>
              <a:rPr lang="ru-RU" sz="2400" dirty="0"/>
              <a:t>(</a:t>
            </a:r>
            <a:r>
              <a:rPr lang="en-US" sz="2400" dirty="0"/>
              <a:t>validation process</a:t>
            </a:r>
            <a:r>
              <a:rPr lang="ru-RU" sz="2400" dirty="0" smtClean="0"/>
              <a:t>)</a:t>
            </a:r>
          </a:p>
          <a:p>
            <a:pPr marL="0" indent="0">
              <a:buNone/>
            </a:pPr>
            <a:r>
              <a:rPr lang="ru-RU" sz="2400" dirty="0"/>
              <a:t>Под </a:t>
            </a:r>
            <a:r>
              <a:rPr lang="ru-RU" sz="2400" i="1" dirty="0"/>
              <a:t>аттестацией ПО</a:t>
            </a:r>
            <a:r>
              <a:rPr lang="ru-RU" sz="2400" dirty="0"/>
              <a:t> обычно понимается подтвер­ждение и оценка достоверности проведенного тестирования ПО</a:t>
            </a:r>
            <a:r>
              <a:rPr lang="ru-RU" sz="2400" dirty="0" smtClean="0"/>
              <a:t>.</a:t>
            </a:r>
            <a:endParaRPr lang="ru-RU" sz="2400" b="1" dirty="0"/>
          </a:p>
          <a:p>
            <a:r>
              <a:rPr lang="ru-RU" sz="2400" b="1" dirty="0"/>
              <a:t>Процесс совместной оценки </a:t>
            </a:r>
            <a:r>
              <a:rPr lang="ru-RU" sz="2400" dirty="0"/>
              <a:t>(</a:t>
            </a:r>
            <a:r>
              <a:rPr lang="en-US" sz="2400" dirty="0"/>
              <a:t>joint review process</a:t>
            </a:r>
            <a:r>
              <a:rPr lang="ru-RU" sz="2400" dirty="0"/>
              <a:t>)</a:t>
            </a:r>
            <a:endParaRPr lang="ru-RU" sz="2400" b="1" dirty="0"/>
          </a:p>
          <a:p>
            <a:r>
              <a:rPr lang="ru-RU" sz="2400" b="1" dirty="0"/>
              <a:t>Процесс аудита </a:t>
            </a:r>
            <a:r>
              <a:rPr lang="ru-RU" sz="2400" dirty="0"/>
              <a:t>(</a:t>
            </a:r>
            <a:r>
              <a:rPr lang="en-US" sz="2400" dirty="0"/>
              <a:t>audit process</a:t>
            </a:r>
            <a:r>
              <a:rPr lang="ru-RU" sz="2400" dirty="0" smtClean="0"/>
              <a:t>)</a:t>
            </a:r>
          </a:p>
          <a:p>
            <a:pPr marL="0" indent="0">
              <a:buNone/>
            </a:pPr>
            <a:r>
              <a:rPr lang="ru-RU" sz="2400" i="1" dirty="0"/>
              <a:t>Аудит</a:t>
            </a:r>
            <a:r>
              <a:rPr lang="ru-RU" sz="2400" dirty="0"/>
              <a:t> – это ревизия (проверка), проводимая компетентным органом (лицом) в целях обеспечения независимой оценки степени соответствия ПО или процессов установленным требованиям. </a:t>
            </a:r>
            <a:endParaRPr lang="ru-RU" sz="2400" b="1" dirty="0"/>
          </a:p>
          <a:p>
            <a:r>
              <a:rPr lang="ru-RU" sz="2400" b="1" dirty="0"/>
              <a:t>Процесс разрешения проблем </a:t>
            </a:r>
            <a:r>
              <a:rPr lang="ru-RU" sz="2400" dirty="0"/>
              <a:t>(</a:t>
            </a:r>
            <a:r>
              <a:rPr lang="en-US" sz="2400" dirty="0"/>
              <a:t>problem resolution process</a:t>
            </a:r>
            <a:r>
              <a:rPr lang="ru-RU" sz="2400" dirty="0"/>
              <a:t>)</a:t>
            </a:r>
            <a:endParaRPr lang="ru-RU" sz="2400" b="1" dirty="0"/>
          </a:p>
          <a:p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6756459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04800"/>
            <a:ext cx="8407400" cy="6248400"/>
          </a:xfrm>
        </p:spPr>
        <p:txBody>
          <a:bodyPr/>
          <a:lstStyle/>
          <a:p>
            <a:pPr marL="0" indent="0">
              <a:buNone/>
            </a:pPr>
            <a:r>
              <a:rPr lang="ru-RU" b="1" i="1" cap="small" dirty="0"/>
              <a:t>Организационные процессы ЖЦ ПО</a:t>
            </a:r>
          </a:p>
          <a:p>
            <a:r>
              <a:rPr lang="ru-RU" b="1" dirty="0"/>
              <a:t>Процесс управления </a:t>
            </a:r>
            <a:r>
              <a:rPr lang="ru-RU" dirty="0"/>
              <a:t>(</a:t>
            </a:r>
            <a:r>
              <a:rPr lang="en-US" dirty="0"/>
              <a:t>management process</a:t>
            </a:r>
            <a:r>
              <a:rPr lang="ru-RU" dirty="0" smtClean="0"/>
              <a:t>)</a:t>
            </a:r>
          </a:p>
          <a:p>
            <a:r>
              <a:rPr lang="ru-RU" b="1" dirty="0"/>
              <a:t>Процесс создания инфраструктуры </a:t>
            </a:r>
            <a:r>
              <a:rPr lang="ru-RU" dirty="0"/>
              <a:t>(</a:t>
            </a:r>
            <a:r>
              <a:rPr lang="en-US" dirty="0"/>
              <a:t>infrastructure process</a:t>
            </a:r>
            <a:r>
              <a:rPr lang="ru-RU" dirty="0"/>
              <a:t>)</a:t>
            </a:r>
            <a:endParaRPr lang="ru-RU" b="1" dirty="0"/>
          </a:p>
          <a:p>
            <a:r>
              <a:rPr lang="ru-RU" b="1" dirty="0"/>
              <a:t>Процесс усовершенствования </a:t>
            </a:r>
            <a:r>
              <a:rPr lang="ru-RU" dirty="0"/>
              <a:t>(</a:t>
            </a:r>
            <a:r>
              <a:rPr lang="en-US" dirty="0"/>
              <a:t>improvement process</a:t>
            </a:r>
            <a:r>
              <a:rPr lang="ru-RU" dirty="0"/>
              <a:t>)</a:t>
            </a:r>
            <a:endParaRPr lang="ru-RU" b="1" dirty="0"/>
          </a:p>
          <a:p>
            <a:r>
              <a:rPr lang="ru-RU" b="1" dirty="0"/>
              <a:t>Процесс обучения </a:t>
            </a:r>
            <a:r>
              <a:rPr lang="ru-RU" dirty="0"/>
              <a:t>(</a:t>
            </a:r>
            <a:r>
              <a:rPr lang="en-US" dirty="0"/>
              <a:t>training process</a:t>
            </a:r>
            <a:r>
              <a:rPr lang="ru-RU" dirty="0"/>
              <a:t>)</a:t>
            </a:r>
            <a:endParaRPr lang="ru-RU" b="1" dirty="0"/>
          </a:p>
          <a:p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38185397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04800"/>
            <a:ext cx="8407400" cy="6248400"/>
          </a:xfrm>
        </p:spPr>
        <p:txBody>
          <a:bodyPr>
            <a:normAutofit fontScale="77500" lnSpcReduction="20000"/>
          </a:bodyPr>
          <a:lstStyle/>
          <a:p>
            <a:pPr marL="0" indent="0" algn="ctr">
              <a:buNone/>
            </a:pPr>
            <a:r>
              <a:rPr lang="ru-RU" i="1" dirty="0" smtClean="0">
                <a:solidFill>
                  <a:srgbClr val="C4582F"/>
                </a:solidFill>
              </a:rPr>
              <a:t>Модели ЖЦ</a:t>
            </a:r>
            <a:r>
              <a:rPr lang="ru-RU" dirty="0" smtClean="0">
                <a:solidFill>
                  <a:srgbClr val="C4582F"/>
                </a:solidFill>
              </a:rPr>
              <a:t>  ПО</a:t>
            </a:r>
            <a:endParaRPr lang="ru-RU" i="1" dirty="0" smtClean="0">
              <a:solidFill>
                <a:srgbClr val="C4582F"/>
              </a:solidFill>
            </a:endParaRPr>
          </a:p>
          <a:p>
            <a:pPr marL="0" indent="0">
              <a:buNone/>
            </a:pPr>
            <a:r>
              <a:rPr lang="ru-RU" i="1" dirty="0" smtClean="0"/>
              <a:t>Модель ЖЦ</a:t>
            </a:r>
            <a:r>
              <a:rPr lang="ru-RU" dirty="0" smtClean="0"/>
              <a:t> - структура, определяющая последовательность выполнения и взаимосвязи процессов, действий и задач, выполняемых на протяжении ЖЦ. </a:t>
            </a:r>
          </a:p>
          <a:p>
            <a:pPr marL="0" indent="0">
              <a:buNone/>
            </a:pPr>
            <a:r>
              <a:rPr lang="ru-RU" i="1" dirty="0" smtClean="0"/>
              <a:t>Стадия создания </a:t>
            </a:r>
            <a:r>
              <a:rPr lang="ru-RU" i="1" dirty="0"/>
              <a:t>ПО</a:t>
            </a:r>
            <a:r>
              <a:rPr lang="ru-RU" dirty="0"/>
              <a:t> </a:t>
            </a:r>
            <a:r>
              <a:rPr lang="ru-RU" dirty="0" smtClean="0"/>
              <a:t>- </a:t>
            </a:r>
            <a:r>
              <a:rPr lang="ru-RU" dirty="0"/>
              <a:t>часть процесса создания ПО, ограниченная некоторыми временными рамками и заканчивающаяся выпуском конкретного продукта (моделей ПО, компонентов, документации).</a:t>
            </a:r>
          </a:p>
          <a:p>
            <a:pPr marL="0" indent="0">
              <a:buNone/>
            </a:pPr>
            <a:r>
              <a:rPr lang="ru-RU" dirty="0"/>
              <a:t>Стадии создания ПО обычно выделяются в следующие группы:</a:t>
            </a:r>
          </a:p>
          <a:p>
            <a:pPr lvl="0"/>
            <a:r>
              <a:rPr lang="ru-RU" dirty="0"/>
              <a:t>Формирование требований к ПО;</a:t>
            </a:r>
          </a:p>
          <a:p>
            <a:pPr lvl="0"/>
            <a:r>
              <a:rPr lang="ru-RU" dirty="0"/>
              <a:t>Анализ;</a:t>
            </a:r>
          </a:p>
          <a:p>
            <a:pPr lvl="0"/>
            <a:r>
              <a:rPr lang="ru-RU" dirty="0"/>
              <a:t>Проектирование;</a:t>
            </a:r>
          </a:p>
          <a:p>
            <a:pPr lvl="0"/>
            <a:r>
              <a:rPr lang="ru-RU" dirty="0"/>
              <a:t>Реализация (Кодирование);</a:t>
            </a:r>
          </a:p>
          <a:p>
            <a:pPr lvl="0"/>
            <a:r>
              <a:rPr lang="ru-RU" dirty="0"/>
              <a:t>Тестирование и Отладка;</a:t>
            </a:r>
          </a:p>
          <a:p>
            <a:pPr lvl="0"/>
            <a:r>
              <a:rPr lang="ru-RU" dirty="0"/>
              <a:t>Внедрение и сопровождение;</a:t>
            </a:r>
          </a:p>
          <a:p>
            <a:pPr lvl="0"/>
            <a:r>
              <a:rPr lang="ru-RU" dirty="0"/>
              <a:t>Снятие с эксплуатации.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232700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" name="image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55587" y="23812"/>
            <a:ext cx="8437563" cy="1354138"/>
          </a:xfrm>
          <a:prstGeom prst="rect">
            <a:avLst/>
          </a:prstGeom>
          <a:ln w="12700">
            <a:miter lim="400000"/>
          </a:ln>
        </p:spPr>
      </p:pic>
      <p:pic>
        <p:nvPicPr>
          <p:cNvPr id="94" name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728971" y="1377950"/>
            <a:ext cx="7514005" cy="5374227"/>
          </a:xfrm>
          <a:prstGeom prst="rect">
            <a:avLst/>
          </a:prstGeom>
          <a:ln w="12700">
            <a:solidFill>
              <a:srgbClr val="000000"/>
            </a:solidFill>
            <a:miter lim="400000"/>
          </a:ln>
        </p:spPr>
      </p:pic>
    </p:spTree>
    <p:extLst>
      <p:ext uri="{BB962C8B-B14F-4D97-AF65-F5344CB8AC3E}">
        <p14:creationId xmlns:p14="http://schemas.microsoft.com/office/powerpoint/2010/main" val="3344873919"/>
      </p:ext>
    </p:extLst>
  </p:cSld>
  <p:clrMapOvr>
    <a:masterClrMapping/>
  </p:clrMapOvr>
  <p:transition xmlns:p14="http://schemas.microsoft.com/office/powerpoint/2010/main" spd="slow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Shape 96"/>
          <p:cNvSpPr>
            <a:spLocks noGrp="1"/>
          </p:cNvSpPr>
          <p:nvPr>
            <p:ph type="body" idx="4294967295"/>
          </p:nvPr>
        </p:nvSpPr>
        <p:spPr>
          <a:xfrm>
            <a:off x="457200" y="1143000"/>
            <a:ext cx="8229600" cy="542925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259397" indent="-259397" defTabSz="868680">
              <a:lnSpc>
                <a:spcPct val="80000"/>
              </a:lnSpc>
              <a:spcBef>
                <a:spcPts val="500"/>
              </a:spcBef>
              <a:defRPr sz="1615">
                <a:solidFill>
                  <a:srgbClr val="000000"/>
                </a:solidFill>
              </a:defRPr>
            </a:pPr>
            <a:r>
              <a:rPr b="1" dirty="0"/>
              <a:t>исследование концепции</a:t>
            </a:r>
            <a:r>
              <a:rPr dirty="0"/>
              <a:t> — происходит исследование требований, разрабатывается видение продукта и оценивается возможность его реализации.</a:t>
            </a:r>
          </a:p>
          <a:p>
            <a:pPr marL="259397" indent="-259397" defTabSz="868680">
              <a:lnSpc>
                <a:spcPct val="80000"/>
              </a:lnSpc>
              <a:spcBef>
                <a:spcPts val="500"/>
              </a:spcBef>
              <a:defRPr sz="1615">
                <a:solidFill>
                  <a:srgbClr val="000000"/>
                </a:solidFill>
              </a:defRPr>
            </a:pPr>
            <a:r>
              <a:rPr b="1" dirty="0" smtClean="0"/>
              <a:t>определение </a:t>
            </a:r>
            <a:r>
              <a:rPr b="1" dirty="0"/>
              <a:t>требований</a:t>
            </a:r>
            <a:r>
              <a:rPr dirty="0"/>
              <a:t> — определяются программные требования для информационной предметной области системы, предназначение, линии поведения, производительность и интерфейсы.</a:t>
            </a:r>
          </a:p>
          <a:p>
            <a:pPr marL="259397" indent="-259397" defTabSz="868680">
              <a:lnSpc>
                <a:spcPct val="80000"/>
              </a:lnSpc>
              <a:spcBef>
                <a:spcPts val="500"/>
              </a:spcBef>
              <a:defRPr sz="1615">
                <a:solidFill>
                  <a:srgbClr val="000000"/>
                </a:solidFill>
              </a:defRPr>
            </a:pPr>
            <a:r>
              <a:rPr b="1" dirty="0" smtClean="0"/>
              <a:t>разработка </a:t>
            </a:r>
            <a:r>
              <a:rPr b="1" dirty="0"/>
              <a:t>проекта</a:t>
            </a:r>
            <a:r>
              <a:rPr dirty="0"/>
              <a:t> — разрабатывается и формулируется логически последовательная техническая характеристика программной системы, включая структуры данных, архитектуру ПО, интерфейсные представления </a:t>
            </a:r>
            <a:r>
              <a:rPr dirty="0" smtClean="0"/>
              <a:t>и</a:t>
            </a:r>
            <a:r>
              <a:rPr lang="ru-RU" dirty="0" smtClean="0"/>
              <a:t> п</a:t>
            </a:r>
            <a:r>
              <a:rPr dirty="0" smtClean="0"/>
              <a:t>роцессуальную </a:t>
            </a:r>
            <a:r>
              <a:rPr dirty="0"/>
              <a:t>(алгоритмическую) детализацию;</a:t>
            </a:r>
          </a:p>
          <a:p>
            <a:pPr marL="259397" indent="-259397" defTabSz="868680">
              <a:lnSpc>
                <a:spcPct val="80000"/>
              </a:lnSpc>
              <a:spcBef>
                <a:spcPts val="500"/>
              </a:spcBef>
              <a:defRPr sz="1615">
                <a:solidFill>
                  <a:srgbClr val="000000"/>
                </a:solidFill>
              </a:defRPr>
            </a:pPr>
            <a:r>
              <a:rPr b="1" dirty="0" smtClean="0"/>
              <a:t>реализация</a:t>
            </a:r>
            <a:r>
              <a:rPr dirty="0" smtClean="0"/>
              <a:t> </a:t>
            </a:r>
            <a:r>
              <a:rPr dirty="0"/>
              <a:t>— эскизное описание ПО превращается в полноценный программный продукт. Результат: исходный код, база данных и документация. В реализации обычно выделяют два этапа: реализацию компонент ПО </a:t>
            </a:r>
            <a:r>
              <a:rPr dirty="0" smtClean="0"/>
              <a:t>и</a:t>
            </a:r>
            <a:r>
              <a:rPr lang="ru-RU" dirty="0" smtClean="0"/>
              <a:t> </a:t>
            </a:r>
            <a:r>
              <a:rPr dirty="0" smtClean="0"/>
              <a:t>интеграцию </a:t>
            </a:r>
            <a:r>
              <a:rPr dirty="0"/>
              <a:t>компонент в готовый продукт. На обоих этапах выполняется кодирование и тестирование, которые тоже иногда рассматривают как два подэтапа.</a:t>
            </a:r>
          </a:p>
          <a:p>
            <a:pPr marL="259397" indent="-259397" defTabSz="868680">
              <a:lnSpc>
                <a:spcPct val="80000"/>
              </a:lnSpc>
              <a:spcBef>
                <a:spcPts val="500"/>
              </a:spcBef>
              <a:defRPr sz="1615">
                <a:solidFill>
                  <a:srgbClr val="000000"/>
                </a:solidFill>
              </a:defRPr>
            </a:pPr>
            <a:r>
              <a:rPr b="1" dirty="0" smtClean="0"/>
              <a:t>эксплуатация </a:t>
            </a:r>
            <a:r>
              <a:rPr b="1" dirty="0"/>
              <a:t>и поддержка</a:t>
            </a:r>
            <a:r>
              <a:rPr dirty="0"/>
              <a:t> - подразумевает запуск и текущее обеспечение, включая предоставление технической помощи, обсуждение возникших вопросов с пользователем, регистрацию запросов пользователя на модернизацию и внесение изменений, а также корректирование или устранение ошибок;</a:t>
            </a:r>
          </a:p>
          <a:p>
            <a:pPr marL="259397" indent="-259397" defTabSz="868680">
              <a:lnSpc>
                <a:spcPct val="80000"/>
              </a:lnSpc>
              <a:spcBef>
                <a:spcPts val="500"/>
              </a:spcBef>
              <a:defRPr sz="1615">
                <a:solidFill>
                  <a:srgbClr val="000000"/>
                </a:solidFill>
              </a:defRPr>
            </a:pPr>
            <a:r>
              <a:rPr b="1" dirty="0"/>
              <a:t>сопровождение</a:t>
            </a:r>
            <a:r>
              <a:rPr dirty="0"/>
              <a:t> — устранение программных ошибок, неисправностей, сбоев, модернизация и внесение изменений. Состоит из итераций разработки.</a:t>
            </a:r>
          </a:p>
        </p:txBody>
      </p:sp>
      <p:pic>
        <p:nvPicPr>
          <p:cNvPr id="97" name="image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55587" y="32574"/>
            <a:ext cx="7626663" cy="1223998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429989641"/>
      </p:ext>
    </p:extLst>
  </p:cSld>
  <p:clrMapOvr>
    <a:masterClrMapping/>
  </p:clrMapOvr>
  <p:transition xmlns:p14="http://schemas.microsoft.com/office/powerpoint/2010/main" spd="slow"/>
</p:sld>
</file>

<file path=ppt/theme/theme1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493</TotalTime>
  <Words>2125</Words>
  <Application>Microsoft Macintosh PowerPoint</Application>
  <PresentationFormat>Экран (4:3)</PresentationFormat>
  <Paragraphs>121</Paragraphs>
  <Slides>29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0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dom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Turebayeva Rakhila</dc:creator>
  <cp:lastModifiedBy>Turebayeva Rakhila</cp:lastModifiedBy>
  <cp:revision>19</cp:revision>
  <dcterms:created xsi:type="dcterms:W3CDTF">2021-01-19T02:00:45Z</dcterms:created>
  <dcterms:modified xsi:type="dcterms:W3CDTF">2021-01-19T10:14:28Z</dcterms:modified>
</cp:coreProperties>
</file>