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18288000" cy="10287000"/>
  <p:notesSz cx="6858000" cy="9144000"/>
  <p:embeddedFontLst>
    <p:embeddedFont>
      <p:font typeface="Open Sans Italics" panose="020B0604020202020204" charset="0"/>
      <p:regular r:id="rId37"/>
    </p:embeddedFont>
    <p:embeddedFont>
      <p:font typeface="Open Sans Bold" panose="020B0604020202020204" charset="0"/>
      <p:regular r:id="rId38"/>
    </p:embeddedFont>
    <p:embeddedFont>
      <p:font typeface="Calibri" panose="020F0502020204030204" pitchFamily="34" charset="0"/>
      <p:regular r:id="rId39"/>
      <p:bold r:id="rId40"/>
      <p:italic r:id="rId41"/>
      <p:boldItalic r:id="rId42"/>
    </p:embeddedFont>
    <p:embeddedFont>
      <p:font typeface="Open Sans" panose="020B0604020202020204" charset="0"/>
      <p:regular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6" d="100"/>
          <a:sy n="46" d="100"/>
        </p:scale>
        <p:origin x="75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128CD"/>
        </a:solidFill>
        <a:effectLst/>
      </p:bgPr>
    </p:bg>
    <p:spTree>
      <p:nvGrpSpPr>
        <p:cNvPr id="1" name=""/>
        <p:cNvGrpSpPr/>
        <p:nvPr/>
      </p:nvGrpSpPr>
      <p:grpSpPr>
        <a:xfrm>
          <a:off x="0" y="0"/>
          <a:ext cx="0" cy="0"/>
          <a:chOff x="0" y="0"/>
          <a:chExt cx="0" cy="0"/>
        </a:xfrm>
      </p:grpSpPr>
      <p:sp>
        <p:nvSpPr>
          <p:cNvPr id="2" name="TextBox 2"/>
          <p:cNvSpPr txBox="1"/>
          <p:nvPr/>
        </p:nvSpPr>
        <p:spPr>
          <a:xfrm>
            <a:off x="864411" y="3790711"/>
            <a:ext cx="16559179" cy="2638902"/>
          </a:xfrm>
          <a:prstGeom prst="rect">
            <a:avLst/>
          </a:prstGeom>
        </p:spPr>
        <p:txBody>
          <a:bodyPr lIns="0" tIns="0" rIns="0" bIns="0" rtlCol="0" anchor="t">
            <a:spAutoFit/>
          </a:bodyPr>
          <a:lstStyle/>
          <a:p>
            <a:pPr algn="ctr">
              <a:lnSpc>
                <a:spcPts val="5291"/>
              </a:lnSpc>
              <a:spcBef>
                <a:spcPct val="0"/>
              </a:spcBef>
            </a:pPr>
            <a:r>
              <a:rPr lang="en-US" sz="3779" b="1">
                <a:solidFill>
                  <a:srgbClr val="FFFFFF"/>
                </a:solidFill>
                <a:latin typeface="Open Sans Bold"/>
                <a:ea typeface="Open Sans Bold"/>
                <a:cs typeface="Open Sans Bold"/>
                <a:sym typeface="Open Sans Bold"/>
              </a:rPr>
              <a:t>№14 дәріс</a:t>
            </a:r>
          </a:p>
          <a:p>
            <a:pPr algn="ctr">
              <a:lnSpc>
                <a:spcPts val="5291"/>
              </a:lnSpc>
              <a:spcBef>
                <a:spcPct val="0"/>
              </a:spcBef>
            </a:pPr>
            <a:r>
              <a:rPr lang="en-US" sz="3779" b="1">
                <a:solidFill>
                  <a:srgbClr val="FFFFFF"/>
                </a:solidFill>
                <a:latin typeface="Open Sans Bold"/>
                <a:ea typeface="Open Sans Bold"/>
                <a:cs typeface="Open Sans Bold"/>
                <a:sym typeface="Open Sans Bold"/>
              </a:rPr>
              <a:t>Тақырыбы. Ароматты қосылыстардағы электрофильді орынбасу және нуклеофилді. Реакция механизмдері. Ароматты сақинадағы бағыттау ережесі. Орто-, параориентанттар.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14350" y="171293"/>
            <a:ext cx="17259300" cy="9887265"/>
          </a:xfrm>
          <a:prstGeom prst="rect">
            <a:avLst/>
          </a:prstGeom>
        </p:spPr>
        <p:txBody>
          <a:bodyPr lIns="0" tIns="0" rIns="0" bIns="0" rtlCol="0" anchor="t">
            <a:spAutoFit/>
          </a:bodyPr>
          <a:lstStyle/>
          <a:p>
            <a:pPr algn="ctr">
              <a:lnSpc>
                <a:spcPts val="4341"/>
              </a:lnSpc>
              <a:spcBef>
                <a:spcPct val="0"/>
              </a:spcBef>
            </a:pPr>
            <a:r>
              <a:rPr lang="en-US" sz="3101" b="1">
                <a:solidFill>
                  <a:srgbClr val="220E47"/>
                </a:solidFill>
                <a:latin typeface="Open Sans Bold"/>
                <a:ea typeface="Open Sans Bold"/>
                <a:cs typeface="Open Sans Bold"/>
                <a:sym typeface="Open Sans Bold"/>
              </a:rPr>
              <a:t>Соңғы ғылыми-технологиялық жетістіктер:</a:t>
            </a:r>
          </a:p>
          <a:p>
            <a:pPr algn="ctr">
              <a:lnSpc>
                <a:spcPts val="4341"/>
              </a:lnSpc>
              <a:spcBef>
                <a:spcPct val="0"/>
              </a:spcBef>
            </a:pPr>
            <a:endParaRPr lang="en-US" sz="3101" b="1">
              <a:solidFill>
                <a:srgbClr val="220E47"/>
              </a:solidFill>
              <a:latin typeface="Open Sans Bold"/>
              <a:ea typeface="Open Sans Bold"/>
              <a:cs typeface="Open Sans Bold"/>
              <a:sym typeface="Open Sans Bold"/>
            </a:endParaRPr>
          </a:p>
          <a:p>
            <a:pPr algn="l">
              <a:lnSpc>
                <a:spcPts val="4341"/>
              </a:lnSpc>
              <a:spcBef>
                <a:spcPct val="0"/>
              </a:spcBef>
            </a:pPr>
            <a:r>
              <a:rPr lang="en-US" sz="3101">
                <a:solidFill>
                  <a:srgbClr val="220E47"/>
                </a:solidFill>
                <a:latin typeface="Open Sans"/>
                <a:ea typeface="Open Sans"/>
                <a:cs typeface="Open Sans"/>
                <a:sym typeface="Open Sans"/>
              </a:rPr>
              <a:t>1. Жасыл химия бағыты бойынша, сульфирлеу реакциясын экологиялық таза еріткіштерде (суда, иондық сұйықтықтарда) жүргізу әдістері зерттелуде. Бұл қоршаған ортаға зиянды қалдықтардың мөлшерін азайтады.</a:t>
            </a:r>
          </a:p>
          <a:p>
            <a:pPr algn="l">
              <a:lnSpc>
                <a:spcPts val="4341"/>
              </a:lnSpc>
              <a:spcBef>
                <a:spcPct val="0"/>
              </a:spcBef>
            </a:pPr>
            <a:r>
              <a:rPr lang="en-US" sz="3101">
                <a:solidFill>
                  <a:srgbClr val="220E47"/>
                </a:solidFill>
                <a:latin typeface="Open Sans"/>
                <a:ea typeface="Open Sans"/>
                <a:cs typeface="Open Sans"/>
                <a:sym typeface="Open Sans"/>
              </a:rPr>
              <a:t>2. Микротолқынды сәулелендіру арқылы сульфирлеудің жылдамдығын арттыру жолдары табылуда. Мұндай тәсілдер энергияны үнемдеп, реакция уақытын қысқартады.</a:t>
            </a:r>
          </a:p>
          <a:p>
            <a:pPr algn="l">
              <a:lnSpc>
                <a:spcPts val="4341"/>
              </a:lnSpc>
              <a:spcBef>
                <a:spcPct val="0"/>
              </a:spcBef>
            </a:pPr>
            <a:r>
              <a:rPr lang="en-US" sz="3101">
                <a:solidFill>
                  <a:srgbClr val="220E47"/>
                </a:solidFill>
                <a:latin typeface="Open Sans"/>
                <a:ea typeface="Open Sans"/>
                <a:cs typeface="Open Sans"/>
                <a:sym typeface="Open Sans"/>
              </a:rPr>
              <a:t>3. Гетерогенді катализаторлар қолдану арқылы ароматты сульфирлеу реакциясын қайта қолдануға болатын жүйелерде жүргізу мүмкіндігі туып отыр (мысалы, қатты қышқылдық шайырлар немесе цеолиттер).</a:t>
            </a:r>
          </a:p>
          <a:p>
            <a:pPr algn="l">
              <a:lnSpc>
                <a:spcPts val="4341"/>
              </a:lnSpc>
              <a:spcBef>
                <a:spcPct val="0"/>
              </a:spcBef>
            </a:pPr>
            <a:r>
              <a:rPr lang="en-US" sz="3101">
                <a:solidFill>
                  <a:srgbClr val="220E47"/>
                </a:solidFill>
                <a:latin typeface="Open Sans"/>
                <a:ea typeface="Open Sans"/>
                <a:cs typeface="Open Sans"/>
                <a:sym typeface="Open Sans"/>
              </a:rPr>
              <a:t>4. Фотокаталитикалық сульфирлеу — жарық әсерінен жүретін жаңа бағыттардың бірі, әсіресе энергияны аз қажет ететін процестер үшін.</a:t>
            </a:r>
          </a:p>
          <a:p>
            <a:pPr algn="l">
              <a:lnSpc>
                <a:spcPts val="4341"/>
              </a:lnSpc>
              <a:spcBef>
                <a:spcPct val="0"/>
              </a:spcBef>
            </a:pPr>
            <a:endParaRPr lang="en-US" sz="3101">
              <a:solidFill>
                <a:srgbClr val="220E47"/>
              </a:solidFill>
              <a:latin typeface="Open Sans"/>
              <a:ea typeface="Open Sans"/>
              <a:cs typeface="Open Sans"/>
              <a:sym typeface="Open Sans"/>
            </a:endParaRPr>
          </a:p>
          <a:p>
            <a:pPr algn="ctr">
              <a:lnSpc>
                <a:spcPts val="4341"/>
              </a:lnSpc>
              <a:spcBef>
                <a:spcPct val="0"/>
              </a:spcBef>
            </a:pPr>
            <a:r>
              <a:rPr lang="en-US" sz="3101">
                <a:solidFill>
                  <a:srgbClr val="220E47"/>
                </a:solidFill>
                <a:latin typeface="Open Sans"/>
                <a:ea typeface="Open Sans"/>
                <a:cs typeface="Open Sans"/>
                <a:sym typeface="Open Sans"/>
              </a:rPr>
              <a:t>Сонымен қорыта келсек, сульфирлеу — ароматты қосылыстардың маңызды химиялық түрлендіру жолдарының бірі. Бұл реакция арқылы өндірісте бағалы өнімдер алынады. Соңғы зерттеулер сульфирлеуді экологиялық таза, энергия үнемдейтін, катализаторлық жолдармен жүргізу мүмкіндігін кеңейтіп, оны жасыл химия талаптарына сәйкестендіруде.</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128CD"/>
        </a:solidFill>
        <a:effectLst/>
      </p:bgPr>
    </p:bg>
    <p:spTree>
      <p:nvGrpSpPr>
        <p:cNvPr id="1" name=""/>
        <p:cNvGrpSpPr/>
        <p:nvPr/>
      </p:nvGrpSpPr>
      <p:grpSpPr>
        <a:xfrm>
          <a:off x="0" y="0"/>
          <a:ext cx="0" cy="0"/>
          <a:chOff x="0" y="0"/>
          <a:chExt cx="0" cy="0"/>
        </a:xfrm>
      </p:grpSpPr>
      <p:sp>
        <p:nvSpPr>
          <p:cNvPr id="2" name="TextBox 2"/>
          <p:cNvSpPr txBox="1"/>
          <p:nvPr/>
        </p:nvSpPr>
        <p:spPr>
          <a:xfrm>
            <a:off x="683663" y="971550"/>
            <a:ext cx="16906515" cy="7843167"/>
          </a:xfrm>
          <a:prstGeom prst="rect">
            <a:avLst/>
          </a:prstGeom>
        </p:spPr>
        <p:txBody>
          <a:bodyPr lIns="0" tIns="0" rIns="0" bIns="0" rtlCol="0" anchor="t">
            <a:spAutoFit/>
          </a:bodyPr>
          <a:lstStyle/>
          <a:p>
            <a:pPr algn="ctr">
              <a:lnSpc>
                <a:spcPts val="4499"/>
              </a:lnSpc>
              <a:spcBef>
                <a:spcPct val="0"/>
              </a:spcBef>
            </a:pPr>
            <a:r>
              <a:rPr lang="en-US" sz="3213" b="1">
                <a:solidFill>
                  <a:srgbClr val="FFFFFF"/>
                </a:solidFill>
                <a:latin typeface="Open Sans Bold"/>
                <a:ea typeface="Open Sans Bold"/>
                <a:cs typeface="Open Sans Bold"/>
                <a:sym typeface="Open Sans Bold"/>
              </a:rPr>
              <a:t>Галогендеу (Cl₂, Br₂).</a:t>
            </a:r>
          </a:p>
          <a:p>
            <a:pPr algn="ctr">
              <a:lnSpc>
                <a:spcPts val="4499"/>
              </a:lnSpc>
              <a:spcBef>
                <a:spcPct val="0"/>
              </a:spcBef>
            </a:pPr>
            <a:endParaRPr lang="en-US" sz="3213" b="1">
              <a:solidFill>
                <a:srgbClr val="FFFFFF"/>
              </a:solidFill>
              <a:latin typeface="Open Sans Bold"/>
              <a:ea typeface="Open Sans Bold"/>
              <a:cs typeface="Open Sans Bold"/>
              <a:sym typeface="Open Sans Bold"/>
            </a:endParaRPr>
          </a:p>
          <a:p>
            <a:pPr algn="ctr">
              <a:lnSpc>
                <a:spcPts val="4499"/>
              </a:lnSpc>
              <a:spcBef>
                <a:spcPct val="0"/>
              </a:spcBef>
            </a:pPr>
            <a:r>
              <a:rPr lang="en-US" sz="3213" b="1">
                <a:solidFill>
                  <a:srgbClr val="FFFFFF"/>
                </a:solidFill>
                <a:latin typeface="Open Sans Bold"/>
                <a:ea typeface="Open Sans Bold"/>
                <a:cs typeface="Open Sans Bold"/>
                <a:sym typeface="Open Sans Bold"/>
              </a:rPr>
              <a:t>Галогендеу </a:t>
            </a:r>
            <a:r>
              <a:rPr lang="en-US" sz="3213">
                <a:solidFill>
                  <a:srgbClr val="FFFFFF"/>
                </a:solidFill>
                <a:latin typeface="Open Sans"/>
                <a:ea typeface="Open Sans"/>
                <a:cs typeface="Open Sans"/>
                <a:sym typeface="Open Sans"/>
              </a:rPr>
              <a:t>— ароматты қосылыстардың электрофильді орынбасу реакцияларының бір түрі, мұнда ароматты сақинаға галоген атомы (көбінесе хлор немесе бром) енгізіледі. Бұл реакция бензол және оның туындылары үшін кеңінен қолданылып, фармацевтикалық және химия өнеркәсібінде маңызды орын алады.</a:t>
            </a:r>
          </a:p>
          <a:p>
            <a:pPr algn="ctr">
              <a:lnSpc>
                <a:spcPts val="4499"/>
              </a:lnSpc>
              <a:spcBef>
                <a:spcPct val="0"/>
              </a:spcBef>
            </a:pPr>
            <a:endParaRPr lang="en-US" sz="3213">
              <a:solidFill>
                <a:srgbClr val="FFFFFF"/>
              </a:solidFill>
              <a:latin typeface="Open Sans"/>
              <a:ea typeface="Open Sans"/>
              <a:cs typeface="Open Sans"/>
              <a:sym typeface="Open Sans"/>
            </a:endParaRPr>
          </a:p>
          <a:p>
            <a:pPr algn="ctr">
              <a:lnSpc>
                <a:spcPts val="4499"/>
              </a:lnSpc>
              <a:spcBef>
                <a:spcPct val="0"/>
              </a:spcBef>
            </a:pPr>
            <a:r>
              <a:rPr lang="en-US" sz="3213">
                <a:solidFill>
                  <a:srgbClr val="FFFFFF"/>
                </a:solidFill>
                <a:latin typeface="Open Sans"/>
                <a:ea typeface="Open Sans"/>
                <a:cs typeface="Open Sans"/>
                <a:sym typeface="Open Sans"/>
              </a:rPr>
              <a:t>Ароматты сақинаның π-электрондары галоген молекуласына (Cl₂ немесе Br₂) тікелей шабуыл жасай алмайды, себебі бұл молекулалар жеткілікті реакцияға қабілетті электрофиль емес. Сондықтан реакцияны катализатордың қатысында жүргізеді. Катализатор ретінде әдетте темір(III) хлориді (FeCl₃), темір(III) бромиді (FeBr₃) немесе алюминий хлориді (AlCl₃) қолданылады. Бұл катализаторлар галоген молекуласын поляризациялап, галогений катионын (Cl⁺ немесе Br⁺) түзеді — реакциядағы негізгі электрофиль дәл осы бөлшек.</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128CD"/>
        </a:solidFill>
        <a:effectLst/>
      </p:bgPr>
    </p:bg>
    <p:spTree>
      <p:nvGrpSpPr>
        <p:cNvPr id="1" name=""/>
        <p:cNvGrpSpPr/>
        <p:nvPr/>
      </p:nvGrpSpPr>
      <p:grpSpPr>
        <a:xfrm>
          <a:off x="0" y="0"/>
          <a:ext cx="0" cy="0"/>
          <a:chOff x="0" y="0"/>
          <a:chExt cx="0" cy="0"/>
        </a:xfrm>
      </p:grpSpPr>
      <p:sp>
        <p:nvSpPr>
          <p:cNvPr id="2" name="TextBox 2"/>
          <p:cNvSpPr txBox="1"/>
          <p:nvPr/>
        </p:nvSpPr>
        <p:spPr>
          <a:xfrm>
            <a:off x="514350" y="1519555"/>
            <a:ext cx="17259300" cy="7181215"/>
          </a:xfrm>
          <a:prstGeom prst="rect">
            <a:avLst/>
          </a:prstGeom>
        </p:spPr>
        <p:txBody>
          <a:bodyPr lIns="0" tIns="0" rIns="0" bIns="0" rtlCol="0" anchor="t">
            <a:spAutoFit/>
          </a:bodyPr>
          <a:lstStyle/>
          <a:p>
            <a:pPr algn="ctr">
              <a:lnSpc>
                <a:spcPts val="4759"/>
              </a:lnSpc>
              <a:spcBef>
                <a:spcPct val="0"/>
              </a:spcBef>
            </a:pPr>
            <a:r>
              <a:rPr lang="en-US" sz="3399" b="1">
                <a:solidFill>
                  <a:srgbClr val="FFFFFF"/>
                </a:solidFill>
                <a:latin typeface="Open Sans Bold"/>
                <a:ea typeface="Open Sans Bold"/>
                <a:cs typeface="Open Sans Bold"/>
                <a:sym typeface="Open Sans Bold"/>
              </a:rPr>
              <a:t>Механизм келесі кезеңдерден тұрады:</a:t>
            </a:r>
          </a:p>
          <a:p>
            <a:pPr algn="ctr">
              <a:lnSpc>
                <a:spcPts val="4759"/>
              </a:lnSpc>
              <a:spcBef>
                <a:spcPct val="0"/>
              </a:spcBef>
            </a:pPr>
            <a:endParaRPr lang="en-US" sz="3399" b="1">
              <a:solidFill>
                <a:srgbClr val="FFFFFF"/>
              </a:solidFill>
              <a:latin typeface="Open Sans Bold"/>
              <a:ea typeface="Open Sans Bold"/>
              <a:cs typeface="Open Sans Bold"/>
              <a:sym typeface="Open Sans Bold"/>
            </a:endParaRPr>
          </a:p>
          <a:p>
            <a:pPr algn="ctr">
              <a:lnSpc>
                <a:spcPts val="4759"/>
              </a:lnSpc>
              <a:spcBef>
                <a:spcPct val="0"/>
              </a:spcBef>
            </a:pPr>
            <a:r>
              <a:rPr lang="en-US" sz="3399" i="1">
                <a:solidFill>
                  <a:srgbClr val="FFFFFF"/>
                </a:solidFill>
                <a:latin typeface="Open Sans Italics"/>
                <a:ea typeface="Open Sans Italics"/>
                <a:cs typeface="Open Sans Italics"/>
                <a:sym typeface="Open Sans Italics"/>
              </a:rPr>
              <a:t>1. Электрофильдің түзілуі:</a:t>
            </a:r>
          </a:p>
          <a:p>
            <a:pPr algn="ctr">
              <a:lnSpc>
                <a:spcPts val="4759"/>
              </a:lnSpc>
              <a:spcBef>
                <a:spcPct val="0"/>
              </a:spcBef>
            </a:pPr>
            <a:r>
              <a:rPr lang="en-US" sz="3399">
                <a:solidFill>
                  <a:srgbClr val="FFFFFF"/>
                </a:solidFill>
                <a:latin typeface="Open Sans"/>
                <a:ea typeface="Open Sans"/>
                <a:cs typeface="Open Sans"/>
                <a:sym typeface="Open Sans"/>
              </a:rPr>
              <a:t>Cl₂ + FeCl₃ → Cl⁺ + FeCl₄⁻</a:t>
            </a:r>
          </a:p>
          <a:p>
            <a:pPr algn="ctr">
              <a:lnSpc>
                <a:spcPts val="4759"/>
              </a:lnSpc>
              <a:spcBef>
                <a:spcPct val="0"/>
              </a:spcBef>
            </a:pPr>
            <a:r>
              <a:rPr lang="en-US" sz="3399" i="1">
                <a:solidFill>
                  <a:srgbClr val="FFFFFF"/>
                </a:solidFill>
                <a:latin typeface="Open Sans Italics"/>
                <a:ea typeface="Open Sans Italics"/>
                <a:cs typeface="Open Sans Italics"/>
                <a:sym typeface="Open Sans Italics"/>
              </a:rPr>
              <a:t>2. Электрофильдің ароматты сақинаға шабуылы:</a:t>
            </a:r>
          </a:p>
          <a:p>
            <a:pPr algn="ctr">
              <a:lnSpc>
                <a:spcPts val="4759"/>
              </a:lnSpc>
              <a:spcBef>
                <a:spcPct val="0"/>
              </a:spcBef>
            </a:pPr>
            <a:r>
              <a:rPr lang="en-US" sz="3399">
                <a:solidFill>
                  <a:srgbClr val="FFFFFF"/>
                </a:solidFill>
                <a:latin typeface="Open Sans"/>
                <a:ea typeface="Open Sans"/>
                <a:cs typeface="Open Sans"/>
                <a:sym typeface="Open Sans"/>
              </a:rPr>
              <a:t> Галогений ионы сақинаның π-электрон бұлтына шабуыл жасап, σ-кешен (аренний ион) түзеді.</a:t>
            </a:r>
          </a:p>
          <a:p>
            <a:pPr algn="ctr">
              <a:lnSpc>
                <a:spcPts val="4759"/>
              </a:lnSpc>
              <a:spcBef>
                <a:spcPct val="0"/>
              </a:spcBef>
            </a:pPr>
            <a:r>
              <a:rPr lang="en-US" sz="3399" i="1">
                <a:solidFill>
                  <a:srgbClr val="FFFFFF"/>
                </a:solidFill>
                <a:latin typeface="Open Sans Italics"/>
                <a:ea typeface="Open Sans Italics"/>
                <a:cs typeface="Open Sans Italics"/>
                <a:sym typeface="Open Sans Italics"/>
              </a:rPr>
              <a:t>3. Протонның бөлінуі және ароматтылықтың қалпына келуі:</a:t>
            </a:r>
          </a:p>
          <a:p>
            <a:pPr algn="ctr">
              <a:lnSpc>
                <a:spcPts val="4759"/>
              </a:lnSpc>
              <a:spcBef>
                <a:spcPct val="0"/>
              </a:spcBef>
            </a:pPr>
            <a:r>
              <a:rPr lang="en-US" sz="3399">
                <a:solidFill>
                  <a:srgbClr val="FFFFFF"/>
                </a:solidFill>
                <a:latin typeface="Open Sans"/>
                <a:ea typeface="Open Sans"/>
                <a:cs typeface="Open Sans"/>
                <a:sym typeface="Open Sans"/>
              </a:rPr>
              <a:t> Протон сақинадан бөлініп, ароматтылық қайта орнына келеді, нәтижесінде галогенді ароматты қосылыс түзіледі. Мысал:</a:t>
            </a:r>
          </a:p>
          <a:p>
            <a:pPr algn="ctr">
              <a:lnSpc>
                <a:spcPts val="4759"/>
              </a:lnSpc>
              <a:spcBef>
                <a:spcPct val="0"/>
              </a:spcBef>
            </a:pPr>
            <a:r>
              <a:rPr lang="en-US" sz="3399">
                <a:solidFill>
                  <a:srgbClr val="FFFFFF"/>
                </a:solidFill>
                <a:latin typeface="Open Sans"/>
                <a:ea typeface="Open Sans"/>
                <a:cs typeface="Open Sans"/>
                <a:sym typeface="Open Sans"/>
              </a:rPr>
              <a:t>C₆H₆ + Cl₂ → C₆H₅Cl + HCl (FeCl₃ қатысында)</a:t>
            </a:r>
          </a:p>
          <a:p>
            <a:pPr algn="ctr">
              <a:lnSpc>
                <a:spcPts val="4759"/>
              </a:lnSpc>
              <a:spcBef>
                <a:spcPct val="0"/>
              </a:spcBef>
            </a:pPr>
            <a:r>
              <a:rPr lang="en-US" sz="3399">
                <a:solidFill>
                  <a:srgbClr val="FFFFFF"/>
                </a:solidFill>
                <a:latin typeface="Open Sans"/>
                <a:ea typeface="Open Sans"/>
                <a:cs typeface="Open Sans"/>
                <a:sym typeface="Open Sans"/>
              </a:rPr>
              <a:t> C₆H₆ + Br₂ → C₆H₅Br + HBr (FeBr₃ қатысында)</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128CD"/>
        </a:solidFill>
        <a:effectLst/>
      </p:bgPr>
    </p:bg>
    <p:spTree>
      <p:nvGrpSpPr>
        <p:cNvPr id="1" name=""/>
        <p:cNvGrpSpPr/>
        <p:nvPr/>
      </p:nvGrpSpPr>
      <p:grpSpPr>
        <a:xfrm>
          <a:off x="0" y="0"/>
          <a:ext cx="0" cy="0"/>
          <a:chOff x="0" y="0"/>
          <a:chExt cx="0" cy="0"/>
        </a:xfrm>
      </p:grpSpPr>
      <p:sp>
        <p:nvSpPr>
          <p:cNvPr id="2" name="TextBox 2"/>
          <p:cNvSpPr txBox="1"/>
          <p:nvPr/>
        </p:nvSpPr>
        <p:spPr>
          <a:xfrm>
            <a:off x="893109" y="831932"/>
            <a:ext cx="16501782" cy="8537412"/>
          </a:xfrm>
          <a:prstGeom prst="rect">
            <a:avLst/>
          </a:prstGeom>
        </p:spPr>
        <p:txBody>
          <a:bodyPr lIns="0" tIns="0" rIns="0" bIns="0" rtlCol="0" anchor="t">
            <a:spAutoFit/>
          </a:bodyPr>
          <a:lstStyle/>
          <a:p>
            <a:pPr algn="ctr">
              <a:lnSpc>
                <a:spcPts val="5214"/>
              </a:lnSpc>
              <a:spcBef>
                <a:spcPct val="0"/>
              </a:spcBef>
            </a:pPr>
            <a:r>
              <a:rPr lang="en-US" sz="3724" b="1">
                <a:solidFill>
                  <a:srgbClr val="FFFFFF"/>
                </a:solidFill>
                <a:latin typeface="Open Sans Bold"/>
                <a:ea typeface="Open Sans Bold"/>
                <a:cs typeface="Open Sans Bold"/>
                <a:sym typeface="Open Sans Bold"/>
              </a:rPr>
              <a:t>Бағыттаушы әсері:</a:t>
            </a:r>
          </a:p>
          <a:p>
            <a:pPr algn="ctr">
              <a:lnSpc>
                <a:spcPts val="5214"/>
              </a:lnSpc>
              <a:spcBef>
                <a:spcPct val="0"/>
              </a:spcBef>
            </a:pPr>
            <a:r>
              <a:rPr lang="en-US" sz="3724">
                <a:solidFill>
                  <a:srgbClr val="FFFFFF"/>
                </a:solidFill>
                <a:latin typeface="Open Sans"/>
                <a:ea typeface="Open Sans"/>
                <a:cs typeface="Open Sans"/>
                <a:sym typeface="Open Sans"/>
              </a:rPr>
              <a:t>Галогендеу кезінде бензол сақинасында бұрыннан орынбасар болса, оның табиғатына байланысты жаңа галоген атомының орны анықталады.</a:t>
            </a:r>
          </a:p>
          <a:p>
            <a:pPr algn="ctr">
              <a:lnSpc>
                <a:spcPts val="5214"/>
              </a:lnSpc>
              <a:spcBef>
                <a:spcPct val="0"/>
              </a:spcBef>
            </a:pPr>
            <a:r>
              <a:rPr lang="en-US" sz="3724">
                <a:solidFill>
                  <a:srgbClr val="FFFFFF"/>
                </a:solidFill>
                <a:latin typeface="Open Sans"/>
                <a:ea typeface="Open Sans"/>
                <a:cs typeface="Open Sans"/>
                <a:sym typeface="Open Sans"/>
              </a:rPr>
              <a:t>- Электрондонор топтар (мысалы, –OH, –CH₃) орто- және пара-орындарға бағыттайды.</a:t>
            </a:r>
          </a:p>
          <a:p>
            <a:pPr algn="ctr">
              <a:lnSpc>
                <a:spcPts val="5214"/>
              </a:lnSpc>
              <a:spcBef>
                <a:spcPct val="0"/>
              </a:spcBef>
            </a:pPr>
            <a:r>
              <a:rPr lang="en-US" sz="3724">
                <a:solidFill>
                  <a:srgbClr val="FFFFFF"/>
                </a:solidFill>
                <a:latin typeface="Open Sans"/>
                <a:ea typeface="Open Sans"/>
                <a:cs typeface="Open Sans"/>
                <a:sym typeface="Open Sans"/>
              </a:rPr>
              <a:t>- Электроноакцептор топтар (мысалы, –NO₂, –COOH) мета-бағыттылық береді.</a:t>
            </a:r>
          </a:p>
          <a:p>
            <a:pPr algn="ctr">
              <a:lnSpc>
                <a:spcPts val="5214"/>
              </a:lnSpc>
              <a:spcBef>
                <a:spcPct val="0"/>
              </a:spcBef>
            </a:pPr>
            <a:endParaRPr lang="en-US" sz="3724">
              <a:solidFill>
                <a:srgbClr val="FFFFFF"/>
              </a:solidFill>
              <a:latin typeface="Open Sans"/>
              <a:ea typeface="Open Sans"/>
              <a:cs typeface="Open Sans"/>
              <a:sym typeface="Open Sans"/>
            </a:endParaRPr>
          </a:p>
          <a:p>
            <a:pPr algn="ctr">
              <a:lnSpc>
                <a:spcPts val="5214"/>
              </a:lnSpc>
              <a:spcBef>
                <a:spcPct val="0"/>
              </a:spcBef>
            </a:pPr>
            <a:r>
              <a:rPr lang="en-US" sz="3724">
                <a:solidFill>
                  <a:srgbClr val="FFFFFF"/>
                </a:solidFill>
                <a:latin typeface="Open Sans"/>
                <a:ea typeface="Open Sans"/>
                <a:cs typeface="Open Sans"/>
                <a:sym typeface="Open Sans"/>
              </a:rPr>
              <a:t>Галогендеудің қолданылуы: хлорбензол мен бромбензол - еріткіштер, пестицидтер, бояғыштар, пластмасса мономерлері өндірісінде кең қолданылады; сонымен қатар, олар — басқа органикалық синтездердің маңызды аралық өнімдері болып саналады.</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128CD"/>
        </a:solidFill>
        <a:effectLst/>
      </p:bgPr>
    </p:bg>
    <p:spTree>
      <p:nvGrpSpPr>
        <p:cNvPr id="1" name=""/>
        <p:cNvGrpSpPr/>
        <p:nvPr/>
      </p:nvGrpSpPr>
      <p:grpSpPr>
        <a:xfrm>
          <a:off x="0" y="0"/>
          <a:ext cx="0" cy="0"/>
          <a:chOff x="0" y="0"/>
          <a:chExt cx="0" cy="0"/>
        </a:xfrm>
      </p:grpSpPr>
      <p:sp>
        <p:nvSpPr>
          <p:cNvPr id="2" name="TextBox 2"/>
          <p:cNvSpPr txBox="1"/>
          <p:nvPr/>
        </p:nvSpPr>
        <p:spPr>
          <a:xfrm>
            <a:off x="785833" y="547184"/>
            <a:ext cx="16716335" cy="9135482"/>
          </a:xfrm>
          <a:prstGeom prst="rect">
            <a:avLst/>
          </a:prstGeom>
        </p:spPr>
        <p:txBody>
          <a:bodyPr lIns="0" tIns="0" rIns="0" bIns="0" rtlCol="0" anchor="t">
            <a:spAutoFit/>
          </a:bodyPr>
          <a:lstStyle/>
          <a:p>
            <a:pPr algn="ctr">
              <a:lnSpc>
                <a:spcPts val="3619"/>
              </a:lnSpc>
              <a:spcBef>
                <a:spcPct val="0"/>
              </a:spcBef>
            </a:pPr>
            <a:r>
              <a:rPr lang="en-US" sz="2585" b="1">
                <a:solidFill>
                  <a:srgbClr val="FFFFFF"/>
                </a:solidFill>
                <a:latin typeface="Open Sans Bold"/>
                <a:ea typeface="Open Sans Bold"/>
                <a:cs typeface="Open Sans Bold"/>
                <a:sym typeface="Open Sans Bold"/>
              </a:rPr>
              <a:t>Соңғы ғылыми-технологиялық жетістіктер:</a:t>
            </a:r>
          </a:p>
          <a:p>
            <a:pPr algn="ctr">
              <a:lnSpc>
                <a:spcPts val="3619"/>
              </a:lnSpc>
              <a:spcBef>
                <a:spcPct val="0"/>
              </a:spcBef>
            </a:pPr>
            <a:endParaRPr lang="en-US" sz="2585" b="1">
              <a:solidFill>
                <a:srgbClr val="FFFFFF"/>
              </a:solidFill>
              <a:latin typeface="Open Sans Bold"/>
              <a:ea typeface="Open Sans Bold"/>
              <a:cs typeface="Open Sans Bold"/>
              <a:sym typeface="Open Sans Bold"/>
            </a:endParaRPr>
          </a:p>
          <a:p>
            <a:pPr algn="l">
              <a:lnSpc>
                <a:spcPts val="3619"/>
              </a:lnSpc>
              <a:spcBef>
                <a:spcPct val="0"/>
              </a:spcBef>
            </a:pPr>
            <a:r>
              <a:rPr lang="en-US" sz="2585">
                <a:solidFill>
                  <a:srgbClr val="FFFFFF"/>
                </a:solidFill>
                <a:latin typeface="Open Sans"/>
                <a:ea typeface="Open Sans"/>
                <a:cs typeface="Open Sans"/>
                <a:sym typeface="Open Sans"/>
              </a:rPr>
              <a:t>1. Галогендеуді жасыл химия талаптарына сай жүргізу: органикалық еріткіштерді пайдаланбай, суда немесе иондық сұйықтықтарда галогендеу реакциясын жүргізу әдістері жетілдірілуде. Бұл қоршаған ортаға зиянды әсерді азайтады.</a:t>
            </a:r>
          </a:p>
          <a:p>
            <a:pPr algn="l">
              <a:lnSpc>
                <a:spcPts val="3619"/>
              </a:lnSpc>
              <a:spcBef>
                <a:spcPct val="0"/>
              </a:spcBef>
            </a:pPr>
            <a:r>
              <a:rPr lang="en-US" sz="2585">
                <a:solidFill>
                  <a:srgbClr val="FFFFFF"/>
                </a:solidFill>
                <a:latin typeface="Open Sans"/>
                <a:ea typeface="Open Sans"/>
                <a:cs typeface="Open Sans"/>
                <a:sym typeface="Open Sans"/>
              </a:rPr>
              <a:t>2. Гетерогенді катализаторлар қолдану: FeCl₃ немесе FeBr₃ орнына қатты фазалық катализаторлар (мысалы, цеолиттер немесе модифицирленген кремнеземдер) қолданылып, қайта қолдануға болатын экологиялық катализ жүйелері жасалуда.</a:t>
            </a:r>
          </a:p>
          <a:p>
            <a:pPr algn="l">
              <a:lnSpc>
                <a:spcPts val="3619"/>
              </a:lnSpc>
              <a:spcBef>
                <a:spcPct val="0"/>
              </a:spcBef>
            </a:pPr>
            <a:r>
              <a:rPr lang="en-US" sz="2585">
                <a:solidFill>
                  <a:srgbClr val="FFFFFF"/>
                </a:solidFill>
                <a:latin typeface="Open Sans"/>
                <a:ea typeface="Open Sans"/>
                <a:cs typeface="Open Sans"/>
                <a:sym typeface="Open Sans"/>
              </a:rPr>
              <a:t>3. Микротолқынды сәулелендіру мен ультрадыбыстық активтендіру:</a:t>
            </a:r>
          </a:p>
          <a:p>
            <a:pPr algn="l">
              <a:lnSpc>
                <a:spcPts val="3619"/>
              </a:lnSpc>
              <a:spcBef>
                <a:spcPct val="0"/>
              </a:spcBef>
            </a:pPr>
            <a:r>
              <a:rPr lang="en-US" sz="2585">
                <a:solidFill>
                  <a:srgbClr val="FFFFFF"/>
                </a:solidFill>
                <a:latin typeface="Open Sans"/>
                <a:ea typeface="Open Sans"/>
                <a:cs typeface="Open Sans"/>
                <a:sym typeface="Open Sans"/>
              </a:rPr>
              <a:t> реакцияны жылдамдату және энергияны үнемдеу үшін микротолқын немесе ультрадыбыс қолданылатын жаңа тәсілдер табылуда.</a:t>
            </a:r>
          </a:p>
          <a:p>
            <a:pPr algn="l">
              <a:lnSpc>
                <a:spcPts val="3619"/>
              </a:lnSpc>
              <a:spcBef>
                <a:spcPct val="0"/>
              </a:spcBef>
            </a:pPr>
            <a:r>
              <a:rPr lang="en-US" sz="2585">
                <a:solidFill>
                  <a:srgbClr val="FFFFFF"/>
                </a:solidFill>
                <a:latin typeface="Open Sans"/>
                <a:ea typeface="Open Sans"/>
                <a:cs typeface="Open Sans"/>
                <a:sym typeface="Open Sans"/>
              </a:rPr>
              <a:t>4. Селективті галогендеу әдістері: ароматты сақинада галоген тек белгілі орынға (мысалы, тек пара-орынға) енуі үшін директирлеуші лигандтар немесе нанокатализаторлар пайдаланылады.</a:t>
            </a:r>
          </a:p>
          <a:p>
            <a:pPr algn="l">
              <a:lnSpc>
                <a:spcPts val="3619"/>
              </a:lnSpc>
              <a:spcBef>
                <a:spcPct val="0"/>
              </a:spcBef>
            </a:pPr>
            <a:r>
              <a:rPr lang="en-US" sz="2585">
                <a:solidFill>
                  <a:srgbClr val="FFFFFF"/>
                </a:solidFill>
                <a:latin typeface="Open Sans"/>
                <a:ea typeface="Open Sans"/>
                <a:cs typeface="Open Sans"/>
                <a:sym typeface="Open Sans"/>
              </a:rPr>
              <a:t>5. Электрохимиялық галогендеу: электр тогының көмегімен хлор немесе бром иондарын ароматты қосылысқа енгізу арқылы еріткіш пен реагенттерді аз пайдалану тәсілдері дамып келеді.</a:t>
            </a:r>
          </a:p>
          <a:p>
            <a:pPr algn="l">
              <a:lnSpc>
                <a:spcPts val="3619"/>
              </a:lnSpc>
              <a:spcBef>
                <a:spcPct val="0"/>
              </a:spcBef>
            </a:pPr>
            <a:endParaRPr lang="en-US" sz="2585">
              <a:solidFill>
                <a:srgbClr val="FFFFFF"/>
              </a:solidFill>
              <a:latin typeface="Open Sans"/>
              <a:ea typeface="Open Sans"/>
              <a:cs typeface="Open Sans"/>
              <a:sym typeface="Open Sans"/>
            </a:endParaRPr>
          </a:p>
          <a:p>
            <a:pPr algn="ctr">
              <a:lnSpc>
                <a:spcPts val="3619"/>
              </a:lnSpc>
              <a:spcBef>
                <a:spcPct val="0"/>
              </a:spcBef>
            </a:pPr>
            <a:r>
              <a:rPr lang="en-US" sz="2585">
                <a:solidFill>
                  <a:srgbClr val="FFFFFF"/>
                </a:solidFill>
                <a:latin typeface="Open Sans"/>
                <a:ea typeface="Open Sans"/>
                <a:cs typeface="Open Sans"/>
                <a:sym typeface="Open Sans"/>
              </a:rPr>
              <a:t>Сонымен, галогендеу - ароматты қосылыстардың маңызды түрлену жолдарының бірі. Оның механизмі жақсы зерттелген, бірақ қазіргі таңда реакцияны экологиялық тұрғыдан қауіпсіз, энергия үнемдейтін, селективті тәсілдермен жүргізу бағытында қарқынды зерттеулер жүргізілуде. Бұл жетістіктер ароматты химияны өнеркәсіптік тұрғыдан тиімді әрі экологиялық қауіпсіз етуге бағытталған.</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128CD"/>
        </a:solidFill>
        <a:effectLst/>
      </p:bgPr>
    </p:bg>
    <p:spTree>
      <p:nvGrpSpPr>
        <p:cNvPr id="1" name=""/>
        <p:cNvGrpSpPr/>
        <p:nvPr/>
      </p:nvGrpSpPr>
      <p:grpSpPr>
        <a:xfrm>
          <a:off x="0" y="0"/>
          <a:ext cx="0" cy="0"/>
          <a:chOff x="0" y="0"/>
          <a:chExt cx="0" cy="0"/>
        </a:xfrm>
      </p:grpSpPr>
      <p:sp>
        <p:nvSpPr>
          <p:cNvPr id="2" name="TextBox 2"/>
          <p:cNvSpPr txBox="1"/>
          <p:nvPr/>
        </p:nvSpPr>
        <p:spPr>
          <a:xfrm>
            <a:off x="764771" y="1219517"/>
            <a:ext cx="16758458" cy="7781290"/>
          </a:xfrm>
          <a:prstGeom prst="rect">
            <a:avLst/>
          </a:prstGeom>
        </p:spPr>
        <p:txBody>
          <a:bodyPr lIns="0" tIns="0" rIns="0" bIns="0" rtlCol="0" anchor="t">
            <a:spAutoFit/>
          </a:bodyPr>
          <a:lstStyle/>
          <a:p>
            <a:pPr algn="ctr">
              <a:lnSpc>
                <a:spcPts val="4759"/>
              </a:lnSpc>
              <a:spcBef>
                <a:spcPct val="0"/>
              </a:spcBef>
            </a:pPr>
            <a:r>
              <a:rPr lang="en-US" sz="3399" b="1">
                <a:solidFill>
                  <a:srgbClr val="FFFFFF"/>
                </a:solidFill>
                <a:latin typeface="Open Sans Bold"/>
                <a:ea typeface="Open Sans Bold"/>
                <a:cs typeface="Open Sans Bold"/>
                <a:sym typeface="Open Sans Bold"/>
              </a:rPr>
              <a:t>Алкилдеу (Фридель-Крафтс)</a:t>
            </a:r>
          </a:p>
          <a:p>
            <a:pPr algn="ctr">
              <a:lnSpc>
                <a:spcPts val="4759"/>
              </a:lnSpc>
              <a:spcBef>
                <a:spcPct val="0"/>
              </a:spcBef>
            </a:pPr>
            <a:endParaRPr lang="en-US" sz="3399" b="1">
              <a:solidFill>
                <a:srgbClr val="FFFFFF"/>
              </a:solidFill>
              <a:latin typeface="Open Sans Bold"/>
              <a:ea typeface="Open Sans Bold"/>
              <a:cs typeface="Open Sans Bold"/>
              <a:sym typeface="Open Sans Bold"/>
            </a:endParaRPr>
          </a:p>
          <a:p>
            <a:pPr algn="ctr">
              <a:lnSpc>
                <a:spcPts val="4759"/>
              </a:lnSpc>
              <a:spcBef>
                <a:spcPct val="0"/>
              </a:spcBef>
            </a:pPr>
            <a:r>
              <a:rPr lang="en-US" sz="3399">
                <a:solidFill>
                  <a:srgbClr val="FFFFFF"/>
                </a:solidFill>
                <a:latin typeface="Open Sans"/>
                <a:ea typeface="Open Sans"/>
                <a:cs typeface="Open Sans"/>
                <a:sym typeface="Open Sans"/>
              </a:rPr>
              <a:t>Алкилдеу реакциясы - ароматты қосылыстардағы электрофильді орынбасу реакцияларының бір түрі. Бұл реакцияда ароматты сақинаға алкил тобы (–R) енгізіледі. Реакция Фридель-Крафтс алкилдеуі деп аталады және оны алғаш рет 1877 жылы француз химиктері Шарль Фридель мен американдық Джеймс Крафт ашқан.</a:t>
            </a:r>
          </a:p>
          <a:p>
            <a:pPr algn="ctr">
              <a:lnSpc>
                <a:spcPts val="4759"/>
              </a:lnSpc>
              <a:spcBef>
                <a:spcPct val="0"/>
              </a:spcBef>
            </a:pPr>
            <a:endParaRPr lang="en-US" sz="3399">
              <a:solidFill>
                <a:srgbClr val="FFFFFF"/>
              </a:solidFill>
              <a:latin typeface="Open Sans"/>
              <a:ea typeface="Open Sans"/>
              <a:cs typeface="Open Sans"/>
              <a:sym typeface="Open Sans"/>
            </a:endParaRPr>
          </a:p>
          <a:p>
            <a:pPr algn="ctr">
              <a:lnSpc>
                <a:spcPts val="4759"/>
              </a:lnSpc>
              <a:spcBef>
                <a:spcPct val="0"/>
              </a:spcBef>
            </a:pPr>
            <a:r>
              <a:rPr lang="en-US" sz="3399">
                <a:solidFill>
                  <a:srgbClr val="FFFFFF"/>
                </a:solidFill>
                <a:latin typeface="Open Sans"/>
                <a:ea typeface="Open Sans"/>
                <a:cs typeface="Open Sans"/>
                <a:sym typeface="Open Sans"/>
              </a:rPr>
              <a:t>Жалпы реакция: Ароматты қосылыс + алкилгалогенид → алкилароматты қосылыс + HX (AlCl₃ қатысында)</a:t>
            </a:r>
          </a:p>
          <a:p>
            <a:pPr algn="ctr">
              <a:lnSpc>
                <a:spcPts val="4759"/>
              </a:lnSpc>
              <a:spcBef>
                <a:spcPct val="0"/>
              </a:spcBef>
            </a:pPr>
            <a:endParaRPr lang="en-US" sz="3399">
              <a:solidFill>
                <a:srgbClr val="FFFFFF"/>
              </a:solidFill>
              <a:latin typeface="Open Sans"/>
              <a:ea typeface="Open Sans"/>
              <a:cs typeface="Open Sans"/>
              <a:sym typeface="Open Sans"/>
            </a:endParaRPr>
          </a:p>
          <a:p>
            <a:pPr algn="ctr">
              <a:lnSpc>
                <a:spcPts val="4759"/>
              </a:lnSpc>
              <a:spcBef>
                <a:spcPct val="0"/>
              </a:spcBef>
            </a:pPr>
            <a:r>
              <a:rPr lang="en-US" sz="3399">
                <a:solidFill>
                  <a:srgbClr val="FFFFFF"/>
                </a:solidFill>
                <a:latin typeface="Open Sans"/>
                <a:ea typeface="Open Sans"/>
                <a:cs typeface="Open Sans"/>
                <a:sym typeface="Open Sans"/>
              </a:rPr>
              <a:t>Мысалы:</a:t>
            </a:r>
          </a:p>
          <a:p>
            <a:pPr algn="ctr">
              <a:lnSpc>
                <a:spcPts val="4759"/>
              </a:lnSpc>
              <a:spcBef>
                <a:spcPct val="0"/>
              </a:spcBef>
            </a:pPr>
            <a:r>
              <a:rPr lang="en-US" sz="3399">
                <a:solidFill>
                  <a:srgbClr val="FFFFFF"/>
                </a:solidFill>
                <a:latin typeface="Open Sans"/>
                <a:ea typeface="Open Sans"/>
                <a:cs typeface="Open Sans"/>
                <a:sym typeface="Open Sans"/>
              </a:rPr>
              <a:t>C₆H₆ + CH₃Cl → C₆H₅CH₃ (толуол) + HCl (AlCl₃ қатысында)</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128CD"/>
        </a:solidFill>
        <a:effectLst/>
      </p:bgPr>
    </p:bg>
    <p:spTree>
      <p:nvGrpSpPr>
        <p:cNvPr id="1" name=""/>
        <p:cNvGrpSpPr/>
        <p:nvPr/>
      </p:nvGrpSpPr>
      <p:grpSpPr>
        <a:xfrm>
          <a:off x="0" y="0"/>
          <a:ext cx="0" cy="0"/>
          <a:chOff x="0" y="0"/>
          <a:chExt cx="0" cy="0"/>
        </a:xfrm>
      </p:grpSpPr>
      <p:sp>
        <p:nvSpPr>
          <p:cNvPr id="2" name="TextBox 2"/>
          <p:cNvSpPr txBox="1"/>
          <p:nvPr/>
        </p:nvSpPr>
        <p:spPr>
          <a:xfrm>
            <a:off x="514350" y="1729176"/>
            <a:ext cx="17259300" cy="6771497"/>
          </a:xfrm>
          <a:prstGeom prst="rect">
            <a:avLst/>
          </a:prstGeom>
        </p:spPr>
        <p:txBody>
          <a:bodyPr lIns="0" tIns="0" rIns="0" bIns="0" rtlCol="0" anchor="t">
            <a:spAutoFit/>
          </a:bodyPr>
          <a:lstStyle/>
          <a:p>
            <a:pPr algn="ctr">
              <a:lnSpc>
                <a:spcPts val="4492"/>
              </a:lnSpc>
              <a:spcBef>
                <a:spcPct val="0"/>
              </a:spcBef>
            </a:pPr>
            <a:r>
              <a:rPr lang="en-US" sz="3208">
                <a:solidFill>
                  <a:srgbClr val="FFFFFF"/>
                </a:solidFill>
                <a:latin typeface="Open Sans"/>
                <a:ea typeface="Open Sans"/>
                <a:cs typeface="Open Sans"/>
                <a:sym typeface="Open Sans"/>
              </a:rPr>
              <a:t>Бұл реакцияда катализатор ретінде алюминий хлориді (AlCl₃) немесе басқа Льюис қышқылдары (мысалы, FeCl₃, BF₃) қолданылады. Олар алкилгалогенидпен әрекеттесіп, реакцияға қабілетті карбкатион тәрізді электрофиль түзеді.</a:t>
            </a:r>
          </a:p>
          <a:p>
            <a:pPr algn="ctr">
              <a:lnSpc>
                <a:spcPts val="4492"/>
              </a:lnSpc>
              <a:spcBef>
                <a:spcPct val="0"/>
              </a:spcBef>
            </a:pPr>
            <a:endParaRPr lang="en-US" sz="3208">
              <a:solidFill>
                <a:srgbClr val="FFFFFF"/>
              </a:solidFill>
              <a:latin typeface="Open Sans"/>
              <a:ea typeface="Open Sans"/>
              <a:cs typeface="Open Sans"/>
              <a:sym typeface="Open Sans"/>
            </a:endParaRPr>
          </a:p>
          <a:p>
            <a:pPr algn="ctr">
              <a:lnSpc>
                <a:spcPts val="4492"/>
              </a:lnSpc>
              <a:spcBef>
                <a:spcPct val="0"/>
              </a:spcBef>
            </a:pPr>
            <a:r>
              <a:rPr lang="en-US" sz="3208" b="1">
                <a:solidFill>
                  <a:srgbClr val="FFFFFF"/>
                </a:solidFill>
                <a:latin typeface="Open Sans Bold"/>
                <a:ea typeface="Open Sans Bold"/>
                <a:cs typeface="Open Sans Bold"/>
                <a:sym typeface="Open Sans Bold"/>
              </a:rPr>
              <a:t>Реакция механизмі:</a:t>
            </a:r>
          </a:p>
          <a:p>
            <a:pPr algn="l">
              <a:lnSpc>
                <a:spcPts val="4492"/>
              </a:lnSpc>
              <a:spcBef>
                <a:spcPct val="0"/>
              </a:spcBef>
            </a:pPr>
            <a:r>
              <a:rPr lang="en-US" sz="3208">
                <a:solidFill>
                  <a:srgbClr val="FFFFFF"/>
                </a:solidFill>
                <a:latin typeface="Open Sans"/>
                <a:ea typeface="Open Sans"/>
                <a:cs typeface="Open Sans"/>
                <a:sym typeface="Open Sans"/>
              </a:rPr>
              <a:t>1. Электрофильдің түзілуі: AlCl₃ алкилгалогенидпен әрекеттесіп, R⁺ (карбкатион немесе оған ұқсас ион) түзеді.</a:t>
            </a:r>
          </a:p>
          <a:p>
            <a:pPr algn="l">
              <a:lnSpc>
                <a:spcPts val="4492"/>
              </a:lnSpc>
              <a:spcBef>
                <a:spcPct val="0"/>
              </a:spcBef>
            </a:pPr>
            <a:r>
              <a:rPr lang="en-US" sz="3208">
                <a:solidFill>
                  <a:srgbClr val="FFFFFF"/>
                </a:solidFill>
                <a:latin typeface="Open Sans"/>
                <a:ea typeface="Open Sans"/>
                <a:cs typeface="Open Sans"/>
                <a:sym typeface="Open Sans"/>
              </a:rPr>
              <a:t>CH₃Cl + AlCl₃ → CH₃⁺ + AlCl₄⁻</a:t>
            </a:r>
          </a:p>
          <a:p>
            <a:pPr algn="l">
              <a:lnSpc>
                <a:spcPts val="4492"/>
              </a:lnSpc>
              <a:spcBef>
                <a:spcPct val="0"/>
              </a:spcBef>
            </a:pPr>
            <a:r>
              <a:rPr lang="en-US" sz="3208">
                <a:solidFill>
                  <a:srgbClr val="FFFFFF"/>
                </a:solidFill>
                <a:latin typeface="Open Sans"/>
                <a:ea typeface="Open Sans"/>
                <a:cs typeface="Open Sans"/>
                <a:sym typeface="Open Sans"/>
              </a:rPr>
              <a:t>2. Электрофильдің ароматты сақинаға шабуылы: алкил катионы π-электрон бұлтына шабуыл жасап, σ-кешен (аралық қосылыс) түзеді.</a:t>
            </a:r>
          </a:p>
          <a:p>
            <a:pPr algn="l">
              <a:lnSpc>
                <a:spcPts val="4492"/>
              </a:lnSpc>
              <a:spcBef>
                <a:spcPct val="0"/>
              </a:spcBef>
            </a:pPr>
            <a:r>
              <a:rPr lang="en-US" sz="3208">
                <a:solidFill>
                  <a:srgbClr val="FFFFFF"/>
                </a:solidFill>
                <a:latin typeface="Open Sans"/>
                <a:ea typeface="Open Sans"/>
                <a:cs typeface="Open Sans"/>
                <a:sym typeface="Open Sans"/>
              </a:rPr>
              <a:t>3. Протонның бөлінуі және ароматтылықтың қалпына келуі: протон бөлініп, ароматты құрылым қайта орнына келеді.</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425930" y="200184"/>
            <a:ext cx="15436140" cy="9829483"/>
          </a:xfrm>
          <a:prstGeom prst="rect">
            <a:avLst/>
          </a:prstGeom>
        </p:spPr>
        <p:txBody>
          <a:bodyPr lIns="0" tIns="0" rIns="0" bIns="0" rtlCol="0" anchor="t">
            <a:spAutoFit/>
          </a:bodyPr>
          <a:lstStyle/>
          <a:p>
            <a:pPr algn="ctr">
              <a:lnSpc>
                <a:spcPts val="4888"/>
              </a:lnSpc>
              <a:spcBef>
                <a:spcPct val="0"/>
              </a:spcBef>
            </a:pPr>
            <a:r>
              <a:rPr lang="en-US" sz="3492" b="1">
                <a:solidFill>
                  <a:srgbClr val="220E47"/>
                </a:solidFill>
                <a:latin typeface="Open Sans Bold"/>
                <a:ea typeface="Open Sans Bold"/>
                <a:cs typeface="Open Sans Bold"/>
                <a:sym typeface="Open Sans Bold"/>
              </a:rPr>
              <a:t>Реакцияның ерекшеліктері:</a:t>
            </a:r>
          </a:p>
          <a:p>
            <a:pPr algn="ctr">
              <a:lnSpc>
                <a:spcPts val="4888"/>
              </a:lnSpc>
              <a:spcBef>
                <a:spcPct val="0"/>
              </a:spcBef>
            </a:pPr>
            <a:endParaRPr lang="en-US" sz="3492" b="1">
              <a:solidFill>
                <a:srgbClr val="220E47"/>
              </a:solidFill>
              <a:latin typeface="Open Sans Bold"/>
              <a:ea typeface="Open Sans Bold"/>
              <a:cs typeface="Open Sans Bold"/>
              <a:sym typeface="Open Sans Bold"/>
            </a:endParaRPr>
          </a:p>
          <a:p>
            <a:pPr algn="ctr">
              <a:lnSpc>
                <a:spcPts val="4888"/>
              </a:lnSpc>
              <a:spcBef>
                <a:spcPct val="0"/>
              </a:spcBef>
            </a:pPr>
            <a:r>
              <a:rPr lang="en-US" sz="3492">
                <a:solidFill>
                  <a:srgbClr val="220E47"/>
                </a:solidFill>
                <a:latin typeface="Open Sans"/>
                <a:ea typeface="Open Sans"/>
                <a:cs typeface="Open Sans"/>
                <a:sym typeface="Open Sans"/>
              </a:rPr>
              <a:t>- Карбкатион тұрақтылығы үлкен рөл атқарады. Түзілетін электрофильдің (R⁺) тұрақтылығы жоғары болса, реакция тиімді өтеді.</a:t>
            </a:r>
          </a:p>
          <a:p>
            <a:pPr algn="ctr">
              <a:lnSpc>
                <a:spcPts val="4888"/>
              </a:lnSpc>
              <a:spcBef>
                <a:spcPct val="0"/>
              </a:spcBef>
            </a:pPr>
            <a:endParaRPr lang="en-US" sz="3492">
              <a:solidFill>
                <a:srgbClr val="220E47"/>
              </a:solidFill>
              <a:latin typeface="Open Sans"/>
              <a:ea typeface="Open Sans"/>
              <a:cs typeface="Open Sans"/>
              <a:sym typeface="Open Sans"/>
            </a:endParaRPr>
          </a:p>
          <a:p>
            <a:pPr algn="ctr">
              <a:lnSpc>
                <a:spcPts val="4888"/>
              </a:lnSpc>
              <a:spcBef>
                <a:spcPct val="0"/>
              </a:spcBef>
            </a:pPr>
            <a:r>
              <a:rPr lang="en-US" sz="3492">
                <a:solidFill>
                  <a:srgbClr val="220E47"/>
                </a:solidFill>
                <a:latin typeface="Open Sans"/>
                <a:ea typeface="Open Sans"/>
                <a:cs typeface="Open Sans"/>
                <a:sym typeface="Open Sans"/>
              </a:rPr>
              <a:t> Мысалы: бензол + (CH₃)₃CCl → жақсы нәтиже, себебі үшіншілік карбкатион тұрақты.</a:t>
            </a:r>
          </a:p>
          <a:p>
            <a:pPr algn="ctr">
              <a:lnSpc>
                <a:spcPts val="4888"/>
              </a:lnSpc>
              <a:spcBef>
                <a:spcPct val="0"/>
              </a:spcBef>
            </a:pPr>
            <a:r>
              <a:rPr lang="en-US" sz="3492">
                <a:solidFill>
                  <a:srgbClr val="220E47"/>
                </a:solidFill>
                <a:latin typeface="Open Sans"/>
                <a:ea typeface="Open Sans"/>
                <a:cs typeface="Open Sans"/>
                <a:sym typeface="Open Sans"/>
              </a:rPr>
              <a:t>- Реакция қайталама орынбасуға бейім, яғни түзілген алкилбензол молекуласында алкил тобы орто- және пара-орындарға бағыттап, қосымша орынбасулар жүруі мүмкін. Бұл реакцияның селективтілігін төмендетуі мүмкін.</a:t>
            </a:r>
          </a:p>
          <a:p>
            <a:pPr algn="ctr">
              <a:lnSpc>
                <a:spcPts val="4888"/>
              </a:lnSpc>
              <a:spcBef>
                <a:spcPct val="0"/>
              </a:spcBef>
            </a:pPr>
            <a:endParaRPr lang="en-US" sz="3492">
              <a:solidFill>
                <a:srgbClr val="220E47"/>
              </a:solidFill>
              <a:latin typeface="Open Sans"/>
              <a:ea typeface="Open Sans"/>
              <a:cs typeface="Open Sans"/>
              <a:sym typeface="Open Sans"/>
            </a:endParaRPr>
          </a:p>
          <a:p>
            <a:pPr algn="ctr">
              <a:lnSpc>
                <a:spcPts val="4888"/>
              </a:lnSpc>
              <a:spcBef>
                <a:spcPct val="0"/>
              </a:spcBef>
            </a:pPr>
            <a:r>
              <a:rPr lang="en-US" sz="3492">
                <a:solidFill>
                  <a:srgbClr val="220E47"/>
                </a:solidFill>
                <a:latin typeface="Open Sans"/>
                <a:ea typeface="Open Sans"/>
                <a:cs typeface="Open Sans"/>
                <a:sym typeface="Open Sans"/>
              </a:rPr>
              <a:t>Қолданылуы: толуол, этилбензол, кумол сияқты алкилароматты қосылыстар өндірісінде. Бұл қосылыстар кейіннен пластмасса, еріткіш, детергент, бояғыш және дәрілік заттар өндіруде кеңінен қолданылады. Кумол - фенол мен ацетон алуда негізгі шикізат.</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17210" y="248871"/>
            <a:ext cx="16853580" cy="9741633"/>
          </a:xfrm>
          <a:prstGeom prst="rect">
            <a:avLst/>
          </a:prstGeom>
        </p:spPr>
        <p:txBody>
          <a:bodyPr lIns="0" tIns="0" rIns="0" bIns="0" rtlCol="0" anchor="t">
            <a:spAutoFit/>
          </a:bodyPr>
          <a:lstStyle/>
          <a:p>
            <a:pPr algn="ctr">
              <a:lnSpc>
                <a:spcPts val="4334"/>
              </a:lnSpc>
              <a:spcBef>
                <a:spcPct val="0"/>
              </a:spcBef>
            </a:pPr>
            <a:r>
              <a:rPr lang="en-US" sz="3096" b="1">
                <a:solidFill>
                  <a:srgbClr val="220E47"/>
                </a:solidFill>
                <a:latin typeface="Open Sans Bold"/>
                <a:ea typeface="Open Sans Bold"/>
                <a:cs typeface="Open Sans Bold"/>
                <a:sym typeface="Open Sans Bold"/>
              </a:rPr>
              <a:t>Соңғы ғылыми-технологиялық жетістіктер:</a:t>
            </a:r>
          </a:p>
          <a:p>
            <a:pPr algn="ctr">
              <a:lnSpc>
                <a:spcPts val="4334"/>
              </a:lnSpc>
              <a:spcBef>
                <a:spcPct val="0"/>
              </a:spcBef>
            </a:pPr>
            <a:endParaRPr lang="en-US" sz="3096" b="1">
              <a:solidFill>
                <a:srgbClr val="220E47"/>
              </a:solidFill>
              <a:latin typeface="Open Sans Bold"/>
              <a:ea typeface="Open Sans Bold"/>
              <a:cs typeface="Open Sans Bold"/>
              <a:sym typeface="Open Sans Bold"/>
            </a:endParaRPr>
          </a:p>
          <a:p>
            <a:pPr algn="ctr">
              <a:lnSpc>
                <a:spcPts val="4334"/>
              </a:lnSpc>
              <a:spcBef>
                <a:spcPct val="0"/>
              </a:spcBef>
            </a:pPr>
            <a:r>
              <a:rPr lang="en-US" sz="3096">
                <a:solidFill>
                  <a:srgbClr val="220E47"/>
                </a:solidFill>
                <a:latin typeface="Open Sans"/>
                <a:ea typeface="Open Sans"/>
                <a:cs typeface="Open Sans"/>
                <a:sym typeface="Open Sans"/>
              </a:rPr>
              <a:t>1. Жасыл химия әдістері: традициялық AlCl₃ катализаторының орнына қайта қолдануға болатын қатты катализаторлар (мысалы, цеолиттер, сульфонирленген шайырлар, ион алмастырғыштар) қолданылып жатыр. Бұл әдістер қалдықтарды азайтып, процесті экологиялық қауіпсіз етеді.</a:t>
            </a:r>
          </a:p>
          <a:p>
            <a:pPr algn="ctr">
              <a:lnSpc>
                <a:spcPts val="4334"/>
              </a:lnSpc>
              <a:spcBef>
                <a:spcPct val="0"/>
              </a:spcBef>
            </a:pPr>
            <a:r>
              <a:rPr lang="en-US" sz="3096">
                <a:solidFill>
                  <a:srgbClr val="220E47"/>
                </a:solidFill>
                <a:latin typeface="Open Sans"/>
                <a:ea typeface="Open Sans"/>
                <a:cs typeface="Open Sans"/>
                <a:sym typeface="Open Sans"/>
              </a:rPr>
              <a:t>2. Селективті катализ: жаңа наноқұрылымды катализаторлар арқылы реакцияны нақты бір орынға (мысалы, тек пара-) бағыттап жүргізу жолдары табылуда. Бұл — мұнай-химия өндірісі үшін маңызды.</a:t>
            </a:r>
          </a:p>
          <a:p>
            <a:pPr algn="ctr">
              <a:lnSpc>
                <a:spcPts val="4334"/>
              </a:lnSpc>
              <a:spcBef>
                <a:spcPct val="0"/>
              </a:spcBef>
            </a:pPr>
            <a:r>
              <a:rPr lang="en-US" sz="3096">
                <a:solidFill>
                  <a:srgbClr val="220E47"/>
                </a:solidFill>
                <a:latin typeface="Open Sans"/>
                <a:ea typeface="Open Sans"/>
                <a:cs typeface="Open Sans"/>
                <a:sym typeface="Open Sans"/>
              </a:rPr>
              <a:t>3. Микротолқынды және ультрадыбыстық активтендіру: реакцияны микротолқынмен қыздыру арқылы жылдам әрі энергия үнемдейтін жолмен жүргізуге болады. Бұл әсіресе зертханалық және шағын өндірістік көлемдер үшін тиімді.</a:t>
            </a:r>
          </a:p>
          <a:p>
            <a:pPr algn="ctr">
              <a:lnSpc>
                <a:spcPts val="4334"/>
              </a:lnSpc>
              <a:spcBef>
                <a:spcPct val="0"/>
              </a:spcBef>
            </a:pPr>
            <a:r>
              <a:rPr lang="en-US" sz="3096">
                <a:solidFill>
                  <a:srgbClr val="220E47"/>
                </a:solidFill>
                <a:latin typeface="Open Sans"/>
                <a:ea typeface="Open Sans"/>
                <a:cs typeface="Open Sans"/>
                <a:sym typeface="Open Sans"/>
              </a:rPr>
              <a:t>4. Еріткішсіз және төмен температурада жүргізу әдістері: кейбір жаңа жүйелерде алкилдеу реакциясы еріткішсіз немесе жұмсақ шарттарда (төмен температурада) жүреді, бұл энергия шығынын азайтады.</a:t>
            </a:r>
          </a:p>
          <a:p>
            <a:pPr algn="ctr">
              <a:lnSpc>
                <a:spcPts val="4334"/>
              </a:lnSpc>
              <a:spcBef>
                <a:spcPct val="0"/>
              </a:spcBef>
            </a:pPr>
            <a:r>
              <a:rPr lang="en-US" sz="3096">
                <a:solidFill>
                  <a:srgbClr val="220E47"/>
                </a:solidFill>
                <a:latin typeface="Open Sans"/>
                <a:ea typeface="Open Sans"/>
                <a:cs typeface="Open Sans"/>
                <a:sym typeface="Open Sans"/>
              </a:rPr>
              <a:t>5. Электрофильдердің генерациясын жеңілдету: қауіпті және тұрақсыз алкилгалогенидтерді қолданбай-ақ, алкогольдер немесе алкендер арқылы да алкилдеу жүргізу тәсілдері жасалуда (мысалы, алкоголь → карбкатион → алкилдеу).</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14350" y="1139841"/>
            <a:ext cx="17259300" cy="7940643"/>
          </a:xfrm>
          <a:prstGeom prst="rect">
            <a:avLst/>
          </a:prstGeom>
        </p:spPr>
        <p:txBody>
          <a:bodyPr lIns="0" tIns="0" rIns="0" bIns="0" rtlCol="0" anchor="t">
            <a:spAutoFit/>
          </a:bodyPr>
          <a:lstStyle/>
          <a:p>
            <a:pPr algn="ctr">
              <a:lnSpc>
                <a:spcPts val="5268"/>
              </a:lnSpc>
              <a:spcBef>
                <a:spcPct val="0"/>
              </a:spcBef>
            </a:pPr>
            <a:r>
              <a:rPr lang="en-US" sz="3762">
                <a:solidFill>
                  <a:srgbClr val="220E47"/>
                </a:solidFill>
                <a:latin typeface="Open Sans"/>
                <a:ea typeface="Open Sans"/>
                <a:cs typeface="Open Sans"/>
                <a:sym typeface="Open Sans"/>
              </a:rPr>
              <a:t>Сонымен, Фридель-Крафтс алкилдеуі — ароматты қосылыстарды түрлендірудің тиімді және кеңінен қолданылатын әдісі. Бұл реакция өнеркәсіпте көптеген маңызды органикалық өнімдердің синтезінде қолданылады. Қазіргі таңда бұл реакцияны экологиялық қауіпсіз, селективті және энергия үнемдейтін тәсілдермен жүргізу бағытында қарқынды ғылыми зерттеулер жүргізілуде. Мұндай жетістіктер оны жасыл химия талаптарына сәйкес жаңғыртуға мүмкіндік береді.</a:t>
            </a:r>
          </a:p>
          <a:p>
            <a:pPr algn="ctr">
              <a:lnSpc>
                <a:spcPts val="5268"/>
              </a:lnSpc>
              <a:spcBef>
                <a:spcPct val="0"/>
              </a:spcBef>
            </a:pPr>
            <a:endParaRPr lang="en-US" sz="3762">
              <a:solidFill>
                <a:srgbClr val="220E47"/>
              </a:solidFill>
              <a:latin typeface="Open Sans"/>
              <a:ea typeface="Open Sans"/>
              <a:cs typeface="Open Sans"/>
              <a:sym typeface="Open Sans"/>
            </a:endParaRPr>
          </a:p>
          <a:p>
            <a:pPr algn="ctr">
              <a:lnSpc>
                <a:spcPts val="5268"/>
              </a:lnSpc>
              <a:spcBef>
                <a:spcPct val="0"/>
              </a:spcBef>
            </a:pPr>
            <a:r>
              <a:rPr lang="en-US" sz="3762">
                <a:solidFill>
                  <a:srgbClr val="220E47"/>
                </a:solidFill>
                <a:latin typeface="Open Sans"/>
                <a:ea typeface="Open Sans"/>
                <a:cs typeface="Open Sans"/>
                <a:sym typeface="Open Sans"/>
              </a:rPr>
              <a:t>Сонымен, электрофильді орынбасу — ароматты қосылыстарға тән негізгі реакция. Оның механизмі және орынбасарлардың әсері өнімнің құрылымын болжауға мүмкіндік береді. Бұл реакциялар өнеркәсіптік және зертханалық органикалық синтездің негізі болып табылады.</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128CD"/>
        </a:solidFill>
        <a:effectLst/>
      </p:bgPr>
    </p:bg>
    <p:spTree>
      <p:nvGrpSpPr>
        <p:cNvPr id="1" name=""/>
        <p:cNvGrpSpPr/>
        <p:nvPr/>
      </p:nvGrpSpPr>
      <p:grpSpPr>
        <a:xfrm>
          <a:off x="0" y="0"/>
          <a:ext cx="0" cy="0"/>
          <a:chOff x="0" y="0"/>
          <a:chExt cx="0" cy="0"/>
        </a:xfrm>
      </p:grpSpPr>
      <p:sp>
        <p:nvSpPr>
          <p:cNvPr id="2" name="TextBox 2"/>
          <p:cNvSpPr txBox="1"/>
          <p:nvPr/>
        </p:nvSpPr>
        <p:spPr>
          <a:xfrm>
            <a:off x="1028700" y="1884939"/>
            <a:ext cx="17016593" cy="6450447"/>
          </a:xfrm>
          <a:prstGeom prst="rect">
            <a:avLst/>
          </a:prstGeom>
        </p:spPr>
        <p:txBody>
          <a:bodyPr lIns="0" tIns="0" rIns="0" bIns="0" rtlCol="0" anchor="t">
            <a:spAutoFit/>
          </a:bodyPr>
          <a:lstStyle/>
          <a:p>
            <a:pPr algn="l">
              <a:lnSpc>
                <a:spcPts val="5138"/>
              </a:lnSpc>
              <a:spcBef>
                <a:spcPct val="0"/>
              </a:spcBef>
            </a:pPr>
            <a:r>
              <a:rPr lang="en-US" sz="3670" b="1">
                <a:solidFill>
                  <a:srgbClr val="FFFFFF"/>
                </a:solidFill>
                <a:latin typeface="Open Sans Bold"/>
                <a:ea typeface="Open Sans Bold"/>
                <a:cs typeface="Open Sans Bold"/>
                <a:sym typeface="Open Sans Bold"/>
              </a:rPr>
              <a:t>Дәріс мақсаты:</a:t>
            </a:r>
            <a:r>
              <a:rPr lang="en-US" sz="3670">
                <a:solidFill>
                  <a:srgbClr val="FFFFFF"/>
                </a:solidFill>
                <a:latin typeface="Open Sans"/>
                <a:ea typeface="Open Sans"/>
                <a:cs typeface="Open Sans"/>
                <a:sym typeface="Open Sans"/>
              </a:rPr>
              <a:t> білім алушыларға ароматты қосылыстардағы электрофильді және нуклеофильді орынбасу реакцияларының механизмдерін түсіндіру, орынбасушы топтардың орто-, мета-, пара-бағыттаушы әсерін меңгерту және бағыттау ережелерін қолдана білуге үйрету.</a:t>
            </a:r>
          </a:p>
          <a:p>
            <a:pPr algn="l">
              <a:lnSpc>
                <a:spcPts val="5138"/>
              </a:lnSpc>
              <a:spcBef>
                <a:spcPct val="0"/>
              </a:spcBef>
            </a:pPr>
            <a:endParaRPr lang="en-US" sz="3670">
              <a:solidFill>
                <a:srgbClr val="FFFFFF"/>
              </a:solidFill>
              <a:latin typeface="Open Sans"/>
              <a:ea typeface="Open Sans"/>
              <a:cs typeface="Open Sans"/>
              <a:sym typeface="Open Sans"/>
            </a:endParaRPr>
          </a:p>
          <a:p>
            <a:pPr algn="l">
              <a:lnSpc>
                <a:spcPts val="5138"/>
              </a:lnSpc>
              <a:spcBef>
                <a:spcPct val="0"/>
              </a:spcBef>
            </a:pPr>
            <a:r>
              <a:rPr lang="en-US" sz="3670" b="1">
                <a:solidFill>
                  <a:srgbClr val="FFFFFF"/>
                </a:solidFill>
                <a:latin typeface="Open Sans Bold"/>
                <a:ea typeface="Open Sans Bold"/>
                <a:cs typeface="Open Sans Bold"/>
                <a:sym typeface="Open Sans Bold"/>
              </a:rPr>
              <a:t>Дәріс жоспары:</a:t>
            </a:r>
          </a:p>
          <a:p>
            <a:pPr algn="l">
              <a:lnSpc>
                <a:spcPts val="5138"/>
              </a:lnSpc>
              <a:spcBef>
                <a:spcPct val="0"/>
              </a:spcBef>
            </a:pPr>
            <a:r>
              <a:rPr lang="en-US" sz="3670">
                <a:solidFill>
                  <a:srgbClr val="FFFFFF"/>
                </a:solidFill>
                <a:latin typeface="Open Sans"/>
                <a:ea typeface="Open Sans"/>
                <a:cs typeface="Open Sans"/>
                <a:sym typeface="Open Sans"/>
              </a:rPr>
              <a:t>1. Ароматты қосылыстардағы электрофильді орынбасу реакциялары. </a:t>
            </a:r>
          </a:p>
          <a:p>
            <a:pPr algn="l">
              <a:lnSpc>
                <a:spcPts val="5138"/>
              </a:lnSpc>
              <a:spcBef>
                <a:spcPct val="0"/>
              </a:spcBef>
            </a:pPr>
            <a:r>
              <a:rPr lang="en-US" sz="3670">
                <a:solidFill>
                  <a:srgbClr val="FFFFFF"/>
                </a:solidFill>
                <a:latin typeface="Open Sans"/>
                <a:ea typeface="Open Sans"/>
                <a:cs typeface="Open Sans"/>
                <a:sym typeface="Open Sans"/>
              </a:rPr>
              <a:t>2. Ароматты қосылыстардағы нуклеофильді орынбасу реакциялары. </a:t>
            </a:r>
          </a:p>
          <a:p>
            <a:pPr algn="l">
              <a:lnSpc>
                <a:spcPts val="5138"/>
              </a:lnSpc>
              <a:spcBef>
                <a:spcPct val="0"/>
              </a:spcBef>
            </a:pPr>
            <a:r>
              <a:rPr lang="en-US" sz="3670">
                <a:solidFill>
                  <a:srgbClr val="FFFFFF"/>
                </a:solidFill>
                <a:latin typeface="Open Sans"/>
                <a:ea typeface="Open Sans"/>
                <a:cs typeface="Open Sans"/>
                <a:sym typeface="Open Sans"/>
              </a:rPr>
              <a:t>3. Ароматты сақинадағы бағыттау ережесі (орто-, мета-, пара-).</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0" y="1219517"/>
            <a:ext cx="18288000" cy="7781290"/>
          </a:xfrm>
          <a:prstGeom prst="rect">
            <a:avLst/>
          </a:prstGeom>
        </p:spPr>
        <p:txBody>
          <a:bodyPr lIns="0" tIns="0" rIns="0" bIns="0" rtlCol="0" anchor="t">
            <a:spAutoFit/>
          </a:bodyPr>
          <a:lstStyle/>
          <a:p>
            <a:pPr algn="ctr">
              <a:lnSpc>
                <a:spcPts val="4759"/>
              </a:lnSpc>
              <a:spcBef>
                <a:spcPct val="0"/>
              </a:spcBef>
            </a:pPr>
            <a:r>
              <a:rPr lang="en-US" sz="3399" b="1">
                <a:solidFill>
                  <a:srgbClr val="220E47"/>
                </a:solidFill>
                <a:latin typeface="Open Sans Bold"/>
                <a:ea typeface="Open Sans Bold"/>
                <a:cs typeface="Open Sans Bold"/>
                <a:sym typeface="Open Sans Bold"/>
              </a:rPr>
              <a:t>2. Ароматты қосылыстардағы нуклеофильді орынбасу реакциялары. </a:t>
            </a:r>
          </a:p>
          <a:p>
            <a:pPr algn="ctr">
              <a:lnSpc>
                <a:spcPts val="4759"/>
              </a:lnSpc>
              <a:spcBef>
                <a:spcPct val="0"/>
              </a:spcBef>
            </a:pPr>
            <a:r>
              <a:rPr lang="en-US" sz="3399" b="1">
                <a:solidFill>
                  <a:srgbClr val="220E47"/>
                </a:solidFill>
                <a:latin typeface="Open Sans Bold"/>
                <a:ea typeface="Open Sans Bold"/>
                <a:cs typeface="Open Sans Bold"/>
                <a:sym typeface="Open Sans Bold"/>
              </a:rPr>
              <a:t>Ароматты қосылыстардағы нуклеофильді орынбасу реакциялары</a:t>
            </a:r>
            <a:r>
              <a:rPr lang="en-US" sz="3399">
                <a:solidFill>
                  <a:srgbClr val="220E47"/>
                </a:solidFill>
                <a:latin typeface="Open Sans"/>
                <a:ea typeface="Open Sans"/>
                <a:cs typeface="Open Sans"/>
                <a:sym typeface="Open Sans"/>
              </a:rPr>
              <a:t> — бұл ароматты сақинадағы орынбасар топты нуклеофильмен алмастыру арқылы жүретін химиялық өзгерістер. Бұл реакциялар көбінесе ароматты галогендерде (мысалы, хлорбензол, фторнитробензол) кездеседі және электрофильді орынбасудан ерекшеленетін арнайы механизм арқылы жүреді.</a:t>
            </a:r>
          </a:p>
          <a:p>
            <a:pPr algn="ctr">
              <a:lnSpc>
                <a:spcPts val="4759"/>
              </a:lnSpc>
              <a:spcBef>
                <a:spcPct val="0"/>
              </a:spcBef>
            </a:pPr>
            <a:endParaRPr lang="en-US" sz="3399">
              <a:solidFill>
                <a:srgbClr val="220E47"/>
              </a:solidFill>
              <a:latin typeface="Open Sans"/>
              <a:ea typeface="Open Sans"/>
              <a:cs typeface="Open Sans"/>
              <a:sym typeface="Open Sans"/>
            </a:endParaRPr>
          </a:p>
          <a:p>
            <a:pPr algn="ctr">
              <a:lnSpc>
                <a:spcPts val="4759"/>
              </a:lnSpc>
              <a:spcBef>
                <a:spcPct val="0"/>
              </a:spcBef>
            </a:pPr>
            <a:r>
              <a:rPr lang="en-US" sz="3399" b="1">
                <a:solidFill>
                  <a:srgbClr val="220E47"/>
                </a:solidFill>
                <a:latin typeface="Open Sans Bold"/>
                <a:ea typeface="Open Sans Bold"/>
                <a:cs typeface="Open Sans Bold"/>
                <a:sym typeface="Open Sans Bold"/>
              </a:rPr>
              <a:t>Механизм түрлері:</a:t>
            </a:r>
          </a:p>
          <a:p>
            <a:pPr algn="ctr">
              <a:lnSpc>
                <a:spcPts val="4759"/>
              </a:lnSpc>
              <a:spcBef>
                <a:spcPct val="0"/>
              </a:spcBef>
            </a:pPr>
            <a:r>
              <a:rPr lang="en-US" sz="3399">
                <a:solidFill>
                  <a:srgbClr val="220E47"/>
                </a:solidFill>
                <a:latin typeface="Open Sans"/>
                <a:ea typeface="Open Sans"/>
                <a:cs typeface="Open Sans"/>
                <a:sym typeface="Open Sans"/>
              </a:rPr>
              <a:t>Арнольд-Элмс механизмі (қосылу-бөліну механизмі)</a:t>
            </a:r>
          </a:p>
          <a:p>
            <a:pPr algn="ctr">
              <a:lnSpc>
                <a:spcPts val="4759"/>
              </a:lnSpc>
              <a:spcBef>
                <a:spcPct val="0"/>
              </a:spcBef>
            </a:pPr>
            <a:r>
              <a:rPr lang="en-US" sz="3399" b="1">
                <a:solidFill>
                  <a:srgbClr val="220E47"/>
                </a:solidFill>
                <a:latin typeface="Open Sans Bold"/>
                <a:ea typeface="Open Sans Bold"/>
                <a:cs typeface="Open Sans Bold"/>
                <a:sym typeface="Open Sans Bold"/>
              </a:rPr>
              <a:t>Арнольд-Элмс механизмі </a:t>
            </a:r>
            <a:r>
              <a:rPr lang="en-US" sz="3399">
                <a:solidFill>
                  <a:srgbClr val="220E47"/>
                </a:solidFill>
                <a:latin typeface="Open Sans"/>
                <a:ea typeface="Open Sans"/>
                <a:cs typeface="Open Sans"/>
                <a:sym typeface="Open Sans"/>
              </a:rPr>
              <a:t>— ароматты қосылыстарда жүретін нуклеофильді орынбасу реакциясының ең кең таралған түрі. Бұл механизм негізінен ароматты сақинада электроноакцептор топтар болған кезде және жақсы кетуші топ (мысалы, галоген) болған жағдайда жүреді.</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4611" y="511372"/>
            <a:ext cx="16794689" cy="9396264"/>
          </a:xfrm>
          <a:prstGeom prst="rect">
            <a:avLst/>
          </a:prstGeom>
        </p:spPr>
        <p:txBody>
          <a:bodyPr lIns="0" tIns="0" rIns="0" bIns="0" rtlCol="0" anchor="t">
            <a:spAutoFit/>
          </a:bodyPr>
          <a:lstStyle/>
          <a:p>
            <a:pPr algn="ctr">
              <a:lnSpc>
                <a:spcPts val="4995"/>
              </a:lnSpc>
              <a:spcBef>
                <a:spcPct val="0"/>
              </a:spcBef>
            </a:pPr>
            <a:r>
              <a:rPr lang="en-US" sz="3568" b="1">
                <a:solidFill>
                  <a:srgbClr val="220E47"/>
                </a:solidFill>
                <a:latin typeface="Open Sans Bold"/>
                <a:ea typeface="Open Sans Bold"/>
                <a:cs typeface="Open Sans Bold"/>
                <a:sym typeface="Open Sans Bold"/>
              </a:rPr>
              <a:t>Механизмнің кезеңдері:</a:t>
            </a:r>
          </a:p>
          <a:p>
            <a:pPr algn="ctr">
              <a:lnSpc>
                <a:spcPts val="4995"/>
              </a:lnSpc>
              <a:spcBef>
                <a:spcPct val="0"/>
              </a:spcBef>
            </a:pPr>
            <a:r>
              <a:rPr lang="en-US" sz="3568">
                <a:solidFill>
                  <a:srgbClr val="220E47"/>
                </a:solidFill>
                <a:latin typeface="Open Sans"/>
                <a:ea typeface="Open Sans"/>
                <a:cs typeface="Open Sans"/>
                <a:sym typeface="Open Sans"/>
              </a:rPr>
              <a:t>1. Қосылу (нуклеофильдің шабуылы): нуклеофиль ароматты сақинадағы электрон жетіспейтін орынға, көбінесе электроноакцептор топқа жақын тұрған галогенге, шабуыл жасайды. Бұл кезде ароматты жүйе уақытша бұзылады да, σ-кешен (аралық карбанион) түзіледі.</a:t>
            </a:r>
          </a:p>
          <a:p>
            <a:pPr algn="ctr">
              <a:lnSpc>
                <a:spcPts val="4995"/>
              </a:lnSpc>
              <a:spcBef>
                <a:spcPct val="0"/>
              </a:spcBef>
            </a:pPr>
            <a:r>
              <a:rPr lang="en-US" sz="3568">
                <a:solidFill>
                  <a:srgbClr val="220E47"/>
                </a:solidFill>
                <a:latin typeface="Open Sans"/>
                <a:ea typeface="Open Sans"/>
                <a:cs typeface="Open Sans"/>
                <a:sym typeface="Open Sans"/>
              </a:rPr>
              <a:t>2. Бөліну (кетуші топтың шығуы): келесі кезеңде ароматтылықты қалпына келтіру үшін кетуші топ (мысалы, F⁻ немесе Cl⁻) бөлініп шығады. Нәтижесінде жаңа нуклеофильді орынбасқан ароматты қосылыс түзіледі.</a:t>
            </a:r>
          </a:p>
          <a:p>
            <a:pPr algn="ctr">
              <a:lnSpc>
                <a:spcPts val="4995"/>
              </a:lnSpc>
              <a:spcBef>
                <a:spcPct val="0"/>
              </a:spcBef>
            </a:pPr>
            <a:r>
              <a:rPr lang="en-US" sz="3568" b="1">
                <a:solidFill>
                  <a:srgbClr val="220E47"/>
                </a:solidFill>
                <a:latin typeface="Open Sans Bold"/>
                <a:ea typeface="Open Sans Bold"/>
                <a:cs typeface="Open Sans Bold"/>
                <a:sym typeface="Open Sans Bold"/>
              </a:rPr>
              <a:t>Жалпы мысал:</a:t>
            </a:r>
          </a:p>
          <a:p>
            <a:pPr algn="ctr">
              <a:lnSpc>
                <a:spcPts val="4995"/>
              </a:lnSpc>
              <a:spcBef>
                <a:spcPct val="0"/>
              </a:spcBef>
            </a:pPr>
            <a:r>
              <a:rPr lang="en-US" sz="3568">
                <a:solidFill>
                  <a:srgbClr val="220E47"/>
                </a:solidFill>
                <a:latin typeface="Open Sans"/>
                <a:ea typeface="Open Sans"/>
                <a:cs typeface="Open Sans"/>
                <a:sym typeface="Open Sans"/>
              </a:rPr>
              <a:t>p-NO2-C6H4-F+OH− ⟶ p-NO2-C6H4-OH+F−</a:t>
            </a:r>
          </a:p>
          <a:p>
            <a:pPr algn="ctr">
              <a:lnSpc>
                <a:spcPts val="4995"/>
              </a:lnSpc>
              <a:spcBef>
                <a:spcPct val="0"/>
              </a:spcBef>
            </a:pPr>
            <a:r>
              <a:rPr lang="en-US" sz="3568">
                <a:solidFill>
                  <a:srgbClr val="220E47"/>
                </a:solidFill>
                <a:latin typeface="Open Sans"/>
                <a:ea typeface="Open Sans"/>
                <a:cs typeface="Open Sans"/>
                <a:sym typeface="Open Sans"/>
              </a:rPr>
              <a:t>Бұл реакцияда:</a:t>
            </a:r>
          </a:p>
          <a:p>
            <a:pPr algn="ctr">
              <a:lnSpc>
                <a:spcPts val="4995"/>
              </a:lnSpc>
              <a:spcBef>
                <a:spcPct val="0"/>
              </a:spcBef>
            </a:pPr>
            <a:r>
              <a:rPr lang="en-US" sz="3568">
                <a:solidFill>
                  <a:srgbClr val="220E47"/>
                </a:solidFill>
                <a:latin typeface="Open Sans"/>
                <a:ea typeface="Open Sans"/>
                <a:cs typeface="Open Sans"/>
                <a:sym typeface="Open Sans"/>
              </a:rPr>
              <a:t>- F - кетуші топ (жақсы кетеді, себебі өте электон тартқыш)</a:t>
            </a:r>
          </a:p>
          <a:p>
            <a:pPr algn="ctr">
              <a:lnSpc>
                <a:spcPts val="4995"/>
              </a:lnSpc>
              <a:spcBef>
                <a:spcPct val="0"/>
              </a:spcBef>
            </a:pPr>
            <a:r>
              <a:rPr lang="en-US" sz="3568">
                <a:solidFill>
                  <a:srgbClr val="220E47"/>
                </a:solidFill>
                <a:latin typeface="Open Sans"/>
                <a:ea typeface="Open Sans"/>
                <a:cs typeface="Open Sans"/>
                <a:sym typeface="Open Sans"/>
              </a:rPr>
              <a:t>- OH⁻ - нуклеофиль</a:t>
            </a:r>
          </a:p>
          <a:p>
            <a:pPr algn="ctr">
              <a:lnSpc>
                <a:spcPts val="4995"/>
              </a:lnSpc>
              <a:spcBef>
                <a:spcPct val="0"/>
              </a:spcBef>
            </a:pPr>
            <a:r>
              <a:rPr lang="en-US" sz="3568">
                <a:solidFill>
                  <a:srgbClr val="220E47"/>
                </a:solidFill>
                <a:latin typeface="Open Sans"/>
                <a:ea typeface="Open Sans"/>
                <a:cs typeface="Open Sans"/>
                <a:sym typeface="Open Sans"/>
              </a:rPr>
              <a:t>- NO₂ - ароматты сақинаны активтендіруші топ (электроноакцептор), ол нуклеофильдік шабуылға қолайлы жағдай жасайды</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6128CD"/>
        </a:solidFill>
        <a:effectLst/>
      </p:bgPr>
    </p:bg>
    <p:spTree>
      <p:nvGrpSpPr>
        <p:cNvPr id="1" name=""/>
        <p:cNvGrpSpPr/>
        <p:nvPr/>
      </p:nvGrpSpPr>
      <p:grpSpPr>
        <a:xfrm>
          <a:off x="0" y="0"/>
          <a:ext cx="0" cy="0"/>
          <a:chOff x="0" y="0"/>
          <a:chExt cx="0" cy="0"/>
        </a:xfrm>
      </p:grpSpPr>
      <p:sp>
        <p:nvSpPr>
          <p:cNvPr id="2" name="TextBox 2"/>
          <p:cNvSpPr txBox="1"/>
          <p:nvPr/>
        </p:nvSpPr>
        <p:spPr>
          <a:xfrm>
            <a:off x="391964" y="597474"/>
            <a:ext cx="17504072" cy="9015853"/>
          </a:xfrm>
          <a:prstGeom prst="rect">
            <a:avLst/>
          </a:prstGeom>
        </p:spPr>
        <p:txBody>
          <a:bodyPr lIns="0" tIns="0" rIns="0" bIns="0" rtlCol="0" anchor="t">
            <a:spAutoFit/>
          </a:bodyPr>
          <a:lstStyle/>
          <a:p>
            <a:pPr algn="ctr">
              <a:lnSpc>
                <a:spcPts val="5488"/>
              </a:lnSpc>
              <a:spcBef>
                <a:spcPct val="0"/>
              </a:spcBef>
            </a:pPr>
            <a:r>
              <a:rPr lang="en-US" sz="3920" b="1">
                <a:solidFill>
                  <a:srgbClr val="FFFFFF"/>
                </a:solidFill>
                <a:latin typeface="Open Sans Bold"/>
                <a:ea typeface="Open Sans Bold"/>
                <a:cs typeface="Open Sans Bold"/>
                <a:sym typeface="Open Sans Bold"/>
              </a:rPr>
              <a:t>Арнольд-Элмс механизміне әсер ететін факторлар: </a:t>
            </a:r>
            <a:r>
              <a:rPr lang="en-US" sz="3920">
                <a:solidFill>
                  <a:srgbClr val="FFFFFF"/>
                </a:solidFill>
                <a:latin typeface="Open Sans"/>
                <a:ea typeface="Open Sans"/>
                <a:cs typeface="Open Sans"/>
                <a:sym typeface="Open Sans"/>
              </a:rPr>
              <a:t>электроноакцептор топтардың болуы (NO₂, CN, COOH, SO₃H). Олар сақинадағы π-электрон тығыздығын азайтып, нуклеофильге қолайлы жағдай жасайды. Әсіресе орто және пара орындарда орналасуы маңызды</a:t>
            </a:r>
          </a:p>
          <a:p>
            <a:pPr algn="ctr">
              <a:lnSpc>
                <a:spcPts val="5488"/>
              </a:lnSpc>
              <a:spcBef>
                <a:spcPct val="0"/>
              </a:spcBef>
            </a:pPr>
            <a:endParaRPr lang="en-US" sz="3920">
              <a:solidFill>
                <a:srgbClr val="FFFFFF"/>
              </a:solidFill>
              <a:latin typeface="Open Sans"/>
              <a:ea typeface="Open Sans"/>
              <a:cs typeface="Open Sans"/>
              <a:sym typeface="Open Sans"/>
            </a:endParaRPr>
          </a:p>
          <a:p>
            <a:pPr algn="ctr">
              <a:lnSpc>
                <a:spcPts val="5488"/>
              </a:lnSpc>
              <a:spcBef>
                <a:spcPct val="0"/>
              </a:spcBef>
            </a:pPr>
            <a:r>
              <a:rPr lang="en-US" sz="3920" b="1">
                <a:solidFill>
                  <a:srgbClr val="FFFFFF"/>
                </a:solidFill>
                <a:latin typeface="Open Sans Bold"/>
                <a:ea typeface="Open Sans Bold"/>
                <a:cs typeface="Open Sans Bold"/>
                <a:sym typeface="Open Sans Bold"/>
              </a:rPr>
              <a:t>Жақсы кетуші топ:</a:t>
            </a:r>
            <a:r>
              <a:rPr lang="en-US" sz="3920">
                <a:solidFill>
                  <a:srgbClr val="FFFFFF"/>
                </a:solidFill>
                <a:latin typeface="Open Sans"/>
                <a:ea typeface="Open Sans"/>
                <a:cs typeface="Open Sans"/>
                <a:sym typeface="Open Sans"/>
              </a:rPr>
              <a:t> галогендер ішінде фтор ең белсенді (ирониялы түрде, ол ең жаман кетуші топ бола тұра, ең жақсы реакцияны береді, себебі ол сақинаны өте қатты активтендіреді);</a:t>
            </a:r>
          </a:p>
          <a:p>
            <a:pPr algn="ctr">
              <a:lnSpc>
                <a:spcPts val="5488"/>
              </a:lnSpc>
              <a:spcBef>
                <a:spcPct val="0"/>
              </a:spcBef>
            </a:pPr>
            <a:endParaRPr lang="en-US" sz="3920">
              <a:solidFill>
                <a:srgbClr val="FFFFFF"/>
              </a:solidFill>
              <a:latin typeface="Open Sans"/>
              <a:ea typeface="Open Sans"/>
              <a:cs typeface="Open Sans"/>
              <a:sym typeface="Open Sans"/>
            </a:endParaRPr>
          </a:p>
          <a:p>
            <a:pPr algn="ctr">
              <a:lnSpc>
                <a:spcPts val="5488"/>
              </a:lnSpc>
              <a:spcBef>
                <a:spcPct val="0"/>
              </a:spcBef>
            </a:pPr>
            <a:r>
              <a:rPr lang="en-US" sz="3920" b="1">
                <a:solidFill>
                  <a:srgbClr val="FFFFFF"/>
                </a:solidFill>
                <a:latin typeface="Open Sans Bold"/>
                <a:ea typeface="Open Sans Bold"/>
                <a:cs typeface="Open Sans Bold"/>
                <a:sym typeface="Open Sans Bold"/>
              </a:rPr>
              <a:t>Күшті нуклеофильдер:</a:t>
            </a:r>
            <a:r>
              <a:rPr lang="en-US" sz="3920">
                <a:solidFill>
                  <a:srgbClr val="FFFFFF"/>
                </a:solidFill>
                <a:latin typeface="Open Sans"/>
                <a:ea typeface="Open Sans"/>
                <a:cs typeface="Open Sans"/>
                <a:sym typeface="Open Sans"/>
              </a:rPr>
              <a:t> OH⁻, RO⁻, NH₂⁻, CN⁻ реакцияны жылдамдатады</a:t>
            </a:r>
          </a:p>
          <a:p>
            <a:pPr algn="ctr">
              <a:lnSpc>
                <a:spcPts val="5488"/>
              </a:lnSpc>
              <a:spcBef>
                <a:spcPct val="0"/>
              </a:spcBef>
            </a:pPr>
            <a:r>
              <a:rPr lang="en-US" sz="3920" b="1">
                <a:solidFill>
                  <a:srgbClr val="FFFFFF"/>
                </a:solidFill>
                <a:latin typeface="Open Sans Bold"/>
                <a:ea typeface="Open Sans Bold"/>
                <a:cs typeface="Open Sans Bold"/>
                <a:sym typeface="Open Sans Bold"/>
              </a:rPr>
              <a:t>Полярлы протонды еріткіштер: </a:t>
            </a:r>
            <a:r>
              <a:rPr lang="en-US" sz="3920">
                <a:solidFill>
                  <a:srgbClr val="FFFFFF"/>
                </a:solidFill>
                <a:latin typeface="Open Sans"/>
                <a:ea typeface="Open Sans"/>
                <a:cs typeface="Open Sans"/>
                <a:sym typeface="Open Sans"/>
              </a:rPr>
              <a:t>Мысалы, су, этанол – реакцияға қолайлы орта</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6128CD"/>
        </a:solidFill>
        <a:effectLst/>
      </p:bgPr>
    </p:bg>
    <p:spTree>
      <p:nvGrpSpPr>
        <p:cNvPr id="1" name=""/>
        <p:cNvGrpSpPr/>
        <p:nvPr/>
      </p:nvGrpSpPr>
      <p:grpSpPr>
        <a:xfrm>
          <a:off x="0" y="0"/>
          <a:ext cx="0" cy="0"/>
          <a:chOff x="0" y="0"/>
          <a:chExt cx="0" cy="0"/>
        </a:xfrm>
      </p:grpSpPr>
      <p:sp>
        <p:nvSpPr>
          <p:cNvPr id="2" name="TextBox 2"/>
          <p:cNvSpPr txBox="1"/>
          <p:nvPr/>
        </p:nvSpPr>
        <p:spPr>
          <a:xfrm>
            <a:off x="891917" y="602326"/>
            <a:ext cx="16504167" cy="8655974"/>
          </a:xfrm>
          <a:prstGeom prst="rect">
            <a:avLst/>
          </a:prstGeom>
        </p:spPr>
        <p:txBody>
          <a:bodyPr lIns="0" tIns="0" rIns="0" bIns="0" rtlCol="0" anchor="t">
            <a:spAutoFit/>
          </a:bodyPr>
          <a:lstStyle/>
          <a:p>
            <a:pPr algn="ctr">
              <a:lnSpc>
                <a:spcPts val="4324"/>
              </a:lnSpc>
              <a:spcBef>
                <a:spcPct val="0"/>
              </a:spcBef>
            </a:pPr>
            <a:r>
              <a:rPr lang="en-US" sz="3088" b="1">
                <a:solidFill>
                  <a:srgbClr val="FFFFFF"/>
                </a:solidFill>
                <a:latin typeface="Open Sans Bold"/>
                <a:ea typeface="Open Sans Bold"/>
                <a:cs typeface="Open Sans Bold"/>
                <a:sym typeface="Open Sans Bold"/>
              </a:rPr>
              <a:t>Қазіргі ғылыми жетістіктер (механизм аясында):</a:t>
            </a:r>
          </a:p>
          <a:p>
            <a:pPr algn="ctr">
              <a:lnSpc>
                <a:spcPts val="4324"/>
              </a:lnSpc>
              <a:spcBef>
                <a:spcPct val="0"/>
              </a:spcBef>
            </a:pPr>
            <a:endParaRPr lang="en-US" sz="3088" b="1">
              <a:solidFill>
                <a:srgbClr val="FFFFFF"/>
              </a:solidFill>
              <a:latin typeface="Open Sans Bold"/>
              <a:ea typeface="Open Sans Bold"/>
              <a:cs typeface="Open Sans Bold"/>
              <a:sym typeface="Open Sans Bold"/>
            </a:endParaRPr>
          </a:p>
          <a:p>
            <a:pPr algn="l">
              <a:lnSpc>
                <a:spcPts val="4324"/>
              </a:lnSpc>
              <a:spcBef>
                <a:spcPct val="0"/>
              </a:spcBef>
            </a:pPr>
            <a:r>
              <a:rPr lang="en-US" sz="3088">
                <a:solidFill>
                  <a:srgbClr val="FFFFFF"/>
                </a:solidFill>
                <a:latin typeface="Open Sans"/>
                <a:ea typeface="Open Sans"/>
                <a:cs typeface="Open Sans"/>
                <a:sym typeface="Open Sans"/>
              </a:rPr>
              <a:t>- Су негізіндегі реакциялар — қосылу-бөліну механизмі экологиялық таза жағдайда, су мен биологиялық еріткіштерде сәтті жүреді;</a:t>
            </a:r>
          </a:p>
          <a:p>
            <a:pPr algn="l">
              <a:lnSpc>
                <a:spcPts val="4324"/>
              </a:lnSpc>
              <a:spcBef>
                <a:spcPct val="0"/>
              </a:spcBef>
            </a:pPr>
            <a:r>
              <a:rPr lang="en-US" sz="3088">
                <a:solidFill>
                  <a:srgbClr val="FFFFFF"/>
                </a:solidFill>
                <a:latin typeface="Open Sans"/>
                <a:ea typeface="Open Sans"/>
                <a:cs typeface="Open Sans"/>
                <a:sym typeface="Open Sans"/>
              </a:rPr>
              <a:t>- Микротолқынды активация — реакцияны тездетіп, энергия шығынын азайтады;</a:t>
            </a:r>
          </a:p>
          <a:p>
            <a:pPr algn="l">
              <a:lnSpc>
                <a:spcPts val="4324"/>
              </a:lnSpc>
              <a:spcBef>
                <a:spcPct val="0"/>
              </a:spcBef>
            </a:pPr>
            <a:r>
              <a:rPr lang="en-US" sz="3088">
                <a:solidFill>
                  <a:srgbClr val="FFFFFF"/>
                </a:solidFill>
                <a:latin typeface="Open Sans"/>
                <a:ea typeface="Open Sans"/>
                <a:cs typeface="Open Sans"/>
                <a:sym typeface="Open Sans"/>
              </a:rPr>
              <a:t>- Фторлы қосылыстарды биологиялық белсенді молекулаларға айналдыруда осы механизм кеңінен қолданылып жатыр;</a:t>
            </a:r>
          </a:p>
          <a:p>
            <a:pPr algn="l">
              <a:lnSpc>
                <a:spcPts val="4324"/>
              </a:lnSpc>
              <a:spcBef>
                <a:spcPct val="0"/>
              </a:spcBef>
            </a:pPr>
            <a:r>
              <a:rPr lang="en-US" sz="3088">
                <a:solidFill>
                  <a:srgbClr val="FFFFFF"/>
                </a:solidFill>
                <a:latin typeface="Open Sans"/>
                <a:ea typeface="Open Sans"/>
                <a:cs typeface="Open Sans"/>
                <a:sym typeface="Open Sans"/>
              </a:rPr>
              <a:t>- Катализаторлық жүйелердің енгізілуі — кейбір жағдайларда реакцияны катализаторлармен (мысалы, нанобөлшектер) жеңілдету арқылы селективтілік пен шығым артады.</a:t>
            </a:r>
          </a:p>
          <a:p>
            <a:pPr algn="l">
              <a:lnSpc>
                <a:spcPts val="4324"/>
              </a:lnSpc>
              <a:spcBef>
                <a:spcPct val="0"/>
              </a:spcBef>
            </a:pPr>
            <a:endParaRPr lang="en-US" sz="3088">
              <a:solidFill>
                <a:srgbClr val="FFFFFF"/>
              </a:solidFill>
              <a:latin typeface="Open Sans"/>
              <a:ea typeface="Open Sans"/>
              <a:cs typeface="Open Sans"/>
              <a:sym typeface="Open Sans"/>
            </a:endParaRPr>
          </a:p>
          <a:p>
            <a:pPr algn="ctr">
              <a:lnSpc>
                <a:spcPts val="4324"/>
              </a:lnSpc>
              <a:spcBef>
                <a:spcPct val="0"/>
              </a:spcBef>
            </a:pPr>
            <a:r>
              <a:rPr lang="en-US" sz="3088">
                <a:solidFill>
                  <a:srgbClr val="FFFFFF"/>
                </a:solidFill>
                <a:latin typeface="Open Sans"/>
                <a:ea typeface="Open Sans"/>
                <a:cs typeface="Open Sans"/>
                <a:sym typeface="Open Sans"/>
              </a:rPr>
              <a:t>Сонымен, Арнольд-Элмс механизмі — ароматты қосылыстарда нуклеофильді орынбасу реакцияларының негізгі жолы. Бұл механизм күрделі органикалық синтездерде, әсіресе электрон тартқыш топтары бар бензол туындыларымен жұмыс істегенде өте тиімді. Қазіргі таңда бұл механизм жасыл химия талаптарына сай жаңартылып, селективті және энергия тиімді әдістермен дамып келеді.</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6128CD"/>
        </a:solidFill>
        <a:effectLst/>
      </p:bgPr>
    </p:bg>
    <p:spTree>
      <p:nvGrpSpPr>
        <p:cNvPr id="1" name=""/>
        <p:cNvGrpSpPr/>
        <p:nvPr/>
      </p:nvGrpSpPr>
      <p:grpSpPr>
        <a:xfrm>
          <a:off x="0" y="0"/>
          <a:ext cx="0" cy="0"/>
          <a:chOff x="0" y="0"/>
          <a:chExt cx="0" cy="0"/>
        </a:xfrm>
      </p:grpSpPr>
      <p:sp>
        <p:nvSpPr>
          <p:cNvPr id="2" name="TextBox 2"/>
          <p:cNvSpPr txBox="1"/>
          <p:nvPr/>
        </p:nvSpPr>
        <p:spPr>
          <a:xfrm>
            <a:off x="583095" y="205121"/>
            <a:ext cx="16676205" cy="9881889"/>
          </a:xfrm>
          <a:prstGeom prst="rect">
            <a:avLst/>
          </a:prstGeom>
        </p:spPr>
        <p:txBody>
          <a:bodyPr lIns="0" tIns="0" rIns="0" bIns="0" rtlCol="0" anchor="t">
            <a:spAutoFit/>
          </a:bodyPr>
          <a:lstStyle/>
          <a:p>
            <a:pPr algn="ctr">
              <a:lnSpc>
                <a:spcPts val="3953"/>
              </a:lnSpc>
              <a:spcBef>
                <a:spcPct val="0"/>
              </a:spcBef>
            </a:pPr>
            <a:r>
              <a:rPr lang="en-US" sz="2824" b="1">
                <a:solidFill>
                  <a:srgbClr val="FFFFFF"/>
                </a:solidFill>
                <a:latin typeface="Open Sans Bold"/>
                <a:ea typeface="Open Sans Bold"/>
                <a:cs typeface="Open Sans Bold"/>
                <a:sym typeface="Open Sans Bold"/>
              </a:rPr>
              <a:t>Бендин механизм (немесе «арин» механизмі)</a:t>
            </a:r>
          </a:p>
          <a:p>
            <a:pPr algn="ctr">
              <a:lnSpc>
                <a:spcPts val="3953"/>
              </a:lnSpc>
              <a:spcBef>
                <a:spcPct val="0"/>
              </a:spcBef>
            </a:pPr>
            <a:endParaRPr lang="en-US" sz="2824" b="1">
              <a:solidFill>
                <a:srgbClr val="FFFFFF"/>
              </a:solidFill>
              <a:latin typeface="Open Sans Bold"/>
              <a:ea typeface="Open Sans Bold"/>
              <a:cs typeface="Open Sans Bold"/>
              <a:sym typeface="Open Sans Bold"/>
            </a:endParaRPr>
          </a:p>
          <a:p>
            <a:pPr algn="ctr">
              <a:lnSpc>
                <a:spcPts val="3953"/>
              </a:lnSpc>
              <a:spcBef>
                <a:spcPct val="0"/>
              </a:spcBef>
            </a:pPr>
            <a:r>
              <a:rPr lang="en-US" sz="2824">
                <a:solidFill>
                  <a:srgbClr val="FFFFFF"/>
                </a:solidFill>
                <a:latin typeface="Open Sans"/>
                <a:ea typeface="Open Sans"/>
                <a:cs typeface="Open Sans"/>
                <a:sym typeface="Open Sans"/>
              </a:rPr>
              <a:t>Бендин механизмі-ароматты қосылыстардағы нуклеофильді орынбасу реакциясының бір түрі, ол көбінесе жоғары температурада немесе қатты негіздердің қатысуымен жүреді. Бұл механизм ароматты сақинадағы орынбасар топты (мысалы, галогенді) кетіріп, орнына нуклеофильді топтың түсуімен сипатталады.</a:t>
            </a:r>
          </a:p>
          <a:p>
            <a:pPr algn="ctr">
              <a:lnSpc>
                <a:spcPts val="3953"/>
              </a:lnSpc>
              <a:spcBef>
                <a:spcPct val="0"/>
              </a:spcBef>
            </a:pPr>
            <a:r>
              <a:rPr lang="en-US" sz="2824" b="1">
                <a:solidFill>
                  <a:srgbClr val="FFFFFF"/>
                </a:solidFill>
                <a:latin typeface="Open Sans Bold"/>
                <a:ea typeface="Open Sans Bold"/>
                <a:cs typeface="Open Sans Bold"/>
                <a:sym typeface="Open Sans Bold"/>
              </a:rPr>
              <a:t>Механизмнің кезеңдері:</a:t>
            </a:r>
          </a:p>
          <a:p>
            <a:pPr algn="ctr">
              <a:lnSpc>
                <a:spcPts val="3953"/>
              </a:lnSpc>
              <a:spcBef>
                <a:spcPct val="0"/>
              </a:spcBef>
            </a:pPr>
            <a:r>
              <a:rPr lang="en-US" sz="2824" i="1">
                <a:solidFill>
                  <a:srgbClr val="FFFFFF"/>
                </a:solidFill>
                <a:latin typeface="Open Sans Italics"/>
                <a:ea typeface="Open Sans Italics"/>
                <a:cs typeface="Open Sans Italics"/>
                <a:sym typeface="Open Sans Italics"/>
              </a:rPr>
              <a:t>1. Элиминация (кету) сатысы:</a:t>
            </a:r>
          </a:p>
          <a:p>
            <a:pPr algn="ctr">
              <a:lnSpc>
                <a:spcPts val="3953"/>
              </a:lnSpc>
              <a:spcBef>
                <a:spcPct val="0"/>
              </a:spcBef>
            </a:pPr>
            <a:r>
              <a:rPr lang="en-US" sz="2824">
                <a:solidFill>
                  <a:srgbClr val="FFFFFF"/>
                </a:solidFill>
                <a:latin typeface="Open Sans"/>
                <a:ea typeface="Open Sans"/>
                <a:cs typeface="Open Sans"/>
                <a:sym typeface="Open Sans"/>
              </a:rPr>
              <a:t>Ароматты галоген қосылығынан галоген атомы кетеді, осы кезде арин деп аталатын ерекше аралық қосылыс түзіледі. Арин - сақинадағы көміртек атомдары арасында үш орталықты екі электрондық байланыс бар, яғни ерекше құрылым.</a:t>
            </a:r>
          </a:p>
          <a:p>
            <a:pPr algn="ctr">
              <a:lnSpc>
                <a:spcPts val="3953"/>
              </a:lnSpc>
              <a:spcBef>
                <a:spcPct val="0"/>
              </a:spcBef>
            </a:pPr>
            <a:r>
              <a:rPr lang="en-US" sz="2824" i="1">
                <a:solidFill>
                  <a:srgbClr val="FFFFFF"/>
                </a:solidFill>
                <a:latin typeface="Open Sans Italics"/>
                <a:ea typeface="Open Sans Italics"/>
                <a:cs typeface="Open Sans Italics"/>
                <a:sym typeface="Open Sans Italics"/>
              </a:rPr>
              <a:t>2. Нуклеофильдің қосылуы:</a:t>
            </a:r>
          </a:p>
          <a:p>
            <a:pPr algn="ctr">
              <a:lnSpc>
                <a:spcPts val="3953"/>
              </a:lnSpc>
              <a:spcBef>
                <a:spcPct val="0"/>
              </a:spcBef>
            </a:pPr>
            <a:r>
              <a:rPr lang="en-US" sz="2824">
                <a:solidFill>
                  <a:srgbClr val="FFFFFF"/>
                </a:solidFill>
                <a:latin typeface="Open Sans"/>
                <a:ea typeface="Open Sans"/>
                <a:cs typeface="Open Sans"/>
                <a:sym typeface="Open Sans"/>
              </a:rPr>
              <a:t>Аринге күшті нуклеофиль шабуыл жасап, сақинаның ароматтылығын қалпына келтіреді. Нәтижесінде бастапқы галоген орнына нуклеофиль қосылады.</a:t>
            </a:r>
          </a:p>
          <a:p>
            <a:pPr algn="ctr">
              <a:lnSpc>
                <a:spcPts val="3953"/>
              </a:lnSpc>
              <a:spcBef>
                <a:spcPct val="0"/>
              </a:spcBef>
            </a:pPr>
            <a:r>
              <a:rPr lang="en-US" sz="2824" i="1">
                <a:solidFill>
                  <a:srgbClr val="FFFFFF"/>
                </a:solidFill>
                <a:latin typeface="Open Sans Italics"/>
                <a:ea typeface="Open Sans Italics"/>
                <a:cs typeface="Open Sans Italics"/>
                <a:sym typeface="Open Sans Italics"/>
              </a:rPr>
              <a:t>Жалпы мысал:</a:t>
            </a:r>
          </a:p>
          <a:p>
            <a:pPr algn="ctr">
              <a:lnSpc>
                <a:spcPts val="3953"/>
              </a:lnSpc>
              <a:spcBef>
                <a:spcPct val="0"/>
              </a:spcBef>
            </a:pPr>
            <a:r>
              <a:rPr lang="en-US" sz="2824">
                <a:solidFill>
                  <a:srgbClr val="FFFFFF"/>
                </a:solidFill>
                <a:latin typeface="Open Sans"/>
                <a:ea typeface="Open Sans"/>
                <a:cs typeface="Open Sans"/>
                <a:sym typeface="Open Sans"/>
              </a:rPr>
              <a:t>C6H5-Cl+NH2− → C6H5-NH2+Cl− (жоғары T)</a:t>
            </a:r>
          </a:p>
          <a:p>
            <a:pPr algn="ctr">
              <a:lnSpc>
                <a:spcPts val="3953"/>
              </a:lnSpc>
              <a:spcBef>
                <a:spcPct val="0"/>
              </a:spcBef>
            </a:pPr>
            <a:r>
              <a:rPr lang="en-US" sz="2824" i="1">
                <a:solidFill>
                  <a:srgbClr val="FFFFFF"/>
                </a:solidFill>
                <a:latin typeface="Open Sans Italics"/>
                <a:ea typeface="Open Sans Italics"/>
                <a:cs typeface="Open Sans Italics"/>
                <a:sym typeface="Open Sans Italics"/>
              </a:rPr>
              <a:t>Бұл реакцияда:</a:t>
            </a:r>
          </a:p>
          <a:p>
            <a:pPr algn="ctr">
              <a:lnSpc>
                <a:spcPts val="3953"/>
              </a:lnSpc>
              <a:spcBef>
                <a:spcPct val="0"/>
              </a:spcBef>
            </a:pPr>
            <a:r>
              <a:rPr lang="en-US" sz="2824">
                <a:solidFill>
                  <a:srgbClr val="FFFFFF"/>
                </a:solidFill>
                <a:latin typeface="Open Sans"/>
                <a:ea typeface="Open Sans"/>
                <a:cs typeface="Open Sans"/>
                <a:sym typeface="Open Sans"/>
              </a:rPr>
              <a:t>- Хлорбензол (C₆H₅–Cl) - бастапқы қосылыс</a:t>
            </a:r>
          </a:p>
          <a:p>
            <a:pPr algn="ctr">
              <a:lnSpc>
                <a:spcPts val="3953"/>
              </a:lnSpc>
              <a:spcBef>
                <a:spcPct val="0"/>
              </a:spcBef>
            </a:pPr>
            <a:r>
              <a:rPr lang="en-US" sz="2824">
                <a:solidFill>
                  <a:srgbClr val="FFFFFF"/>
                </a:solidFill>
                <a:latin typeface="Open Sans"/>
                <a:ea typeface="Open Sans"/>
                <a:cs typeface="Open Sans"/>
                <a:sym typeface="Open Sans"/>
              </a:rPr>
              <a:t>- NH₂⁻ - күшті нуклеофиль (амид ионы)</a:t>
            </a:r>
          </a:p>
          <a:p>
            <a:pPr algn="ctr">
              <a:lnSpc>
                <a:spcPts val="3953"/>
              </a:lnSpc>
              <a:spcBef>
                <a:spcPct val="0"/>
              </a:spcBef>
            </a:pPr>
            <a:r>
              <a:rPr lang="en-US" sz="2824">
                <a:solidFill>
                  <a:srgbClr val="FFFFFF"/>
                </a:solidFill>
                <a:latin typeface="Open Sans"/>
                <a:ea typeface="Open Sans"/>
                <a:cs typeface="Open Sans"/>
                <a:sym typeface="Open Sans"/>
              </a:rPr>
              <a:t>- Нәтижесінде анилин (C₆H₅–NH₂) түзіледі</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6128CD"/>
        </a:solidFill>
        <a:effectLst/>
      </p:bgPr>
    </p:bg>
    <p:spTree>
      <p:nvGrpSpPr>
        <p:cNvPr id="1" name=""/>
        <p:cNvGrpSpPr/>
        <p:nvPr/>
      </p:nvGrpSpPr>
      <p:grpSpPr>
        <a:xfrm>
          <a:off x="0" y="0"/>
          <a:ext cx="0" cy="0"/>
          <a:chOff x="0" y="0"/>
          <a:chExt cx="0" cy="0"/>
        </a:xfrm>
      </p:grpSpPr>
      <p:sp>
        <p:nvSpPr>
          <p:cNvPr id="2" name="TextBox 2"/>
          <p:cNvSpPr txBox="1"/>
          <p:nvPr/>
        </p:nvSpPr>
        <p:spPr>
          <a:xfrm>
            <a:off x="260739" y="2203954"/>
            <a:ext cx="17766522" cy="5812418"/>
          </a:xfrm>
          <a:prstGeom prst="rect">
            <a:avLst/>
          </a:prstGeom>
        </p:spPr>
        <p:txBody>
          <a:bodyPr lIns="0" tIns="0" rIns="0" bIns="0" rtlCol="0" anchor="t">
            <a:spAutoFit/>
          </a:bodyPr>
          <a:lstStyle/>
          <a:p>
            <a:pPr algn="ctr">
              <a:lnSpc>
                <a:spcPts val="4624"/>
              </a:lnSpc>
              <a:spcBef>
                <a:spcPct val="0"/>
              </a:spcBef>
            </a:pPr>
            <a:r>
              <a:rPr lang="en-US" sz="3303" b="1">
                <a:solidFill>
                  <a:srgbClr val="FFFFFF"/>
                </a:solidFill>
                <a:latin typeface="Open Sans Bold"/>
                <a:ea typeface="Open Sans Bold"/>
                <a:cs typeface="Open Sans Bold"/>
                <a:sym typeface="Open Sans Bold"/>
              </a:rPr>
              <a:t>Ерекшеліктері мен әсер етуші факторлар:</a:t>
            </a:r>
          </a:p>
          <a:p>
            <a:pPr algn="ctr">
              <a:lnSpc>
                <a:spcPts val="4624"/>
              </a:lnSpc>
              <a:spcBef>
                <a:spcPct val="0"/>
              </a:spcBef>
            </a:pPr>
            <a:endParaRPr lang="en-US" sz="3303" b="1">
              <a:solidFill>
                <a:srgbClr val="FFFFFF"/>
              </a:solidFill>
              <a:latin typeface="Open Sans Bold"/>
              <a:ea typeface="Open Sans Bold"/>
              <a:cs typeface="Open Sans Bold"/>
              <a:sym typeface="Open Sans Bold"/>
            </a:endParaRPr>
          </a:p>
          <a:p>
            <a:pPr algn="l">
              <a:lnSpc>
                <a:spcPts val="4624"/>
              </a:lnSpc>
              <a:spcBef>
                <a:spcPct val="0"/>
              </a:spcBef>
            </a:pPr>
            <a:r>
              <a:rPr lang="en-US" sz="3303">
                <a:solidFill>
                  <a:srgbClr val="FFFFFF"/>
                </a:solidFill>
                <a:latin typeface="Open Sans"/>
                <a:ea typeface="Open Sans"/>
                <a:cs typeface="Open Sans"/>
                <a:sym typeface="Open Sans"/>
              </a:rPr>
              <a:t>1. Жоғары температура және күшті негіздердің болуы. Реакцияның жүруі үшін жоғары энергия қажет, себебі ароматтылық уақытша бұзылады.</a:t>
            </a:r>
          </a:p>
          <a:p>
            <a:pPr algn="l">
              <a:lnSpc>
                <a:spcPts val="4624"/>
              </a:lnSpc>
              <a:spcBef>
                <a:spcPct val="0"/>
              </a:spcBef>
            </a:pPr>
            <a:r>
              <a:rPr lang="en-US" sz="3303">
                <a:solidFill>
                  <a:srgbClr val="FFFFFF"/>
                </a:solidFill>
                <a:latin typeface="Open Sans"/>
                <a:ea typeface="Open Sans"/>
                <a:cs typeface="Open Sans"/>
                <a:sym typeface="Open Sans"/>
              </a:rPr>
              <a:t>2. Нуклеофильдің күші. Амид иондары (NH₂⁻), гидроксид иондары (OH⁻) сияқты күшті нуклеофильдер тиімді.</a:t>
            </a:r>
          </a:p>
          <a:p>
            <a:pPr algn="l">
              <a:lnSpc>
                <a:spcPts val="4624"/>
              </a:lnSpc>
              <a:spcBef>
                <a:spcPct val="0"/>
              </a:spcBef>
            </a:pPr>
            <a:r>
              <a:rPr lang="en-US" sz="3303">
                <a:solidFill>
                  <a:srgbClr val="FFFFFF"/>
                </a:solidFill>
                <a:latin typeface="Open Sans"/>
                <a:ea typeface="Open Sans"/>
                <a:cs typeface="Open Sans"/>
                <a:sym typeface="Open Sans"/>
              </a:rPr>
              <a:t>3. Ароматты қосылыстың табиғаты. Галогеннің шығу қабілеті маңызды, және электроноакцептор топтардың болуы бұл механизмде міндетті емес.</a:t>
            </a:r>
          </a:p>
          <a:p>
            <a:pPr algn="l">
              <a:lnSpc>
                <a:spcPts val="4624"/>
              </a:lnSpc>
              <a:spcBef>
                <a:spcPct val="0"/>
              </a:spcBef>
            </a:pPr>
            <a:r>
              <a:rPr lang="en-US" sz="3303">
                <a:solidFill>
                  <a:srgbClr val="FFFFFF"/>
                </a:solidFill>
                <a:latin typeface="Open Sans"/>
                <a:ea typeface="Open Sans"/>
                <a:cs typeface="Open Sans"/>
                <a:sym typeface="Open Sans"/>
              </a:rPr>
              <a:t>4. Арин аралық қосылысының тұрақтылығы. Ариннің құрылымы реакция жылдамдығына әсер етеді.</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6128CD"/>
        </a:solidFill>
        <a:effectLst/>
      </p:bgPr>
    </p:bg>
    <p:spTree>
      <p:nvGrpSpPr>
        <p:cNvPr id="1" name=""/>
        <p:cNvGrpSpPr/>
        <p:nvPr/>
      </p:nvGrpSpPr>
      <p:grpSpPr>
        <a:xfrm>
          <a:off x="0" y="0"/>
          <a:ext cx="0" cy="0"/>
          <a:chOff x="0" y="0"/>
          <a:chExt cx="0" cy="0"/>
        </a:xfrm>
      </p:grpSpPr>
      <p:sp>
        <p:nvSpPr>
          <p:cNvPr id="2" name="TextBox 2"/>
          <p:cNvSpPr txBox="1"/>
          <p:nvPr/>
        </p:nvSpPr>
        <p:spPr>
          <a:xfrm>
            <a:off x="707487" y="1135023"/>
            <a:ext cx="16840938" cy="7104338"/>
          </a:xfrm>
          <a:prstGeom prst="rect">
            <a:avLst/>
          </a:prstGeom>
        </p:spPr>
        <p:txBody>
          <a:bodyPr lIns="0" tIns="0" rIns="0" bIns="0" rtlCol="0" anchor="t">
            <a:spAutoFit/>
          </a:bodyPr>
          <a:lstStyle/>
          <a:p>
            <a:pPr algn="ctr">
              <a:lnSpc>
                <a:spcPts val="4125"/>
              </a:lnSpc>
              <a:spcBef>
                <a:spcPct val="0"/>
              </a:spcBef>
            </a:pPr>
            <a:r>
              <a:rPr lang="en-US" sz="2946">
                <a:solidFill>
                  <a:srgbClr val="FFFFFF"/>
                </a:solidFill>
                <a:latin typeface="Open Sans"/>
                <a:ea typeface="Open Sans"/>
                <a:cs typeface="Open Sans"/>
                <a:sym typeface="Open Sans"/>
              </a:rPr>
              <a:t>Қазіргі уақытта арин аралық қосылыстарын зерттеу бағытында заманауи спектроскопиялық әдістер мен есептеу химиясы қолданылып, олардың табиғаты мен тұрақтылығы туралы нақты мәліметтер алынып жатыр. Сонымен қатар, нуклеофильді орынбасуды төмен температурада да жүзеге асыруға мүмкіндік беретін жаңа нуклеофильдер мен реакция шарттары ізделуде. Бұл механизмді жұмсартуға бағытталған катализаторлық процестер де белсенді зерттелуде, бұл энергия шығынын азайтуға көмектеседі. Сондай-ақ, биомедициналық синтез саласында арин механизмін пайдалану арқылы күрделі ароматты қосылыстарды тиімді синтездеу мүмкіндіктері артып келеді.</a:t>
            </a:r>
          </a:p>
          <a:p>
            <a:pPr algn="ctr">
              <a:lnSpc>
                <a:spcPts val="4125"/>
              </a:lnSpc>
              <a:spcBef>
                <a:spcPct val="0"/>
              </a:spcBef>
            </a:pPr>
            <a:endParaRPr lang="en-US" sz="2946">
              <a:solidFill>
                <a:srgbClr val="FFFFFF"/>
              </a:solidFill>
              <a:latin typeface="Open Sans"/>
              <a:ea typeface="Open Sans"/>
              <a:cs typeface="Open Sans"/>
              <a:sym typeface="Open Sans"/>
            </a:endParaRPr>
          </a:p>
          <a:p>
            <a:pPr algn="ctr">
              <a:lnSpc>
                <a:spcPts val="4125"/>
              </a:lnSpc>
              <a:spcBef>
                <a:spcPct val="0"/>
              </a:spcBef>
            </a:pPr>
            <a:r>
              <a:rPr lang="en-US" sz="2946">
                <a:solidFill>
                  <a:srgbClr val="FFFFFF"/>
                </a:solidFill>
                <a:latin typeface="Open Sans"/>
                <a:ea typeface="Open Sans"/>
                <a:cs typeface="Open Sans"/>
                <a:sym typeface="Open Sans"/>
              </a:rPr>
              <a:t>Сонымен, бендин механизмі — ароматты қосылыстарда нуклеофильді орынбасу реакцияларының ерекше түрі, ол арин аралық қосылысы арқылы жүреді. Бұл механизм жоғары температура мен күшті нуклеофильдердің қатысуымен сипатталады және күрделі молекулаларды синтездеу үшін маңызды. Қазіргі заманда оны зерттеу мен дамыту жаңа катализаторлар мен жұмсақ шарттарда реакцияны жүргізу әдістеріне бағытталған.</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6128CD"/>
        </a:solidFill>
        <a:effectLst/>
      </p:bgPr>
    </p:bg>
    <p:spTree>
      <p:nvGrpSpPr>
        <p:cNvPr id="1" name=""/>
        <p:cNvGrpSpPr/>
        <p:nvPr/>
      </p:nvGrpSpPr>
      <p:grpSpPr>
        <a:xfrm>
          <a:off x="0" y="0"/>
          <a:ext cx="0" cy="0"/>
          <a:chOff x="0" y="0"/>
          <a:chExt cx="0" cy="0"/>
        </a:xfrm>
      </p:grpSpPr>
      <p:sp>
        <p:nvSpPr>
          <p:cNvPr id="2" name="TextBox 2"/>
          <p:cNvSpPr txBox="1"/>
          <p:nvPr/>
        </p:nvSpPr>
        <p:spPr>
          <a:xfrm>
            <a:off x="1028700" y="296591"/>
            <a:ext cx="15448848" cy="9546798"/>
          </a:xfrm>
          <a:prstGeom prst="rect">
            <a:avLst/>
          </a:prstGeom>
        </p:spPr>
        <p:txBody>
          <a:bodyPr lIns="0" tIns="0" rIns="0" bIns="0" rtlCol="0" anchor="t">
            <a:spAutoFit/>
          </a:bodyPr>
          <a:lstStyle/>
          <a:p>
            <a:pPr algn="ctr">
              <a:lnSpc>
                <a:spcPts val="5098"/>
              </a:lnSpc>
              <a:spcBef>
                <a:spcPct val="0"/>
              </a:spcBef>
            </a:pPr>
            <a:r>
              <a:rPr lang="en-US" sz="3641" b="1">
                <a:solidFill>
                  <a:srgbClr val="FFFFFF"/>
                </a:solidFill>
                <a:latin typeface="Open Sans Bold"/>
                <a:ea typeface="Open Sans Bold"/>
                <a:cs typeface="Open Sans Bold"/>
                <a:sym typeface="Open Sans Bold"/>
              </a:rPr>
              <a:t>Радикалды нуклеофильді орынбасу</a:t>
            </a:r>
          </a:p>
          <a:p>
            <a:pPr algn="ctr">
              <a:lnSpc>
                <a:spcPts val="5098"/>
              </a:lnSpc>
              <a:spcBef>
                <a:spcPct val="0"/>
              </a:spcBef>
            </a:pPr>
            <a:r>
              <a:rPr lang="en-US" sz="3641">
                <a:solidFill>
                  <a:srgbClr val="FFFFFF"/>
                </a:solidFill>
                <a:latin typeface="Open Sans"/>
                <a:ea typeface="Open Sans"/>
                <a:cs typeface="Open Sans"/>
                <a:sym typeface="Open Sans"/>
              </a:rPr>
              <a:t>Радикалды нуклеофильді орынбасу — бұл ароматты қосылыстардағы орынбасу реакцияларының ерекше түрі, онда реакция радикалдық тізбекті механизммен жүреді. Бұл процесс көбінесе жарық немесе электрон беруші агенттердің әсерінен басталып, аралықта радикалдар түзіледі.</a:t>
            </a:r>
          </a:p>
          <a:p>
            <a:pPr algn="ctr">
              <a:lnSpc>
                <a:spcPts val="5098"/>
              </a:lnSpc>
              <a:spcBef>
                <a:spcPct val="0"/>
              </a:spcBef>
            </a:pPr>
            <a:r>
              <a:rPr lang="en-US" sz="3641" b="1">
                <a:solidFill>
                  <a:srgbClr val="FFFFFF"/>
                </a:solidFill>
                <a:latin typeface="Open Sans Bold"/>
                <a:ea typeface="Open Sans Bold"/>
                <a:cs typeface="Open Sans Bold"/>
                <a:sym typeface="Open Sans Bold"/>
              </a:rPr>
              <a:t>Механизм ерекшеліктері:</a:t>
            </a:r>
          </a:p>
          <a:p>
            <a:pPr algn="l">
              <a:lnSpc>
                <a:spcPts val="5098"/>
              </a:lnSpc>
              <a:spcBef>
                <a:spcPct val="0"/>
              </a:spcBef>
            </a:pPr>
            <a:r>
              <a:rPr lang="en-US" sz="3641">
                <a:solidFill>
                  <a:srgbClr val="FFFFFF"/>
                </a:solidFill>
                <a:latin typeface="Open Sans"/>
                <a:ea typeface="Open Sans"/>
                <a:cs typeface="Open Sans"/>
                <a:sym typeface="Open Sans"/>
              </a:rPr>
              <a:t>1. Инициация сатысы: жарық немесе электрон беруші реагент әсерінен ароматты галоген қосылығынан радикал-анион түзіледі.</a:t>
            </a:r>
          </a:p>
          <a:p>
            <a:pPr algn="l">
              <a:lnSpc>
                <a:spcPts val="5098"/>
              </a:lnSpc>
              <a:spcBef>
                <a:spcPct val="0"/>
              </a:spcBef>
            </a:pPr>
            <a:r>
              <a:rPr lang="en-US" sz="3641">
                <a:solidFill>
                  <a:srgbClr val="FFFFFF"/>
                </a:solidFill>
                <a:latin typeface="Open Sans"/>
                <a:ea typeface="Open Sans"/>
                <a:cs typeface="Open Sans"/>
                <a:sym typeface="Open Sans"/>
              </a:rPr>
              <a:t>2. Тізбекті таралу: радикал-анионнан кетуші топ бөлініп шығып, ароматты радикал пайда болады. Бұл радикал нуклеофильмен реакцияға түсіп, жаңа радикал-анион түзеді.</a:t>
            </a:r>
          </a:p>
          <a:p>
            <a:pPr algn="l">
              <a:lnSpc>
                <a:spcPts val="5098"/>
              </a:lnSpc>
              <a:spcBef>
                <a:spcPct val="0"/>
              </a:spcBef>
            </a:pPr>
            <a:r>
              <a:rPr lang="en-US" sz="3641">
                <a:solidFill>
                  <a:srgbClr val="FFFFFF"/>
                </a:solidFill>
                <a:latin typeface="Open Sans"/>
                <a:ea typeface="Open Sans"/>
                <a:cs typeface="Open Sans"/>
                <a:sym typeface="Open Sans"/>
              </a:rPr>
              <a:t>3. Тізбек реакциясының жалғасуы: реакция барысында радикалдар мен радикал-аниондар аралық қосылыстар ретінде қызмет етеді, реакция тізбегі ұзаққа созылуы мүмкін.</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6128CD"/>
        </a:solidFill>
        <a:effectLst/>
      </p:bgPr>
    </p:bg>
    <p:spTree>
      <p:nvGrpSpPr>
        <p:cNvPr id="1" name=""/>
        <p:cNvGrpSpPr/>
        <p:nvPr/>
      </p:nvGrpSpPr>
      <p:grpSpPr>
        <a:xfrm>
          <a:off x="0" y="0"/>
          <a:ext cx="0" cy="0"/>
          <a:chOff x="0" y="0"/>
          <a:chExt cx="0" cy="0"/>
        </a:xfrm>
      </p:grpSpPr>
      <p:sp>
        <p:nvSpPr>
          <p:cNvPr id="2" name="TextBox 2"/>
          <p:cNvSpPr txBox="1"/>
          <p:nvPr/>
        </p:nvSpPr>
        <p:spPr>
          <a:xfrm>
            <a:off x="798022" y="1519555"/>
            <a:ext cx="16691956" cy="7181215"/>
          </a:xfrm>
          <a:prstGeom prst="rect">
            <a:avLst/>
          </a:prstGeom>
        </p:spPr>
        <p:txBody>
          <a:bodyPr lIns="0" tIns="0" rIns="0" bIns="0" rtlCol="0" anchor="t">
            <a:spAutoFit/>
          </a:bodyPr>
          <a:lstStyle/>
          <a:p>
            <a:pPr algn="ctr">
              <a:lnSpc>
                <a:spcPts val="4759"/>
              </a:lnSpc>
              <a:spcBef>
                <a:spcPct val="0"/>
              </a:spcBef>
            </a:pPr>
            <a:r>
              <a:rPr lang="en-US" sz="3399" b="1">
                <a:solidFill>
                  <a:srgbClr val="FFFFFF"/>
                </a:solidFill>
                <a:latin typeface="Open Sans Bold"/>
                <a:ea typeface="Open Sans Bold"/>
                <a:cs typeface="Open Sans Bold"/>
                <a:sym typeface="Open Sans Bold"/>
              </a:rPr>
              <a:t>Мысал</a:t>
            </a:r>
            <a:r>
              <a:rPr lang="en-US" sz="3399">
                <a:solidFill>
                  <a:srgbClr val="FFFFFF"/>
                </a:solidFill>
                <a:latin typeface="Open Sans"/>
                <a:ea typeface="Open Sans"/>
                <a:cs typeface="Open Sans"/>
                <a:sym typeface="Open Sans"/>
              </a:rPr>
              <a:t>: жарық әсерінде фторбензолдың натрий натриянитидамен реакциясы кезінде фтор атомы нуклеофильмен радикалды түрде алмастырылады.</a:t>
            </a:r>
          </a:p>
          <a:p>
            <a:pPr algn="ctr">
              <a:lnSpc>
                <a:spcPts val="4759"/>
              </a:lnSpc>
              <a:spcBef>
                <a:spcPct val="0"/>
              </a:spcBef>
            </a:pPr>
            <a:endParaRPr lang="en-US" sz="3399">
              <a:solidFill>
                <a:srgbClr val="FFFFFF"/>
              </a:solidFill>
              <a:latin typeface="Open Sans"/>
              <a:ea typeface="Open Sans"/>
              <a:cs typeface="Open Sans"/>
              <a:sym typeface="Open Sans"/>
            </a:endParaRPr>
          </a:p>
          <a:p>
            <a:pPr algn="ctr">
              <a:lnSpc>
                <a:spcPts val="4759"/>
              </a:lnSpc>
              <a:spcBef>
                <a:spcPct val="0"/>
              </a:spcBef>
            </a:pPr>
            <a:r>
              <a:rPr lang="en-US" sz="3399" b="1">
                <a:solidFill>
                  <a:srgbClr val="FFFFFF"/>
                </a:solidFill>
                <a:latin typeface="Open Sans Bold"/>
                <a:ea typeface="Open Sans Bold"/>
                <a:cs typeface="Open Sans Bold"/>
                <a:sym typeface="Open Sans Bold"/>
              </a:rPr>
              <a:t>Қолдану және ғылыми жетістіктер:</a:t>
            </a:r>
            <a:r>
              <a:rPr lang="en-US" sz="3399">
                <a:solidFill>
                  <a:srgbClr val="FFFFFF"/>
                </a:solidFill>
                <a:latin typeface="Open Sans"/>
                <a:ea typeface="Open Sans"/>
                <a:cs typeface="Open Sans"/>
                <a:sym typeface="Open Sans"/>
              </a:rPr>
              <a:t> радикалды нуклеофильді орынбасу реакциялары жұмсақ шарттарда, мысалы, төмен температурада және жарықтың қатысуымен жүретіндіктен, органикалық синтезде жаңа мүмкіндіктер ашады. Бұл механизм органикалық электрохимия және фотокатализ саласында белсенді зерттелуде. Соңғы уақытта SRN1 реакциялары арқылы биоактивті молекулаларды модификациялау және қосымша функционализациялау әдістері жетілдірілуде. Сонымен қатар, радикалды механизмді түсінуге арналған жаңа спектроскопиялық және есептеу әдістері дамуда.</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7810" y="2098969"/>
            <a:ext cx="17792380" cy="6012862"/>
          </a:xfrm>
          <a:prstGeom prst="rect">
            <a:avLst/>
          </a:prstGeom>
        </p:spPr>
        <p:txBody>
          <a:bodyPr lIns="0" tIns="0" rIns="0" bIns="0" rtlCol="0" anchor="t">
            <a:spAutoFit/>
          </a:bodyPr>
          <a:lstStyle/>
          <a:p>
            <a:pPr algn="ctr">
              <a:lnSpc>
                <a:spcPts val="5317"/>
              </a:lnSpc>
              <a:spcBef>
                <a:spcPct val="0"/>
              </a:spcBef>
            </a:pPr>
            <a:r>
              <a:rPr lang="en-US" sz="3798" b="1">
                <a:solidFill>
                  <a:srgbClr val="220E47"/>
                </a:solidFill>
                <a:latin typeface="Open Sans Bold"/>
                <a:ea typeface="Open Sans Bold"/>
                <a:cs typeface="Open Sans Bold"/>
                <a:sym typeface="Open Sans Bold"/>
              </a:rPr>
              <a:t>Реакция шарттарына әсер ететін факторлар:</a:t>
            </a:r>
          </a:p>
          <a:p>
            <a:pPr algn="ctr">
              <a:lnSpc>
                <a:spcPts val="5317"/>
              </a:lnSpc>
              <a:spcBef>
                <a:spcPct val="0"/>
              </a:spcBef>
            </a:pPr>
            <a:endParaRPr lang="en-US" sz="3798" b="1">
              <a:solidFill>
                <a:srgbClr val="220E47"/>
              </a:solidFill>
              <a:latin typeface="Open Sans Bold"/>
              <a:ea typeface="Open Sans Bold"/>
              <a:cs typeface="Open Sans Bold"/>
              <a:sym typeface="Open Sans Bold"/>
            </a:endParaRPr>
          </a:p>
          <a:p>
            <a:pPr algn="ctr">
              <a:lnSpc>
                <a:spcPts val="5317"/>
              </a:lnSpc>
              <a:spcBef>
                <a:spcPct val="0"/>
              </a:spcBef>
            </a:pPr>
            <a:r>
              <a:rPr lang="en-US" sz="3798">
                <a:solidFill>
                  <a:srgbClr val="220E47"/>
                </a:solidFill>
                <a:latin typeface="Open Sans"/>
                <a:ea typeface="Open Sans"/>
                <a:cs typeface="Open Sans"/>
                <a:sym typeface="Open Sans"/>
              </a:rPr>
              <a:t>1. Электроноакцептор топтар (–NO₂, –CN, –COOH) сақинадағы электрон тығыздығын төмендетіп, нуклеофильді шабуылға жағдай жасайды;</a:t>
            </a:r>
          </a:p>
          <a:p>
            <a:pPr algn="ctr">
              <a:lnSpc>
                <a:spcPts val="5317"/>
              </a:lnSpc>
              <a:spcBef>
                <a:spcPct val="0"/>
              </a:spcBef>
            </a:pPr>
            <a:r>
              <a:rPr lang="en-US" sz="3798">
                <a:solidFill>
                  <a:srgbClr val="220E47"/>
                </a:solidFill>
                <a:latin typeface="Open Sans"/>
                <a:ea typeface="Open Sans"/>
                <a:cs typeface="Open Sans"/>
                <a:sym typeface="Open Sans"/>
              </a:rPr>
              <a:t>2. Галоген атомының табиғаты: F &gt; Cl &gt; Br &gt; I (электронды тарту қасиеті маңыздырақ);</a:t>
            </a:r>
          </a:p>
          <a:p>
            <a:pPr algn="ctr">
              <a:lnSpc>
                <a:spcPts val="5317"/>
              </a:lnSpc>
              <a:spcBef>
                <a:spcPct val="0"/>
              </a:spcBef>
            </a:pPr>
            <a:r>
              <a:rPr lang="en-US" sz="3798">
                <a:solidFill>
                  <a:srgbClr val="220E47"/>
                </a:solidFill>
                <a:latin typeface="Open Sans"/>
                <a:ea typeface="Open Sans"/>
                <a:cs typeface="Open Sans"/>
                <a:sym typeface="Open Sans"/>
              </a:rPr>
              <a:t>3. Нуклеофильдің күші: күшті нуклеофильдер (OH⁻, NH₂⁻, RO⁻) реакцияны жылдамдатады;</a:t>
            </a:r>
          </a:p>
          <a:p>
            <a:pPr algn="ctr">
              <a:lnSpc>
                <a:spcPts val="5317"/>
              </a:lnSpc>
              <a:spcBef>
                <a:spcPct val="0"/>
              </a:spcBef>
            </a:pPr>
            <a:r>
              <a:rPr lang="en-US" sz="3798">
                <a:solidFill>
                  <a:srgbClr val="220E47"/>
                </a:solidFill>
                <a:latin typeface="Open Sans"/>
                <a:ea typeface="Open Sans"/>
                <a:cs typeface="Open Sans"/>
                <a:sym typeface="Open Sans"/>
              </a:rPr>
              <a:t>4. Еріткіштер: полярлы протонды еріткіштер (су, спирттер) көбіне қолайлы.</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128CD"/>
        </a:solidFill>
        <a:effectLst/>
      </p:bgPr>
    </p:bg>
    <p:spTree>
      <p:nvGrpSpPr>
        <p:cNvPr id="1" name=""/>
        <p:cNvGrpSpPr/>
        <p:nvPr/>
      </p:nvGrpSpPr>
      <p:grpSpPr>
        <a:xfrm>
          <a:off x="0" y="0"/>
          <a:ext cx="0" cy="0"/>
          <a:chOff x="0" y="0"/>
          <a:chExt cx="0" cy="0"/>
        </a:xfrm>
      </p:grpSpPr>
      <p:sp>
        <p:nvSpPr>
          <p:cNvPr id="2" name="TextBox 2"/>
          <p:cNvSpPr txBox="1"/>
          <p:nvPr/>
        </p:nvSpPr>
        <p:spPr>
          <a:xfrm>
            <a:off x="514350" y="1219517"/>
            <a:ext cx="17259300" cy="7781290"/>
          </a:xfrm>
          <a:prstGeom prst="rect">
            <a:avLst/>
          </a:prstGeom>
        </p:spPr>
        <p:txBody>
          <a:bodyPr lIns="0" tIns="0" rIns="0" bIns="0" rtlCol="0" anchor="t">
            <a:spAutoFit/>
          </a:bodyPr>
          <a:lstStyle/>
          <a:p>
            <a:pPr algn="l">
              <a:lnSpc>
                <a:spcPts val="4759"/>
              </a:lnSpc>
              <a:spcBef>
                <a:spcPct val="0"/>
              </a:spcBef>
            </a:pPr>
            <a:r>
              <a:rPr lang="en-US" sz="3399" b="1">
                <a:solidFill>
                  <a:srgbClr val="FFFFFF"/>
                </a:solidFill>
                <a:latin typeface="Open Sans Bold"/>
                <a:ea typeface="Open Sans Bold"/>
                <a:cs typeface="Open Sans Bold"/>
                <a:sym typeface="Open Sans Bold"/>
              </a:rPr>
              <a:t>1. Ароматты қосылыстардағы электрофильді орынбасу реакциялары.</a:t>
            </a:r>
          </a:p>
          <a:p>
            <a:pPr algn="l">
              <a:lnSpc>
                <a:spcPts val="4759"/>
              </a:lnSpc>
              <a:spcBef>
                <a:spcPct val="0"/>
              </a:spcBef>
            </a:pPr>
            <a:endParaRPr lang="en-US" sz="3399" b="1">
              <a:solidFill>
                <a:srgbClr val="FFFFFF"/>
              </a:solidFill>
              <a:latin typeface="Open Sans Bold"/>
              <a:ea typeface="Open Sans Bold"/>
              <a:cs typeface="Open Sans Bold"/>
              <a:sym typeface="Open Sans Bold"/>
            </a:endParaRPr>
          </a:p>
          <a:p>
            <a:pPr algn="l">
              <a:lnSpc>
                <a:spcPts val="4759"/>
              </a:lnSpc>
              <a:spcBef>
                <a:spcPct val="0"/>
              </a:spcBef>
            </a:pPr>
            <a:r>
              <a:rPr lang="en-US" sz="3399" b="1">
                <a:solidFill>
                  <a:srgbClr val="FFFFFF"/>
                </a:solidFill>
                <a:latin typeface="Open Sans Bold"/>
                <a:ea typeface="Open Sans Bold"/>
                <a:cs typeface="Open Sans Bold"/>
                <a:sym typeface="Open Sans Bold"/>
              </a:rPr>
              <a:t>Электрофильді орынбасу</a:t>
            </a:r>
            <a:r>
              <a:rPr lang="en-US" sz="3399">
                <a:solidFill>
                  <a:srgbClr val="FFFFFF"/>
                </a:solidFill>
                <a:latin typeface="Open Sans"/>
                <a:ea typeface="Open Sans"/>
                <a:cs typeface="Open Sans"/>
                <a:sym typeface="Open Sans"/>
              </a:rPr>
              <a:t> — бұл ароматты қосылыстардағы сутек атомының электрофиль (электрон жетіспейтін бөлшек) әсерінен басқа атом немесе топпен алмасуы. Бензол сақинасы электрондарға бай болғандықтан, ол электрофильдермен әрекеттесуге бейім. Жалпы механизм (3 саты):</a:t>
            </a:r>
          </a:p>
          <a:p>
            <a:pPr algn="l">
              <a:lnSpc>
                <a:spcPts val="4759"/>
              </a:lnSpc>
              <a:spcBef>
                <a:spcPct val="0"/>
              </a:spcBef>
            </a:pPr>
            <a:r>
              <a:rPr lang="en-US" sz="3399" i="1">
                <a:solidFill>
                  <a:srgbClr val="FFFFFF"/>
                </a:solidFill>
                <a:latin typeface="Open Sans Italics"/>
                <a:ea typeface="Open Sans Italics"/>
                <a:cs typeface="Open Sans Italics"/>
                <a:sym typeface="Open Sans Italics"/>
              </a:rPr>
              <a:t>1-саты: Электрофильдің түзілуі (активация)</a:t>
            </a:r>
          </a:p>
          <a:p>
            <a:pPr algn="l">
              <a:lnSpc>
                <a:spcPts val="4759"/>
              </a:lnSpc>
              <a:spcBef>
                <a:spcPct val="0"/>
              </a:spcBef>
            </a:pPr>
            <a:r>
              <a:rPr lang="en-US" sz="3399">
                <a:solidFill>
                  <a:srgbClr val="FFFFFF"/>
                </a:solidFill>
                <a:latin typeface="Open Sans"/>
                <a:ea typeface="Open Sans"/>
                <a:cs typeface="Open Sans"/>
                <a:sym typeface="Open Sans"/>
              </a:rPr>
              <a:t>Мысалы, галогендеу кезінде Cl₂ → Cl⁺ + Cl⁻ (AlCl₃ қатысуымен)</a:t>
            </a:r>
          </a:p>
          <a:p>
            <a:pPr algn="l">
              <a:lnSpc>
                <a:spcPts val="4759"/>
              </a:lnSpc>
              <a:spcBef>
                <a:spcPct val="0"/>
              </a:spcBef>
            </a:pPr>
            <a:r>
              <a:rPr lang="en-US" sz="3399" i="1">
                <a:solidFill>
                  <a:srgbClr val="FFFFFF"/>
                </a:solidFill>
                <a:latin typeface="Open Sans Italics"/>
                <a:ea typeface="Open Sans Italics"/>
                <a:cs typeface="Open Sans Italics"/>
                <a:sym typeface="Open Sans Italics"/>
              </a:rPr>
              <a:t>2-саты: Электрофильдің шабуылы</a:t>
            </a:r>
          </a:p>
          <a:p>
            <a:pPr algn="l">
              <a:lnSpc>
                <a:spcPts val="4759"/>
              </a:lnSpc>
              <a:spcBef>
                <a:spcPct val="0"/>
              </a:spcBef>
            </a:pPr>
            <a:r>
              <a:rPr lang="en-US" sz="3399">
                <a:solidFill>
                  <a:srgbClr val="FFFFFF"/>
                </a:solidFill>
                <a:latin typeface="Open Sans"/>
                <a:ea typeface="Open Sans"/>
                <a:cs typeface="Open Sans"/>
                <a:sym typeface="Open Sans"/>
              </a:rPr>
              <a:t>Электрофиль π-электрон бұлтына шабуыл жасап, аралық σ-кешен (аренний ион) түзіледі.</a:t>
            </a:r>
          </a:p>
          <a:p>
            <a:pPr algn="l">
              <a:lnSpc>
                <a:spcPts val="4759"/>
              </a:lnSpc>
              <a:spcBef>
                <a:spcPct val="0"/>
              </a:spcBef>
            </a:pPr>
            <a:r>
              <a:rPr lang="en-US" sz="3399" i="1">
                <a:solidFill>
                  <a:srgbClr val="FFFFFF"/>
                </a:solidFill>
                <a:latin typeface="Open Sans Italics"/>
                <a:ea typeface="Open Sans Italics"/>
                <a:cs typeface="Open Sans Italics"/>
                <a:sym typeface="Open Sans Italics"/>
              </a:rPr>
              <a:t>3-саты: Протонның кетуі және ароматтылықтың қалпына келуі</a:t>
            </a:r>
          </a:p>
          <a:p>
            <a:pPr algn="l">
              <a:lnSpc>
                <a:spcPts val="4759"/>
              </a:lnSpc>
              <a:spcBef>
                <a:spcPct val="0"/>
              </a:spcBef>
            </a:pPr>
            <a:r>
              <a:rPr lang="en-US" sz="3399">
                <a:solidFill>
                  <a:srgbClr val="FFFFFF"/>
                </a:solidFill>
                <a:latin typeface="Open Sans"/>
                <a:ea typeface="Open Sans"/>
                <a:cs typeface="Open Sans"/>
                <a:sym typeface="Open Sans"/>
              </a:rPr>
              <a:t>Сақина ароматты күйіне қайта оралады, нәтижесінде орынбасқан өнім түзіледі.</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14350" y="1243973"/>
            <a:ext cx="17259300" cy="6825334"/>
          </a:xfrm>
          <a:prstGeom prst="rect">
            <a:avLst/>
          </a:prstGeom>
        </p:spPr>
        <p:txBody>
          <a:bodyPr lIns="0" tIns="0" rIns="0" bIns="0" rtlCol="0" anchor="t">
            <a:spAutoFit/>
          </a:bodyPr>
          <a:lstStyle/>
          <a:p>
            <a:pPr algn="just">
              <a:lnSpc>
                <a:spcPts val="3967"/>
              </a:lnSpc>
              <a:spcBef>
                <a:spcPct val="0"/>
              </a:spcBef>
            </a:pPr>
            <a:r>
              <a:rPr lang="en-US" sz="2833">
                <a:solidFill>
                  <a:srgbClr val="220E47"/>
                </a:solidFill>
                <a:latin typeface="Open Sans"/>
                <a:ea typeface="Open Sans"/>
                <a:cs typeface="Open Sans"/>
                <a:sym typeface="Open Sans"/>
              </a:rPr>
              <a:t>Қазіргі ғылыми зерттеулерде фторлы ароматты қосылыстарды селективті түрде биологиялық белсенді молекулаларға айналдыру үшін нуклеофильді орынбасу реакциялары кеңінен қолданылуда. Бұл әсіресе фторлы дәрілерді, мысалы антидепрессанттар мен қатерлі ісікке қарсы агенттерді модификациялауда өте маңызды болып табылады. Сонымен қатар, ароматты нуклеофильді орынбасу реакцияларын органикалық еріткіштерсіз, суда жүргізу әдістері дамып, бұл экологиялық таза және қалдықсыз технологияларға жол ашып отыр. Жаңа гетерогенді катализаторлар, оның ішінде цеолиттер мен палладий нанобөлшектері, ароматты қосылыстардағы селективті орынбасу реакцияларын тиімді жүргізуге мүмкіндік беруде. Сонымен қатар, микротолқын және ультрадыбыс әдістерінің көмегімен нуклеофильді орынбасуларды тез әрі энергия үнемдейтін түрде орындауға болады. Фотокаталитикалық жүйелер арқылы жарықтың көмегімен ароматты сақиналарды жұмсақ шарттарда активтендіріп, орынбасу реакцияларын жүргізу белсенді зерттелуде. Соңғы кездері биоортогоналды химия саласында ароматты сақинадағы нуклеофильді орынбасу реакцияларын тірі жасушаларда, яғни in vivo қауіпсіз жүргізудің жолдары да табылуда.</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84402" y="1402275"/>
            <a:ext cx="17519197" cy="7415774"/>
          </a:xfrm>
          <a:prstGeom prst="rect">
            <a:avLst/>
          </a:prstGeom>
        </p:spPr>
        <p:txBody>
          <a:bodyPr lIns="0" tIns="0" rIns="0" bIns="0" rtlCol="0" anchor="t">
            <a:spAutoFit/>
          </a:bodyPr>
          <a:lstStyle/>
          <a:p>
            <a:pPr algn="ctr">
              <a:lnSpc>
                <a:spcPts val="4916"/>
              </a:lnSpc>
              <a:spcBef>
                <a:spcPct val="0"/>
              </a:spcBef>
            </a:pPr>
            <a:r>
              <a:rPr lang="en-US" sz="3512" b="1">
                <a:solidFill>
                  <a:srgbClr val="220E47"/>
                </a:solidFill>
                <a:latin typeface="Open Sans Bold"/>
                <a:ea typeface="Open Sans Bold"/>
                <a:cs typeface="Open Sans Bold"/>
                <a:sym typeface="Open Sans Bold"/>
              </a:rPr>
              <a:t>Қолданылуы</a:t>
            </a:r>
            <a:r>
              <a:rPr lang="en-US" sz="3512">
                <a:solidFill>
                  <a:srgbClr val="220E47"/>
                </a:solidFill>
                <a:latin typeface="Open Sans"/>
                <a:ea typeface="Open Sans"/>
                <a:cs typeface="Open Sans"/>
                <a:sym typeface="Open Sans"/>
              </a:rPr>
              <a:t>: фармацевтикада: антибиотиктер, қатерлі ісікке қарсы препараттар, жүйке жүйесіне әсер ететін дәрілер синтезінде; ауыл шаруашылығында: пестицидтер мен гербицидтер жасауда; полимер химиясында: арнайы функционалды мономерлер мен стабилизаторлар алуда; бояғыштар мен еріткіштер өндірісінде.</a:t>
            </a:r>
          </a:p>
          <a:p>
            <a:pPr algn="ctr">
              <a:lnSpc>
                <a:spcPts val="4916"/>
              </a:lnSpc>
              <a:spcBef>
                <a:spcPct val="0"/>
              </a:spcBef>
            </a:pPr>
            <a:endParaRPr lang="en-US" sz="3512">
              <a:solidFill>
                <a:srgbClr val="220E47"/>
              </a:solidFill>
              <a:latin typeface="Open Sans"/>
              <a:ea typeface="Open Sans"/>
              <a:cs typeface="Open Sans"/>
              <a:sym typeface="Open Sans"/>
            </a:endParaRPr>
          </a:p>
          <a:p>
            <a:pPr algn="ctr">
              <a:lnSpc>
                <a:spcPts val="4916"/>
              </a:lnSpc>
              <a:spcBef>
                <a:spcPct val="0"/>
              </a:spcBef>
            </a:pPr>
            <a:r>
              <a:rPr lang="en-US" sz="3512">
                <a:solidFill>
                  <a:srgbClr val="220E47"/>
                </a:solidFill>
                <a:latin typeface="Open Sans"/>
                <a:ea typeface="Open Sans"/>
                <a:cs typeface="Open Sans"/>
                <a:sym typeface="Open Sans"/>
              </a:rPr>
              <a:t>Сонымен, </a:t>
            </a:r>
            <a:r>
              <a:rPr lang="en-US" sz="3512" b="1">
                <a:solidFill>
                  <a:srgbClr val="220E47"/>
                </a:solidFill>
                <a:latin typeface="Open Sans Bold"/>
                <a:ea typeface="Open Sans Bold"/>
                <a:cs typeface="Open Sans Bold"/>
                <a:sym typeface="Open Sans Bold"/>
              </a:rPr>
              <a:t>ароматты қосылыстардағы нуклеофильді орынбасу реакциялары </a:t>
            </a:r>
            <a:r>
              <a:rPr lang="en-US" sz="3512">
                <a:solidFill>
                  <a:srgbClr val="220E47"/>
                </a:solidFill>
                <a:latin typeface="Open Sans"/>
                <a:ea typeface="Open Sans"/>
                <a:cs typeface="Open Sans"/>
                <a:sym typeface="Open Sans"/>
              </a:rPr>
              <a:t>– синтетикалық органикалық химияның маңызды құралдарының бірі. Олардың көмегімен күрделі молекулаларды тиімді, селективті және экологиялық қауіпсіз жолмен алуға болады. Соңғы жетістіктер бұл реакцияларды өнеркәсіп пен биомедицина салаларына кеңінен енгізуге мүмкіндік беріп отыр.</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58273" y="1474342"/>
            <a:ext cx="16906871" cy="7414479"/>
          </a:xfrm>
          <a:prstGeom prst="rect">
            <a:avLst/>
          </a:prstGeom>
        </p:spPr>
        <p:txBody>
          <a:bodyPr lIns="0" tIns="0" rIns="0" bIns="0" rtlCol="0" anchor="t">
            <a:spAutoFit/>
          </a:bodyPr>
          <a:lstStyle/>
          <a:p>
            <a:pPr algn="ctr">
              <a:lnSpc>
                <a:spcPts val="4502"/>
              </a:lnSpc>
              <a:spcBef>
                <a:spcPct val="0"/>
              </a:spcBef>
            </a:pPr>
            <a:r>
              <a:rPr lang="en-US" sz="3216" b="1">
                <a:solidFill>
                  <a:srgbClr val="220E47"/>
                </a:solidFill>
                <a:latin typeface="Open Sans Bold"/>
                <a:ea typeface="Open Sans Bold"/>
                <a:cs typeface="Open Sans Bold"/>
                <a:sym typeface="Open Sans Bold"/>
              </a:rPr>
              <a:t>3. Ароматты сақинадағы бағыттау ережесі (орто-, мета-, пара-).</a:t>
            </a:r>
          </a:p>
          <a:p>
            <a:pPr algn="ctr">
              <a:lnSpc>
                <a:spcPts val="4502"/>
              </a:lnSpc>
              <a:spcBef>
                <a:spcPct val="0"/>
              </a:spcBef>
            </a:pPr>
            <a:endParaRPr lang="en-US" sz="3216" b="1">
              <a:solidFill>
                <a:srgbClr val="220E47"/>
              </a:solidFill>
              <a:latin typeface="Open Sans Bold"/>
              <a:ea typeface="Open Sans Bold"/>
              <a:cs typeface="Open Sans Bold"/>
              <a:sym typeface="Open Sans Bold"/>
            </a:endParaRPr>
          </a:p>
          <a:p>
            <a:pPr algn="ctr">
              <a:lnSpc>
                <a:spcPts val="4502"/>
              </a:lnSpc>
              <a:spcBef>
                <a:spcPct val="0"/>
              </a:spcBef>
            </a:pPr>
            <a:r>
              <a:rPr lang="en-US" sz="3216">
                <a:solidFill>
                  <a:srgbClr val="220E47"/>
                </a:solidFill>
                <a:latin typeface="Open Sans"/>
                <a:ea typeface="Open Sans"/>
                <a:cs typeface="Open Sans"/>
                <a:sym typeface="Open Sans"/>
              </a:rPr>
              <a:t>Ароматты сақинадағы орынбасу реакцияларында бұрынғы орынбасар топтар жаңа топтардың қай позицияға түсуін анықтайды. Бұл феноменді бағыттау ережелері деп атайды және ол үш негізгі бағытта көрінеді: орто-, мета- және пара- позициялары.</a:t>
            </a:r>
          </a:p>
          <a:p>
            <a:pPr algn="ctr">
              <a:lnSpc>
                <a:spcPts val="4502"/>
              </a:lnSpc>
              <a:spcBef>
                <a:spcPct val="0"/>
              </a:spcBef>
            </a:pPr>
            <a:r>
              <a:rPr lang="en-US" sz="3216" b="1">
                <a:solidFill>
                  <a:srgbClr val="220E47"/>
                </a:solidFill>
                <a:latin typeface="Open Sans Bold"/>
                <a:ea typeface="Open Sans Bold"/>
                <a:cs typeface="Open Sans Bold"/>
                <a:sym typeface="Open Sans Bold"/>
              </a:rPr>
              <a:t>Орто-, пара- бағыттаушылар:</a:t>
            </a:r>
          </a:p>
          <a:p>
            <a:pPr algn="ctr">
              <a:lnSpc>
                <a:spcPts val="4502"/>
              </a:lnSpc>
              <a:spcBef>
                <a:spcPct val="0"/>
              </a:spcBef>
            </a:pPr>
            <a:r>
              <a:rPr lang="en-US" sz="3216">
                <a:solidFill>
                  <a:srgbClr val="220E47"/>
                </a:solidFill>
                <a:latin typeface="Open Sans"/>
                <a:ea typeface="Open Sans"/>
                <a:cs typeface="Open Sans"/>
                <a:sym typeface="Open Sans"/>
              </a:rPr>
              <a:t>- Егер ароматты сақинадағы бастапқы орынбасар электрондар тартпайтындай немесе электрондар беретіндей топ болса, онда ол жаңа орынбасардың сақинадағы орто- (1,2) және пара- (1,4) позицияларына түсуін ынталандырады.</a:t>
            </a:r>
          </a:p>
          <a:p>
            <a:pPr algn="ctr">
              <a:lnSpc>
                <a:spcPts val="4502"/>
              </a:lnSpc>
              <a:spcBef>
                <a:spcPct val="0"/>
              </a:spcBef>
            </a:pPr>
            <a:r>
              <a:rPr lang="en-US" sz="3216">
                <a:solidFill>
                  <a:srgbClr val="220E47"/>
                </a:solidFill>
                <a:latin typeface="Open Sans"/>
                <a:ea typeface="Open Sans"/>
                <a:cs typeface="Open Sans"/>
                <a:sym typeface="Open Sans"/>
              </a:rPr>
              <a:t>- Мұндай топтарға - OH, NH₂, OR, алкил топтары жатады. Олар сақинаның π-электрондарын көбейтіп, реакцияны орто- және пара- позицияларға бағыттайды.</a:t>
            </a:r>
          </a:p>
          <a:p>
            <a:pPr algn="ctr">
              <a:lnSpc>
                <a:spcPts val="4502"/>
              </a:lnSpc>
              <a:spcBef>
                <a:spcPct val="0"/>
              </a:spcBef>
            </a:pPr>
            <a:r>
              <a:rPr lang="en-US" sz="3216">
                <a:solidFill>
                  <a:srgbClr val="220E47"/>
                </a:solidFill>
                <a:latin typeface="Open Sans"/>
                <a:ea typeface="Open Sans"/>
                <a:cs typeface="Open Sans"/>
                <a:sym typeface="Open Sans"/>
              </a:rPr>
              <a:t>- Мысалы, фенолдағы OH тобы жаңа орынбасарларды көбінесе орто- және пара- позицияларға бағыттайды.</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74440" y="981075"/>
            <a:ext cx="16739121" cy="8202872"/>
          </a:xfrm>
          <a:prstGeom prst="rect">
            <a:avLst/>
          </a:prstGeom>
        </p:spPr>
        <p:txBody>
          <a:bodyPr lIns="0" tIns="0" rIns="0" bIns="0" rtlCol="0" anchor="t">
            <a:spAutoFit/>
          </a:bodyPr>
          <a:lstStyle/>
          <a:p>
            <a:pPr algn="ctr">
              <a:lnSpc>
                <a:spcPts val="4098"/>
              </a:lnSpc>
              <a:spcBef>
                <a:spcPct val="0"/>
              </a:spcBef>
            </a:pPr>
            <a:r>
              <a:rPr lang="en-US" sz="2927" b="1">
                <a:solidFill>
                  <a:srgbClr val="220E47"/>
                </a:solidFill>
                <a:latin typeface="Open Sans Bold"/>
                <a:ea typeface="Open Sans Bold"/>
                <a:cs typeface="Open Sans Bold"/>
                <a:sym typeface="Open Sans Bold"/>
              </a:rPr>
              <a:t>Мета-бағыттаушылар:</a:t>
            </a:r>
          </a:p>
          <a:p>
            <a:pPr algn="ctr">
              <a:lnSpc>
                <a:spcPts val="4098"/>
              </a:lnSpc>
              <a:spcBef>
                <a:spcPct val="0"/>
              </a:spcBef>
            </a:pPr>
            <a:r>
              <a:rPr lang="en-US" sz="2927">
                <a:solidFill>
                  <a:srgbClr val="220E47"/>
                </a:solidFill>
                <a:latin typeface="Open Sans"/>
                <a:ea typeface="Open Sans"/>
                <a:cs typeface="Open Sans"/>
                <a:sym typeface="Open Sans"/>
              </a:rPr>
              <a:t>- Егер бастапқы орынбасар электрондарды сақинадан тартып алатын топ болса, онда жаңа орынбасар көбіне мета- (1,3) позициясына түсуге бейім болады.</a:t>
            </a:r>
          </a:p>
          <a:p>
            <a:pPr algn="ctr">
              <a:lnSpc>
                <a:spcPts val="4098"/>
              </a:lnSpc>
              <a:spcBef>
                <a:spcPct val="0"/>
              </a:spcBef>
            </a:pPr>
            <a:r>
              <a:rPr lang="en-US" sz="2927">
                <a:solidFill>
                  <a:srgbClr val="220E47"/>
                </a:solidFill>
                <a:latin typeface="Open Sans"/>
                <a:ea typeface="Open Sans"/>
                <a:cs typeface="Open Sans"/>
                <a:sym typeface="Open Sans"/>
              </a:rPr>
              <a:t>- Мұндай топтарға - NO₂, COOH, SO₃H, CN, CF₃ және т.б. жатады. Олар ароматты сақинадағы электрон тығыздығын төмендетіп, орто- және пара- позиаларды нашар белсендіреді.</a:t>
            </a:r>
          </a:p>
          <a:p>
            <a:pPr algn="ctr">
              <a:lnSpc>
                <a:spcPts val="4098"/>
              </a:lnSpc>
              <a:spcBef>
                <a:spcPct val="0"/>
              </a:spcBef>
            </a:pPr>
            <a:r>
              <a:rPr lang="en-US" sz="2927">
                <a:solidFill>
                  <a:srgbClr val="220E47"/>
                </a:solidFill>
                <a:latin typeface="Open Sans"/>
                <a:ea typeface="Open Sans"/>
                <a:cs typeface="Open Sans"/>
                <a:sym typeface="Open Sans"/>
              </a:rPr>
              <a:t>- Мысалы, нитробензолдағы NO₂ тобы жаңа орынбасарлардың мета- позицияға түсуін бағыттайды.</a:t>
            </a:r>
          </a:p>
          <a:p>
            <a:pPr algn="ctr">
              <a:lnSpc>
                <a:spcPts val="4098"/>
              </a:lnSpc>
              <a:spcBef>
                <a:spcPct val="0"/>
              </a:spcBef>
            </a:pPr>
            <a:endParaRPr lang="en-US" sz="2927">
              <a:solidFill>
                <a:srgbClr val="220E47"/>
              </a:solidFill>
              <a:latin typeface="Open Sans"/>
              <a:ea typeface="Open Sans"/>
              <a:cs typeface="Open Sans"/>
              <a:sym typeface="Open Sans"/>
            </a:endParaRPr>
          </a:p>
          <a:p>
            <a:pPr algn="ctr">
              <a:lnSpc>
                <a:spcPts val="4098"/>
              </a:lnSpc>
              <a:spcBef>
                <a:spcPct val="0"/>
              </a:spcBef>
            </a:pPr>
            <a:r>
              <a:rPr lang="en-US" sz="2927" b="1">
                <a:solidFill>
                  <a:srgbClr val="220E47"/>
                </a:solidFill>
                <a:latin typeface="Open Sans Bold"/>
                <a:ea typeface="Open Sans Bold"/>
                <a:cs typeface="Open Sans Bold"/>
                <a:sym typeface="Open Sans Bold"/>
              </a:rPr>
              <a:t>Негізгі қағидалар:</a:t>
            </a:r>
          </a:p>
          <a:p>
            <a:pPr algn="ctr">
              <a:lnSpc>
                <a:spcPts val="4098"/>
              </a:lnSpc>
              <a:spcBef>
                <a:spcPct val="0"/>
              </a:spcBef>
            </a:pPr>
            <a:r>
              <a:rPr lang="en-US" sz="2927">
                <a:solidFill>
                  <a:srgbClr val="220E47"/>
                </a:solidFill>
                <a:latin typeface="Open Sans"/>
                <a:ea typeface="Open Sans"/>
                <a:cs typeface="Open Sans"/>
                <a:sym typeface="Open Sans"/>
              </a:rPr>
              <a:t>- Электрон беретін топтар (активаторлар) — орто- және пара- бағыттаушылар.</a:t>
            </a:r>
          </a:p>
          <a:p>
            <a:pPr algn="ctr">
              <a:lnSpc>
                <a:spcPts val="4098"/>
              </a:lnSpc>
              <a:spcBef>
                <a:spcPct val="0"/>
              </a:spcBef>
            </a:pPr>
            <a:r>
              <a:rPr lang="en-US" sz="2927">
                <a:solidFill>
                  <a:srgbClr val="220E47"/>
                </a:solidFill>
                <a:latin typeface="Open Sans"/>
                <a:ea typeface="Open Sans"/>
                <a:cs typeface="Open Sans"/>
                <a:sym typeface="Open Sans"/>
              </a:rPr>
              <a:t>- Электрон тартатын топтар (дезактиваторлар) — мета- бағыттаушылар.</a:t>
            </a:r>
          </a:p>
          <a:p>
            <a:pPr algn="ctr">
              <a:lnSpc>
                <a:spcPts val="4098"/>
              </a:lnSpc>
              <a:spcBef>
                <a:spcPct val="0"/>
              </a:spcBef>
            </a:pPr>
            <a:r>
              <a:rPr lang="en-US" sz="2927">
                <a:solidFill>
                  <a:srgbClr val="220E47"/>
                </a:solidFill>
                <a:latin typeface="Open Sans"/>
                <a:ea typeface="Open Sans"/>
                <a:cs typeface="Open Sans"/>
                <a:sym typeface="Open Sans"/>
              </a:rPr>
              <a:t>- Бағыттау қасиеті орынбасардың химиялық табиғатына және оның электрондық әсеріне байланысты.</a:t>
            </a:r>
          </a:p>
          <a:p>
            <a:pPr algn="ctr">
              <a:lnSpc>
                <a:spcPts val="4098"/>
              </a:lnSpc>
              <a:spcBef>
                <a:spcPct val="0"/>
              </a:spcBef>
            </a:pPr>
            <a:r>
              <a:rPr lang="en-US" sz="2927">
                <a:solidFill>
                  <a:srgbClr val="220E47"/>
                </a:solidFill>
                <a:latin typeface="Open Sans"/>
                <a:ea typeface="Open Sans"/>
                <a:cs typeface="Open Sans"/>
                <a:sym typeface="Open Sans"/>
              </a:rPr>
              <a:t>Сонымен, бағыттау ережелері ароматты орынбасу реакцияларын жоспарлауда маңызды рөл атқарады. Олардың көмегімен өнімдердің құрылымын алдын ала болжауға және қажетті орынбасу позициясын таңдауға болады.</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90732" y="1569696"/>
            <a:ext cx="16506537" cy="7688604"/>
          </a:xfrm>
          <a:prstGeom prst="rect">
            <a:avLst/>
          </a:prstGeom>
        </p:spPr>
        <p:txBody>
          <a:bodyPr lIns="0" tIns="0" rIns="0" bIns="0" rtlCol="0" anchor="t">
            <a:spAutoFit/>
          </a:bodyPr>
          <a:lstStyle/>
          <a:p>
            <a:pPr algn="l">
              <a:lnSpc>
                <a:spcPts val="4093"/>
              </a:lnSpc>
              <a:spcBef>
                <a:spcPct val="0"/>
              </a:spcBef>
            </a:pPr>
            <a:r>
              <a:rPr lang="en-US" sz="2924" b="1">
                <a:solidFill>
                  <a:srgbClr val="220E47"/>
                </a:solidFill>
                <a:latin typeface="Open Sans Bold"/>
                <a:ea typeface="Open Sans Bold"/>
                <a:cs typeface="Open Sans Bold"/>
                <a:sym typeface="Open Sans Bold"/>
              </a:rPr>
              <a:t>Бақылау сұрақтары:</a:t>
            </a:r>
          </a:p>
          <a:p>
            <a:pPr algn="l">
              <a:lnSpc>
                <a:spcPts val="4093"/>
              </a:lnSpc>
              <a:spcBef>
                <a:spcPct val="0"/>
              </a:spcBef>
            </a:pPr>
            <a:r>
              <a:rPr lang="en-US" sz="2924" b="1">
                <a:solidFill>
                  <a:srgbClr val="220E47"/>
                </a:solidFill>
                <a:latin typeface="Open Sans Bold"/>
                <a:ea typeface="Open Sans Bold"/>
                <a:cs typeface="Open Sans Bold"/>
                <a:sym typeface="Open Sans Bold"/>
              </a:rPr>
              <a:t>1. Электрофильді орынбасу реакцияларының жалпы механизмі қандай?</a:t>
            </a:r>
          </a:p>
          <a:p>
            <a:pPr algn="l">
              <a:lnSpc>
                <a:spcPts val="4093"/>
              </a:lnSpc>
              <a:spcBef>
                <a:spcPct val="0"/>
              </a:spcBef>
            </a:pPr>
            <a:r>
              <a:rPr lang="en-US" sz="2924" b="1">
                <a:solidFill>
                  <a:srgbClr val="220E47"/>
                </a:solidFill>
                <a:latin typeface="Open Sans Bold"/>
                <a:ea typeface="Open Sans Bold"/>
                <a:cs typeface="Open Sans Bold"/>
                <a:sym typeface="Open Sans Bold"/>
              </a:rPr>
              <a:t>2. Нуклеофильді орынбасу реакциясы қандай ароматты қосылыстарда жүреді?</a:t>
            </a:r>
          </a:p>
          <a:p>
            <a:pPr algn="l">
              <a:lnSpc>
                <a:spcPts val="4093"/>
              </a:lnSpc>
              <a:spcBef>
                <a:spcPct val="0"/>
              </a:spcBef>
            </a:pPr>
            <a:r>
              <a:rPr lang="en-US" sz="2924" b="1">
                <a:solidFill>
                  <a:srgbClr val="220E47"/>
                </a:solidFill>
                <a:latin typeface="Open Sans Bold"/>
                <a:ea typeface="Open Sans Bold"/>
                <a:cs typeface="Open Sans Bold"/>
                <a:sym typeface="Open Sans Bold"/>
              </a:rPr>
              <a:t>3. Ароматты сақинада электронбергіш топтар жаңа орынбасуды қай позицияға бағыттайды?</a:t>
            </a:r>
          </a:p>
          <a:p>
            <a:pPr algn="l">
              <a:lnSpc>
                <a:spcPts val="4093"/>
              </a:lnSpc>
              <a:spcBef>
                <a:spcPct val="0"/>
              </a:spcBef>
            </a:pPr>
            <a:r>
              <a:rPr lang="en-US" sz="2924" b="1">
                <a:solidFill>
                  <a:srgbClr val="220E47"/>
                </a:solidFill>
                <a:latin typeface="Open Sans Bold"/>
                <a:ea typeface="Open Sans Bold"/>
                <a:cs typeface="Open Sans Bold"/>
                <a:sym typeface="Open Sans Bold"/>
              </a:rPr>
              <a:t>4. Электронтартқыш топтарға мысал келтіріп, олардың бағыттауын түсіндіріңіз.</a:t>
            </a:r>
          </a:p>
          <a:p>
            <a:pPr algn="l">
              <a:lnSpc>
                <a:spcPts val="4093"/>
              </a:lnSpc>
              <a:spcBef>
                <a:spcPct val="0"/>
              </a:spcBef>
            </a:pPr>
            <a:r>
              <a:rPr lang="en-US" sz="2924" b="1">
                <a:solidFill>
                  <a:srgbClr val="220E47"/>
                </a:solidFill>
                <a:latin typeface="Open Sans Bold"/>
                <a:ea typeface="Open Sans Bold"/>
                <a:cs typeface="Open Sans Bold"/>
                <a:sym typeface="Open Sans Bold"/>
              </a:rPr>
              <a:t>5. Орто-, мета-, пара- бағыттаудың практикалық маңызы қандай?</a:t>
            </a:r>
          </a:p>
          <a:p>
            <a:pPr algn="l">
              <a:lnSpc>
                <a:spcPts val="4093"/>
              </a:lnSpc>
              <a:spcBef>
                <a:spcPct val="0"/>
              </a:spcBef>
            </a:pPr>
            <a:r>
              <a:rPr lang="en-US" sz="2924" b="1">
                <a:solidFill>
                  <a:srgbClr val="220E47"/>
                </a:solidFill>
                <a:latin typeface="Open Sans Bold"/>
                <a:ea typeface="Open Sans Bold"/>
                <a:cs typeface="Open Sans Bold"/>
                <a:sym typeface="Open Sans Bold"/>
              </a:rPr>
              <a:t>6. Орто-, мета-, пара- бағыттаушылар дегеніміз не? Олар қандай топтарға бөлінеді?</a:t>
            </a:r>
          </a:p>
          <a:p>
            <a:pPr algn="l">
              <a:lnSpc>
                <a:spcPts val="4093"/>
              </a:lnSpc>
              <a:spcBef>
                <a:spcPct val="0"/>
              </a:spcBef>
            </a:pPr>
            <a:r>
              <a:rPr lang="en-US" sz="2924" b="1">
                <a:solidFill>
                  <a:srgbClr val="220E47"/>
                </a:solidFill>
                <a:latin typeface="Open Sans Bold"/>
                <a:ea typeface="Open Sans Bold"/>
                <a:cs typeface="Open Sans Bold"/>
                <a:sym typeface="Open Sans Bold"/>
              </a:rPr>
              <a:t>7. Электрондонорлық және электроноакцепторлық орынбасушы топтар ароматты сақинадағы жаңа орынбасардың орнын қалай анықтайды?</a:t>
            </a:r>
          </a:p>
          <a:p>
            <a:pPr algn="l">
              <a:lnSpc>
                <a:spcPts val="4093"/>
              </a:lnSpc>
              <a:spcBef>
                <a:spcPct val="0"/>
              </a:spcBef>
            </a:pPr>
            <a:r>
              <a:rPr lang="en-US" sz="2924" b="1">
                <a:solidFill>
                  <a:srgbClr val="220E47"/>
                </a:solidFill>
                <a:latin typeface="Open Sans Bold"/>
                <a:ea typeface="Open Sans Bold"/>
                <a:cs typeface="Open Sans Bold"/>
                <a:sym typeface="Open Sans Bold"/>
              </a:rPr>
              <a:t>8. NO₂ және OH топтары бар бензол туындыларында орынбасу қай бағытта жүреді? Неліктен?</a:t>
            </a:r>
          </a:p>
          <a:p>
            <a:pPr algn="l">
              <a:lnSpc>
                <a:spcPts val="4093"/>
              </a:lnSpc>
              <a:spcBef>
                <a:spcPct val="0"/>
              </a:spcBef>
            </a:pPr>
            <a:r>
              <a:rPr lang="en-US" sz="2924" b="1">
                <a:solidFill>
                  <a:srgbClr val="220E47"/>
                </a:solidFill>
                <a:latin typeface="Open Sans Bold"/>
                <a:ea typeface="Open Sans Bold"/>
                <a:cs typeface="Open Sans Bold"/>
                <a:sym typeface="Open Sans Bold"/>
              </a:rPr>
              <a:t>9. Ароматты сақинадағы бағыттаушы әсерлер реакция механизмінің жылдамдығына қалай әсер етеді?</a:t>
            </a:r>
          </a:p>
          <a:p>
            <a:pPr algn="l">
              <a:lnSpc>
                <a:spcPts val="4093"/>
              </a:lnSpc>
              <a:spcBef>
                <a:spcPct val="0"/>
              </a:spcBef>
            </a:pPr>
            <a:r>
              <a:rPr lang="en-US" sz="2924" b="1">
                <a:solidFill>
                  <a:srgbClr val="220E47"/>
                </a:solidFill>
                <a:latin typeface="Open Sans Bold"/>
                <a:ea typeface="Open Sans Bold"/>
                <a:cs typeface="Open Sans Bold"/>
                <a:sym typeface="Open Sans Bold"/>
              </a:rPr>
              <a: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86200" y="3695700"/>
            <a:ext cx="9768893" cy="1015663"/>
          </a:xfrm>
          <a:prstGeom prst="rect">
            <a:avLst/>
          </a:prstGeom>
          <a:noFill/>
        </p:spPr>
        <p:txBody>
          <a:bodyPr wrap="none" rtlCol="0">
            <a:spAutoFit/>
          </a:bodyPr>
          <a:lstStyle/>
          <a:p>
            <a:r>
              <a:rPr lang="kk-KZ" sz="6000" b="1" dirty="0" smtClean="0"/>
              <a:t>НАЗАРЛАРЫҢЫЗҒА РАҚМЕТ!</a:t>
            </a:r>
            <a:endParaRPr lang="ru-RU" sz="6000" b="1" dirty="0"/>
          </a:p>
        </p:txBody>
      </p:sp>
    </p:spTree>
    <p:extLst>
      <p:ext uri="{BB962C8B-B14F-4D97-AF65-F5344CB8AC3E}">
        <p14:creationId xmlns:p14="http://schemas.microsoft.com/office/powerpoint/2010/main" val="2254117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128CD"/>
        </a:solidFill>
        <a:effectLst/>
      </p:bgPr>
    </p:bg>
    <p:spTree>
      <p:nvGrpSpPr>
        <p:cNvPr id="1" name=""/>
        <p:cNvGrpSpPr/>
        <p:nvPr/>
      </p:nvGrpSpPr>
      <p:grpSpPr>
        <a:xfrm>
          <a:off x="0" y="0"/>
          <a:ext cx="0" cy="0"/>
          <a:chOff x="0" y="0"/>
          <a:chExt cx="0" cy="0"/>
        </a:xfrm>
      </p:grpSpPr>
      <p:sp>
        <p:nvSpPr>
          <p:cNvPr id="2" name="TextBox 2"/>
          <p:cNvSpPr txBox="1"/>
          <p:nvPr/>
        </p:nvSpPr>
        <p:spPr>
          <a:xfrm>
            <a:off x="382013" y="1219517"/>
            <a:ext cx="17523973" cy="8038783"/>
          </a:xfrm>
          <a:prstGeom prst="rect">
            <a:avLst/>
          </a:prstGeom>
        </p:spPr>
        <p:txBody>
          <a:bodyPr lIns="0" tIns="0" rIns="0" bIns="0" rtlCol="0" anchor="t">
            <a:spAutoFit/>
          </a:bodyPr>
          <a:lstStyle/>
          <a:p>
            <a:pPr algn="ctr">
              <a:lnSpc>
                <a:spcPts val="4918"/>
              </a:lnSpc>
              <a:spcBef>
                <a:spcPct val="0"/>
              </a:spcBef>
            </a:pPr>
            <a:r>
              <a:rPr lang="en-US" sz="3513" b="1">
                <a:solidFill>
                  <a:srgbClr val="FFFFFF"/>
                </a:solidFill>
                <a:latin typeface="Open Sans Bold"/>
                <a:ea typeface="Open Sans Bold"/>
                <a:cs typeface="Open Sans Bold"/>
                <a:sym typeface="Open Sans Bold"/>
              </a:rPr>
              <a:t>Негізгі электрофильді орынбасу реакциялары.</a:t>
            </a:r>
          </a:p>
          <a:p>
            <a:pPr algn="ctr">
              <a:lnSpc>
                <a:spcPts val="4918"/>
              </a:lnSpc>
              <a:spcBef>
                <a:spcPct val="0"/>
              </a:spcBef>
            </a:pPr>
            <a:r>
              <a:rPr lang="en-US" sz="3513" b="1">
                <a:solidFill>
                  <a:srgbClr val="FFFFFF"/>
                </a:solidFill>
                <a:latin typeface="Open Sans Bold"/>
                <a:ea typeface="Open Sans Bold"/>
                <a:cs typeface="Open Sans Bold"/>
                <a:sym typeface="Open Sans Bold"/>
              </a:rPr>
              <a:t>Нитрлеу.</a:t>
            </a:r>
          </a:p>
          <a:p>
            <a:pPr algn="ctr">
              <a:lnSpc>
                <a:spcPts val="4918"/>
              </a:lnSpc>
              <a:spcBef>
                <a:spcPct val="0"/>
              </a:spcBef>
            </a:pPr>
            <a:r>
              <a:rPr lang="en-US" sz="3513" b="1">
                <a:solidFill>
                  <a:srgbClr val="FFFFFF"/>
                </a:solidFill>
                <a:latin typeface="Open Sans Bold"/>
                <a:ea typeface="Open Sans Bold"/>
                <a:cs typeface="Open Sans Bold"/>
                <a:sym typeface="Open Sans Bold"/>
              </a:rPr>
              <a:t>Нитрлеу </a:t>
            </a:r>
            <a:r>
              <a:rPr lang="en-US" sz="3513">
                <a:solidFill>
                  <a:srgbClr val="FFFFFF"/>
                </a:solidFill>
                <a:latin typeface="Open Sans"/>
                <a:ea typeface="Open Sans"/>
                <a:cs typeface="Open Sans"/>
                <a:sym typeface="Open Sans"/>
              </a:rPr>
              <a:t>— ароматты қосылыстардың электрофильді орынбасу реакцияларының ең маңызды түрлерінің бірі. Бұл реакцияда ароматты сақинаға нитро тобы (–NO₂) енгізіледі. Нитрлеу реакциясы негізінен бензол мен оның туындыларына қолданылады және өндірісте кеңінен қолданыс тапқан.</a:t>
            </a:r>
          </a:p>
          <a:p>
            <a:pPr algn="ctr">
              <a:lnSpc>
                <a:spcPts val="4918"/>
              </a:lnSpc>
              <a:spcBef>
                <a:spcPct val="0"/>
              </a:spcBef>
            </a:pPr>
            <a:endParaRPr lang="en-US" sz="3513">
              <a:solidFill>
                <a:srgbClr val="FFFFFF"/>
              </a:solidFill>
              <a:latin typeface="Open Sans"/>
              <a:ea typeface="Open Sans"/>
              <a:cs typeface="Open Sans"/>
              <a:sym typeface="Open Sans"/>
            </a:endParaRPr>
          </a:p>
          <a:p>
            <a:pPr algn="ctr">
              <a:lnSpc>
                <a:spcPts val="4918"/>
              </a:lnSpc>
              <a:spcBef>
                <a:spcPct val="0"/>
              </a:spcBef>
            </a:pPr>
            <a:r>
              <a:rPr lang="en-US" sz="3513">
                <a:solidFill>
                  <a:srgbClr val="FFFFFF"/>
                </a:solidFill>
                <a:latin typeface="Open Sans"/>
                <a:ea typeface="Open Sans"/>
                <a:cs typeface="Open Sans"/>
                <a:sym typeface="Open Sans"/>
              </a:rPr>
              <a:t>Нитрлеу реакциясы концентрлі азот қышқылы (HNO₃) мен концентрлі күкірт қышқылының (H₂SO₄) қоспасын пайдаланып жүргізіледі. Бұл жағдайда H₂SO₄ катализатор әрі сусыздандырғыш рөлін атқарады, нәтижесінде өте реакцияға қабілетті нитроний катионы (NO₂⁺) түзіледі — ол негізгі электрофиль болып табылады:</a:t>
            </a:r>
          </a:p>
          <a:p>
            <a:pPr algn="ctr">
              <a:lnSpc>
                <a:spcPts val="4918"/>
              </a:lnSpc>
              <a:spcBef>
                <a:spcPct val="0"/>
              </a:spcBef>
            </a:pPr>
            <a:r>
              <a:rPr lang="en-US" sz="3513">
                <a:solidFill>
                  <a:srgbClr val="FFFFFF"/>
                </a:solidFill>
                <a:latin typeface="Open Sans"/>
                <a:ea typeface="Open Sans"/>
                <a:cs typeface="Open Sans"/>
                <a:sym typeface="Open Sans"/>
              </a:rPr>
              <a:t>HNO₃ + 2H₂SO₄ → NO₂⁺ + H₃O⁺ + 2HSO₄⁻</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128CD"/>
        </a:solidFill>
        <a:effectLst/>
      </p:bgPr>
    </p:bg>
    <p:spTree>
      <p:nvGrpSpPr>
        <p:cNvPr id="1" name=""/>
        <p:cNvGrpSpPr/>
        <p:nvPr/>
      </p:nvGrpSpPr>
      <p:grpSpPr>
        <a:xfrm>
          <a:off x="0" y="0"/>
          <a:ext cx="0" cy="0"/>
          <a:chOff x="0" y="0"/>
          <a:chExt cx="0" cy="0"/>
        </a:xfrm>
      </p:grpSpPr>
      <p:sp>
        <p:nvSpPr>
          <p:cNvPr id="2" name="TextBox 2"/>
          <p:cNvSpPr txBox="1"/>
          <p:nvPr/>
        </p:nvSpPr>
        <p:spPr>
          <a:xfrm>
            <a:off x="631767" y="2419667"/>
            <a:ext cx="17024465" cy="5380990"/>
          </a:xfrm>
          <a:prstGeom prst="rect">
            <a:avLst/>
          </a:prstGeom>
        </p:spPr>
        <p:txBody>
          <a:bodyPr lIns="0" tIns="0" rIns="0" bIns="0" rtlCol="0" anchor="t">
            <a:spAutoFit/>
          </a:bodyPr>
          <a:lstStyle/>
          <a:p>
            <a:pPr algn="ctr">
              <a:lnSpc>
                <a:spcPts val="4759"/>
              </a:lnSpc>
              <a:spcBef>
                <a:spcPct val="0"/>
              </a:spcBef>
            </a:pPr>
            <a:r>
              <a:rPr lang="en-US" sz="3399">
                <a:solidFill>
                  <a:srgbClr val="FFFFFF"/>
                </a:solidFill>
                <a:latin typeface="Open Sans"/>
                <a:ea typeface="Open Sans"/>
                <a:cs typeface="Open Sans"/>
                <a:sym typeface="Open Sans"/>
              </a:rPr>
              <a:t>Нитроний ионы ароматты сақинаның π-электрон бұлтына шабуыл жасап, тұрақсыз σ-кешен немесе аренний ионын түзеді. Бұл аралық қосылыс кейіннен протон жоғалтып, бастапқы ароматтылықты қалпына келтіреді де, нитроқосылыс түзіледі.</a:t>
            </a:r>
          </a:p>
          <a:p>
            <a:pPr algn="ctr">
              <a:lnSpc>
                <a:spcPts val="4759"/>
              </a:lnSpc>
              <a:spcBef>
                <a:spcPct val="0"/>
              </a:spcBef>
            </a:pPr>
            <a:endParaRPr lang="en-US" sz="3399">
              <a:solidFill>
                <a:srgbClr val="FFFFFF"/>
              </a:solidFill>
              <a:latin typeface="Open Sans"/>
              <a:ea typeface="Open Sans"/>
              <a:cs typeface="Open Sans"/>
              <a:sym typeface="Open Sans"/>
            </a:endParaRPr>
          </a:p>
          <a:p>
            <a:pPr algn="ctr">
              <a:lnSpc>
                <a:spcPts val="4759"/>
              </a:lnSpc>
              <a:spcBef>
                <a:spcPct val="0"/>
              </a:spcBef>
            </a:pPr>
            <a:r>
              <a:rPr lang="en-US" sz="3399" b="1">
                <a:solidFill>
                  <a:srgbClr val="FFFFFF"/>
                </a:solidFill>
                <a:latin typeface="Open Sans Bold"/>
                <a:ea typeface="Open Sans Bold"/>
                <a:cs typeface="Open Sans Bold"/>
                <a:sym typeface="Open Sans Bold"/>
              </a:rPr>
              <a:t>Бензолдың нитрлеу реакциясы:</a:t>
            </a:r>
          </a:p>
          <a:p>
            <a:pPr algn="ctr">
              <a:lnSpc>
                <a:spcPts val="4759"/>
              </a:lnSpc>
              <a:spcBef>
                <a:spcPct val="0"/>
              </a:spcBef>
            </a:pPr>
            <a:r>
              <a:rPr lang="en-US" sz="3399">
                <a:solidFill>
                  <a:srgbClr val="FFFFFF"/>
                </a:solidFill>
                <a:latin typeface="Open Sans"/>
                <a:ea typeface="Open Sans"/>
                <a:cs typeface="Open Sans"/>
                <a:sym typeface="Open Sans"/>
              </a:rPr>
              <a:t>C₆H₆ + HNO₃ → C₆H₅NO₂ + H₂O (H₂SO₄ қатысында)</a:t>
            </a:r>
          </a:p>
          <a:p>
            <a:pPr algn="ctr">
              <a:lnSpc>
                <a:spcPts val="4759"/>
              </a:lnSpc>
              <a:spcBef>
                <a:spcPct val="0"/>
              </a:spcBef>
            </a:pPr>
            <a:r>
              <a:rPr lang="en-US" sz="3399">
                <a:solidFill>
                  <a:srgbClr val="FFFFFF"/>
                </a:solidFill>
                <a:latin typeface="Open Sans"/>
                <a:ea typeface="Open Sans"/>
                <a:cs typeface="Open Sans"/>
                <a:sym typeface="Open Sans"/>
              </a:rPr>
              <a:t>Бұл реакция нәтижесінде нитробензол түзіледі — сары түсті, өзіне тән иісі бар сұйық зат.</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128CD"/>
        </a:solidFill>
        <a:effectLst/>
      </p:bgPr>
    </p:bg>
    <p:spTree>
      <p:nvGrpSpPr>
        <p:cNvPr id="1" name=""/>
        <p:cNvGrpSpPr/>
        <p:nvPr/>
      </p:nvGrpSpPr>
      <p:grpSpPr>
        <a:xfrm>
          <a:off x="0" y="0"/>
          <a:ext cx="0" cy="0"/>
          <a:chOff x="0" y="0"/>
          <a:chExt cx="0" cy="0"/>
        </a:xfrm>
      </p:grpSpPr>
      <p:sp>
        <p:nvSpPr>
          <p:cNvPr id="2" name="TextBox 2"/>
          <p:cNvSpPr txBox="1"/>
          <p:nvPr/>
        </p:nvSpPr>
        <p:spPr>
          <a:xfrm>
            <a:off x="0" y="2119630"/>
            <a:ext cx="18288000" cy="5380990"/>
          </a:xfrm>
          <a:prstGeom prst="rect">
            <a:avLst/>
          </a:prstGeom>
        </p:spPr>
        <p:txBody>
          <a:bodyPr lIns="0" tIns="0" rIns="0" bIns="0" rtlCol="0" anchor="t">
            <a:spAutoFit/>
          </a:bodyPr>
          <a:lstStyle/>
          <a:p>
            <a:pPr algn="ctr">
              <a:lnSpc>
                <a:spcPts val="4759"/>
              </a:lnSpc>
              <a:spcBef>
                <a:spcPct val="0"/>
              </a:spcBef>
            </a:pPr>
            <a:r>
              <a:rPr lang="en-US" sz="3399">
                <a:solidFill>
                  <a:srgbClr val="FFFFFF"/>
                </a:solidFill>
                <a:latin typeface="Open Sans"/>
                <a:ea typeface="Open Sans"/>
                <a:cs typeface="Open Sans"/>
                <a:sym typeface="Open Sans"/>
              </a:rPr>
              <a:t>Нитрлеу реакциясының жүру жылдамдығы мен өнімнің шығымына температура, қолданылған реагенттердің концентрациясы және бастапқы ароматты қосылыстағы орынбасар топтар әсер етеді. Мысалы, электрон беруші топтар (–CH₃, –OH) нитрлеу процесін жеңілдетіп, орто- және пара-орындарға бағыттайды, ал электрон тартушы топтар (–NO₂, –COOH) реакцияны баяулатып, мета-орынға бағыттайды.</a:t>
            </a:r>
          </a:p>
          <a:p>
            <a:pPr algn="ctr">
              <a:lnSpc>
                <a:spcPts val="4759"/>
              </a:lnSpc>
              <a:spcBef>
                <a:spcPct val="0"/>
              </a:spcBef>
            </a:pPr>
            <a:endParaRPr lang="en-US" sz="3399">
              <a:solidFill>
                <a:srgbClr val="FFFFFF"/>
              </a:solidFill>
              <a:latin typeface="Open Sans"/>
              <a:ea typeface="Open Sans"/>
              <a:cs typeface="Open Sans"/>
              <a:sym typeface="Open Sans"/>
            </a:endParaRPr>
          </a:p>
          <a:p>
            <a:pPr algn="ctr">
              <a:lnSpc>
                <a:spcPts val="4759"/>
              </a:lnSpc>
              <a:spcBef>
                <a:spcPct val="0"/>
              </a:spcBef>
            </a:pPr>
            <a:r>
              <a:rPr lang="en-US" sz="3399">
                <a:solidFill>
                  <a:srgbClr val="FFFFFF"/>
                </a:solidFill>
                <a:latin typeface="Open Sans"/>
                <a:ea typeface="Open Sans"/>
                <a:cs typeface="Open Sans"/>
                <a:sym typeface="Open Sans"/>
              </a:rPr>
              <a:t>Өндірісте нитрлеу реакциясы көптеген маңызды өнімдер алу үшін қолданылады, соның ішінде жарылғыш заттар (тринитротолуол – ТНТ), бояғыштар, пластмассалар, дәрілік заттар және пестицидтер синтезінде кеңінен пайдаланылады.</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49135" y="1519555"/>
            <a:ext cx="17589731" cy="7181215"/>
          </a:xfrm>
          <a:prstGeom prst="rect">
            <a:avLst/>
          </a:prstGeom>
        </p:spPr>
        <p:txBody>
          <a:bodyPr lIns="0" tIns="0" rIns="0" bIns="0" rtlCol="0" anchor="t">
            <a:spAutoFit/>
          </a:bodyPr>
          <a:lstStyle/>
          <a:p>
            <a:pPr algn="ctr">
              <a:lnSpc>
                <a:spcPts val="4759"/>
              </a:lnSpc>
              <a:spcBef>
                <a:spcPct val="0"/>
              </a:spcBef>
            </a:pPr>
            <a:r>
              <a:rPr lang="en-US" sz="3399" b="1">
                <a:solidFill>
                  <a:srgbClr val="220E47"/>
                </a:solidFill>
                <a:latin typeface="Open Sans Bold"/>
                <a:ea typeface="Open Sans Bold"/>
                <a:cs typeface="Open Sans Bold"/>
                <a:sym typeface="Open Sans Bold"/>
              </a:rPr>
              <a:t>Сульфирлеу</a:t>
            </a:r>
          </a:p>
          <a:p>
            <a:pPr algn="ctr">
              <a:lnSpc>
                <a:spcPts val="4759"/>
              </a:lnSpc>
              <a:spcBef>
                <a:spcPct val="0"/>
              </a:spcBef>
            </a:pPr>
            <a:r>
              <a:rPr lang="en-US" sz="3399" b="1">
                <a:solidFill>
                  <a:srgbClr val="220E47"/>
                </a:solidFill>
                <a:latin typeface="Open Sans Bold"/>
                <a:ea typeface="Open Sans Bold"/>
                <a:cs typeface="Open Sans Bold"/>
                <a:sym typeface="Open Sans Bold"/>
              </a:rPr>
              <a:t>Сульфирлеу </a:t>
            </a:r>
            <a:r>
              <a:rPr lang="en-US" sz="3399">
                <a:solidFill>
                  <a:srgbClr val="220E47"/>
                </a:solidFill>
                <a:latin typeface="Open Sans"/>
                <a:ea typeface="Open Sans"/>
                <a:cs typeface="Open Sans"/>
                <a:sym typeface="Open Sans"/>
              </a:rPr>
              <a:t>— ароматты қосылыстардың электрофильді орынбасу реакцияларына жататын маңызды үдеріс. Бұл реакцияда ароматты сақинаға сульфотоп (–SO₃H) енгізіледі. Сульфирлеу — өнеркәсіпте кеңінен қолданылатын реакция, әсіресе бояғыштар, дәрі-дәрмектер, жуғыш заттар және полимерлер өндірісінде ерекше маңызға ие.</a:t>
            </a:r>
          </a:p>
          <a:p>
            <a:pPr algn="ctr">
              <a:lnSpc>
                <a:spcPts val="4759"/>
              </a:lnSpc>
              <a:spcBef>
                <a:spcPct val="0"/>
              </a:spcBef>
            </a:pPr>
            <a:r>
              <a:rPr lang="en-US" sz="3399" b="1">
                <a:solidFill>
                  <a:srgbClr val="220E47"/>
                </a:solidFill>
                <a:latin typeface="Open Sans Bold"/>
                <a:ea typeface="Open Sans Bold"/>
                <a:cs typeface="Open Sans Bold"/>
                <a:sym typeface="Open Sans Bold"/>
              </a:rPr>
              <a:t>Реакцияның негізгі механизмі:</a:t>
            </a:r>
          </a:p>
          <a:p>
            <a:pPr algn="ctr">
              <a:lnSpc>
                <a:spcPts val="4759"/>
              </a:lnSpc>
              <a:spcBef>
                <a:spcPct val="0"/>
              </a:spcBef>
            </a:pPr>
            <a:r>
              <a:rPr lang="en-US" sz="3399">
                <a:solidFill>
                  <a:srgbClr val="220E47"/>
                </a:solidFill>
                <a:latin typeface="Open Sans"/>
                <a:ea typeface="Open Sans"/>
                <a:cs typeface="Open Sans"/>
                <a:sym typeface="Open Sans"/>
              </a:rPr>
              <a:t>Сульфирлеу процесі әдетте концентрлі күкірт қышқылының (H₂SO₄) немесе күкірт триоксидінің (SO₃) қатысуымен жүргізіледі. Бұл жағдайда реакцияға қабілетті электрофиль — сульфоний катионы (SO₃ немесе HSO₃⁺) — түзіледі. Мысалы:</a:t>
            </a:r>
          </a:p>
          <a:p>
            <a:pPr algn="ctr">
              <a:lnSpc>
                <a:spcPts val="4759"/>
              </a:lnSpc>
              <a:spcBef>
                <a:spcPct val="0"/>
              </a:spcBef>
            </a:pPr>
            <a:endParaRPr lang="en-US" sz="3399">
              <a:solidFill>
                <a:srgbClr val="220E47"/>
              </a:solidFill>
              <a:latin typeface="Open Sans"/>
              <a:ea typeface="Open Sans"/>
              <a:cs typeface="Open Sans"/>
              <a:sym typeface="Open Sans"/>
            </a:endParaRPr>
          </a:p>
          <a:p>
            <a:pPr algn="ctr">
              <a:lnSpc>
                <a:spcPts val="4759"/>
              </a:lnSpc>
              <a:spcBef>
                <a:spcPct val="0"/>
              </a:spcBef>
            </a:pPr>
            <a:r>
              <a:rPr lang="en-US" sz="3399">
                <a:solidFill>
                  <a:srgbClr val="220E47"/>
                </a:solidFill>
                <a:latin typeface="Open Sans"/>
                <a:ea typeface="Open Sans"/>
                <a:cs typeface="Open Sans"/>
                <a:sym typeface="Open Sans"/>
              </a:rPr>
              <a:t> C₆H₆ + SO₃ → C₆H₅SO₃H</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47072" y="2277528"/>
            <a:ext cx="16393856" cy="5665270"/>
          </a:xfrm>
          <a:prstGeom prst="rect">
            <a:avLst/>
          </a:prstGeom>
        </p:spPr>
        <p:txBody>
          <a:bodyPr lIns="0" tIns="0" rIns="0" bIns="0" rtlCol="0" anchor="t">
            <a:spAutoFit/>
          </a:bodyPr>
          <a:lstStyle/>
          <a:p>
            <a:pPr algn="ctr">
              <a:lnSpc>
                <a:spcPts val="5014"/>
              </a:lnSpc>
              <a:spcBef>
                <a:spcPct val="0"/>
              </a:spcBef>
            </a:pPr>
            <a:r>
              <a:rPr lang="en-US" sz="3581">
                <a:solidFill>
                  <a:srgbClr val="220E47"/>
                </a:solidFill>
                <a:latin typeface="Open Sans"/>
                <a:ea typeface="Open Sans"/>
                <a:cs typeface="Open Sans"/>
                <a:sym typeface="Open Sans"/>
              </a:rPr>
              <a:t>Реакция механизмі нитрлеуге ұқсас: π-электрон бұлтына электрофиль шабуыл жасап, σ-кешен түзеді, содан кейін протон кетіп, ароматты құрылым қалпына келеді.</a:t>
            </a:r>
          </a:p>
          <a:p>
            <a:pPr algn="ctr">
              <a:lnSpc>
                <a:spcPts val="5014"/>
              </a:lnSpc>
              <a:spcBef>
                <a:spcPct val="0"/>
              </a:spcBef>
            </a:pPr>
            <a:endParaRPr lang="en-US" sz="3581">
              <a:solidFill>
                <a:srgbClr val="220E47"/>
              </a:solidFill>
              <a:latin typeface="Open Sans"/>
              <a:ea typeface="Open Sans"/>
              <a:cs typeface="Open Sans"/>
              <a:sym typeface="Open Sans"/>
            </a:endParaRPr>
          </a:p>
          <a:p>
            <a:pPr algn="ctr">
              <a:lnSpc>
                <a:spcPts val="5014"/>
              </a:lnSpc>
              <a:spcBef>
                <a:spcPct val="0"/>
              </a:spcBef>
            </a:pPr>
            <a:r>
              <a:rPr lang="en-US" sz="3581">
                <a:solidFill>
                  <a:srgbClr val="220E47"/>
                </a:solidFill>
                <a:latin typeface="Open Sans"/>
                <a:ea typeface="Open Sans"/>
                <a:cs typeface="Open Sans"/>
                <a:sym typeface="Open Sans"/>
              </a:rPr>
              <a:t>Сульфирлеудің ерекшеліктері: бұл реакция қайтымды болып табылады. Жоғары температурада ароматты сақинадан сульфотоп қайта бөлініп кетуі мүмкін. Реакция жұмсақ шарттарда жүргізілгенде моносульфоқосылыстар, ал қаталдау шарттарда (жоғары температурада, артық SO₃ қатысында) полисульфоқосылыстар түзілуі мүмкін.</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12065" y="1401592"/>
            <a:ext cx="17063869" cy="7407617"/>
          </a:xfrm>
          <a:prstGeom prst="rect">
            <a:avLst/>
          </a:prstGeom>
        </p:spPr>
        <p:txBody>
          <a:bodyPr lIns="0" tIns="0" rIns="0" bIns="0" rtlCol="0" anchor="t">
            <a:spAutoFit/>
          </a:bodyPr>
          <a:lstStyle/>
          <a:p>
            <a:pPr algn="ctr">
              <a:lnSpc>
                <a:spcPts val="5356"/>
              </a:lnSpc>
              <a:spcBef>
                <a:spcPct val="0"/>
              </a:spcBef>
            </a:pPr>
            <a:r>
              <a:rPr lang="en-US" sz="3826" b="1">
                <a:solidFill>
                  <a:srgbClr val="220E47"/>
                </a:solidFill>
                <a:latin typeface="Open Sans Bold"/>
                <a:ea typeface="Open Sans Bold"/>
                <a:cs typeface="Open Sans Bold"/>
                <a:sym typeface="Open Sans Bold"/>
              </a:rPr>
              <a:t>Бағыттаушы әсері:</a:t>
            </a:r>
          </a:p>
          <a:p>
            <a:pPr algn="ctr">
              <a:lnSpc>
                <a:spcPts val="5356"/>
              </a:lnSpc>
              <a:spcBef>
                <a:spcPct val="0"/>
              </a:spcBef>
            </a:pPr>
            <a:r>
              <a:rPr lang="en-US" sz="3826">
                <a:solidFill>
                  <a:srgbClr val="220E47"/>
                </a:solidFill>
                <a:latin typeface="Open Sans"/>
                <a:ea typeface="Open Sans"/>
                <a:cs typeface="Open Sans"/>
                <a:sym typeface="Open Sans"/>
              </a:rPr>
              <a:t>Сульфирлеу де орынбасар топтардың әсеріне тәуелді: электрондонор топтары реакцияны жеңілдетіп, орто- және пара-орындарға бағыттайды, ал электроноакцептор топтар реакцияны баяулатып, мета-бағыттылық береді.</a:t>
            </a:r>
          </a:p>
          <a:p>
            <a:pPr algn="ctr">
              <a:lnSpc>
                <a:spcPts val="5356"/>
              </a:lnSpc>
              <a:spcBef>
                <a:spcPct val="0"/>
              </a:spcBef>
            </a:pPr>
            <a:endParaRPr lang="en-US" sz="3826">
              <a:solidFill>
                <a:srgbClr val="220E47"/>
              </a:solidFill>
              <a:latin typeface="Open Sans"/>
              <a:ea typeface="Open Sans"/>
              <a:cs typeface="Open Sans"/>
              <a:sym typeface="Open Sans"/>
            </a:endParaRPr>
          </a:p>
          <a:p>
            <a:pPr algn="ctr">
              <a:lnSpc>
                <a:spcPts val="5356"/>
              </a:lnSpc>
              <a:spcBef>
                <a:spcPct val="0"/>
              </a:spcBef>
            </a:pPr>
            <a:r>
              <a:rPr lang="en-US" sz="3826" b="1">
                <a:solidFill>
                  <a:srgbClr val="220E47"/>
                </a:solidFill>
                <a:latin typeface="Open Sans Bold"/>
                <a:ea typeface="Open Sans Bold"/>
                <a:cs typeface="Open Sans Bold"/>
                <a:sym typeface="Open Sans Bold"/>
              </a:rPr>
              <a:t>Қолданылуы:</a:t>
            </a:r>
            <a:r>
              <a:rPr lang="en-US" sz="3826">
                <a:solidFill>
                  <a:srgbClr val="220E47"/>
                </a:solidFill>
                <a:latin typeface="Open Sans"/>
                <a:ea typeface="Open Sans"/>
                <a:cs typeface="Open Sans"/>
                <a:sym typeface="Open Sans"/>
              </a:rPr>
              <a:t> бояғыштар өндірісі: анилинсульфон қышқылы — азобояғыштардың бастапқы заты; дәрілік заттар: сульфаниламидтер, фуросемид секілді препараттар; жуғыш заттар: алкилбензолсульфон қышқылдары — көптеген тұрмыстық жуғыш құралдардың негізі; катализаторлар мен ионалмастырғыш шайырлар жасау.</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3642</Words>
  <Application>Microsoft Office PowerPoint</Application>
  <PresentationFormat>Произвольный</PresentationFormat>
  <Paragraphs>216</Paragraphs>
  <Slides>35</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35</vt:i4>
      </vt:variant>
    </vt:vector>
  </HeadingPairs>
  <TitlesOfParts>
    <vt:vector size="41" baseType="lpstr">
      <vt:lpstr>Open Sans Italics</vt:lpstr>
      <vt:lpstr>Open Sans Bold</vt:lpstr>
      <vt:lpstr>Calibri</vt:lpstr>
      <vt:lpstr>Open Sans</vt:lpstr>
      <vt:lpstr>Arial</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 дәріс Тақырыбы. Ароматты қосылыстардағы электрофильді орынбасу және нуклеофилді. Реакция механизмдері. Ароматты сақинадағы бағыттау ережесі. Орто-, параориентанттар.</dc:title>
  <cp:lastModifiedBy>Админ</cp:lastModifiedBy>
  <cp:revision>2</cp:revision>
  <dcterms:created xsi:type="dcterms:W3CDTF">2006-08-16T00:00:00Z</dcterms:created>
  <dcterms:modified xsi:type="dcterms:W3CDTF">2025-09-22T05:43:31Z</dcterms:modified>
  <dc:identifier>DAGzoOtp348</dc:identifier>
</cp:coreProperties>
</file>