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311" r:id="rId4"/>
    <p:sldId id="312" r:id="rId5"/>
    <p:sldId id="324" r:id="rId6"/>
    <p:sldId id="313" r:id="rId7"/>
    <p:sldId id="331" r:id="rId8"/>
    <p:sldId id="314" r:id="rId9"/>
    <p:sldId id="328" r:id="rId10"/>
    <p:sldId id="329" r:id="rId11"/>
    <p:sldId id="330" r:id="rId12"/>
    <p:sldId id="325" r:id="rId13"/>
    <p:sldId id="327" r:id="rId14"/>
    <p:sldId id="316" r:id="rId15"/>
    <p:sldId id="322" r:id="rId16"/>
    <p:sldId id="274" r:id="rId17"/>
    <p:sldId id="321" r:id="rId18"/>
    <p:sldId id="323" r:id="rId19"/>
    <p:sldId id="332" r:id="rId20"/>
    <p:sldId id="334" r:id="rId21"/>
    <p:sldId id="326" r:id="rId22"/>
    <p:sldId id="317" r:id="rId23"/>
    <p:sldId id="337" r:id="rId24"/>
    <p:sldId id="333" r:id="rId25"/>
    <p:sldId id="335" r:id="rId26"/>
    <p:sldId id="336" r:id="rId27"/>
    <p:sldId id="339" r:id="rId28"/>
    <p:sldId id="338" r:id="rId29"/>
    <p:sldId id="340" r:id="rId30"/>
    <p:sldId id="308" r:id="rId31"/>
    <p:sldId id="320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87558" autoAdjust="0"/>
  </p:normalViewPr>
  <p:slideViewPr>
    <p:cSldViewPr snapToGrid="0">
      <p:cViewPr varScale="1">
        <p:scale>
          <a:sx n="72" d="100"/>
          <a:sy n="72" d="100"/>
        </p:scale>
        <p:origin x="6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C4223-6B5A-4B14-A95E-BB8823AB04A3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61066-D50D-43DE-90B3-04DB96953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95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422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7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3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9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66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5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25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36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2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kiySNTtQb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534368" y="2685763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Лекция 5</a:t>
            </a:r>
            <a:endParaRPr lang="kk-K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Қанықпаған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химиясының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көмірсутектерінің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анықта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луы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endParaRPr lang="kk-K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892049" y="226739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Л.Н. Гумилев</a:t>
            </a:r>
            <a:r>
              <a:rPr lang="kk-KZ" sz="1800" b="1" dirty="0">
                <a:latin typeface="Arial" panose="020B0604020202020204" pitchFamily="34" charset="0"/>
                <a:cs typeface="Arial" panose="020B0604020202020204" pitchFamily="34" charset="0"/>
              </a:rPr>
              <a:t> 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1125" y="968938"/>
            <a:ext cx="4240695" cy="29154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Изомерлі а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рендер</a:t>
            </a:r>
            <a:r>
              <a:rPr lang="kk-KZ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дің балқу температурасы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аздап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Ең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балқу температурасы 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дипольдік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моменттерге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 орналасқан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алкил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топтары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(о-ксилол,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гемеллит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пренитол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бар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изомерлер</a:t>
            </a:r>
            <a:r>
              <a:rPr lang="kk-KZ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 тән.</a:t>
            </a:r>
            <a:endParaRPr lang="ru-RU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75747" y="3796117"/>
            <a:ext cx="5111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9582" t="18587" r="27493" b="13752"/>
          <a:stretch/>
        </p:blipFill>
        <p:spPr>
          <a:xfrm>
            <a:off x="1424606" y="574409"/>
            <a:ext cx="5351141" cy="3282717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60A98BD-561C-AD49-B812-349A9715A5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35" r="-27890" b="39503"/>
          <a:stretch/>
        </p:blipFill>
        <p:spPr>
          <a:xfrm>
            <a:off x="1424606" y="3972713"/>
            <a:ext cx="6555617" cy="25130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B3EB05-E86C-8A42-96FE-1D83F812BBF5}"/>
              </a:ext>
            </a:extLst>
          </p:cNvPr>
          <p:cNvSpPr txBox="1"/>
          <p:nvPr/>
        </p:nvSpPr>
        <p:spPr>
          <a:xfrm>
            <a:off x="7211125" y="3707819"/>
            <a:ext cx="51114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Алкилбензолдардың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тұтқырлығы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метил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топтарының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kk-K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 болған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сайын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тұтқырлық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көрсеткіші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төмендейді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Бензол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полиметил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туындыларының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көміртегі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атомдарының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алкилбензолдарға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бұл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молекулааралық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әрекеттесуінің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жоғарылауымен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түсіндіріледі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569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062" y="357810"/>
            <a:ext cx="7103164" cy="2928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спецификалық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әрекеттесу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сутектік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түзілуі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бір-бірімен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комплекстерінің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түзілуіне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гетероатомды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қосылыстарымен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ассоцацияланған.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Полициклді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ине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пластинка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жоғары-молекулалы -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изотропты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массадан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реттілікпен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тығыздықпен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ерігіштігімен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33251" y="3938111"/>
            <a:ext cx="4373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2" y="3273172"/>
            <a:ext cx="4055165" cy="3033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287" y="3286540"/>
            <a:ext cx="2809461" cy="29419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6342B-0D82-B743-8DC4-AD48A7C0EDFE}"/>
              </a:ext>
            </a:extLst>
          </p:cNvPr>
          <p:cNvSpPr txBox="1"/>
          <p:nvPr/>
        </p:nvSpPr>
        <p:spPr>
          <a:xfrm>
            <a:off x="7659754" y="252514"/>
            <a:ext cx="38638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 жоғары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детонация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лық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тұрақтылыққа, жоғары ОС ие.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массасының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артуы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детонацияға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төзімділігіне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әсер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топтарының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мета- және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пара-позицияларда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ОС-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ның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жоғарылауына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орто-позицияда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 оның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төмендеуіне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AFA6B2-D1BD-5F47-9F92-1E486826A460}"/>
              </a:ext>
            </a:extLst>
          </p:cNvPr>
          <p:cNvSpPr txBox="1"/>
          <p:nvPr/>
        </p:nvSpPr>
        <p:spPr>
          <a:xfrm>
            <a:off x="7659754" y="3920198"/>
            <a:ext cx="43732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ең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тұтанғыштығымен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төмен цетан саны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мәндерімен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сипатталады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 1-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метилнафталиннің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цетан саны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нөлге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тең. 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жылдамдықты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дизельдік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қозғалтқыштарда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көп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қолданылмайды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141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732608" y="2007220"/>
            <a:ext cx="5974784" cy="282142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Арендер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орын</a:t>
            </a:r>
            <a:r>
              <a:rPr lang="kk-KZ" dirty="0">
                <a:solidFill>
                  <a:srgbClr val="C00000"/>
                </a:solidFill>
              </a:rPr>
              <a:t>басу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реакцияларымен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сипатталады</a:t>
            </a:r>
            <a:r>
              <a:rPr lang="ru-RU" dirty="0">
                <a:solidFill>
                  <a:srgbClr val="C00000"/>
                </a:solidFill>
              </a:rPr>
              <a:t>.  </a:t>
            </a:r>
            <a:r>
              <a:rPr lang="ru-RU" dirty="0" err="1">
                <a:solidFill>
                  <a:srgbClr val="C00000"/>
                </a:solidFill>
              </a:rPr>
              <a:t>Көмірсутектердің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термолизі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кезінде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жүретін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тізбекті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реакциялар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әрқашан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бір-бірін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алмастырады</a:t>
            </a:r>
            <a:r>
              <a:rPr lang="ru-RU" dirty="0">
                <a:solidFill>
                  <a:srgbClr val="C00000"/>
                </a:solidFill>
              </a:rPr>
              <a:t>.  </a:t>
            </a:r>
            <a:r>
              <a:rPr lang="ru-RU" dirty="0" err="1">
                <a:solidFill>
                  <a:srgbClr val="C00000"/>
                </a:solidFill>
              </a:rPr>
              <a:t>Термолиздің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радикалды-тізбекті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процестеріндегі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иници</a:t>
            </a:r>
            <a:r>
              <a:rPr lang="kk-KZ" dirty="0">
                <a:solidFill>
                  <a:srgbClr val="C00000"/>
                </a:solidFill>
              </a:rPr>
              <a:t>рлеу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энергияны</a:t>
            </a:r>
            <a:r>
              <a:rPr lang="ru-RU" dirty="0">
                <a:solidFill>
                  <a:srgbClr val="C00000"/>
                </a:solidFill>
              </a:rPr>
              <a:t> көп </a:t>
            </a:r>
            <a:r>
              <a:rPr lang="ru-RU" dirty="0" err="1">
                <a:solidFill>
                  <a:srgbClr val="C00000"/>
                </a:solidFill>
              </a:rPr>
              <a:t>қажет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ете</a:t>
            </a:r>
            <a:r>
              <a:rPr lang="kk-KZ" dirty="0">
                <a:solidFill>
                  <a:srgbClr val="C00000"/>
                </a:solidFill>
              </a:rPr>
              <a:t>ді,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сондықтан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шектеуші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кезең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болып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табылады</a:t>
            </a:r>
            <a:r>
              <a:rPr lang="ru-RU" dirty="0">
                <a:solidFill>
                  <a:srgbClr val="C00000"/>
                </a:solidFill>
              </a:rPr>
              <a:t>.  </a:t>
            </a:r>
            <a:r>
              <a:rPr lang="ru-RU" dirty="0" err="1">
                <a:solidFill>
                  <a:srgbClr val="C00000"/>
                </a:solidFill>
              </a:rPr>
              <a:t>Радикалдардың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одан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әрі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трансформациясы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kk-KZ" dirty="0">
                <a:solidFill>
                  <a:srgbClr val="C00000"/>
                </a:solidFill>
              </a:rPr>
              <a:t>активтендіру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энергиясының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айтарлықтай</a:t>
            </a:r>
            <a:r>
              <a:rPr lang="ru-RU" dirty="0">
                <a:solidFill>
                  <a:srgbClr val="C00000"/>
                </a:solidFill>
              </a:rPr>
              <a:t> төмен</a:t>
            </a:r>
            <a:r>
              <a:rPr lang="kk-KZ" dirty="0">
                <a:solidFill>
                  <a:srgbClr val="C00000"/>
                </a:solidFill>
              </a:rPr>
              <a:t>деуімен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жүреді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B2D4725F-BD83-7C4B-A852-AAA7A44274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3316" b="30194"/>
          <a:stretch/>
        </p:blipFill>
        <p:spPr>
          <a:xfrm>
            <a:off x="318052" y="0"/>
            <a:ext cx="7586508" cy="655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48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6" y="199211"/>
            <a:ext cx="11158330" cy="58059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тұрақты,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өнімдерінде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жинақталады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бүйі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монометилденген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түзілуімен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деалкилденуге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қабілетті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94" y="2404502"/>
            <a:ext cx="5474909" cy="3572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161" y="1326663"/>
            <a:ext cx="5474909" cy="1562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47116D-D4BD-9649-8A3B-CC35EEB41C37}"/>
              </a:ext>
            </a:extLst>
          </p:cNvPr>
          <p:cNvSpPr txBox="1"/>
          <p:nvPr/>
        </p:nvSpPr>
        <p:spPr>
          <a:xfrm>
            <a:off x="6319526" y="3102162"/>
            <a:ext cx="54749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 err="1"/>
              <a:t>Орынбасарлары</a:t>
            </a:r>
            <a:r>
              <a:rPr lang="ru-RU" sz="2000" dirty="0"/>
              <a:t> </a:t>
            </a:r>
            <a:r>
              <a:rPr lang="ru-RU" sz="2000" dirty="0" err="1"/>
              <a:t>жоқ</a:t>
            </a:r>
            <a:r>
              <a:rPr lang="ru-RU" sz="2000" dirty="0"/>
              <a:t> </a:t>
            </a:r>
            <a:r>
              <a:rPr lang="ru-RU" sz="2000" dirty="0" err="1"/>
              <a:t>арендер</a:t>
            </a:r>
            <a:r>
              <a:rPr lang="ru-RU" sz="2000" dirty="0"/>
              <a:t> және </a:t>
            </a:r>
            <a:r>
              <a:rPr lang="ru-RU" sz="2000" dirty="0" err="1"/>
              <a:t>тізбект</a:t>
            </a:r>
            <a:r>
              <a:rPr lang="kk-KZ" sz="2000" dirty="0"/>
              <a:t>е</a:t>
            </a:r>
            <a:r>
              <a:rPr lang="ru-RU" sz="2000" dirty="0"/>
              <a:t> </a:t>
            </a:r>
            <a:r>
              <a:rPr lang="ru-RU" sz="2000" dirty="0" err="1"/>
              <a:t>көміртегі</a:t>
            </a:r>
            <a:r>
              <a:rPr lang="ru-RU" sz="2000" dirty="0"/>
              <a:t> </a:t>
            </a:r>
            <a:r>
              <a:rPr lang="ru-RU" sz="2000" dirty="0" err="1"/>
              <a:t>атомдарының</a:t>
            </a:r>
            <a:r>
              <a:rPr lang="ru-RU" sz="2000" dirty="0"/>
              <a:t> саны аз </a:t>
            </a:r>
            <a:r>
              <a:rPr lang="ru-RU" sz="2000" dirty="0" err="1"/>
              <a:t>ароматты</a:t>
            </a:r>
            <a:r>
              <a:rPr lang="ru-RU" sz="2000" dirty="0"/>
              <a:t> </a:t>
            </a:r>
            <a:r>
              <a:rPr lang="ru-RU" sz="2000" dirty="0" err="1"/>
              <a:t>көмірсутектер</a:t>
            </a:r>
            <a:r>
              <a:rPr lang="ru-RU" sz="2000" dirty="0"/>
              <a:t> </a:t>
            </a:r>
            <a:r>
              <a:rPr lang="ru-RU" sz="2000" dirty="0" err="1"/>
              <a:t>іс</a:t>
            </a:r>
            <a:r>
              <a:rPr lang="ru-RU" sz="2000" dirty="0"/>
              <a:t> </a:t>
            </a:r>
            <a:r>
              <a:rPr lang="ru-RU" sz="2000" dirty="0" err="1"/>
              <a:t>жүзінде</a:t>
            </a:r>
            <a:r>
              <a:rPr lang="ru-RU" sz="2000" dirty="0"/>
              <a:t> </a:t>
            </a:r>
            <a:r>
              <a:rPr lang="ru-RU" sz="2000" dirty="0" err="1"/>
              <a:t>ыдырамайды</a:t>
            </a:r>
            <a:r>
              <a:rPr lang="ru-RU" sz="2000" dirty="0"/>
              <a:t>.  </a:t>
            </a:r>
            <a:r>
              <a:rPr lang="ru-RU" sz="2000" dirty="0" err="1"/>
              <a:t>Термиялық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жағдайында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сутегі</a:t>
            </a:r>
            <a:r>
              <a:rPr lang="kk-KZ" sz="2000" dirty="0"/>
              <a:t> түзілуімен</a:t>
            </a:r>
            <a:r>
              <a:rPr lang="ru-RU" sz="2000" dirty="0"/>
              <a:t> </a:t>
            </a:r>
            <a:r>
              <a:rPr lang="ru-RU" sz="2000" dirty="0" err="1"/>
              <a:t>конденсациялануға</a:t>
            </a:r>
            <a:r>
              <a:rPr lang="ru-RU" sz="2000" dirty="0"/>
              <a:t> </a:t>
            </a:r>
            <a:r>
              <a:rPr lang="ru-RU" sz="2000" dirty="0" err="1"/>
              <a:t>қабілетті</a:t>
            </a:r>
            <a:r>
              <a:rPr lang="ru-RU" sz="2000" dirty="0"/>
              <a:t>.  </a:t>
            </a:r>
            <a:r>
              <a:rPr lang="ru-RU" sz="2000" dirty="0" err="1"/>
              <a:t>Нәтижесінде</a:t>
            </a:r>
            <a:r>
              <a:rPr lang="ru-RU" sz="2000" dirty="0"/>
              <a:t> </a:t>
            </a:r>
            <a:r>
              <a:rPr lang="ru-RU" sz="2000" dirty="0" err="1"/>
              <a:t>хинолинде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конденсацияланған</a:t>
            </a:r>
            <a:r>
              <a:rPr lang="ru-RU" sz="2000" dirty="0"/>
              <a:t> </a:t>
            </a:r>
            <a:r>
              <a:rPr lang="ru-RU" sz="2000" dirty="0" err="1"/>
              <a:t>ұшпайтын</a:t>
            </a:r>
            <a:r>
              <a:rPr lang="ru-RU" sz="2000" dirty="0"/>
              <a:t> және </a:t>
            </a:r>
            <a:r>
              <a:rPr lang="ru-RU" sz="2000" dirty="0" err="1"/>
              <a:t>ерімейтін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түзіліп</a:t>
            </a:r>
            <a:r>
              <a:rPr lang="ru-RU" sz="2000" dirty="0"/>
              <a:t>, </a:t>
            </a:r>
            <a:r>
              <a:rPr lang="ru-RU" sz="2000" dirty="0" err="1"/>
              <a:t>одан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</a:t>
            </a:r>
            <a:r>
              <a:rPr lang="ru-RU" sz="2000" dirty="0" err="1"/>
              <a:t>қатты</a:t>
            </a:r>
            <a:r>
              <a:rPr lang="ru-RU" sz="2000" dirty="0"/>
              <a:t> </a:t>
            </a:r>
            <a:r>
              <a:rPr lang="ru-RU" sz="2000" dirty="0" err="1"/>
              <a:t>көміртекті</a:t>
            </a:r>
            <a:r>
              <a:rPr lang="ru-RU" sz="2000" dirty="0"/>
              <a:t> </a:t>
            </a:r>
            <a:r>
              <a:rPr lang="ru-RU" sz="2000" dirty="0" err="1"/>
              <a:t>қалдық</a:t>
            </a:r>
            <a:r>
              <a:rPr lang="ru-RU" sz="2000" dirty="0"/>
              <a:t> – кокс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күйе</a:t>
            </a:r>
            <a:r>
              <a:rPr lang="ru-RU" sz="2000" dirty="0"/>
              <a:t> </a:t>
            </a:r>
            <a:r>
              <a:rPr lang="ru-RU" sz="2000" dirty="0" err="1"/>
              <a:t>алынады</a:t>
            </a:r>
            <a:r>
              <a:rPr lang="ru-RU" sz="2000" dirty="0"/>
              <a:t>.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1497372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71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Объект 2">
            <a:extLst>
              <a:ext uri="{FF2B5EF4-FFF2-40B4-BE49-F238E27FC236}">
                <a16:creationId xmlns:a16="http://schemas.microsoft.com/office/drawing/2014/main" id="{1063F4EA-D61B-4A36-AB73-F402685D2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5524" y="1555683"/>
            <a:ext cx="10005270" cy="491182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әсер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3. Бензол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молекуласындағы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көміртек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атомдарына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гибридтенудің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тән?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Арендердің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спецификалық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5.Изомерлі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2" name="Скругленный прямоугольник 4">
            <a:extLst>
              <a:ext uri="{FF2B5EF4-FFF2-40B4-BE49-F238E27FC236}">
                <a16:creationId xmlns:a16="http://schemas.microsoft.com/office/drawing/2014/main" id="{7C614C9C-AA4A-4FB0-AF7D-5BED8C1A25BF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Заголовок 1">
            <a:extLst>
              <a:ext uri="{FF2B5EF4-FFF2-40B4-BE49-F238E27FC236}">
                <a16:creationId xmlns:a16="http://schemas.microsoft.com/office/drawing/2014/main" id="{D10EDDFA-2D1C-4ED2-97BC-5CE2779E0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13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3580" y="2221418"/>
            <a:ext cx="7537175" cy="3870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таралуы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м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ұнайдың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аромат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дәрежесімен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(тығыздығымен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қайнау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жоғарылаған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сайын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азаяды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типтегі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орташа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тығыздықтағы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таралуымен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майларда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құрамы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қайнау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температурасының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жоғарылауымен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күрт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5391" y="766178"/>
            <a:ext cx="76995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Фракцион</a:t>
            </a:r>
            <a:r>
              <a:rPr lang="kk-K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ды бөліну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5077" y="5672700"/>
            <a:ext cx="2773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nD20 = Ad420 + 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4A54B56-3079-844B-99B1-0FDD838A9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1" r="13042" b="12279"/>
          <a:stretch/>
        </p:blipFill>
        <p:spPr>
          <a:xfrm>
            <a:off x="0" y="1443719"/>
            <a:ext cx="3639435" cy="489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40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37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Скругленный прямоугольник 4">
            <a:extLst>
              <a:ext uri="{FF2B5EF4-FFF2-40B4-BE49-F238E27FC236}">
                <a16:creationId xmlns:a16="http://schemas.microsoft.com/office/drawing/2014/main" id="{AD8BD682-18EF-4F0B-B67C-1703075C53BF}"/>
              </a:ext>
            </a:extLst>
          </p:cNvPr>
          <p:cNvSpPr/>
          <p:nvPr/>
        </p:nvSpPr>
        <p:spPr>
          <a:xfrm>
            <a:off x="481206" y="248765"/>
            <a:ext cx="8483836" cy="22230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endParaRPr lang="kk-KZ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бензолдың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гомологтары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бұл С6 - С9 (толуол,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этилбензол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изопропилбензол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ксилолдар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ең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VII).</a:t>
            </a:r>
          </a:p>
          <a:p>
            <a:pPr lvl="0" algn="just"/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Орташа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жанармай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төрт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көп арен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полициклді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туындылары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093" y="3225010"/>
            <a:ext cx="6631934" cy="2847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85185B-2FBC-BC4F-A822-53566513FB59}"/>
              </a:ext>
            </a:extLst>
          </p:cNvPr>
          <p:cNvSpPr txBox="1"/>
          <p:nvPr/>
        </p:nvSpPr>
        <p:spPr>
          <a:xfrm>
            <a:off x="8530855" y="3048506"/>
            <a:ext cx="34641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Газойль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кездесетін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көмірсутектерге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аценафтен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XXII),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флуорен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XXIII)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гомологтары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Бұл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үш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конденсацияланған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фенантрен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V),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антрацен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VI)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алкил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туындылары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  <a:endParaRPr lang="ru-K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076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3264" y="365125"/>
            <a:ext cx="353568" cy="1268603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3442"/>
          <a:stretch/>
        </p:blipFill>
        <p:spPr>
          <a:xfrm>
            <a:off x="702364" y="3320129"/>
            <a:ext cx="6415493" cy="3404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055" t="57640" r="10694" b="-270"/>
          <a:stretch/>
        </p:blipFill>
        <p:spPr>
          <a:xfrm>
            <a:off x="7552082" y="3320129"/>
            <a:ext cx="3644348" cy="228811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02364" y="365125"/>
            <a:ext cx="10651435" cy="22881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Керосин-газ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С10-ға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бензол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гомологтары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полициклді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нафталин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тетралин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IX)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туындылары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антрацен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фенантрен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хрисен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бензантрацен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бензфенантрен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XV),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перилен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XVI)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туындылары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бензол 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гибрид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 көмірсутектер бар.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766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093" y="-36307"/>
            <a:ext cx="10346635" cy="27596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 көмірсутектер 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бензиндерінің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құнды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реактивті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дизельдік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отындардың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сапасына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әсер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отындағы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шектеулі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бүйірлік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изопарафинді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моноциклді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тұтқырлық-температуралық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майлау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майларын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Осыған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бүйірлік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полициклді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майлардан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алып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тастау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411" y="2769704"/>
            <a:ext cx="5104158" cy="30340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982" y="4545496"/>
            <a:ext cx="2276475" cy="2009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16" y="2862470"/>
            <a:ext cx="5309095" cy="369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70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8383" y="675861"/>
            <a:ext cx="10545417" cy="5501102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71331" y="71387"/>
            <a:ext cx="11227903" cy="21203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жартысына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жуығы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парафин-нафтен-ароматты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яғни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үш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қоса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алғанда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ең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құрылымға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Бұл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320°С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қайнайтын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құрамына кіреді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Бензин және керосин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циклан-арен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индан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тетралин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алкил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туындылары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29947" y="2396781"/>
            <a:ext cx="9462053" cy="10955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Мұнайлардың майлы фракцияларының топтық химиялық құрамын зерттеу олардың толық дерлік жоғары молекулалы гибридті көмірсутектерден тұратынын көрсетті.</a:t>
            </a:r>
          </a:p>
          <a:p>
            <a:pPr algn="ctr"/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61351" y="3481647"/>
            <a:ext cx="7673008" cy="32997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Тазартылған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тауарлық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мұнайларда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парафинді</a:t>
            </a: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типті</a:t>
            </a: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алкилді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моно- және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бициклді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нафтендермен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ұсынылған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алкилді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моно-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бициклді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парафиндер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церезиндердің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кіре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ПНА типті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битумда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кездеседі</a:t>
            </a:r>
            <a:r>
              <a:rPr lang="ru-RU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3702"/>
          <a:stretch/>
        </p:blipFill>
        <p:spPr>
          <a:xfrm>
            <a:off x="452851" y="3287264"/>
            <a:ext cx="3695079" cy="32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1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 арендері және олардың физика-химиялық қасиеттері</a:t>
            </a: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3200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Фракцио</a:t>
            </a:r>
            <a:r>
              <a:rPr lang="kk-KZ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нды таралуы </a:t>
            </a: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3200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3200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анықтаудың</a:t>
            </a:r>
            <a:r>
              <a:rPr lang="ru-RU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физика-химиялық</a:t>
            </a:r>
            <a:r>
              <a:rPr lang="ru-RU" sz="3200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Жоспар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8" y="2570923"/>
            <a:ext cx="5671930" cy="3750364"/>
          </a:xfrm>
          <a:prstGeom prst="rect">
            <a:avLst/>
          </a:prstGeom>
        </p:spPr>
      </p:pic>
      <p:sp>
        <p:nvSpPr>
          <p:cNvPr id="2" name="Выгнутая вправо стрелка 1"/>
          <p:cNvSpPr/>
          <p:nvPr/>
        </p:nvSpPr>
        <p:spPr>
          <a:xfrm>
            <a:off x="3220279" y="1663148"/>
            <a:ext cx="731520" cy="90777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6202018" y="1139687"/>
            <a:ext cx="5671930" cy="6146102"/>
          </a:xfrm>
          <a:prstGeom prst="teardrop">
            <a:avLst>
              <a:gd name="adj" fmla="val 96755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көпшілігі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битумда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кездеседі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Оларға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анықтайтынын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сондықтан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қоспасын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балқу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қиындық туғызады.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89113" y="311426"/>
            <a:ext cx="8494644" cy="135172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полициклді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көмірсутектердегі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ең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ықтимал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</a:t>
            </a:r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нафталин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ядросы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бұл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құрылымын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былайша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көрсетуге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07107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" y="2865679"/>
            <a:ext cx="5733951" cy="3575304"/>
          </a:xfrm>
          <a:prstGeom prst="rect">
            <a:avLst/>
          </a:prstGeom>
        </p:spPr>
      </p:pic>
      <p:sp>
        <p:nvSpPr>
          <p:cNvPr id="5" name="Загнутый угол 4"/>
          <p:cNvSpPr/>
          <p:nvPr/>
        </p:nvSpPr>
        <p:spPr>
          <a:xfrm>
            <a:off x="7559040" y="347472"/>
            <a:ext cx="4465320" cy="2798064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kk-KZ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Полициклді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толық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жанбауы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келген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ің концентрациясын арттырады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кейбіреулері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канцерогендік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 ие.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7559039" y="4826452"/>
            <a:ext cx="4465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57" t="24066" r="6027" b="5042"/>
          <a:stretch/>
        </p:blipFill>
        <p:spPr>
          <a:xfrm>
            <a:off x="649355" y="238538"/>
            <a:ext cx="6400801" cy="24781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BFE1B9-ABEF-8944-AB52-0AFD7A25CFB1}"/>
              </a:ext>
            </a:extLst>
          </p:cNvPr>
          <p:cNvSpPr txBox="1"/>
          <p:nvPr/>
        </p:nvSpPr>
        <p:spPr>
          <a:xfrm>
            <a:off x="7559039" y="3429000"/>
            <a:ext cx="410611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900" dirty="0"/>
              <a:t>1948 </a:t>
            </a:r>
            <a:r>
              <a:rPr lang="ru-RU" sz="1900" dirty="0" err="1"/>
              <a:t>жылы</a:t>
            </a:r>
            <a:r>
              <a:rPr lang="ru-RU" sz="1900" dirty="0"/>
              <a:t> Америка </a:t>
            </a:r>
            <a:r>
              <a:rPr lang="ru-RU" sz="1900" dirty="0" err="1"/>
              <a:t>мұнай</a:t>
            </a:r>
            <a:r>
              <a:rPr lang="ru-RU" sz="1900" dirty="0"/>
              <a:t> институты «</a:t>
            </a:r>
            <a:r>
              <a:rPr lang="ru-RU" sz="1900" dirty="0" err="1"/>
              <a:t>бензолдың</a:t>
            </a:r>
            <a:r>
              <a:rPr lang="ru-RU" sz="1900" dirty="0"/>
              <a:t> </a:t>
            </a:r>
            <a:r>
              <a:rPr lang="ru-RU" sz="1900" dirty="0" err="1"/>
              <a:t>жалғыз</a:t>
            </a:r>
            <a:r>
              <a:rPr lang="ru-RU" sz="1900" dirty="0"/>
              <a:t> </a:t>
            </a:r>
            <a:r>
              <a:rPr lang="ru-RU" sz="1900" dirty="0" err="1"/>
              <a:t>абсолютті</a:t>
            </a:r>
            <a:r>
              <a:rPr lang="ru-RU" sz="1900" dirty="0"/>
              <a:t> </a:t>
            </a:r>
            <a:r>
              <a:rPr lang="ru-RU" sz="1900" dirty="0" err="1"/>
              <a:t>қауіпсіз</a:t>
            </a:r>
            <a:r>
              <a:rPr lang="ru-RU" sz="1900" dirty="0"/>
              <a:t> </a:t>
            </a:r>
            <a:r>
              <a:rPr lang="ru-RU" sz="1900" dirty="0" err="1"/>
              <a:t>концентрациясы</a:t>
            </a:r>
            <a:r>
              <a:rPr lang="ru-RU" sz="1900" dirty="0"/>
              <a:t> </a:t>
            </a:r>
            <a:r>
              <a:rPr lang="ru-RU" sz="1900" dirty="0" err="1"/>
              <a:t>нөлге</a:t>
            </a:r>
            <a:r>
              <a:rPr lang="ru-RU" sz="1900" dirty="0"/>
              <a:t> тең» деп </a:t>
            </a:r>
            <a:r>
              <a:rPr lang="ru-RU" sz="1900" dirty="0" err="1"/>
              <a:t>мәлімдеді</a:t>
            </a:r>
            <a:r>
              <a:rPr lang="ru-RU" sz="1900" dirty="0"/>
              <a:t>.  Бензол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жерде</a:t>
            </a:r>
            <a:r>
              <a:rPr lang="ru-RU" sz="1900" dirty="0"/>
              <a:t> </a:t>
            </a:r>
            <a:r>
              <a:rPr lang="ru-RU" sz="1900" dirty="0" err="1"/>
              <a:t>дерлік</a:t>
            </a:r>
            <a:r>
              <a:rPr lang="ru-RU" sz="1900" dirty="0"/>
              <a:t> </a:t>
            </a:r>
            <a:r>
              <a:rPr lang="ru-RU" sz="1900" dirty="0" err="1"/>
              <a:t>қолданылатын</a:t>
            </a:r>
            <a:r>
              <a:rPr lang="ru-RU" sz="1900" dirty="0"/>
              <a:t> бензин мен </a:t>
            </a:r>
            <a:r>
              <a:rPr lang="ru-RU" sz="1900" dirty="0" err="1"/>
              <a:t>көмірсутекті</a:t>
            </a:r>
            <a:r>
              <a:rPr lang="ru-RU" sz="1900" dirty="0"/>
              <a:t> </a:t>
            </a:r>
            <a:r>
              <a:rPr lang="ru-RU" sz="1900" dirty="0" err="1"/>
              <a:t>отындарда</a:t>
            </a:r>
            <a:r>
              <a:rPr lang="ru-RU" sz="1900" dirty="0"/>
              <a:t> </a:t>
            </a:r>
            <a:r>
              <a:rPr lang="ru-RU" sz="1900" dirty="0" err="1"/>
              <a:t>кездесетіндіктен</a:t>
            </a:r>
            <a:r>
              <a:rPr lang="ru-RU" sz="1900" dirty="0"/>
              <a:t>, оның адам </a:t>
            </a:r>
            <a:r>
              <a:rPr lang="ru-RU" sz="1900" dirty="0" err="1"/>
              <a:t>ағзасына</a:t>
            </a:r>
            <a:r>
              <a:rPr lang="ru-RU" sz="1900" dirty="0"/>
              <a:t> </a:t>
            </a:r>
            <a:r>
              <a:rPr lang="ru-RU" sz="1900" dirty="0" err="1"/>
              <a:t>әсері</a:t>
            </a:r>
            <a:r>
              <a:rPr lang="ru-RU" sz="1900" dirty="0"/>
              <a:t> </a:t>
            </a:r>
            <a:r>
              <a:rPr lang="ru-RU" sz="1900" dirty="0" err="1"/>
              <a:t>жаһандық</a:t>
            </a:r>
            <a:r>
              <a:rPr lang="ru-RU" sz="1900" dirty="0"/>
              <a:t> </a:t>
            </a:r>
            <a:r>
              <a:rPr lang="ru-RU" sz="1900" dirty="0" err="1"/>
              <a:t>денсаулық</a:t>
            </a:r>
            <a:r>
              <a:rPr lang="ru-RU" sz="1900" dirty="0"/>
              <a:t> </a:t>
            </a:r>
            <a:r>
              <a:rPr lang="ru-RU" sz="1900" dirty="0" err="1"/>
              <a:t>сақтау</a:t>
            </a:r>
            <a:r>
              <a:rPr lang="ru-RU" sz="1900" dirty="0"/>
              <a:t> </a:t>
            </a:r>
            <a:r>
              <a:rPr lang="ru-RU" sz="1900" dirty="0" err="1"/>
              <a:t>мәселесіне</a:t>
            </a:r>
            <a:r>
              <a:rPr lang="ru-RU" sz="1900" dirty="0"/>
              <a:t> </a:t>
            </a:r>
            <a:r>
              <a:rPr lang="ru-RU" sz="1900" dirty="0" err="1"/>
              <a:t>айналды</a:t>
            </a:r>
            <a:r>
              <a:rPr lang="ru-RU" sz="1900" dirty="0"/>
              <a:t>.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1383599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Объект 2">
            <a:extLst>
              <a:ext uri="{FF2B5EF4-FFF2-40B4-BE49-F238E27FC236}">
                <a16:creationId xmlns:a16="http://schemas.microsoft.com/office/drawing/2014/main" id="{4FA3C100-DD29-4A09-ABEE-10354C0CC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5524" y="1555683"/>
            <a:ext cx="10005270" cy="491182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фракция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таралуы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3. Арен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майлардың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өнімділігіне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әсер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кездеседі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14E9077F-A0CC-4ED1-A4B2-E0E5AAA645F7}"/>
              </a:ext>
            </a:extLst>
          </p:cNvPr>
          <p:cNvSpPr/>
          <p:nvPr/>
        </p:nvSpPr>
        <p:spPr>
          <a:xfrm>
            <a:off x="965449" y="4139901"/>
            <a:ext cx="6443007" cy="187368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Топтық</a:t>
            </a:r>
            <a:r>
              <a:rPr lang="ru-RU" dirty="0"/>
              <a:t> және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kk-KZ" dirty="0"/>
              <a:t>анықтаудың</a:t>
            </a:r>
            <a:r>
              <a:rPr lang="ru-RU" dirty="0"/>
              <a:t> </a:t>
            </a:r>
            <a:r>
              <a:rPr lang="ru-RU" dirty="0" err="1"/>
              <a:t>физика-химиялық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br>
              <a:rPr lang="ru-RU" dirty="0"/>
            </a:br>
            <a:endParaRPr lang="ru-RU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272208" y="1457738"/>
            <a:ext cx="9409043" cy="2080591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олардағы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жекелеген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кластарының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(бензин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қалдықтары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құрылымдық-топтық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құрамы).  Бұл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әдістерді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түрлерге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бөлуге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238540" y="3167269"/>
            <a:ext cx="3485322" cy="2981739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Химиялық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әдістер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: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реагенттің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белгілі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бір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кластағы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көмірсутектермен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арендер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немесе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алкендер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)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әрекеттес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</a:rPr>
              <a:t>еді. Олардың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болуы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түзілетін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реакция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өнімдерінің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көлемінің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немесе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мөлшерінің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өзгеруімен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бағаланады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мысалы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нитрлеу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және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сульфондау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).</a:t>
            </a: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3935896" y="3538329"/>
            <a:ext cx="2759764" cy="2994993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Физика-химиялық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әдістерге</a:t>
            </a:r>
            <a:r>
              <a:rPr lang="kk-KZ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экстракциялау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адсорбциялау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диоксиді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диметилсульфат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анилин және т.б.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экстракциялау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осы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силикагельге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адсорбциялау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6907694" y="3034748"/>
            <a:ext cx="5045767" cy="3498574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22DC26-2F74-AB4D-ACEE-1FDB77A1A0EB}"/>
              </a:ext>
            </a:extLst>
          </p:cNvPr>
          <p:cNvSpPr txBox="1"/>
          <p:nvPr/>
        </p:nvSpPr>
        <p:spPr>
          <a:xfrm>
            <a:off x="7000254" y="3352874"/>
            <a:ext cx="50457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Комбин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ирленген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ең дәл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бірлесіп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негізделеді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физика-химиялық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жойылады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сыну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басқа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сұйықтықтардағы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т.б.)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тастағанға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өлшенеді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783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4313" y="137160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119270" y="2429440"/>
            <a:ext cx="6149009" cy="3458818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>
            <a:off x="427382" y="437323"/>
            <a:ext cx="10638183" cy="1735689"/>
          </a:xfrm>
          <a:prstGeom prst="snip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268279" y="2584518"/>
            <a:ext cx="5446644" cy="4293704"/>
          </a:xfrm>
          <a:prstGeom prst="round2DiagRect">
            <a:avLst>
              <a:gd name="adj1" fmla="val 15886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қайнайтын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заманғы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хроматография,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спектрлік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гидрлеу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керісінше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циклдарды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дегидрлеу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т.б.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айлы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1-ден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4-ке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болатыны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бұл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50-60% тек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сақиналардан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тұратыны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яғни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нафтен-парафин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екені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Бұл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көміртек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атомдарының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60-80%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құрайды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8C277C-1B2D-794B-A5F8-6AEE84C2C954}"/>
              </a:ext>
            </a:extLst>
          </p:cNvPr>
          <p:cNvSpPr txBox="1"/>
          <p:nvPr/>
        </p:nvSpPr>
        <p:spPr>
          <a:xfrm>
            <a:off x="1126434" y="560659"/>
            <a:ext cx="9167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арен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дері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басқа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кластағы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зерттелген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реакцияға түсу қабілетіне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селективті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адсорбцияға,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полярлық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еріткіштерде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ерігіштікке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балқу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әдісте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рмен анықталады.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9AC03E-E782-0A4E-AC1A-91B1CCBA51D9}"/>
              </a:ext>
            </a:extLst>
          </p:cNvPr>
          <p:cNvSpPr txBox="1"/>
          <p:nvPr/>
        </p:nvSpPr>
        <p:spPr>
          <a:xfrm>
            <a:off x="593005" y="3107292"/>
            <a:ext cx="55029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30-60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жылдардағы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Ф.Д.Россини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Понка-Сити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(АҚШ)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бензин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100-ден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Бензин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бензол, толуол және С6 және С8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изомерлері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бар. 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Понка-Сити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С6:С7:С8:С9 = 1 : 3 : 7 : 8.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853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2756452" y="92765"/>
            <a:ext cx="5108712" cy="5645426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k-KZ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 молекулалы көмірсутектердің гибридті құрылымдарын бөлудің қиындығы гибридті құрылымның қаныққан (парафин-циклопарафин) көмірсутектерінің спецификалық реакцияларының болмауымен түсіндіріледі.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k-KZ" sz="1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 уақытқа дейін шикі мұнай мен мұнай өнімдерінің қаныққан жоғары молекулалық көмірсутекті бөлігінің құрамындағы пента- және гексаметилен сақиналарының қатынасы туралы деректер жоқтың қасы.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7169424" y="-99528"/>
            <a:ext cx="3882888" cy="3260034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533321" y="3945167"/>
            <a:ext cx="5658679" cy="28351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91" y="622852"/>
            <a:ext cx="2504661" cy="58624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44418" y="5738191"/>
            <a:ext cx="346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Экстрактор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Сокслет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084249-EA0E-9046-BB03-F2E1B54A3D4E}"/>
              </a:ext>
            </a:extLst>
          </p:cNvPr>
          <p:cNvSpPr txBox="1"/>
          <p:nvPr/>
        </p:nvSpPr>
        <p:spPr>
          <a:xfrm>
            <a:off x="7265059" y="92765"/>
            <a:ext cx="3691617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экстракция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қоспасын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кластарға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бөлу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су-мұнай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эмульсиясының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тамшыларының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глобулдарының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бетіндегі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асфальт-шайыр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компоненттерінің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эмульсионды экстракция әдісі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  <a:endParaRPr lang="ru-K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2790FD-8E81-3941-88C4-4A88629050AE}"/>
              </a:ext>
            </a:extLst>
          </p:cNvPr>
          <p:cNvSpPr txBox="1"/>
          <p:nvPr/>
        </p:nvSpPr>
        <p:spPr>
          <a:xfrm>
            <a:off x="6592135" y="4077584"/>
            <a:ext cx="544302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Айта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кету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өндіруде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асфальтсыздандыру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гудрон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битумдарға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өте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ұқсас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 Бұл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экстракцияны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биту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м сапасын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жақсарту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деп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айтуға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негіз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70%-ға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жуық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құнды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компоненттері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массасына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бірегей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бар (ұзақ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қашықтыққа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ұшуға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тығыздықтағы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майлар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K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54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86572" y="3715785"/>
            <a:ext cx="10515600" cy="31422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30087" y="276705"/>
            <a:ext cx="9657522" cy="1258957"/>
          </a:xfrm>
          <a:prstGeom prst="wedgeRoundRect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Фракциялардағы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 °С-қа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анилин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нүктелер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тастағаннан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кейінгі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осы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Н-сін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есептеуге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7845287" y="1762539"/>
            <a:ext cx="3849756" cy="4770782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612" y="2658406"/>
            <a:ext cx="4517336" cy="29790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87" y="2104455"/>
            <a:ext cx="2107096" cy="38749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395C27-EA97-7A44-AF64-A5571848DD13}"/>
              </a:ext>
            </a:extLst>
          </p:cNvPr>
          <p:cNvSpPr txBox="1"/>
          <p:nvPr/>
        </p:nvSpPr>
        <p:spPr>
          <a:xfrm>
            <a:off x="7759262" y="1885771"/>
            <a:ext cx="41395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Бензин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сульфондау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Бензин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H2SO4(c)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фосфор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ангидридінің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артық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ерітіндісі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сульфат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орда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шайқайды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сульфонданады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сульфо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қышқыл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түрінде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қышқылына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фракция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өлше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йді.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Фракция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нің азаюы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пайызын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164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ссылка на другую страницу 3"/>
          <p:cNvSpPr/>
          <p:nvPr/>
        </p:nvSpPr>
        <p:spPr>
          <a:xfrm>
            <a:off x="990599" y="371061"/>
            <a:ext cx="8647043" cy="2199861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°С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дейінгі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фракциялардағы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анықтаудың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дәл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дисперсия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спектрінің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көк С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сызықтары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фракциясы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Z&gt;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нафтен-алкандық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сыну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көрсеткіштерін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аддитивтілік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ережесін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- %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есептеуге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989" t="17242" r="11996"/>
          <a:stretch/>
        </p:blipFill>
        <p:spPr>
          <a:xfrm>
            <a:off x="3273287" y="2304906"/>
            <a:ext cx="3419061" cy="1378226"/>
          </a:xfrm>
          <a:prstGeom prst="rect">
            <a:avLst/>
          </a:prstGeo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7315200" y="2173356"/>
            <a:ext cx="4492486" cy="468464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56" y="3101010"/>
            <a:ext cx="2658096" cy="28766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843" y="4161182"/>
            <a:ext cx="3279913" cy="21998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30E6F0-F1EB-3D42-A1AC-922984D3EC85}"/>
              </a:ext>
            </a:extLst>
          </p:cNvPr>
          <p:cNvSpPr txBox="1"/>
          <p:nvPr/>
        </p:nvSpPr>
        <p:spPr>
          <a:xfrm>
            <a:off x="7454347" y="2507435"/>
            <a:ext cx="449248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жұтылу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спектрлеріндегі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жолақтардың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интенсивтілігіне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фракциядағы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концентрацияға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пропорционалдылығына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УК және ИҚ спектроскопия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әдісі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бензин және керосин-газ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1600 см-1-де жұтылу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жолағының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қарқындылығына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ароматты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сақинадағы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С=С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байланысының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тербелісі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ИК-спектрлерінде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жолақтардың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интенсивтілігі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УК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спектрлерінде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бензол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198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және нафталин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225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K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0945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19129"/>
            <a:ext cx="6026426" cy="3857833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5393025" y="251792"/>
            <a:ext cx="5937583" cy="6493566"/>
          </a:xfrm>
          <a:prstGeom prst="left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Балқу температурасы 150-400•С диапазонындағы дизельдік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дистилляты</a:t>
            </a:r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құрамындағы ароматты кс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</a:t>
            </a:r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хроматография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әдісімен</a:t>
            </a:r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анықталады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фазалық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HPLC</a:t>
            </a:r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(өнімділігі жоғары сұйық хроматография)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флуоресцентті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индикаторларды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бензин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фракцияларындағы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7" y="426220"/>
            <a:ext cx="4915949" cy="52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444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анықтаудың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анализде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экстракциялау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неге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хроматографияның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4562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Скругленный прямоугольник 4">
            <a:extLst>
              <a:ext uri="{FF2B5EF4-FFF2-40B4-BE49-F238E27FC236}">
                <a16:creationId xmlns:a16="http://schemas.microsoft.com/office/drawing/2014/main" id="{ADED2EE3-6352-4450-AA45-F61BBC2F763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DA7F8D51-938F-4FF7-9BB7-984729B7A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136" y="60650"/>
            <a:ext cx="8654025" cy="1043946"/>
          </a:xfrm>
        </p:spPr>
        <p:txBody>
          <a:bodyPr>
            <a:normAutofit/>
          </a:bodyPr>
          <a:lstStyle/>
          <a:p>
            <a:pPr algn="ctr"/>
            <a:r>
              <a:rPr lang="ru-RU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Мұнай арендері және олардың физика-химиялық қасиеттері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9F90ABDE-4ED2-47DD-B984-447423ACD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292" y="518309"/>
            <a:ext cx="10919340" cy="5112567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5880026" y="1005136"/>
            <a:ext cx="52547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АРЕН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(аром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атты көмірсутек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–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бензол 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сақинасы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(бензол 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ядросы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бар 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формуласы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Н2</a:t>
            </a:r>
            <a:r>
              <a:rPr lang="en-US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8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kk-KZ" sz="18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карбоциклді қосылыстар.</a:t>
            </a:r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ұнай арендерінің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цикл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саны 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моноцикл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бензол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СnНn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бицикл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нафтали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– СnНn-2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трицикл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антрацен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ді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СnНn-4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тетрацикл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пирен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– СnНn-6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Құрамы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бензол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67%, 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нафталин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18%,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фенантрен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8%,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пирен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5%,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тағы басқа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2%.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493" r="2135" b="57134"/>
          <a:stretch/>
        </p:blipFill>
        <p:spPr>
          <a:xfrm>
            <a:off x="792480" y="961091"/>
            <a:ext cx="4894592" cy="1950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098" t="44783" r="72673" b="33485"/>
          <a:stretch/>
        </p:blipFill>
        <p:spPr>
          <a:xfrm>
            <a:off x="634667" y="2944783"/>
            <a:ext cx="1355976" cy="1146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576" t="66899" r="4932"/>
          <a:stretch/>
        </p:blipFill>
        <p:spPr>
          <a:xfrm>
            <a:off x="1588494" y="4489357"/>
            <a:ext cx="4901184" cy="17040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71358" r="-1"/>
          <a:stretch/>
        </p:blipFill>
        <p:spPr>
          <a:xfrm>
            <a:off x="2344302" y="3096702"/>
            <a:ext cx="1517108" cy="11461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30683" r="37938"/>
          <a:stretch/>
        </p:blipFill>
        <p:spPr>
          <a:xfrm>
            <a:off x="4235976" y="3279083"/>
            <a:ext cx="1633728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62" y="1509634"/>
            <a:ext cx="102584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В.Д.Рябов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Химия нефти и газа, М., Форум, 2009 г.,334с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В.А.Проскуряков,А.Е.Драбкин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., Химия нефти и газа. М.2005.448 с.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Зрелова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В. Н., Красная Л. В., Постникова Н. Т. // Химия и технология топлив и масел. 1981. № 11. С. 48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https://studref.com/586432/matematika_himiya_fizik/analiz_aromaticheskih_uglevodorodov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Handbook of Oil Spill Science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andTechnology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https://onlinelibrary.wiley.com/doi/book/10.1002/978111898998214 November 2014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https://pronpz.ru/neft/areny.html</a:t>
            </a: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7. Абдуқадырова Қ.А. Мұнай және газ химиясы. – 2013. – 320 б.</a:t>
            </a: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8. Бишімбаева Г.Қ., Букетова А.Е. Мұнай және газ химиясы мен технологиясы. – 2007. – 242 б.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Қолданылған әдебиеттер: 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CDB30C-1F82-41E6-A067-831D6E891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DA86DD-F997-4F66-A87C-5B58AB6D1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41B827-437E-40A3-A732-669230D6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2435" y="891540"/>
            <a:ext cx="10989565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2DEF3D-0804-4DE1-BBE8-42E5E247C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2399099"/>
            <a:ext cx="9465564" cy="3400969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7kiySNTtQb0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Автоматты анилин нүкте анализаторы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0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85153" y="248765"/>
            <a:ext cx="9752009" cy="2001509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 м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ұнайдың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құрамдас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Құрамында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15 - 50%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кездеседі.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ең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концентрациясы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(37%)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типтегі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ең азы (20%)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парафиндік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мұнайларға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тән. 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 бар, оның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бес 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мүшелі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ұзындықтар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құрылымдардағы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парафиндік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</a:t>
            </a:r>
            <a:r>
              <a:rPr lang="kk-K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болады. 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264" y="3107733"/>
            <a:ext cx="2645696" cy="23956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92" y="2663687"/>
            <a:ext cx="3737944" cy="3339548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2B8D824F-5949-DC16-797C-58C85872E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3" y="2278363"/>
            <a:ext cx="5452301" cy="4110196"/>
          </a:xfr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58368" y="414528"/>
            <a:ext cx="10695432" cy="5762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ерекшеленетін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ароматты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тұрақтылығының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жоғарылауы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қанықпаған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дығына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қарамастан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алмастыру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реакцияларына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бейімділі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Циклоқосылыстардан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айырмашылығы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ароматтылық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337" y="3741333"/>
            <a:ext cx="4230991" cy="22861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B8AE0A-A780-3F43-82D4-6852C567FE78}"/>
              </a:ext>
            </a:extLst>
          </p:cNvPr>
          <p:cNvSpPr txBox="1"/>
          <p:nvPr/>
        </p:nvSpPr>
        <p:spPr>
          <a:xfrm>
            <a:off x="5181975" y="251422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K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20F846-BC1C-724E-8979-E23FE77592F7}"/>
              </a:ext>
            </a:extLst>
          </p:cNvPr>
          <p:cNvSpPr txBox="1"/>
          <p:nvPr/>
        </p:nvSpPr>
        <p:spPr>
          <a:xfrm>
            <a:off x="136448" y="1678327"/>
            <a:ext cx="27288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гендегі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энергия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ұтымы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тұрақтандыру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150 кДж/моль. 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қосарласу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делокализация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бензолдың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жоюға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энергия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27EA253B-166D-6041-826A-1797FB413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278" y="1678327"/>
            <a:ext cx="3250346" cy="48234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7DBA52-ABDE-824C-9453-E01636E63220}"/>
              </a:ext>
            </a:extLst>
          </p:cNvPr>
          <p:cNvSpPr txBox="1"/>
          <p:nvPr/>
        </p:nvSpPr>
        <p:spPr>
          <a:xfrm>
            <a:off x="6689469" y="1785323"/>
            <a:ext cx="52106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Ароматтылық</a:t>
            </a:r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қосылыстардың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қасиеті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соның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арқасында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қанықпаған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қосылыстардың 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сақинасы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қалыптан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тұрақтылық </a:t>
            </a:r>
            <a:r>
              <a:rPr lang="ru-RU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kk-KZ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65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09E39AF-2625-478E-B638-709449EC9680}"/>
              </a:ext>
            </a:extLst>
          </p:cNvPr>
          <p:cNvSpPr/>
          <p:nvPr/>
        </p:nvSpPr>
        <p:spPr>
          <a:xfrm>
            <a:off x="4491978" y="914400"/>
            <a:ext cx="3688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Ароматтық критерийі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952BDEE0-2E46-42A2-BCE7-3E5F0790BAFC}"/>
              </a:ext>
            </a:extLst>
          </p:cNvPr>
          <p:cNvSpPr/>
          <p:nvPr/>
        </p:nvSpPr>
        <p:spPr>
          <a:xfrm>
            <a:off x="8485632" y="532992"/>
            <a:ext cx="3357576" cy="575693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B8013A9D-77AE-4C76-AC2F-CB5648157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5474" y="1153796"/>
            <a:ext cx="2651319" cy="4431275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Бұл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қос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қосарласқан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π-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электрондардың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сақиналары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жазықтығының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үстінде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астында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Хюке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ль ережесі әрдайым сақталады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 сақинадағы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 + 2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олатын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ғана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мұндағы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 = 0, 1, 2, ...).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74C94FB7-BD1C-4989-A486-AA851046F6A2}"/>
              </a:ext>
            </a:extLst>
          </p:cNvPr>
          <p:cNvSpPr/>
          <p:nvPr/>
        </p:nvSpPr>
        <p:spPr>
          <a:xfrm>
            <a:off x="769262" y="644188"/>
            <a:ext cx="3095602" cy="5488387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7BEAA-4E86-0749-95C1-E71290D8F783}"/>
              </a:ext>
            </a:extLst>
          </p:cNvPr>
          <p:cNvSpPr txBox="1"/>
          <p:nvPr/>
        </p:nvSpPr>
        <p:spPr>
          <a:xfrm>
            <a:off x="1587641" y="817221"/>
            <a:ext cx="239879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-Қ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осылу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реакцияларына қарағанда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алмастыру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бейімділік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-Қосарласпаған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қос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жүйесімен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салыстырғанда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энергияның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өсуі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Сақиналық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токтың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құрайтын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атомдар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жазықтықтың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043E067-08D6-65B7-6AB9-66ED9344C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864" y="1956593"/>
            <a:ext cx="4575762" cy="32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3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0730" y="569843"/>
            <a:ext cx="4200940" cy="4333461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54" y="876497"/>
            <a:ext cx="5873819" cy="5227049"/>
          </a:xfrm>
          <a:prstGeom prst="rect">
            <a:avLst/>
          </a:prstGeom>
        </p:spPr>
      </p:pic>
      <p:sp>
        <p:nvSpPr>
          <p:cNvPr id="5" name="Стрелка углом 4"/>
          <p:cNvSpPr/>
          <p:nvPr/>
        </p:nvSpPr>
        <p:spPr>
          <a:xfrm>
            <a:off x="6428109" y="4034624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7371327" y="569843"/>
            <a:ext cx="4459745" cy="525289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BF90B2-B869-6E45-86BE-905BD2A59E55}"/>
              </a:ext>
            </a:extLst>
          </p:cNvPr>
          <p:cNvSpPr txBox="1"/>
          <p:nvPr/>
        </p:nvSpPr>
        <p:spPr>
          <a:xfrm>
            <a:off x="7500730" y="518633"/>
            <a:ext cx="404141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/>
              <a:t>Сақина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делокализацияның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ароматты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ru-RU" dirty="0"/>
              <a:t> </a:t>
            </a:r>
            <a:r>
              <a:rPr lang="kk-KZ" dirty="0"/>
              <a:t>төмен болады</a:t>
            </a:r>
            <a:r>
              <a:rPr lang="ru-RU" dirty="0"/>
              <a:t>, ал </a:t>
            </a:r>
            <a:r>
              <a:rPr lang="ru-RU" dirty="0" err="1"/>
              <a:t>құрылым</a:t>
            </a:r>
            <a:r>
              <a:rPr lang="ru-RU" dirty="0"/>
              <a:t> </a:t>
            </a:r>
            <a:r>
              <a:rPr lang="ru-RU" dirty="0" err="1"/>
              <a:t>тұтастай</a:t>
            </a:r>
            <a:r>
              <a:rPr lang="ru-RU" dirty="0"/>
              <a:t> тұрақты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  </a:t>
            </a:r>
            <a:r>
              <a:rPr lang="ru-RU" dirty="0" err="1"/>
              <a:t>Бензолдың</a:t>
            </a:r>
            <a:r>
              <a:rPr lang="ru-RU" dirty="0"/>
              <a:t> </a:t>
            </a:r>
            <a:r>
              <a:rPr lang="ru-RU" dirty="0" err="1"/>
              <a:t>жану</a:t>
            </a:r>
            <a:r>
              <a:rPr lang="ru-RU" dirty="0"/>
              <a:t> </a:t>
            </a:r>
            <a:r>
              <a:rPr lang="ru-RU" dirty="0" err="1"/>
              <a:t>жылуы</a:t>
            </a:r>
            <a:r>
              <a:rPr lang="ru-RU" dirty="0"/>
              <a:t> мен </a:t>
            </a:r>
            <a:r>
              <a:rPr lang="ru-RU" dirty="0" err="1"/>
              <a:t>гипотетикалық</a:t>
            </a:r>
            <a:r>
              <a:rPr lang="ru-RU" dirty="0"/>
              <a:t> </a:t>
            </a:r>
            <a:r>
              <a:rPr lang="ru-RU" dirty="0" err="1"/>
              <a:t>циклогексатриеннің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есептелген</a:t>
            </a:r>
            <a:r>
              <a:rPr lang="ru-RU" dirty="0"/>
              <a:t> </a:t>
            </a:r>
            <a:r>
              <a:rPr lang="ru-RU" dirty="0" err="1"/>
              <a:t>жану</a:t>
            </a:r>
            <a:r>
              <a:rPr lang="ru-RU" dirty="0"/>
              <a:t> </a:t>
            </a:r>
            <a:r>
              <a:rPr lang="ru-RU" dirty="0" err="1"/>
              <a:t>жылуының</a:t>
            </a:r>
            <a:r>
              <a:rPr lang="kk-KZ" dirty="0"/>
              <a:t> арасындағы</a:t>
            </a:r>
            <a:r>
              <a:rPr lang="ru-RU" dirty="0"/>
              <a:t> </a:t>
            </a:r>
            <a:r>
              <a:rPr lang="ru-RU" dirty="0" err="1"/>
              <a:t>айырмашылы</a:t>
            </a:r>
            <a:r>
              <a:rPr lang="kk-KZ" dirty="0"/>
              <a:t>қ</a:t>
            </a:r>
            <a:r>
              <a:rPr lang="ru-RU" dirty="0"/>
              <a:t> </a:t>
            </a:r>
            <a:r>
              <a:rPr lang="ru-RU" dirty="0" err="1"/>
              <a:t>тұрақтандыру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kk-KZ" dirty="0"/>
              <a:t>н құрайды</a:t>
            </a:r>
            <a:r>
              <a:rPr lang="ru-RU" dirty="0"/>
              <a:t>.</a:t>
            </a:r>
          </a:p>
          <a:p>
            <a:pPr algn="l"/>
            <a:r>
              <a:rPr lang="ru-RU" dirty="0"/>
              <a:t> </a:t>
            </a:r>
          </a:p>
          <a:p>
            <a:pPr algn="l"/>
            <a:r>
              <a:rPr lang="ru-RU" dirty="0"/>
              <a:t> Ол бензол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36 ккал/</a:t>
            </a:r>
            <a:r>
              <a:rPr lang="ru-RU" dirty="0" err="1"/>
              <a:t>мольге</a:t>
            </a:r>
            <a:r>
              <a:rPr lang="ru-RU" dirty="0"/>
              <a:t> тең.  </a:t>
            </a:r>
            <a:r>
              <a:rPr lang="ru-RU" dirty="0" err="1"/>
              <a:t>Тұрақтандыру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ru-RU" dirty="0"/>
              <a:t> гидр</a:t>
            </a:r>
            <a:r>
              <a:rPr lang="kk-KZ" dirty="0"/>
              <a:t>леудің</a:t>
            </a:r>
            <a:r>
              <a:rPr lang="ru-RU" dirty="0"/>
              <a:t> </a:t>
            </a:r>
            <a:r>
              <a:rPr lang="ru-RU" dirty="0" err="1"/>
              <a:t>есептелген</a:t>
            </a:r>
            <a:r>
              <a:rPr lang="ru-RU" dirty="0"/>
              <a:t> және </a:t>
            </a:r>
            <a:r>
              <a:rPr lang="ru-RU" dirty="0" err="1"/>
              <a:t>тәжірибелік</a:t>
            </a:r>
            <a:r>
              <a:rPr lang="ru-RU" dirty="0"/>
              <a:t> </a:t>
            </a:r>
            <a:r>
              <a:rPr lang="ru-RU" dirty="0" err="1"/>
              <a:t>жылуларының</a:t>
            </a:r>
            <a:r>
              <a:rPr lang="ru-RU" dirty="0"/>
              <a:t> </a:t>
            </a:r>
            <a:r>
              <a:rPr lang="ru-RU" dirty="0" err="1"/>
              <a:t>айырма</a:t>
            </a:r>
            <a:r>
              <a:rPr lang="kk-KZ" dirty="0"/>
              <a:t>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алынады</a:t>
            </a:r>
            <a:r>
              <a:rPr lang="kk-KZ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6069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37063" y="-5714"/>
            <a:ext cx="9260914" cy="3328171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723572" y="2581871"/>
            <a:ext cx="4179460" cy="427612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4185" b="24305"/>
          <a:stretch/>
        </p:blipFill>
        <p:spPr>
          <a:xfrm>
            <a:off x="1246776" y="4231594"/>
            <a:ext cx="6023018" cy="18556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8BD95A-7759-B84F-BE0B-2BFE2AF5BD25}"/>
              </a:ext>
            </a:extLst>
          </p:cNvPr>
          <p:cNvSpPr txBox="1"/>
          <p:nvPr/>
        </p:nvSpPr>
        <p:spPr>
          <a:xfrm>
            <a:off x="1971545" y="3484370"/>
            <a:ext cx="51835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sz="3000" b="1" dirty="0">
                <a:solidFill>
                  <a:srgbClr val="002060"/>
                </a:solidFill>
              </a:rPr>
              <a:t>Физикалық қасиеттері</a:t>
            </a:r>
            <a:endParaRPr lang="ru-KZ" sz="30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620A6-3F0F-1046-A996-818A801C8E63}"/>
              </a:ext>
            </a:extLst>
          </p:cNvPr>
          <p:cNvSpPr txBox="1"/>
          <p:nvPr/>
        </p:nvSpPr>
        <p:spPr>
          <a:xfrm>
            <a:off x="8317411" y="3150274"/>
            <a:ext cx="32422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А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ЦА-ға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(880 – 900 кг/м3).</a:t>
            </a:r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сыну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(1,5 - 1,55)</a:t>
            </a:r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ең аз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H:C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(5 - 8%),</a:t>
            </a:r>
          </a:p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төмен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энерг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етикалық қасиет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полярлы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адсорбенттермен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жақсырақ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адсорбцияланады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BF4FE6-5107-EA4A-99FA-EDD18CBA7213}"/>
              </a:ext>
            </a:extLst>
          </p:cNvPr>
          <p:cNvSpPr txBox="1"/>
          <p:nvPr/>
        </p:nvSpPr>
        <p:spPr>
          <a:xfrm>
            <a:off x="712590" y="82430"/>
            <a:ext cx="76615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Ароматты кс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бүйірлік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алмастырғыштардың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санына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орналасуына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, 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массасына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циклдер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санына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тәуелді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Бензол және оның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гомологтары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тән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суда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нашар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еріткіштерде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ериді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Гомологтық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мүшелері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түссіз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еріткіштер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арен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көміртектің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көп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жалынмен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жанады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29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22" y="282686"/>
            <a:ext cx="4412974" cy="2067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11600" y="59569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Кристалдық тордағы молекула симметриялы және жинақы болған сайын Ткрист. жоғары болады.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ксилол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изомерлерінің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ең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симметриялысы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п-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ксилол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 ие. 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дуролдың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Тбалқ.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симметриялы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емес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тетраметилбензолдарға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32" y="2990602"/>
            <a:ext cx="4744277" cy="3058187"/>
          </a:xfrm>
          <a:prstGeom prst="rect">
            <a:avLst/>
          </a:prstGeom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04800" y="556592"/>
            <a:ext cx="5009322" cy="216010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826B62-7322-B14F-8E5E-2A4B34B50CFC}"/>
              </a:ext>
            </a:extLst>
          </p:cNvPr>
          <p:cNvSpPr txBox="1"/>
          <p:nvPr/>
        </p:nvSpPr>
        <p:spPr>
          <a:xfrm>
            <a:off x="319914" y="620981"/>
            <a:ext cx="50093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 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орынбасқан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поляризацияланғыштығына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ерігіштік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әлдеқайда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сондықтан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көбірек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полярлы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қосылыстармен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әрекеттесед</a:t>
            </a:r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і.</a:t>
            </a:r>
            <a:endParaRPr lang="ru-KZ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26D471C8-7A53-2E4F-A8BA-3B1F140392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9328" r="836" b="41383"/>
          <a:stretch/>
        </p:blipFill>
        <p:spPr>
          <a:xfrm>
            <a:off x="5704440" y="4074411"/>
            <a:ext cx="5718933" cy="19743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368C7C-0E86-7F8C-D1B6-838787670E91}"/>
              </a:ext>
            </a:extLst>
          </p:cNvPr>
          <p:cNvSpPr txBox="1"/>
          <p:nvPr/>
        </p:nvSpPr>
        <p:spPr>
          <a:xfrm>
            <a:off x="5446643" y="2528937"/>
            <a:ext cx="6095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метил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симметриялы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бензол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молекуласына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енуі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оның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100•С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төмендеуіне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ə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689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2271</Words>
  <Application>Microsoft Office PowerPoint</Application>
  <PresentationFormat>Широкоэкранный</PresentationFormat>
  <Paragraphs>177</Paragraphs>
  <Slides>31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1. Мұнай арендері және олардың физика-химиялық қасиеттері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Шолу сұрақтары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Шолу сұрақтары</vt:lpstr>
      <vt:lpstr>Топтық және құрылымдық анықтаудың физика-химиялық әдістері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Шолу сұрақтары</vt:lpstr>
      <vt:lpstr>Қолданылған әдебиеттер: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Сарсеегалиева Айжуз</cp:lastModifiedBy>
  <cp:revision>107</cp:revision>
  <dcterms:created xsi:type="dcterms:W3CDTF">2021-11-16T03:16:23Z</dcterms:created>
  <dcterms:modified xsi:type="dcterms:W3CDTF">2022-05-05T04:50:16Z</dcterms:modified>
</cp:coreProperties>
</file>