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AF0EED-13BA-1E2E-5C76-BFEF2D5E18E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BC3F4ADA-626B-5E6A-2311-D9818D6B7A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4DEB669-B003-72A8-0405-B6B6F62C4C6F}"/>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BEC43B18-1747-4C42-A1CA-D54A639C29C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077931E-E29F-FF56-7AED-75B654D57C40}"/>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3659386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472485-9954-5CD3-A126-C20A4B24182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5297243-4F11-8782-9247-31822875275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2EA73D-8ACC-4A90-787E-F0984523E9C7}"/>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CB1FE7DB-0D5B-874D-87FE-2360816B7C1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4027345-C45E-61FD-AE00-6EDEF13456C5}"/>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1771972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5C86FDE-461D-C37E-C18B-401BE188F3F2}"/>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1C9FACEA-27AB-CBFE-69EB-21078E86BECA}"/>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6F4C45D-E411-8000-AFB8-2AA452C7C6FA}"/>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9147436D-7BC6-7442-638E-D8D8DCD0679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6DDB340-6C9A-0307-A3F3-6C2B6072A745}"/>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238489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87E5E8-035E-8B29-5EEA-BAAC43368D7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43F7A8F-9B1C-C59B-3012-84649B86AE23}"/>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92CA233-98E0-34A8-0D77-42F363F37CBB}"/>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76721A02-4BE9-2051-47B1-4824AB36C4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3760EFD-EC93-5E53-2C70-17EC270ED607}"/>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3050980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C9010D-3770-0F7B-47C9-953F9669D49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E54F998-5B0C-D40B-3CC1-7C93544380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EF23D29-0D67-2153-04F0-064CA846355F}"/>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CCFDCE7D-6664-A150-DDF7-CFBD62F9E38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8F8FAA8-3E54-4EB3-8247-368D26999B82}"/>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3024383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B70CDB-952E-48ED-32B8-A52E2211C81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0258B19-56CC-9DCF-9061-B4961032A03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CC4658FC-ADCF-33E3-0F65-974E8B81F38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4FE00E0B-DBB5-0581-8ACD-B53FD6E7BB82}"/>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91A94377-27F5-F4E0-D601-529112046FC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B9EDF61-FCDE-6EA8-4C8E-9CF1F2D52AD6}"/>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719899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6E38AC-E1EF-D76C-26C5-1E4B6C9FBF0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14F93029-A9DB-02C0-F26D-6A3DC483B4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4EA12376-C40B-89AF-E35E-B3727A874F0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44F7F7E-68E4-8BC8-2BB4-95079E4054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1574DF3-A41F-9087-C49E-D265C5758CE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AEC462E4-CD98-14B5-A77E-EA1ADC4E30C5}"/>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68831CBD-53F2-50E2-480F-27F2E2FF0B7A}"/>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3D4845E-E8E1-8418-8140-809D91BD3C9A}"/>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3109409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426E46-63D2-EAA5-A2DB-EFF3A6D06FA1}"/>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F25EFC5D-15CA-FF09-4F12-73261D7A6F28}"/>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AA623361-B3A3-3016-60D4-C47BBF93552D}"/>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42832BB-8E2A-E966-E620-DBB95B32FA3B}"/>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384092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4A7E7A9-17FF-4E4C-4FDE-657D1506B65A}"/>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A3651EE1-894A-7F4D-0C59-BF536E04174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49952AF0-3627-C86B-578A-44B2CF3648DE}"/>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111599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B21740-9892-8935-398A-CFC89DD3DED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FFA5357C-CF07-8112-DB38-66BCDDC0D9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56874FB-8683-BDBE-CE81-B5FC37D82E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05551E4-8541-E63E-4746-96C29DF96497}"/>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587D3C32-F890-451D-8C96-74E5E3AE4D2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D0FCAA3-2FEA-4049-5D0E-35F398B89D8F}"/>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3254416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5A05B4-E12B-19AC-8C12-679BE73CECC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67920DE-8327-1ED3-33D5-9748069D9F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4269F3B-B949-5656-4200-BE0471C457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D52F532-E010-9565-0357-2AA950B97D72}"/>
              </a:ext>
            </a:extLst>
          </p:cNvPr>
          <p:cNvSpPr>
            <a:spLocks noGrp="1"/>
          </p:cNvSpPr>
          <p:nvPr>
            <p:ph type="dt" sz="half" idx="10"/>
          </p:nvPr>
        </p:nvSpPr>
        <p:spPr/>
        <p:txBody>
          <a:bodyPr/>
          <a:lstStyle/>
          <a:p>
            <a:fld id="{615B1E41-E9D3-42A3-9A8E-2062E0ED196B}"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DE76C155-5600-D163-4484-7A9392D96C4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EFC9110-DCA9-1EFE-22DC-590C25461621}"/>
              </a:ext>
            </a:extLst>
          </p:cNvPr>
          <p:cNvSpPr>
            <a:spLocks noGrp="1"/>
          </p:cNvSpPr>
          <p:nvPr>
            <p:ph type="sldNum" sz="quarter" idx="12"/>
          </p:nvPr>
        </p:nvSpPr>
        <p:spPr/>
        <p:txBody>
          <a:bodyPr/>
          <a:lstStyle/>
          <a:p>
            <a:fld id="{4D2BA0BE-037C-414B-B38A-AEF349983458}" type="slidenum">
              <a:rPr lang="ru-RU" smtClean="0"/>
              <a:t>‹#›</a:t>
            </a:fld>
            <a:endParaRPr lang="ru-RU"/>
          </a:p>
        </p:txBody>
      </p:sp>
    </p:spTree>
    <p:extLst>
      <p:ext uri="{BB962C8B-B14F-4D97-AF65-F5344CB8AC3E}">
        <p14:creationId xmlns:p14="http://schemas.microsoft.com/office/powerpoint/2010/main" val="236474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3A1269-ABB3-552E-4CB0-4C59F5745B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9D297F21-2DFA-7982-1EF8-DB54EB8046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840AF0F-7A96-954B-4BB7-F2028133D7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5B1E41-E9D3-42A3-9A8E-2062E0ED196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B207BA78-D6AB-BB9A-AF49-6019C2A4EE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EAABCCB9-04C1-F931-DDDC-EF10A501EB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2BA0BE-037C-414B-B38A-AEF349983458}" type="slidenum">
              <a:rPr lang="ru-RU" smtClean="0"/>
              <a:t>‹#›</a:t>
            </a:fld>
            <a:endParaRPr lang="ru-RU"/>
          </a:p>
        </p:txBody>
      </p:sp>
    </p:spTree>
    <p:extLst>
      <p:ext uri="{BB962C8B-B14F-4D97-AF65-F5344CB8AC3E}">
        <p14:creationId xmlns:p14="http://schemas.microsoft.com/office/powerpoint/2010/main" val="2815444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4CF87DA-D2B1-C1C4-3B3E-3D55EEE50E95}"/>
              </a:ext>
            </a:extLst>
          </p:cNvPr>
          <p:cNvSpPr>
            <a:spLocks noGrp="1"/>
          </p:cNvSpPr>
          <p:nvPr>
            <p:ph type="ctrTitle"/>
          </p:nvPr>
        </p:nvSpPr>
        <p:spPr>
          <a:xfrm>
            <a:off x="1285241" y="1008993"/>
            <a:ext cx="9231410" cy="3542045"/>
          </a:xfrm>
        </p:spPr>
        <p:txBody>
          <a:bodyPr anchor="b">
            <a:normAutofit/>
          </a:bodyPr>
          <a:lstStyle/>
          <a:p>
            <a:pPr algn="l"/>
            <a:r>
              <a:rPr lang="fr-FR" sz="8100"/>
              <a:t> DIDACTIQUE DU FRANÇAIS DEUXIEME LANGUE ETRANGERE</a:t>
            </a:r>
            <a:endParaRPr lang="ru-RU" sz="8100"/>
          </a:p>
        </p:txBody>
      </p:sp>
    </p:spTree>
    <p:extLst>
      <p:ext uri="{BB962C8B-B14F-4D97-AF65-F5344CB8AC3E}">
        <p14:creationId xmlns:p14="http://schemas.microsoft.com/office/powerpoint/2010/main" val="2985493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F22B067-CA93-A5CB-6924-24AA717C345B}"/>
              </a:ext>
            </a:extLst>
          </p:cNvPr>
          <p:cNvSpPr>
            <a:spLocks noGrp="1"/>
          </p:cNvSpPr>
          <p:nvPr>
            <p:ph type="title"/>
          </p:nvPr>
        </p:nvSpPr>
        <p:spPr>
          <a:xfrm>
            <a:off x="1285241" y="1008993"/>
            <a:ext cx="9231410" cy="3542045"/>
          </a:xfrm>
        </p:spPr>
        <p:txBody>
          <a:bodyPr vert="horz" lIns="91440" tIns="45720" rIns="91440" bIns="45720" rtlCol="0" anchor="b">
            <a:normAutofit/>
          </a:bodyPr>
          <a:lstStyle/>
          <a:p>
            <a:r>
              <a:rPr lang="en-US" sz="2900" kern="1200">
                <a:solidFill>
                  <a:schemeClr val="tx1"/>
                </a:solidFill>
                <a:latin typeface="+mj-lt"/>
                <a:ea typeface="+mj-ea"/>
                <a:cs typeface="+mj-cs"/>
              </a:rPr>
              <a:t>1. Le champ de Didactique</a:t>
            </a:r>
            <a:br>
              <a:rPr lang="en-US" sz="2900" kern="1200">
                <a:solidFill>
                  <a:schemeClr val="tx1"/>
                </a:solidFill>
                <a:latin typeface="+mj-lt"/>
                <a:ea typeface="+mj-ea"/>
                <a:cs typeface="+mj-cs"/>
              </a:rPr>
            </a:br>
            <a:r>
              <a:rPr lang="en-US" sz="2900" kern="1200">
                <a:solidFill>
                  <a:schemeClr val="tx1"/>
                </a:solidFill>
                <a:latin typeface="+mj-lt"/>
                <a:ea typeface="+mj-ea"/>
                <a:cs typeface="+mj-cs"/>
              </a:rPr>
              <a:t>2. Insertion de la composante socioculturelle dans une démarche curriculaire : les quatre axes d’apprentissage</a:t>
            </a:r>
            <a:br>
              <a:rPr lang="en-US" sz="2900" kern="1200">
                <a:solidFill>
                  <a:schemeClr val="tx1"/>
                </a:solidFill>
                <a:latin typeface="+mj-lt"/>
                <a:ea typeface="+mj-ea"/>
                <a:cs typeface="+mj-cs"/>
              </a:rPr>
            </a:br>
            <a:r>
              <a:rPr lang="en-US" sz="2900" kern="1200">
                <a:solidFill>
                  <a:schemeClr val="tx1"/>
                </a:solidFill>
                <a:latin typeface="+mj-lt"/>
                <a:ea typeface="+mj-ea"/>
                <a:cs typeface="+mj-cs"/>
              </a:rPr>
              <a:t>a. Compétences référentielles</a:t>
            </a:r>
            <a:br>
              <a:rPr lang="en-US" sz="2900" kern="1200">
                <a:solidFill>
                  <a:schemeClr val="tx1"/>
                </a:solidFill>
                <a:latin typeface="+mj-lt"/>
                <a:ea typeface="+mj-ea"/>
                <a:cs typeface="+mj-cs"/>
              </a:rPr>
            </a:br>
            <a:r>
              <a:rPr lang="en-US" sz="2900" kern="1200">
                <a:solidFill>
                  <a:schemeClr val="tx1"/>
                </a:solidFill>
                <a:latin typeface="+mj-lt"/>
                <a:ea typeface="+mj-ea"/>
                <a:cs typeface="+mj-cs"/>
              </a:rPr>
              <a:t>b. Compétences comportementales ou stratégiques</a:t>
            </a:r>
            <a:br>
              <a:rPr lang="en-US" sz="2900" kern="1200">
                <a:solidFill>
                  <a:schemeClr val="tx1"/>
                </a:solidFill>
                <a:latin typeface="+mj-lt"/>
                <a:ea typeface="+mj-ea"/>
                <a:cs typeface="+mj-cs"/>
              </a:rPr>
            </a:br>
            <a:r>
              <a:rPr lang="en-US" sz="2900" kern="1200">
                <a:solidFill>
                  <a:schemeClr val="tx1"/>
                </a:solidFill>
                <a:latin typeface="+mj-lt"/>
                <a:ea typeface="+mj-ea"/>
                <a:cs typeface="+mj-cs"/>
              </a:rPr>
              <a:t>c. Compétences sociolinguistiques  </a:t>
            </a:r>
            <a:br>
              <a:rPr lang="en-US" sz="2900" kern="1200">
                <a:solidFill>
                  <a:schemeClr val="tx1"/>
                </a:solidFill>
                <a:latin typeface="+mj-lt"/>
                <a:ea typeface="+mj-ea"/>
                <a:cs typeface="+mj-cs"/>
              </a:rPr>
            </a:br>
            <a:r>
              <a:rPr lang="en-US" sz="2900" kern="1200">
                <a:solidFill>
                  <a:schemeClr val="tx1"/>
                </a:solidFill>
                <a:latin typeface="+mj-lt"/>
                <a:ea typeface="+mj-ea"/>
                <a:cs typeface="+mj-cs"/>
              </a:rPr>
              <a:t>d. Compétences discursives</a:t>
            </a:r>
            <a:br>
              <a:rPr lang="en-US" sz="2900" kern="1200">
                <a:solidFill>
                  <a:schemeClr val="tx1"/>
                </a:solidFill>
                <a:latin typeface="+mj-lt"/>
                <a:ea typeface="+mj-ea"/>
                <a:cs typeface="+mj-cs"/>
              </a:rPr>
            </a:br>
            <a:endParaRPr lang="en-US" sz="2900" kern="1200">
              <a:solidFill>
                <a:schemeClr val="tx1"/>
              </a:solidFill>
              <a:latin typeface="+mj-lt"/>
              <a:ea typeface="+mj-ea"/>
              <a:cs typeface="+mj-cs"/>
            </a:endParaRPr>
          </a:p>
        </p:txBody>
      </p:sp>
    </p:spTree>
    <p:extLst>
      <p:ext uri="{BB962C8B-B14F-4D97-AF65-F5344CB8AC3E}">
        <p14:creationId xmlns:p14="http://schemas.microsoft.com/office/powerpoint/2010/main" val="392640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0E5105B-95C9-71E4-DDEE-01B523E49E72}"/>
              </a:ext>
            </a:extLst>
          </p:cNvPr>
          <p:cNvSpPr>
            <a:spLocks noGrp="1"/>
          </p:cNvSpPr>
          <p:nvPr>
            <p:ph type="title"/>
          </p:nvPr>
        </p:nvSpPr>
        <p:spPr>
          <a:xfrm>
            <a:off x="4544742" y="1581326"/>
            <a:ext cx="6705067" cy="3779568"/>
          </a:xfrm>
        </p:spPr>
        <p:txBody>
          <a:bodyPr vert="horz" lIns="91440" tIns="45720" rIns="91440" bIns="45720" rtlCol="0" anchor="ctr">
            <a:normAutofit fontScale="90000"/>
          </a:bodyPr>
          <a:lstStyle/>
          <a:p>
            <a:r>
              <a:rPr lang="en-US" sz="2400" b="0" kern="1200">
                <a:solidFill>
                  <a:schemeClr val="tx1"/>
                </a:solidFill>
                <a:effectLst/>
                <a:latin typeface="+mj-lt"/>
                <a:ea typeface="+mj-ea"/>
                <a:cs typeface="+mj-cs"/>
              </a:rPr>
              <a:t>D’après Le dictionnaire de didactique du français langue étrangère et seconde, publié sous la direction de Jean-Pierre Cuq  la dénomination « la méthodologie », utilisée au singulier défini comme « la sociologie » ou «la philosophie » un domaine de réflexion et de construction intellectuelles ainsi que tous les discours qui s’en réclament. Dans le cas qui nous intéresse, il correspond à toutes les manières d’enseigner, d’apprendre et de mettre en relation ces deux processus  qui constituent conjointement l’objet de la didactique des langues. On dira ainsi que jusqu’à la fin des années 1960, ce que nous appelons actuellement  « la didactique des langues » se réduisait pour l’essentiel à la méthodologie, ou encore que la préoccupation principale de la plupart des enseignants débutants porte sur les problèmes méthodologiques. </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6347"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693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4742AC8B-F7F8-45CC-BFF5-27E8A564B8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ight Triangle 10">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C472E59-F2F4-318E-FA7A-B12E71B279C4}"/>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b="0" kern="1200">
                <a:solidFill>
                  <a:schemeClr val="tx1"/>
                </a:solidFill>
                <a:effectLst/>
                <a:latin typeface="+mj-lt"/>
                <a:ea typeface="+mj-ea"/>
                <a:cs typeface="+mj-cs"/>
              </a:rPr>
              <a:t>Utilisé à l’indéfini ou au pluriel (« une méthodologie », « les méthodologies », « des méthodologies »), ce mot désigne des constructions méthodologiques d’ensemble historiquement datées qui se sont efforcées de donner des réponses cohérentes, permanentes et universelles à la totalité des questions concernait les manières de faire dans les différents domaines de l’enseignement / apprentissage des langues (compréhensions écrite et orale, expressions écrite et orale) grammaire, lexique, phonétique, culture),et qui se sont révélées capables de mobiliser pendant au moins plusieurs décennies de nombreux chercheurs, concepteurs de matériels didactiques et enseignants s’intéressant à des publics et contexte variés, de sorte qu’elles se sont  complexifiées et fragilisées en tant que système en même temps qu’elles se sont généralisées.</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spTree>
    <p:extLst>
      <p:ext uri="{BB962C8B-B14F-4D97-AF65-F5344CB8AC3E}">
        <p14:creationId xmlns:p14="http://schemas.microsoft.com/office/powerpoint/2010/main" val="593167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4742AC8B-F7F8-45CC-BFF5-27E8A564B8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ight Triangle 10">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98E5B88-DC88-37B0-607B-D332746DA80A}"/>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b="0" kern="1200">
                <a:solidFill>
                  <a:schemeClr val="tx1"/>
                </a:solidFill>
                <a:effectLst/>
                <a:latin typeface="+mj-lt"/>
                <a:ea typeface="+mj-ea"/>
                <a:cs typeface="+mj-cs"/>
              </a:rPr>
              <a:t>Si l’on adopte cette définition (destinée à faire un tri aussi nécessaire qu’empirique), on admettra que ne méritent historiquement en France l’appellation de « méthodologie » que la méthodologie traditionnelle dite de « grammaire –traduction » du XIXe siècle , la méthodologie directe des années 1900-1910, la méthodologie audio-orale américaine des années 1950-1960 et la méthodologie audiovisuelle des années 1960-1970 ; et autres constructions méthodologiques récentes dites « non conventionnelles » n’ont de toute évidence pas les moyens d’atteindre ce statut ;  … enfin il existe des cas de figures exceptionnels   par exemple celui de « l’approche  communicative » des années 1970-1980, parce qu’elle s’est voulue d’emblée à la fois cohérente et ouverte.</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spTree>
    <p:extLst>
      <p:ext uri="{BB962C8B-B14F-4D97-AF65-F5344CB8AC3E}">
        <p14:creationId xmlns:p14="http://schemas.microsoft.com/office/powerpoint/2010/main" val="352713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4742AC8B-F7F8-45CC-BFF5-27E8A564B8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Right Triangle 10">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D9EF796-A868-03CE-E892-0AC09EEB9220}"/>
              </a:ext>
            </a:extLst>
          </p:cNvPr>
          <p:cNvSpPr>
            <a:spLocks noGrp="1"/>
          </p:cNvSpPr>
          <p:nvPr>
            <p:ph type="title"/>
          </p:nvPr>
        </p:nvSpPr>
        <p:spPr>
          <a:xfrm>
            <a:off x="965200" y="1383527"/>
            <a:ext cx="6117158" cy="4175166"/>
          </a:xfrm>
        </p:spPr>
        <p:txBody>
          <a:bodyPr vert="horz" lIns="91440" tIns="45720" rIns="91440" bIns="45720" rtlCol="0" anchor="ctr">
            <a:normAutofit/>
          </a:bodyPr>
          <a:lstStyle/>
          <a:p>
            <a:pPr algn="r"/>
            <a:r>
              <a:rPr lang="en-US" sz="2400" kern="1200">
                <a:solidFill>
                  <a:schemeClr val="tx1"/>
                </a:solidFill>
                <a:effectLst/>
                <a:latin typeface="+mj-lt"/>
                <a:ea typeface="+mj-ea"/>
                <a:cs typeface="+mj-cs"/>
              </a:rPr>
              <a:t>Nous retenons comme modèle de base la trame multidimensionnelle proposée par le Conseil de l’Europe dans son Référentiel de compétences linguistiques et communicatives (1993). Les savoirs linguistiques visés s’organisent en fonction d’un certain nombre de savoir-faire par niveaux, à l’écrit comme à l’orale, dont les objectifs et les tâches précisément décrits sont regroupés comme suit :</a:t>
            </a:r>
            <a:br>
              <a:rPr lang="en-US" sz="2400"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spTree>
    <p:extLst>
      <p:ext uri="{BB962C8B-B14F-4D97-AF65-F5344CB8AC3E}">
        <p14:creationId xmlns:p14="http://schemas.microsoft.com/office/powerpoint/2010/main" val="285246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6">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8">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9826F7B-8031-5599-76A5-1BBE659D142E}"/>
              </a:ext>
            </a:extLst>
          </p:cNvPr>
          <p:cNvSpPr>
            <a:spLocks noGrp="1"/>
          </p:cNvSpPr>
          <p:nvPr>
            <p:ph type="title"/>
          </p:nvPr>
        </p:nvSpPr>
        <p:spPr>
          <a:xfrm>
            <a:off x="1285241" y="1008993"/>
            <a:ext cx="9231410" cy="3542045"/>
          </a:xfrm>
        </p:spPr>
        <p:txBody>
          <a:bodyPr vert="horz" lIns="91440" tIns="45720" rIns="91440" bIns="45720" rtlCol="0" anchor="b">
            <a:normAutofit/>
          </a:bodyPr>
          <a:lstStyle/>
          <a:p>
            <a:pPr marL="342900" lvl="0" indent="-342900">
              <a:tabLst>
                <a:tab pos="913765" algn="l"/>
              </a:tabLst>
            </a:pPr>
            <a:r>
              <a:rPr lang="en-US" sz="2900" kern="1200">
                <a:solidFill>
                  <a:schemeClr val="tx1"/>
                </a:solidFill>
                <a:effectLst/>
                <a:latin typeface="+mj-lt"/>
                <a:ea typeface="+mj-ea"/>
                <a:cs typeface="+mj-cs"/>
              </a:rPr>
              <a:t>Ecouter/comprendre ;</a:t>
            </a:r>
            <a:br>
              <a:rPr lang="en-US" sz="2900" kern="1200">
                <a:solidFill>
                  <a:schemeClr val="tx1"/>
                </a:solidFill>
                <a:effectLst/>
                <a:latin typeface="+mj-lt"/>
                <a:ea typeface="+mj-ea"/>
                <a:cs typeface="+mj-cs"/>
              </a:rPr>
            </a:br>
            <a:r>
              <a:rPr lang="en-US" sz="2900" kern="1200">
                <a:solidFill>
                  <a:schemeClr val="tx1"/>
                </a:solidFill>
                <a:effectLst/>
                <a:latin typeface="+mj-lt"/>
                <a:ea typeface="+mj-ea"/>
                <a:cs typeface="+mj-cs"/>
              </a:rPr>
              <a:t>Recueillir des informations orales ;</a:t>
            </a:r>
            <a:br>
              <a:rPr lang="en-US" sz="2900" kern="1200">
                <a:solidFill>
                  <a:schemeClr val="tx1"/>
                </a:solidFill>
                <a:effectLst/>
                <a:latin typeface="+mj-lt"/>
                <a:ea typeface="+mj-ea"/>
                <a:cs typeface="+mj-cs"/>
              </a:rPr>
            </a:br>
            <a:r>
              <a:rPr lang="en-US" sz="2900" kern="1200">
                <a:solidFill>
                  <a:schemeClr val="tx1"/>
                </a:solidFill>
                <a:effectLst/>
                <a:latin typeface="+mj-lt"/>
                <a:ea typeface="+mj-ea"/>
                <a:cs typeface="+mj-cs"/>
              </a:rPr>
              <a:t>Lire/comprendre ;</a:t>
            </a:r>
            <a:br>
              <a:rPr lang="en-US" sz="2900" kern="1200">
                <a:solidFill>
                  <a:schemeClr val="tx1"/>
                </a:solidFill>
                <a:effectLst/>
                <a:latin typeface="+mj-lt"/>
                <a:ea typeface="+mj-ea"/>
                <a:cs typeface="+mj-cs"/>
              </a:rPr>
            </a:br>
            <a:r>
              <a:rPr lang="en-US" sz="2900" kern="1200">
                <a:solidFill>
                  <a:schemeClr val="tx1"/>
                </a:solidFill>
                <a:effectLst/>
                <a:latin typeface="+mj-lt"/>
                <a:ea typeface="+mj-ea"/>
                <a:cs typeface="+mj-cs"/>
              </a:rPr>
              <a:t>Transmettre, rapporter des informations orales ;</a:t>
            </a:r>
            <a:br>
              <a:rPr lang="en-US" sz="2900" kern="1200">
                <a:solidFill>
                  <a:schemeClr val="tx1"/>
                </a:solidFill>
                <a:effectLst/>
                <a:latin typeface="+mj-lt"/>
                <a:ea typeface="+mj-ea"/>
                <a:cs typeface="+mj-cs"/>
              </a:rPr>
            </a:br>
            <a:r>
              <a:rPr lang="en-US" sz="2900" kern="1200">
                <a:solidFill>
                  <a:schemeClr val="tx1"/>
                </a:solidFill>
                <a:effectLst/>
                <a:latin typeface="+mj-lt"/>
                <a:ea typeface="+mj-ea"/>
                <a:cs typeface="+mj-cs"/>
              </a:rPr>
              <a:t>Transmettre, rapporter des informations écrites ;</a:t>
            </a:r>
            <a:br>
              <a:rPr lang="en-US" sz="2900" kern="1200">
                <a:solidFill>
                  <a:schemeClr val="tx1"/>
                </a:solidFill>
                <a:effectLst/>
                <a:latin typeface="+mj-lt"/>
                <a:ea typeface="+mj-ea"/>
                <a:cs typeface="+mj-cs"/>
              </a:rPr>
            </a:br>
            <a:r>
              <a:rPr lang="en-US" sz="2900" kern="1200">
                <a:solidFill>
                  <a:schemeClr val="tx1"/>
                </a:solidFill>
                <a:effectLst/>
                <a:latin typeface="+mj-lt"/>
                <a:ea typeface="+mj-ea"/>
                <a:cs typeface="+mj-cs"/>
              </a:rPr>
              <a:t>Présenter des informations organisées ;</a:t>
            </a:r>
            <a:br>
              <a:rPr lang="en-US" sz="2900" kern="1200">
                <a:solidFill>
                  <a:schemeClr val="tx1"/>
                </a:solidFill>
                <a:effectLst/>
                <a:latin typeface="+mj-lt"/>
                <a:ea typeface="+mj-ea"/>
                <a:cs typeface="+mj-cs"/>
              </a:rPr>
            </a:br>
            <a:r>
              <a:rPr lang="en-US" sz="2900" kern="1200">
                <a:solidFill>
                  <a:schemeClr val="tx1"/>
                </a:solidFill>
                <a:effectLst/>
                <a:latin typeface="+mj-lt"/>
                <a:ea typeface="+mj-ea"/>
                <a:cs typeface="+mj-cs"/>
              </a:rPr>
              <a:t>Dialoguer en société.</a:t>
            </a:r>
            <a:br>
              <a:rPr lang="en-US" sz="2900" kern="1200">
                <a:solidFill>
                  <a:schemeClr val="tx1"/>
                </a:solidFill>
                <a:effectLst/>
                <a:latin typeface="+mj-lt"/>
                <a:ea typeface="+mj-ea"/>
                <a:cs typeface="+mj-cs"/>
              </a:rPr>
            </a:br>
            <a:endParaRPr lang="en-US" sz="2900" kern="1200">
              <a:solidFill>
                <a:schemeClr val="tx1"/>
              </a:solidFill>
              <a:latin typeface="+mj-lt"/>
              <a:ea typeface="+mj-ea"/>
              <a:cs typeface="+mj-cs"/>
            </a:endParaRPr>
          </a:p>
        </p:txBody>
      </p:sp>
    </p:spTree>
    <p:extLst>
      <p:ext uri="{BB962C8B-B14F-4D97-AF65-F5344CB8AC3E}">
        <p14:creationId xmlns:p14="http://schemas.microsoft.com/office/powerpoint/2010/main" val="1367194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2429512-A98A-1FB4-A4B0-A8DD017BF0D3}"/>
              </a:ext>
            </a:extLst>
          </p:cNvPr>
          <p:cNvSpPr>
            <a:spLocks noGrp="1"/>
          </p:cNvSpPr>
          <p:nvPr>
            <p:ph type="title"/>
          </p:nvPr>
        </p:nvSpPr>
        <p:spPr>
          <a:xfrm>
            <a:off x="1075767" y="1188637"/>
            <a:ext cx="2988234" cy="4480726"/>
          </a:xfrm>
        </p:spPr>
        <p:txBody>
          <a:bodyPr>
            <a:normAutofit/>
          </a:bodyPr>
          <a:lstStyle/>
          <a:p>
            <a:pPr algn="r"/>
            <a:r>
              <a:rPr lang="fr-FR" sz="3600" b="1">
                <a:effectLst/>
                <a:latin typeface="Times New Roman" panose="02020603050405020304" pitchFamily="18" charset="0"/>
                <a:ea typeface="Times New Roman" panose="02020603050405020304" pitchFamily="18" charset="0"/>
              </a:rPr>
              <a:t>Compétences discursives :</a:t>
            </a:r>
            <a:br>
              <a:rPr lang="ru-RU" sz="3600">
                <a:effectLst/>
                <a:latin typeface="Times New Roman" panose="02020603050405020304" pitchFamily="18" charset="0"/>
                <a:ea typeface="Times New Roman" panose="02020603050405020304" pitchFamily="18" charset="0"/>
              </a:rPr>
            </a:br>
            <a:endParaRPr lang="ru-RU" sz="360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6B7C8DC9-35C4-7EEF-C350-0CCCB07D33D6}"/>
              </a:ext>
            </a:extLst>
          </p:cNvPr>
          <p:cNvSpPr>
            <a:spLocks noGrp="1"/>
          </p:cNvSpPr>
          <p:nvPr>
            <p:ph idx="1"/>
          </p:nvPr>
        </p:nvSpPr>
        <p:spPr>
          <a:xfrm>
            <a:off x="5255260" y="1648870"/>
            <a:ext cx="4702848" cy="3560260"/>
          </a:xfrm>
        </p:spPr>
        <p:txBody>
          <a:bodyPr anchor="ctr">
            <a:normAutofit/>
          </a:bodyPr>
          <a:lstStyle/>
          <a:p>
            <a:r>
              <a:rPr lang="fr-FR" sz="1500">
                <a:effectLst/>
                <a:latin typeface="Times New Roman" panose="02020603050405020304" pitchFamily="18" charset="0"/>
                <a:ea typeface="Times New Roman" panose="02020603050405020304" pitchFamily="18" charset="0"/>
              </a:rPr>
              <a:t>- La compétence discursive exige de tout sujet qui communique et interprète qu’il soit apte à manipuler les procédés de mise en scène discursive qui feront écho aux contraintes du cadre situationnel. Ce sont des savoir-faire fondamentaux qui permettent de maîtriser les genres de discours comme : savoir prendre la parole, savoir formuler des questions, savoir transmettre des informations sur soi, sur les autres et sur un sujet, savoir écouter et prendre des notes, savoir lire et dégager l’essentiel d’une information à partir de documents écrit sou audiovisuels, savoir remplir un formulaire, un dossier, savoir rédiger une lettre, savoir définir et décrire, savoir résumer et synthétiser le contenu de plusieurs documents, celui d’une conférence, savoir raisonner, articuler ses idées, argumenter, défendre son opinion, à l’écrit comme à l’oral, etc.</a:t>
            </a:r>
            <a:endParaRPr lang="ru-RU" sz="1500">
              <a:effectLst/>
              <a:latin typeface="Courier New" panose="02070309020205020404" pitchFamily="49" charset="0"/>
              <a:ea typeface="Times New Roman" panose="02020603050405020304" pitchFamily="18" charset="0"/>
            </a:endParaRPr>
          </a:p>
          <a:p>
            <a:endParaRPr lang="ru-RU" sz="1500"/>
          </a:p>
        </p:txBody>
      </p:sp>
    </p:spTree>
    <p:extLst>
      <p:ext uri="{BB962C8B-B14F-4D97-AF65-F5344CB8AC3E}">
        <p14:creationId xmlns:p14="http://schemas.microsoft.com/office/powerpoint/2010/main" val="1576906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EBA096E-C4B5-C5F7-EC0F-9DBDE20A4AB2}"/>
              </a:ext>
            </a:extLst>
          </p:cNvPr>
          <p:cNvSpPr>
            <a:spLocks noGrp="1"/>
          </p:cNvSpPr>
          <p:nvPr>
            <p:ph type="title"/>
          </p:nvPr>
        </p:nvSpPr>
        <p:spPr>
          <a:xfrm>
            <a:off x="1075767" y="1188637"/>
            <a:ext cx="2988234" cy="4480726"/>
          </a:xfrm>
        </p:spPr>
        <p:txBody>
          <a:bodyPr>
            <a:normAutofit/>
          </a:bodyPr>
          <a:lstStyle/>
          <a:p>
            <a:pPr algn="r"/>
            <a:r>
              <a:rPr lang="fr-FR" sz="2600" b="1">
                <a:effectLst/>
                <a:latin typeface="Times New Roman" panose="02020603050405020304" pitchFamily="18" charset="0"/>
                <a:ea typeface="Times New Roman" panose="02020603050405020304" pitchFamily="18" charset="0"/>
              </a:rPr>
              <a:t>Compétences comportementales ou stratégiques :</a:t>
            </a:r>
            <a:br>
              <a:rPr lang="ru-RU" sz="2600">
                <a:effectLst/>
                <a:latin typeface="Courier New" panose="02070309020205020404" pitchFamily="49" charset="0"/>
                <a:ea typeface="Times New Roman" panose="02020603050405020304" pitchFamily="18" charset="0"/>
              </a:rPr>
            </a:br>
            <a:endParaRPr lang="ru-RU" sz="260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DB416786-9276-9D8A-4428-64A9915CB49B}"/>
              </a:ext>
            </a:extLst>
          </p:cNvPr>
          <p:cNvSpPr>
            <a:spLocks noGrp="1"/>
          </p:cNvSpPr>
          <p:nvPr>
            <p:ph idx="1"/>
          </p:nvPr>
        </p:nvSpPr>
        <p:spPr>
          <a:xfrm>
            <a:off x="5255260" y="1648870"/>
            <a:ext cx="4702848" cy="3560260"/>
          </a:xfrm>
        </p:spPr>
        <p:txBody>
          <a:bodyPr anchor="ctr">
            <a:normAutofit/>
          </a:bodyPr>
          <a:lstStyle/>
          <a:p>
            <a:r>
              <a:rPr lang="fr-FR" sz="1300">
                <a:effectLst/>
                <a:latin typeface="Times New Roman" panose="02020603050405020304" pitchFamily="18" charset="0"/>
                <a:ea typeface="Times New Roman" panose="02020603050405020304" pitchFamily="18" charset="0"/>
              </a:rPr>
              <a:t>- Savoirs qui correspondent aux systèmes de valeurs, plus ou moins normés, qui circulent dans un groupe social, qui alimentent les jugements de ses membres, et en même temps donnent à celui-ci sa raison d’être identitaire.  Développement de stratégies sociocomportementales en apprenant les usages sociaux sous-entendant la communication quotidienne : rituels des prises de contact ou rites de politesse (présentation de soi et des autres, adresse envers quelqu’un, appels, téléphoniques), codifications des échanges (invitation, partage d’une addition, cadeaux et services rendus : don/contre-don), rituels des repas et des fêtes, codification de l’occupation de l’espace ou gestion de l’espace (transports en commun ou individuels, modes de distribution de l’espace et stratégies d’orientation, espaces publics, espaces privés), gestion du temps collectif (ponctualité, calendrier des rythmes annuels, fêtes, congés), gestion des malentendus, des conflits et modes de réparation (rendez-vous manqués, excuses, relance, maintien du contact, etc.).</a:t>
            </a:r>
            <a:endParaRPr lang="ru-RU" sz="1300">
              <a:effectLst/>
              <a:latin typeface="Courier New" panose="02070309020205020404" pitchFamily="49" charset="0"/>
              <a:ea typeface="Times New Roman" panose="02020603050405020304" pitchFamily="18" charset="0"/>
            </a:endParaRPr>
          </a:p>
          <a:p>
            <a:endParaRPr lang="ru-RU" sz="1300"/>
          </a:p>
        </p:txBody>
      </p:sp>
    </p:spTree>
    <p:extLst>
      <p:ext uri="{BB962C8B-B14F-4D97-AF65-F5344CB8AC3E}">
        <p14:creationId xmlns:p14="http://schemas.microsoft.com/office/powerpoint/2010/main" val="134140175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882</Words>
  <Application>Microsoft Office PowerPoint</Application>
  <PresentationFormat>Широкоэкранный</PresentationFormat>
  <Paragraphs>11</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Courier New</vt:lpstr>
      <vt:lpstr>Times New Roman</vt:lpstr>
      <vt:lpstr>Тема Office</vt:lpstr>
      <vt:lpstr> DIDACTIQUE DU FRANÇAIS DEUXIEME LANGUE ETRANGERE</vt:lpstr>
      <vt:lpstr>1. Le champ de Didactique 2. Insertion de la composante socioculturelle dans une démarche curriculaire : les quatre axes d’apprentissage a. Compétences référentielles b. Compétences comportementales ou stratégiques c. Compétences sociolinguistiques   d. Compétences discursives </vt:lpstr>
      <vt:lpstr>D’après Le dictionnaire de didactique du français langue étrangère et seconde, publié sous la direction de Jean-Pierre Cuq  la dénomination « la méthodologie », utilisée au singulier défini comme « la sociologie » ou «la philosophie » un domaine de réflexion et de construction intellectuelles ainsi que tous les discours qui s’en réclament. Dans le cas qui nous intéresse, il correspond à toutes les manières d’enseigner, d’apprendre et de mettre en relation ces deux processus  qui constituent conjointement l’objet de la didactique des langues. On dira ainsi que jusqu’à la fin des années 1960, ce que nous appelons actuellement  « la didactique des langues » se réduisait pour l’essentiel à la méthodologie, ou encore que la préoccupation principale de la plupart des enseignants débutants porte sur les problèmes méthodologiques.  </vt:lpstr>
      <vt:lpstr>Utilisé à l’indéfini ou au pluriel (« une méthodologie », « les méthodologies », « des méthodologies »), ce mot désigne des constructions méthodologiques d’ensemble historiquement datées qui se sont efforcées de donner des réponses cohérentes, permanentes et universelles à la totalité des questions concernait les manières de faire dans les différents domaines de l’enseignement / apprentissage des langues (compréhensions écrite et orale, expressions écrite et orale) grammaire, lexique, phonétique, culture),et qui se sont révélées capables de mobiliser pendant au moins plusieurs décennies de nombreux chercheurs, concepteurs de matériels didactiques et enseignants s’intéressant à des publics et contexte variés, de sorte qu’elles se sont  complexifiées et fragilisées en tant que système en même temps qu’elles se sont généralisées. </vt:lpstr>
      <vt:lpstr>Si l’on adopte cette définition (destinée à faire un tri aussi nécessaire qu’empirique), on admettra que ne méritent historiquement en France l’appellation de « méthodologie » que la méthodologie traditionnelle dite de « grammaire –traduction » du XIXe siècle , la méthodologie directe des années 1900-1910, la méthodologie audio-orale américaine des années 1950-1960 et la méthodologie audiovisuelle des années 1960-1970 ; et autres constructions méthodologiques récentes dites « non conventionnelles » n’ont de toute évidence pas les moyens d’atteindre ce statut ;  … enfin il existe des cas de figures exceptionnels   par exemple celui de « l’approche  communicative » des années 1970-1980, parce qu’elle s’est voulue d’emblée à la fois cohérente et ouverte. </vt:lpstr>
      <vt:lpstr>Nous retenons comme modèle de base la trame multidimensionnelle proposée par le Conseil de l’Europe dans son Référentiel de compétences linguistiques et communicatives (1993). Les savoirs linguistiques visés s’organisent en fonction d’un certain nombre de savoir-faire par niveaux, à l’écrit comme à l’orale, dont les objectifs et les tâches précisément décrits sont regroupés comme suit : </vt:lpstr>
      <vt:lpstr>Ecouter/comprendre ; Recueillir des informations orales ; Lire/comprendre ; Transmettre, rapporter des informations orales ; Transmettre, rapporter des informations écrites ; Présenter des informations organisées ; Dialoguer en société. </vt:lpstr>
      <vt:lpstr>Compétences discursives : </vt:lpstr>
      <vt:lpstr>Compétences comportementales ou stratégiques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DIDACTIQUE DU FRANÇAIS DEUXIEME LANGUE ETRANGERE</dc:title>
  <dc:creator>Хамза Мадина Адебиетовна</dc:creator>
  <cp:lastModifiedBy>Хамза Мадина Адебиетовна</cp:lastModifiedBy>
  <cp:revision>1</cp:revision>
  <dcterms:created xsi:type="dcterms:W3CDTF">2022-11-11T10:37:10Z</dcterms:created>
  <dcterms:modified xsi:type="dcterms:W3CDTF">2022-11-11T10:40:10Z</dcterms:modified>
</cp:coreProperties>
</file>