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59" r:id="rId11"/>
    <p:sldId id="260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199"/>
    <p:restoredTop sz="94675"/>
  </p:normalViewPr>
  <p:slideViewPr>
    <p:cSldViewPr snapToGrid="0" snapToObjects="1">
      <p:cViewPr varScale="1">
        <p:scale>
          <a:sx n="101" d="100"/>
          <a:sy n="101" d="100"/>
        </p:scale>
        <p:origin x="22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8D873-908F-7042-9DDC-CFBC998F5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EF7A3C-D634-7941-8FE8-01D106A69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A657DA-6CEF-8D4C-8000-78F70176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73A514-5B8C-4348-B048-9919470A5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D96F14-49A7-7B4B-A744-DE2101C55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9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687795-A2B4-664F-934A-FC66FC06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05DAC1-1445-B540-B13F-AE0AE78E6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3BF302-AEE5-4041-9148-F231B8BA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E2E77A-38B9-014B-804A-4F04952B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65F4AD-6C7C-A84C-9C55-A91E68604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24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2C9692A-86D6-6849-BE13-04D3DC6C40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002795-0FD1-E349-B7E0-00A933766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7416F2-1E19-A041-9574-22C9A1EF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BDFFA6-375D-B848-BA73-993B681EB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BB0B43-91A9-AF4E-93D6-694EE682E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49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9B7CD-F054-A444-BAE8-D414D7F5C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6F4837-E6BF-7E47-BBAC-18A717506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52F0C-0638-AE4C-8DCB-EB8D422D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ECB188-466F-9448-9880-8872E61A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321C1-B2AB-BD46-9460-77417D66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87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6602D9-813F-3643-9AC6-FEF5F0C1E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045F13-869A-4C48-91D7-11DA61FD9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9CBA31-CBBE-2842-9A43-4B1C13ACA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E733B-C593-734D-920D-79333AE69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47CD74-1B95-164D-BFB6-8F6AEEB72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69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18517-A865-5C4B-BB4C-EE013D3E2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548C36-682A-5249-9F8A-F4B4F2C69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DD87A0-30A4-9C4D-ACE7-DA5248F55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3CDB71-7F71-B645-A5BF-71B20B33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95942C-044B-964E-AEB6-C354504E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00F29B-4412-ED49-AFF6-9975F7EC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5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C547CB-42D6-C740-9117-D90DC2BA9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9137C3-49A9-994B-9E08-C66B35AB2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B78625-A501-4F4F-B750-113860C42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D0462F-8691-2D43-A4F7-9674F8C34A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6C1C234-2F9A-E14A-817E-D6465DE0C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AABA946-558F-A244-82E4-16F96283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8CE0C1-39E8-7240-B7BA-51B4E8246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D30A14F-11B2-9E4E-BEF0-200F69D1C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18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19850-7D44-AD46-A56C-102431D4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5A6C79D-AE2C-F447-A017-7BF9FD00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AA26765-D6F4-9141-B974-B1384FC9D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2017872-21C0-3247-AE59-2D5A0019D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58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F40A26-2A55-B14C-A66F-72464866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024934-6F39-A04F-9C2B-624CBC34B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E6A9C2-230F-6E47-8A98-CEEDF250D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09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7D741-CE63-854E-A0DB-59DDB355A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2BE376-63BF-4045-B992-C8282F42F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8F46C6-7274-4340-A1C5-D3CA8C57A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C680FF-9D8B-D84A-834D-15DB4B95B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636458-2A7A-C145-834E-013AEC48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607156-54B4-E44B-9F28-DEA7DCC7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3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70B893-9BBD-1941-8F5D-19B6D79F0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BC6424-BEBA-584E-A3D6-BE4BC34F8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B3EEB5-0BF9-924C-9368-15D178871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C8CDC3-0B26-094F-AC86-901FE65C3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C360306-0996-CE42-B7A6-24EFB58F9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DEDDBB-AEC7-9243-8CFC-F9A4D618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38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28231-ADF1-5941-93FE-DE9C21E6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B08854-289A-E849-A31B-B93964720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08524C-FD95-944C-AA61-3D12B3D9A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8A8B-2E3B-1346-8E76-AA19FCF325A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9417F7-F0D1-5F4A-96AA-B89EE5E0A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B5937C-7124-6444-AFD4-E5658A436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7B697-A14F-D245-AD7C-8A2078E85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3E7BED-AE90-104D-AFBD-29A6473FE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6100"/>
            <a:ext cx="10515600" cy="56308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Лекция 10. </a:t>
            </a:r>
            <a:r>
              <a:rPr lang="bg-BG" dirty="0"/>
              <a:t>Минимизация и/или ликвидация </a:t>
            </a:r>
            <a:r>
              <a:rPr lang="bg-BG" dirty="0" err="1"/>
              <a:t>психологических</a:t>
            </a:r>
            <a:r>
              <a:rPr lang="bg-BG" dirty="0"/>
              <a:t> </a:t>
            </a:r>
            <a:r>
              <a:rPr lang="bg-BG" dirty="0" err="1"/>
              <a:t>последствий</a:t>
            </a:r>
            <a:r>
              <a:rPr lang="bg-BG" dirty="0"/>
              <a:t>  </a:t>
            </a:r>
            <a:r>
              <a:rPr lang="bg-BG" dirty="0" err="1"/>
              <a:t>терроризма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Психологическими последствия терроризма.</a:t>
            </a:r>
          </a:p>
          <a:p>
            <a:pPr marL="514350" indent="-514350">
              <a:buAutoNum type="arabicPeriod"/>
            </a:pPr>
            <a:r>
              <a:rPr lang="ru-RU" dirty="0"/>
              <a:t>Посттравматическое стрессовое расстройство (</a:t>
            </a:r>
            <a:r>
              <a:rPr lang="ru-RU" dirty="0" err="1"/>
              <a:t>Posttraumatic</a:t>
            </a:r>
            <a:r>
              <a:rPr lang="ru-RU" dirty="0"/>
              <a:t> </a:t>
            </a:r>
            <a:r>
              <a:rPr lang="ru-RU" dirty="0" err="1"/>
              <a:t>Stress</a:t>
            </a:r>
            <a:r>
              <a:rPr lang="ru-RU" dirty="0"/>
              <a:t> </a:t>
            </a:r>
            <a:r>
              <a:rPr lang="ru-RU" dirty="0" err="1"/>
              <a:t>Disorder</a:t>
            </a:r>
            <a:r>
              <a:rPr lang="ru-RU" dirty="0"/>
              <a:t>).</a:t>
            </a:r>
          </a:p>
          <a:p>
            <a:pPr marL="514350" indent="-514350">
              <a:buAutoNum type="arabicPeriod"/>
            </a:pPr>
            <a:r>
              <a:rPr lang="ru-RU"/>
              <a:t>Проблема </a:t>
            </a:r>
            <a:r>
              <a:rPr lang="ru-RU" dirty="0"/>
              <a:t>оказания психологической помощи лицам, утратившим в теракте близких.</a:t>
            </a:r>
          </a:p>
        </p:txBody>
      </p:sp>
    </p:spTree>
    <p:extLst>
      <p:ext uri="{BB962C8B-B14F-4D97-AF65-F5344CB8AC3E}">
        <p14:creationId xmlns:p14="http://schemas.microsoft.com/office/powerpoint/2010/main" val="1423383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A033EE-DF71-9141-B1AF-8F434CF6D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984" y="815546"/>
            <a:ext cx="10834816" cy="536141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Архитрудной представляется проблема оказания психологической помощи лицам, утратившим в теракте близких. Вопрос о том, как переживается утрата и как должна строиться психологическая помощь практически не изучался в СНГ. Лишь в последнее время в связи со стремительным ростом внезапных и неестественных смертей из-за техногенных, природных и других катаклизмов эта проблема стала актуальной и социальным заказом со стороны общества. Сообщение в новостных лентах о том, что «на месте катастрофы работают спасатели и психологи» стало обычным.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0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99010B-8451-2647-BE26-96725B092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72994"/>
            <a:ext cx="11911915" cy="66850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Утрата близкого, охватывая все важные жизненные отношения, создает кризисную ситуацию («как, зачем и для чего теперь жить?»). Эта экстремальная  ситуация, с точки зрения влияния на развитие личности, является  кризисной. На это  указывает и тот факт, что связанное с утратой близкого горе, будучи психологическим феноменом, при определенных условиях может стать клинико-психиатрическим феноменом. Горе, по </a:t>
            </a:r>
            <a:r>
              <a:rPr lang="ru-RU" dirty="0" err="1"/>
              <a:t>К.Изарду</a:t>
            </a:r>
            <a:r>
              <a:rPr lang="ru-RU" dirty="0"/>
              <a:t>,  является «сложной структурой, включающей фундаментальные эмоции и эмоционально-когнитивные взаимодействия» [154, с.264].   В ней ведущее место занимают страдание и печаль, сочетающиеся со страхом, чувством вины, стыда и раскаяния. Зарубежными, а позднее российскими психологами установлено, что переживание горя представляет собой стадиальный процесс, в котором стадия «острого горя» - это та точка бифуркации, из которой дальнейшее развитие личности может идти по восходящей или нисходящей линии в зависимости от того, какую стратегию переживания она выберет. «</a:t>
            </a:r>
            <a:r>
              <a:rPr lang="ru-RU" dirty="0" err="1"/>
              <a:t>Застревание</a:t>
            </a:r>
            <a:r>
              <a:rPr lang="ru-RU" dirty="0"/>
              <a:t>» на этой стадии из-за выбора непродуктивной стратегии выступает фактором перерастания нормального горя в осложненное, патологическое [155].   Признаками синдрома патологического горя являются различные психические нарушения личности, ведущие к социальной </a:t>
            </a:r>
            <a:r>
              <a:rPr lang="ru-RU" dirty="0" err="1"/>
              <a:t>дезадаптации</a:t>
            </a:r>
            <a:r>
              <a:rPr lang="ru-RU" dirty="0"/>
              <a:t>. Патологическое горе по форме соответствует клинической депрессии, способной привести к «смерти от горя» и требует уже клинического вмешательства.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143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2D5F8-6521-7C49-B84E-DDAF19D8A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247135"/>
            <a:ext cx="11057238" cy="592982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Вместе с тем переживание утраты представляет и потенциал, развивающий личность. Для этого, указывает </a:t>
            </a:r>
            <a:r>
              <a:rPr lang="ru-RU" dirty="0" err="1"/>
              <a:t>Ф.Е.Василюк</a:t>
            </a:r>
            <a:r>
              <a:rPr lang="ru-RU" dirty="0"/>
              <a:t>, нужно ответить на вопросы о том: «Каким чудесным образом человеку, опустошенному утратой, удастся возродиться и наполнить свой мир смыслом? Как он, уверенный, что навсегда лишился радости и желания жить, сможет восстановить душевное равновесие, ощутить краски и вкус жизни? Как страдание переплавляется в мудрость?»  [156].    Ответы на эти вопросы не смог дать </a:t>
            </a:r>
            <a:r>
              <a:rPr lang="ru-RU" dirty="0" err="1"/>
              <a:t>З.Фрейд</a:t>
            </a:r>
            <a:r>
              <a:rPr lang="ru-RU" dirty="0"/>
              <a:t>, хотя и  справедливо считал, что причина </a:t>
            </a:r>
            <a:r>
              <a:rPr lang="ru-RU" dirty="0" err="1"/>
              <a:t>патологизации</a:t>
            </a:r>
            <a:r>
              <a:rPr lang="ru-RU" dirty="0"/>
              <a:t> горя заключается в незавершенной «работе горя» в связи с «</a:t>
            </a:r>
            <a:r>
              <a:rPr lang="ru-RU" dirty="0" err="1"/>
              <a:t>застреванием</a:t>
            </a:r>
            <a:r>
              <a:rPr lang="ru-RU" dirty="0"/>
              <a:t>». Однако механизм продуктивной «работы горя» понимался им упрощенно как перенос (или </a:t>
            </a:r>
            <a:r>
              <a:rPr lang="ru-RU" dirty="0" err="1"/>
              <a:t>катексис</a:t>
            </a:r>
            <a:r>
              <a:rPr lang="ru-RU" dirty="0"/>
              <a:t>) психической энергии на новый объект привязанности [157].   </a:t>
            </a:r>
          </a:p>
          <a:p>
            <a:r>
              <a:rPr lang="ru-RU" dirty="0"/>
              <a:t>Вопрос о том, в чем заключается суть продуктивной стратегии переживания, ведущей к формированию новых отношений с умершим  был получен в концепции </a:t>
            </a:r>
            <a:r>
              <a:rPr lang="ru-RU" dirty="0" err="1"/>
              <a:t>Ф.Е.Василюка</a:t>
            </a:r>
            <a:r>
              <a:rPr lang="ru-RU" dirty="0"/>
              <a:t>, где особым образом понимаемое переживание составляет механизм преодоления кризисной ситуации. В контексте кризисной ситуации понятие переживания подразумевает  не аффект, а значение </a:t>
            </a:r>
            <a:r>
              <a:rPr lang="ru-RU" i="1" dirty="0"/>
              <a:t>преодоления</a:t>
            </a:r>
            <a:r>
              <a:rPr lang="ru-RU" dirty="0"/>
              <a:t> какого-нибудь тяжелого чувства или состояния. Это мы и имеем в виду, вопрошая: «Как ему удалось пережить смерть единственного сына»? Под переживанием понимается интеллектуально-волевая деятельность, преобразующая кризисную ситуацию и ведущая к восстановлению душевного равновесия,  осмысленности существования [158].</a:t>
            </a:r>
          </a:p>
        </p:txBody>
      </p:sp>
    </p:spTree>
    <p:extLst>
      <p:ext uri="{BB962C8B-B14F-4D97-AF65-F5344CB8AC3E}">
        <p14:creationId xmlns:p14="http://schemas.microsoft.com/office/powerpoint/2010/main" val="1905178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6C9049-8BB6-3048-8C21-2F026398B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11353800" cy="5262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Переживание-деятельность реализуется через действия, направленные на: </a:t>
            </a:r>
          </a:p>
          <a:p>
            <a:pPr marL="514350" indent="-514350">
              <a:buAutoNum type="arabicParenR"/>
            </a:pPr>
            <a:r>
              <a:rPr lang="ru-RU" dirty="0"/>
              <a:t>активное переживание «болевых точек» - чувства вины, стыда и раскаяния перед ушедшим; </a:t>
            </a:r>
          </a:p>
          <a:p>
            <a:pPr marL="0" indent="0">
              <a:buNone/>
            </a:pPr>
            <a:r>
              <a:rPr lang="ru-RU" dirty="0"/>
              <a:t>2) волевое  преобразование психологического временного потока, по образному выражению </a:t>
            </a:r>
            <a:r>
              <a:rPr lang="ru-RU" dirty="0" err="1"/>
              <a:t>Ф.Е.Василюка</a:t>
            </a:r>
            <a:r>
              <a:rPr lang="ru-RU" dirty="0"/>
              <a:t>,  «настоящее в прошедшем» в «прошедшее в настоящем</a:t>
            </a:r>
            <a:r>
              <a:rPr lang="ru-RU"/>
              <a:t>». </a:t>
            </a:r>
          </a:p>
          <a:p>
            <a:pPr marL="0" indent="0">
              <a:buNone/>
            </a:pPr>
            <a:r>
              <a:rPr lang="ru-RU"/>
              <a:t>Именно </a:t>
            </a:r>
            <a:r>
              <a:rPr lang="ru-RU" dirty="0"/>
              <a:t>на это не решались после теракта многие матери Беслана, оставаясь жить в прошлом с «еще живым» ребенком или отрицая факт смерти, поскольку слишком больно рвать психологическую связь с ребенком и признать, что он в прошлом. Поэтому они стали еще раз жертвой, обратившись  за помощью о воскрешении детей за тысячу евро к </a:t>
            </a:r>
            <a:r>
              <a:rPr lang="ru-RU" dirty="0" err="1"/>
              <a:t>Г.Грабовому</a:t>
            </a:r>
            <a:r>
              <a:rPr lang="ru-RU" dirty="0"/>
              <a:t>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85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1CE15E-D8B8-D944-A626-B15D787CC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222422"/>
            <a:ext cx="11156092" cy="595454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Минимизация и/или ликвидация психологических последствий  терроризма</a:t>
            </a:r>
          </a:p>
          <a:p>
            <a:r>
              <a:rPr lang="ru-RU" dirty="0"/>
              <a:t>Под психологическими последствиями терроризма </a:t>
            </a:r>
            <a:r>
              <a:rPr lang="ru-RU" dirty="0" err="1"/>
              <a:t>О.Н.Литвинова</a:t>
            </a:r>
            <a:r>
              <a:rPr lang="ru-RU" dirty="0"/>
              <a:t> предлагает понимать негативное влияние на эмоциональное и психическое здоровье человека. И хотя это определение кажется простым и очевидным, оно не может быть иным уже потому, что теракт - это акция, использующая устрашение, манипуляцию чувствами и изнурительную «войну нервов». Психологические последствия могут носить отсроченный характер или непосредственный, проявляясь сразу после теракта. </a:t>
            </a:r>
          </a:p>
          <a:p>
            <a:r>
              <a:rPr lang="ru-RU" dirty="0"/>
              <a:t>Как и общая профилактика, минимизация и/или ликвидация последствий террористических актов не связана непосредственно с воздействием на самих террористов. Она направлена на устранение негативных последствий, из которых нами будут рассматриваться лишь психологические последствия.   В широком смысле минимизация и/или ликвидация последствий  террористических акций подразумевает комплекс мер по социально-психологической реабилитации и психологической помощи.</a:t>
            </a:r>
          </a:p>
        </p:txBody>
      </p:sp>
    </p:spTree>
    <p:extLst>
      <p:ext uri="{BB962C8B-B14F-4D97-AF65-F5344CB8AC3E}">
        <p14:creationId xmlns:p14="http://schemas.microsoft.com/office/powerpoint/2010/main" val="394952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72CC07-411B-8941-83AD-1B4E8DB1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Психологической основой этого комплекса мер служат три аспекта знаний: </a:t>
            </a:r>
          </a:p>
          <a:p>
            <a:pPr marL="0" indent="0">
              <a:buNone/>
            </a:pPr>
            <a:r>
              <a:rPr lang="ru-RU" dirty="0"/>
              <a:t>- психология непосредственных жертв (заложников);</a:t>
            </a:r>
          </a:p>
          <a:p>
            <a:pPr marL="0" indent="0">
              <a:buNone/>
            </a:pPr>
            <a:r>
              <a:rPr lang="ru-RU" dirty="0"/>
              <a:t>- психология опосредованных жертв (родителей, чьи дети оказались заложниками или убиты; родственников заложников или погибших); </a:t>
            </a:r>
          </a:p>
          <a:p>
            <a:pPr marL="0" indent="0">
              <a:buNone/>
            </a:pPr>
            <a:r>
              <a:rPr lang="ru-RU" dirty="0"/>
              <a:t>- психология участников операции по освобождению заложников, захвату террористов и специалистам, оказывавшим помощь пострадавшим [52].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38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22F050-AC37-184F-813F-6FE6B643C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96562"/>
            <a:ext cx="12192000" cy="65614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Первый аспект стал предметом анализа выше (1.2.2.3 Психология заложников как жертв действий террористов). Для предпринимаемых практических мер имеют важное значение психологические знания о стадиях динамики эмоциональных состояний, типологии поведения жертв и факторов, детерминирующих особенности их поведения. С этой точки зрения нами ниже будут сформулированы рекомендации по оказанию психологической помощи жертвам терроризма (1.2.5.2). Речь идет преимущественно о мерах по оказанию психологической помощи непосредственным жертвам, включая детей и подростков.  Так же был рассмотрен третий аспект (1.2.4.2 Психологическое сопровождение контртеррористической деятельности). Здесь особенное значение в качестве мер минимизации/ликвидации психологических последствий у участников операции по освобождению заложников, захвату террористов и специалистов, оказывавшим помощь пострадавшим имеет психологическое обеспечение и сопровождение контртеррористической деятельности на всех трех этапах – психологический отбор бойцов спецподразделений, психологическое сопровождение бойцов в контртеррористической операции и психологическая реабилитация после завершения операции. Кроме того,  на минимизацию усугубления экстремальных психических состояний у заложников и сохранение их жизни нацелено психологическое сопровождение переговорного процесса (выше - 1.2.2.4 Психология  ведения переговоров с террористами). Основные психологические стратегии, приемы воздействия в переговорном процессе отражены ниже  в  рекомендациях по психологическим приемам и технологиям ведения переговоров с террористами, воздействию на их поведение (1.2.5.1).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836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B58CF0-0AED-1A4E-AC0B-672683F3A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370702"/>
            <a:ext cx="11837773" cy="622780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Таким образом, предметом анализа в этом разделе становится проблема минимизации/ликвидации психологических последствий у опосредованных жертв: родителей, чьи дети оказались заложниками или убиты; родственников погибших заложников и специалистов, которые оказывали помощь непосредственным жертвам.  Прежде чем приступить к вопросу о психологической помощи лицам, утратившим близких, следует подчеркнуть, что психологические последствия у всех перечисленных категорий опосредованных жертв могут проявляться в разных формах, но все они имеют универсальную, общую «сердцевину», общий радикал  -  острый травматический стресс и посттравматическое стрессовое расстройство.  Это закономерно, если иметь в виду внезапный и жесткий насильственно-подавляющий характер проведения любого теракта. </a:t>
            </a:r>
          </a:p>
          <a:p>
            <a:r>
              <a:rPr lang="ru-RU" dirty="0"/>
              <a:t>Травматический стресс – это «особая форма общей реакции, возникающая в ситуации, когда стресс перегружает психологические и адаптационные возможности человека и разрушает защиту, т.е. стресс становится травматическим, когда результатом воздействия стрессора является нарушение в психической сфере» [150]. С этой точки зрения его называют нормальной реакцией человека на ненормальные обстоятельства.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249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8E72AE3-344B-8748-8584-2E7475F5C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617838"/>
            <a:ext cx="11156092" cy="5559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Посттравматическое стрессовое расстройство (</a:t>
            </a:r>
            <a:r>
              <a:rPr lang="ru-RU" dirty="0" err="1"/>
              <a:t>Posttraumatic</a:t>
            </a:r>
            <a:r>
              <a:rPr lang="ru-RU" dirty="0"/>
              <a:t> </a:t>
            </a:r>
            <a:r>
              <a:rPr lang="ru-RU" dirty="0" err="1"/>
              <a:t>Stress</a:t>
            </a:r>
            <a:r>
              <a:rPr lang="ru-RU" dirty="0"/>
              <a:t> </a:t>
            </a:r>
            <a:r>
              <a:rPr lang="ru-RU" dirty="0" err="1"/>
              <a:t>Disorder</a:t>
            </a:r>
            <a:r>
              <a:rPr lang="ru-RU" dirty="0"/>
              <a:t>) – «это </a:t>
            </a:r>
            <a:r>
              <a:rPr lang="ru-RU" dirty="0" err="1"/>
              <a:t>непсихотическая</a:t>
            </a:r>
            <a:r>
              <a:rPr lang="ru-RU" dirty="0"/>
              <a:t> отсроченная реакция на травматический стресс, способный вызвать психические нарушения практически у любого человека» [151]. Его развитие провоцируется  ситуациями, несущими угрозу собственной жизни или жизни близких, а симптомы могут появиться сразу после ситуации или по прошествии нескольких месяцев, лет. По </a:t>
            </a:r>
            <a:r>
              <a:rPr lang="ru-RU" dirty="0" err="1"/>
              <a:t>Н.В.Тарабриной</a:t>
            </a:r>
            <a:r>
              <a:rPr lang="ru-RU" dirty="0"/>
              <a:t>,  основные признаки посттравматического стрессового состояния проявляются в зависимости от двух личностных типа реагирования на пережитое. Первый тип характеризуется симптомами «повторного переживания», или интрузией. Она проявляется в том, что пережитое не «отпускает». Сознание не поддается контролю и постоянно возвращается к </a:t>
            </a:r>
            <a:r>
              <a:rPr lang="ru-RU" dirty="0" err="1"/>
              <a:t>травматизирующей</a:t>
            </a:r>
            <a:r>
              <a:rPr lang="ru-RU" dirty="0"/>
              <a:t> ситуации, вызывает из памяти самые страшные сцены. Они спонтанно всплывают из-за любой ассоциации с деталями пережитого, и человек вновь переживает все заново, снова испытывая стресс.</a:t>
            </a:r>
          </a:p>
        </p:txBody>
      </p:sp>
    </p:spTree>
    <p:extLst>
      <p:ext uri="{BB962C8B-B14F-4D97-AF65-F5344CB8AC3E}">
        <p14:creationId xmlns:p14="http://schemas.microsoft.com/office/powerpoint/2010/main" val="245942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1022F0-1EE2-814A-BCFE-65E7DAE2B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22" y="494270"/>
            <a:ext cx="11131378" cy="56826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При втором типе реагирования личность вытесняет из сознания  травматический опыт и стремится избегать любого напоминания о пережитом и делать все, чтобы не вызвать воспоминания. Будучи вытесненными на периферию сознания, они являются во сне как кошмарные сновидения и заставляют вновь пережить собственные реакции на эту ситуацию. Посттравматическое стрессовое расстройство личности проявляется в повышенной пугливости на нейтральные стимулы, полной или частичной утрате способности к близким эмоциональным отношениям, социальной отчужденности. Как следствие развивается депрессия, снижается самооценка и уверенность в своих силах, а также чувство вины. Обратной стороной социальной </a:t>
            </a:r>
            <a:r>
              <a:rPr lang="ru-RU" dirty="0" err="1"/>
              <a:t>дезадаптации</a:t>
            </a:r>
            <a:r>
              <a:rPr lang="ru-RU" dirty="0"/>
              <a:t> становится агрессивность (не обязательно физическая, но и вербальная), стремление к решению жизненных вопросов силовым давлением, гневливость. С посттравматическим стрессовым расстройством человек может справиться при условии понимания и поддержки со стороны близких людей. Однако чаще требуется психологическая помощь, поскольку посттравматическое стрессовое расстройство может привести к необратимым расстройствам и патологическим изменениям в структуре личности (рисунок6).  [152].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459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999228-0553-034C-91AB-439DE19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16" y="296562"/>
            <a:ext cx="10958384" cy="5880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разделе «Психология жертв терроризма» нами рассмотрено развитие  психологических последствий у одной из категорий жертв – заложников, сформулированы рекомендации по оказанию им психологической помощи, а в разделе «Психологическое обеспечение контртеррористической деятельности» - дан анализ психологических последствий у участников спецопераций и вопросов, связанных с их предупреждением, психологической помощью и реабилитацией. Во избежание повторения ниже остановимся на анализе проблемы минимизации или ликвидации психологических последствий у двух других категорий жертв – </a:t>
            </a:r>
          </a:p>
          <a:p>
            <a:pPr marL="514350" indent="-514350">
              <a:buAutoNum type="arabicParenR"/>
            </a:pPr>
            <a:r>
              <a:rPr lang="ru-RU" dirty="0"/>
              <a:t>родителей и родственников, чьи дети и близкие погибли в результате теракта; </a:t>
            </a:r>
          </a:p>
          <a:p>
            <a:pPr marL="514350" indent="-514350">
              <a:buAutoNum type="arabicParenR"/>
            </a:pPr>
            <a:r>
              <a:rPr lang="ru-RU" dirty="0"/>
              <a:t>специалистов, оказывавшим помощь пострадавшим.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19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0A458A-5350-D346-8D6A-5E15968A1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642551"/>
            <a:ext cx="11057238" cy="5534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Особенное значение в силу тесной эмоциональной  связи, внезапный и необратимый разрыв которой из-за смерти вызывает серьезные психические нарушения  личности, имеет минимизация психологических последствий у родителей, утративших детей,  и лиц, утративших близких.    Последствия травматического стресса отличаются опасным коварством: они могут осознаваться самой жертвой слишком поздно, чтобы получить эффективную психологическую помощь. Анализ воздействия травматического стресса предполагает определение степени воздействия, которая связана со значимостью утраты (детей, близких). Согласно данным </a:t>
            </a:r>
            <a:r>
              <a:rPr lang="ru-RU" dirty="0" err="1"/>
              <a:t>С.Е.Метелева</a:t>
            </a:r>
            <a:r>
              <a:rPr lang="ru-RU" dirty="0"/>
              <a:t>, у 40% жертв террористов ухудшается психическое здоровье. Что касается помогающим в ликвидации последствий теракта  специалистов, то 20% из них сами оказываются нуждающимися в психологической помощи, вторичной жертвой [153].</a:t>
            </a:r>
          </a:p>
        </p:txBody>
      </p:sp>
    </p:spTree>
    <p:extLst>
      <p:ext uri="{BB962C8B-B14F-4D97-AF65-F5344CB8AC3E}">
        <p14:creationId xmlns:p14="http://schemas.microsoft.com/office/powerpoint/2010/main" val="41444054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1771</Words>
  <Application>Microsoft Macintosh PowerPoint</Application>
  <PresentationFormat>Широкоэкранный</PresentationFormat>
  <Paragraphs>30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8</cp:revision>
  <dcterms:created xsi:type="dcterms:W3CDTF">2023-11-02T03:25:17Z</dcterms:created>
  <dcterms:modified xsi:type="dcterms:W3CDTF">2023-11-03T16:57:53Z</dcterms:modified>
</cp:coreProperties>
</file>