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4"/>
  </p:notesMasterIdLst>
  <p:sldIdLst>
    <p:sldId id="256" r:id="rId2"/>
    <p:sldId id="257" r:id="rId3"/>
    <p:sldId id="258" r:id="rId4"/>
    <p:sldId id="272" r:id="rId5"/>
    <p:sldId id="274" r:id="rId6"/>
    <p:sldId id="275" r:id="rId7"/>
    <p:sldId id="276" r:id="rId8"/>
    <p:sldId id="277" r:id="rId9"/>
    <p:sldId id="278" r:id="rId10"/>
    <p:sldId id="381" r:id="rId11"/>
    <p:sldId id="273" r:id="rId12"/>
    <p:sldId id="264" r:id="rId13"/>
    <p:sldId id="279" r:id="rId14"/>
    <p:sldId id="373" r:id="rId15"/>
    <p:sldId id="374" r:id="rId16"/>
    <p:sldId id="375" r:id="rId17"/>
    <p:sldId id="376" r:id="rId18"/>
    <p:sldId id="382" r:id="rId19"/>
    <p:sldId id="383" r:id="rId20"/>
    <p:sldId id="269" r:id="rId21"/>
    <p:sldId id="384" r:id="rId22"/>
    <p:sldId id="385" r:id="rId23"/>
    <p:sldId id="386" r:id="rId24"/>
    <p:sldId id="387" r:id="rId25"/>
    <p:sldId id="388" r:id="rId26"/>
    <p:sldId id="389" r:id="rId27"/>
    <p:sldId id="380" r:id="rId28"/>
    <p:sldId id="390" r:id="rId29"/>
    <p:sldId id="391" r:id="rId30"/>
    <p:sldId id="268" r:id="rId31"/>
    <p:sldId id="265" r:id="rId32"/>
    <p:sldId id="270" r:id="rId3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беталина Алия Сактагановна" initials="МАС" lastIdx="30" clrIdx="0">
    <p:extLst>
      <p:ext uri="{19B8F6BF-5375-455C-9EA6-DF929625EA0E}">
        <p15:presenceInfo xmlns:p15="http://schemas.microsoft.com/office/powerpoint/2012/main" userId="S::750428400415@enu.kz::c77ab106-1082-4950-a6b3-8ad7f1303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0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4QrnHnMa8PI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4QrnHnMa8P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BDEEC-CA75-4C63-8AF3-249440A942B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B5A08-9681-4F15-B150-9DBF2115A36E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</a:rPr>
            <a:t>Общение как обмен информацией</a:t>
          </a:r>
          <a:endParaRPr lang="kk-KZ" sz="2400" dirty="0">
            <a:solidFill>
              <a:schemeClr val="tx1"/>
            </a:solidFill>
          </a:endParaRPr>
        </a:p>
      </dgm:t>
    </dgm:pt>
    <dgm:pt modelId="{5546E44B-5FFC-4C9F-BAD5-121479E26D78}" type="parTrans" cxnId="{DB9895D4-BF6A-4ECA-9E5A-EB2D3005A8CE}">
      <dgm:prSet/>
      <dgm:spPr/>
      <dgm:t>
        <a:bodyPr/>
        <a:lstStyle/>
        <a:p>
          <a:endParaRPr lang="kk-KZ"/>
        </a:p>
      </dgm:t>
    </dgm:pt>
    <dgm:pt modelId="{56B3B38D-C04A-453F-8710-B15C83D3FACF}" type="sibTrans" cxnId="{DB9895D4-BF6A-4ECA-9E5A-EB2D3005A8CE}">
      <dgm:prSet/>
      <dgm:spPr/>
      <dgm:t>
        <a:bodyPr/>
        <a:lstStyle/>
        <a:p>
          <a:endParaRPr lang="kk-KZ"/>
        </a:p>
      </dgm:t>
    </dgm:pt>
    <dgm:pt modelId="{A753D8CF-A3CE-48AC-BF13-93EC31C01786}">
      <dgm:prSet custT="1"/>
      <dgm:spPr>
        <a:solidFill>
          <a:schemeClr val="bg2"/>
        </a:solidFill>
      </dgm:spPr>
      <dgm:t>
        <a:bodyPr/>
        <a:lstStyle/>
        <a:p>
          <a:r>
            <a:rPr lang="en-US" sz="2400" dirty="0">
              <a:hlinkClick xmlns:r="http://schemas.openxmlformats.org/officeDocument/2006/relationships" r:id="rId1"/>
            </a:rPr>
            <a:t>https://www.youtube.com/watch?v=4QrnHnMa8PI</a:t>
          </a:r>
          <a:endParaRPr lang="ru-RU" sz="2400" dirty="0"/>
        </a:p>
        <a:p>
          <a:endParaRPr lang="ru-RU" sz="2400" dirty="0"/>
        </a:p>
      </dgm:t>
    </dgm:pt>
    <dgm:pt modelId="{4A0D6698-C1CC-4715-ABC5-DCEF00A55990}" type="parTrans" cxnId="{680681C2-2281-452E-AC87-3E271FE776CB}">
      <dgm:prSet/>
      <dgm:spPr/>
      <dgm:t>
        <a:bodyPr/>
        <a:lstStyle/>
        <a:p>
          <a:endParaRPr lang="ru-RU"/>
        </a:p>
      </dgm:t>
    </dgm:pt>
    <dgm:pt modelId="{8552F305-76A8-4955-82DA-A669841A7EF9}" type="sibTrans" cxnId="{680681C2-2281-452E-AC87-3E271FE776CB}">
      <dgm:prSet/>
      <dgm:spPr/>
      <dgm:t>
        <a:bodyPr/>
        <a:lstStyle/>
        <a:p>
          <a:endParaRPr lang="ru-RU"/>
        </a:p>
      </dgm:t>
    </dgm:pt>
    <dgm:pt modelId="{45DA8E12-3F95-4247-8FE0-CE73F2808CE1}" type="pres">
      <dgm:prSet presAssocID="{B9FBDEEC-CA75-4C63-8AF3-249440A942BB}" presName="linearFlow" presStyleCnt="0">
        <dgm:presLayoutVars>
          <dgm:dir/>
          <dgm:resizeHandles val="exact"/>
        </dgm:presLayoutVars>
      </dgm:prSet>
      <dgm:spPr/>
    </dgm:pt>
    <dgm:pt modelId="{3C8447C5-A6E4-4D3D-B0F2-F2B282BEE794}" type="pres">
      <dgm:prSet presAssocID="{9E3B5A08-9681-4F15-B150-9DBF2115A36E}" presName="composite" presStyleCnt="0"/>
      <dgm:spPr/>
    </dgm:pt>
    <dgm:pt modelId="{B2C35653-F2F8-439C-8A50-72F3DB7C1E2C}" type="pres">
      <dgm:prSet presAssocID="{9E3B5A08-9681-4F15-B150-9DBF2115A36E}" presName="imgShp" presStyleLbl="fgImgPlace1" presStyleIdx="0" presStyleCnt="2" custFlipHor="1" custScaleX="30200" custScaleY="44233" custLinFactNeighborX="15520" custLinFactNeighborY="15086"/>
      <dgm:spPr/>
    </dgm:pt>
    <dgm:pt modelId="{00FDFBF8-CF09-4D6E-80C1-3644DCA64DB7}" type="pres">
      <dgm:prSet presAssocID="{9E3B5A08-9681-4F15-B150-9DBF2115A36E}" presName="txShp" presStyleLbl="node1" presStyleIdx="0" presStyleCnt="2" custScaleX="120135" custScaleY="43542" custLinFactNeighborX="9510" custLinFactNeighborY="11835">
        <dgm:presLayoutVars>
          <dgm:bulletEnabled val="1"/>
        </dgm:presLayoutVars>
      </dgm:prSet>
      <dgm:spPr/>
    </dgm:pt>
    <dgm:pt modelId="{C20091DB-D58B-4D01-BBC9-7B543D6872AE}" type="pres">
      <dgm:prSet presAssocID="{56B3B38D-C04A-453F-8710-B15C83D3FACF}" presName="spacing" presStyleCnt="0"/>
      <dgm:spPr/>
    </dgm:pt>
    <dgm:pt modelId="{CCCA8FCC-57D2-47F7-BA49-9E033507ABAB}" type="pres">
      <dgm:prSet presAssocID="{A753D8CF-A3CE-48AC-BF13-93EC31C01786}" presName="composite" presStyleCnt="0"/>
      <dgm:spPr/>
    </dgm:pt>
    <dgm:pt modelId="{EF6A493E-E91D-437D-9E86-D268A2D7FF14}" type="pres">
      <dgm:prSet presAssocID="{A753D8CF-A3CE-48AC-BF13-93EC31C01786}" presName="imgShp" presStyleLbl="fgImgPlace1" presStyleIdx="1" presStyleCnt="2"/>
      <dgm:spPr/>
    </dgm:pt>
    <dgm:pt modelId="{A0DC2E39-B538-4C49-B714-AA72323D099A}" type="pres">
      <dgm:prSet presAssocID="{A753D8CF-A3CE-48AC-BF13-93EC31C01786}" presName="txShp" presStyleLbl="node1" presStyleIdx="1" presStyleCnt="2">
        <dgm:presLayoutVars>
          <dgm:bulletEnabled val="1"/>
        </dgm:presLayoutVars>
      </dgm:prSet>
      <dgm:spPr/>
    </dgm:pt>
  </dgm:ptLst>
  <dgm:cxnLst>
    <dgm:cxn modelId="{2B57C898-42C1-44CD-BF15-CB0290B9308A}" type="presOf" srcId="{9E3B5A08-9681-4F15-B150-9DBF2115A36E}" destId="{00FDFBF8-CF09-4D6E-80C1-3644DCA64DB7}" srcOrd="0" destOrd="0" presId="urn:microsoft.com/office/officeart/2005/8/layout/vList3"/>
    <dgm:cxn modelId="{46C76AB5-2DDF-428D-A47B-46FDCE58731D}" type="presOf" srcId="{B9FBDEEC-CA75-4C63-8AF3-249440A942BB}" destId="{45DA8E12-3F95-4247-8FE0-CE73F2808CE1}" srcOrd="0" destOrd="0" presId="urn:microsoft.com/office/officeart/2005/8/layout/vList3"/>
    <dgm:cxn modelId="{680681C2-2281-452E-AC87-3E271FE776CB}" srcId="{B9FBDEEC-CA75-4C63-8AF3-249440A942BB}" destId="{A753D8CF-A3CE-48AC-BF13-93EC31C01786}" srcOrd="1" destOrd="0" parTransId="{4A0D6698-C1CC-4715-ABC5-DCEF00A55990}" sibTransId="{8552F305-76A8-4955-82DA-A669841A7EF9}"/>
    <dgm:cxn modelId="{DB9895D4-BF6A-4ECA-9E5A-EB2D3005A8CE}" srcId="{B9FBDEEC-CA75-4C63-8AF3-249440A942BB}" destId="{9E3B5A08-9681-4F15-B150-9DBF2115A36E}" srcOrd="0" destOrd="0" parTransId="{5546E44B-5FFC-4C9F-BAD5-121479E26D78}" sibTransId="{56B3B38D-C04A-453F-8710-B15C83D3FACF}"/>
    <dgm:cxn modelId="{009CD7DE-3C61-4B40-89AE-B2617860BD86}" type="presOf" srcId="{A753D8CF-A3CE-48AC-BF13-93EC31C01786}" destId="{A0DC2E39-B538-4C49-B714-AA72323D099A}" srcOrd="0" destOrd="0" presId="urn:microsoft.com/office/officeart/2005/8/layout/vList3"/>
    <dgm:cxn modelId="{3CFD2C6B-E045-4E45-88A7-2D2336B1B693}" type="presParOf" srcId="{45DA8E12-3F95-4247-8FE0-CE73F2808CE1}" destId="{3C8447C5-A6E4-4D3D-B0F2-F2B282BEE794}" srcOrd="0" destOrd="0" presId="urn:microsoft.com/office/officeart/2005/8/layout/vList3"/>
    <dgm:cxn modelId="{3AB9ACBE-E3D4-4EE6-AE2B-8D7F3D0C7C9B}" type="presParOf" srcId="{3C8447C5-A6E4-4D3D-B0F2-F2B282BEE794}" destId="{B2C35653-F2F8-439C-8A50-72F3DB7C1E2C}" srcOrd="0" destOrd="0" presId="urn:microsoft.com/office/officeart/2005/8/layout/vList3"/>
    <dgm:cxn modelId="{38BC8869-69C3-409C-8DBB-586112A4E9E0}" type="presParOf" srcId="{3C8447C5-A6E4-4D3D-B0F2-F2B282BEE794}" destId="{00FDFBF8-CF09-4D6E-80C1-3644DCA64DB7}" srcOrd="1" destOrd="0" presId="urn:microsoft.com/office/officeart/2005/8/layout/vList3"/>
    <dgm:cxn modelId="{C98317C0-8E56-44C9-8E0D-3A441A4263EE}" type="presParOf" srcId="{45DA8E12-3F95-4247-8FE0-CE73F2808CE1}" destId="{C20091DB-D58B-4D01-BBC9-7B543D6872AE}" srcOrd="1" destOrd="0" presId="urn:microsoft.com/office/officeart/2005/8/layout/vList3"/>
    <dgm:cxn modelId="{4BABB3DE-3800-49DB-B55F-88542F2A8A8E}" type="presParOf" srcId="{45DA8E12-3F95-4247-8FE0-CE73F2808CE1}" destId="{CCCA8FCC-57D2-47F7-BA49-9E033507ABAB}" srcOrd="2" destOrd="0" presId="urn:microsoft.com/office/officeart/2005/8/layout/vList3"/>
    <dgm:cxn modelId="{08EB3946-7916-4D82-927D-B8F6399E328B}" type="presParOf" srcId="{CCCA8FCC-57D2-47F7-BA49-9E033507ABAB}" destId="{EF6A493E-E91D-437D-9E86-D268A2D7FF14}" srcOrd="0" destOrd="0" presId="urn:microsoft.com/office/officeart/2005/8/layout/vList3"/>
    <dgm:cxn modelId="{6CFDE6B3-6ECF-4CF0-9313-6AFFB91F9B2F}" type="presParOf" srcId="{CCCA8FCC-57D2-47F7-BA49-9E033507ABAB}" destId="{A0DC2E39-B538-4C49-B714-AA72323D099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94780C-066E-4A2B-B218-D8BE63B1E66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kk-KZ"/>
        </a:p>
      </dgm:t>
    </dgm:pt>
    <dgm:pt modelId="{44F06CB6-92A0-4D1D-8675-23BF7590974E}">
      <dgm:prSet phldrT="[Текст]" custT="1"/>
      <dgm:spPr/>
      <dgm:t>
        <a:bodyPr/>
        <a:lstStyle/>
        <a:p>
          <a:r>
            <a:rPr lang="ru-RU" sz="1800" dirty="0"/>
            <a:t>Личностные барьеры </a:t>
          </a:r>
          <a:endParaRPr lang="kk-KZ" sz="1800" dirty="0"/>
        </a:p>
      </dgm:t>
    </dgm:pt>
    <dgm:pt modelId="{760B5BD4-90A3-452A-886B-AB82B36BAD75}" type="parTrans" cxnId="{D11EBD48-CA1D-46C4-9864-E5E598A5CEEA}">
      <dgm:prSet/>
      <dgm:spPr/>
      <dgm:t>
        <a:bodyPr/>
        <a:lstStyle/>
        <a:p>
          <a:endParaRPr lang="kk-KZ"/>
        </a:p>
      </dgm:t>
    </dgm:pt>
    <dgm:pt modelId="{8C4F10CE-C875-415D-B025-7B862B538890}" type="sibTrans" cxnId="{D11EBD48-CA1D-46C4-9864-E5E598A5CEEA}">
      <dgm:prSet/>
      <dgm:spPr/>
      <dgm:t>
        <a:bodyPr/>
        <a:lstStyle/>
        <a:p>
          <a:endParaRPr lang="kk-KZ"/>
        </a:p>
      </dgm:t>
    </dgm:pt>
    <dgm:pt modelId="{003F9902-35DC-45DE-BB1E-42E06AB6DEDC}">
      <dgm:prSet phldrT="[Текст]" custT="1"/>
      <dgm:spPr/>
      <dgm:t>
        <a:bodyPr/>
        <a:lstStyle/>
        <a:p>
          <a:r>
            <a:rPr lang="ru-RU" sz="1800" dirty="0"/>
            <a:t>Физические барьеры </a:t>
          </a:r>
          <a:endParaRPr lang="kk-KZ" sz="1800" dirty="0"/>
        </a:p>
      </dgm:t>
    </dgm:pt>
    <dgm:pt modelId="{17651047-37D6-47E4-A361-5F8C22EC0492}" type="parTrans" cxnId="{9DC6ACAC-7597-4AC9-8C53-5F51B2A3C868}">
      <dgm:prSet/>
      <dgm:spPr/>
      <dgm:t>
        <a:bodyPr/>
        <a:lstStyle/>
        <a:p>
          <a:endParaRPr lang="kk-KZ"/>
        </a:p>
      </dgm:t>
    </dgm:pt>
    <dgm:pt modelId="{96EDFBFD-E246-4707-990B-706CAA62A41E}" type="sibTrans" cxnId="{9DC6ACAC-7597-4AC9-8C53-5F51B2A3C868}">
      <dgm:prSet/>
      <dgm:spPr/>
      <dgm:t>
        <a:bodyPr/>
        <a:lstStyle/>
        <a:p>
          <a:endParaRPr lang="kk-KZ"/>
        </a:p>
      </dgm:t>
    </dgm:pt>
    <dgm:pt modelId="{B385F8BB-ACBB-4E88-A1BC-8394742F069F}">
      <dgm:prSet phldrT="[Текст]" custT="1"/>
      <dgm:spPr/>
      <dgm:t>
        <a:bodyPr/>
        <a:lstStyle/>
        <a:p>
          <a:r>
            <a:rPr lang="ru-RU" sz="1800" dirty="0"/>
            <a:t>Семантические барьеры </a:t>
          </a:r>
          <a:endParaRPr lang="kk-KZ" sz="1800" dirty="0"/>
        </a:p>
      </dgm:t>
    </dgm:pt>
    <dgm:pt modelId="{EE36DA28-FCE1-4885-926E-BE288F960E34}" type="parTrans" cxnId="{08554047-B3C0-452A-B80A-0CB9626D4139}">
      <dgm:prSet/>
      <dgm:spPr/>
      <dgm:t>
        <a:bodyPr/>
        <a:lstStyle/>
        <a:p>
          <a:endParaRPr lang="kk-KZ"/>
        </a:p>
      </dgm:t>
    </dgm:pt>
    <dgm:pt modelId="{E285CBEE-E017-4477-AD42-C87C56602D31}" type="sibTrans" cxnId="{08554047-B3C0-452A-B80A-0CB9626D4139}">
      <dgm:prSet/>
      <dgm:spPr/>
      <dgm:t>
        <a:bodyPr/>
        <a:lstStyle/>
        <a:p>
          <a:endParaRPr lang="kk-KZ"/>
        </a:p>
      </dgm:t>
    </dgm:pt>
    <dgm:pt modelId="{1C606128-5FD9-446A-8304-6F34A193032B}">
      <dgm:prSet phldrT="[Текст]" custT="1"/>
      <dgm:spPr/>
      <dgm:t>
        <a:bodyPr/>
        <a:lstStyle/>
        <a:p>
          <a:r>
            <a:rPr lang="ru-RU" sz="1800" dirty="0"/>
            <a:t>Языковые барьеры </a:t>
          </a:r>
          <a:endParaRPr lang="kk-KZ" sz="1800" dirty="0"/>
        </a:p>
      </dgm:t>
    </dgm:pt>
    <dgm:pt modelId="{EC91FAB1-4BCB-4916-97A6-B93B2DD509DB}" type="parTrans" cxnId="{32B86FB8-E020-4AEB-BCE8-D2B89509EA6F}">
      <dgm:prSet/>
      <dgm:spPr/>
      <dgm:t>
        <a:bodyPr/>
        <a:lstStyle/>
        <a:p>
          <a:endParaRPr lang="kk-KZ"/>
        </a:p>
      </dgm:t>
    </dgm:pt>
    <dgm:pt modelId="{46121343-0873-4A29-9CD5-A8AD22A9CBB0}" type="sibTrans" cxnId="{32B86FB8-E020-4AEB-BCE8-D2B89509EA6F}">
      <dgm:prSet/>
      <dgm:spPr/>
      <dgm:t>
        <a:bodyPr/>
        <a:lstStyle/>
        <a:p>
          <a:endParaRPr lang="kk-KZ"/>
        </a:p>
      </dgm:t>
    </dgm:pt>
    <dgm:pt modelId="{3296B0A1-A49F-4838-9DB9-6DF340573E63}">
      <dgm:prSet phldrT="[Текст]" custT="1"/>
      <dgm:spPr/>
      <dgm:t>
        <a:bodyPr/>
        <a:lstStyle/>
        <a:p>
          <a:r>
            <a:rPr lang="ru-RU" sz="1800" dirty="0"/>
            <a:t>Организационные барьеры </a:t>
          </a:r>
          <a:endParaRPr lang="kk-KZ" sz="1800" dirty="0"/>
        </a:p>
      </dgm:t>
    </dgm:pt>
    <dgm:pt modelId="{6C517BAA-E569-44E1-9DC3-82667AA52510}" type="parTrans" cxnId="{E5881AD7-9B5F-4DED-BBA7-974FC1E18B41}">
      <dgm:prSet/>
      <dgm:spPr/>
      <dgm:t>
        <a:bodyPr/>
        <a:lstStyle/>
        <a:p>
          <a:endParaRPr lang="kk-KZ"/>
        </a:p>
      </dgm:t>
    </dgm:pt>
    <dgm:pt modelId="{3F97B2C4-9A31-41DA-9BB0-14620923DC25}" type="sibTrans" cxnId="{E5881AD7-9B5F-4DED-BBA7-974FC1E18B41}">
      <dgm:prSet/>
      <dgm:spPr/>
      <dgm:t>
        <a:bodyPr/>
        <a:lstStyle/>
        <a:p>
          <a:endParaRPr lang="kk-KZ"/>
        </a:p>
      </dgm:t>
    </dgm:pt>
    <dgm:pt modelId="{D3054EAB-E35B-4578-A6FC-B5B43C9D5698}">
      <dgm:prSet phldrT="[Текст]" custT="1"/>
      <dgm:spPr/>
      <dgm:t>
        <a:bodyPr/>
        <a:lstStyle/>
        <a:p>
          <a:r>
            <a:rPr lang="ru-RU" sz="1800" dirty="0"/>
            <a:t>Культурные барьеры </a:t>
          </a:r>
          <a:endParaRPr lang="kk-KZ" sz="1800" dirty="0"/>
        </a:p>
      </dgm:t>
    </dgm:pt>
    <dgm:pt modelId="{C3892650-B9B4-4105-ABAE-226C88FED94C}" type="parTrans" cxnId="{3A0C6C45-7CCD-49AB-B17E-8103E310932E}">
      <dgm:prSet/>
      <dgm:spPr/>
      <dgm:t>
        <a:bodyPr/>
        <a:lstStyle/>
        <a:p>
          <a:endParaRPr lang="kk-KZ"/>
        </a:p>
      </dgm:t>
    </dgm:pt>
    <dgm:pt modelId="{9CEE03E8-4C9B-4073-802A-9468D5C1C75A}" type="sibTrans" cxnId="{3A0C6C45-7CCD-49AB-B17E-8103E310932E}">
      <dgm:prSet/>
      <dgm:spPr/>
      <dgm:t>
        <a:bodyPr/>
        <a:lstStyle/>
        <a:p>
          <a:endParaRPr lang="kk-KZ"/>
        </a:p>
      </dgm:t>
    </dgm:pt>
    <dgm:pt modelId="{0E8D097A-BCAA-4EB7-BE4F-F6C52C988BDF}" type="pres">
      <dgm:prSet presAssocID="{FC94780C-066E-4A2B-B218-D8BE63B1E66B}" presName="cycle" presStyleCnt="0">
        <dgm:presLayoutVars>
          <dgm:dir/>
          <dgm:resizeHandles val="exact"/>
        </dgm:presLayoutVars>
      </dgm:prSet>
      <dgm:spPr/>
    </dgm:pt>
    <dgm:pt modelId="{CCE7E2B3-A754-4D4B-9BBD-0D0102486A9F}" type="pres">
      <dgm:prSet presAssocID="{44F06CB6-92A0-4D1D-8675-23BF7590974E}" presName="node" presStyleLbl="node1" presStyleIdx="0" presStyleCnt="6" custScaleX="157445">
        <dgm:presLayoutVars>
          <dgm:bulletEnabled val="1"/>
        </dgm:presLayoutVars>
      </dgm:prSet>
      <dgm:spPr/>
    </dgm:pt>
    <dgm:pt modelId="{1206658F-25A8-4709-8D2C-8F98B96D765D}" type="pres">
      <dgm:prSet presAssocID="{44F06CB6-92A0-4D1D-8675-23BF7590974E}" presName="spNode" presStyleCnt="0"/>
      <dgm:spPr/>
    </dgm:pt>
    <dgm:pt modelId="{1FD84C6B-1CEA-4C32-B9D4-1C0491D3AA80}" type="pres">
      <dgm:prSet presAssocID="{8C4F10CE-C875-415D-B025-7B862B538890}" presName="sibTrans" presStyleLbl="sibTrans1D1" presStyleIdx="0" presStyleCnt="6"/>
      <dgm:spPr/>
    </dgm:pt>
    <dgm:pt modelId="{B5EEE04D-18A6-4041-A52E-CAAAF2A93989}" type="pres">
      <dgm:prSet presAssocID="{003F9902-35DC-45DE-BB1E-42E06AB6DEDC}" presName="node" presStyleLbl="node1" presStyleIdx="1" presStyleCnt="6" custScaleX="174529">
        <dgm:presLayoutVars>
          <dgm:bulletEnabled val="1"/>
        </dgm:presLayoutVars>
      </dgm:prSet>
      <dgm:spPr/>
    </dgm:pt>
    <dgm:pt modelId="{C2D80FD6-D673-4E3B-8F64-D88ACC97FDB0}" type="pres">
      <dgm:prSet presAssocID="{003F9902-35DC-45DE-BB1E-42E06AB6DEDC}" presName="spNode" presStyleCnt="0"/>
      <dgm:spPr/>
    </dgm:pt>
    <dgm:pt modelId="{EEE13BD7-3D04-4479-B846-27A2A6E2B435}" type="pres">
      <dgm:prSet presAssocID="{96EDFBFD-E246-4707-990B-706CAA62A41E}" presName="sibTrans" presStyleLbl="sibTrans1D1" presStyleIdx="1" presStyleCnt="6"/>
      <dgm:spPr/>
    </dgm:pt>
    <dgm:pt modelId="{0B0D0E51-BAAA-4330-BDF1-9EDAAA34FA62}" type="pres">
      <dgm:prSet presAssocID="{B385F8BB-ACBB-4E88-A1BC-8394742F069F}" presName="node" presStyleLbl="node1" presStyleIdx="2" presStyleCnt="6" custScaleX="176208" custRadScaleRad="99841" custRadScaleInc="-22964">
        <dgm:presLayoutVars>
          <dgm:bulletEnabled val="1"/>
        </dgm:presLayoutVars>
      </dgm:prSet>
      <dgm:spPr/>
    </dgm:pt>
    <dgm:pt modelId="{517B642F-D655-4EB7-96AE-D7C766AC4FE7}" type="pres">
      <dgm:prSet presAssocID="{B385F8BB-ACBB-4E88-A1BC-8394742F069F}" presName="spNode" presStyleCnt="0"/>
      <dgm:spPr/>
    </dgm:pt>
    <dgm:pt modelId="{457E41CE-B3E4-4384-B859-91E2EC88B8BE}" type="pres">
      <dgm:prSet presAssocID="{E285CBEE-E017-4477-AD42-C87C56602D31}" presName="sibTrans" presStyleLbl="sibTrans1D1" presStyleIdx="2" presStyleCnt="6"/>
      <dgm:spPr/>
    </dgm:pt>
    <dgm:pt modelId="{6C5AC7B6-72F7-45DF-93AF-1F7812AB4A02}" type="pres">
      <dgm:prSet presAssocID="{1C606128-5FD9-446A-8304-6F34A193032B}" presName="node" presStyleLbl="node1" presStyleIdx="3" presStyleCnt="6" custScaleX="151778">
        <dgm:presLayoutVars>
          <dgm:bulletEnabled val="1"/>
        </dgm:presLayoutVars>
      </dgm:prSet>
      <dgm:spPr/>
    </dgm:pt>
    <dgm:pt modelId="{5375963F-AD16-4089-AF13-81B67658D2ED}" type="pres">
      <dgm:prSet presAssocID="{1C606128-5FD9-446A-8304-6F34A193032B}" presName="spNode" presStyleCnt="0"/>
      <dgm:spPr/>
    </dgm:pt>
    <dgm:pt modelId="{2393963C-CF01-4D0A-864F-50D5C92DB24E}" type="pres">
      <dgm:prSet presAssocID="{46121343-0873-4A29-9CD5-A8AD22A9CBB0}" presName="sibTrans" presStyleLbl="sibTrans1D1" presStyleIdx="3" presStyleCnt="6"/>
      <dgm:spPr/>
    </dgm:pt>
    <dgm:pt modelId="{9D6FB8E8-17CE-4EB1-82D4-BCE0A4006DE4}" type="pres">
      <dgm:prSet presAssocID="{3296B0A1-A49F-4838-9DB9-6DF340573E63}" presName="node" presStyleLbl="node1" presStyleIdx="4" presStyleCnt="6" custScaleX="187541" custRadScaleRad="99423" custRadScaleInc="19527">
        <dgm:presLayoutVars>
          <dgm:bulletEnabled val="1"/>
        </dgm:presLayoutVars>
      </dgm:prSet>
      <dgm:spPr/>
    </dgm:pt>
    <dgm:pt modelId="{79C5162B-26D9-4C68-8860-39187C0F05D5}" type="pres">
      <dgm:prSet presAssocID="{3296B0A1-A49F-4838-9DB9-6DF340573E63}" presName="spNode" presStyleCnt="0"/>
      <dgm:spPr/>
    </dgm:pt>
    <dgm:pt modelId="{EC909A98-68E5-4CAD-920A-BF4E465BC595}" type="pres">
      <dgm:prSet presAssocID="{3F97B2C4-9A31-41DA-9BB0-14620923DC25}" presName="sibTrans" presStyleLbl="sibTrans1D1" presStyleIdx="4" presStyleCnt="6"/>
      <dgm:spPr/>
    </dgm:pt>
    <dgm:pt modelId="{252BFFBB-6C24-49E0-9987-3E0F2D45FBC5}" type="pres">
      <dgm:prSet presAssocID="{D3054EAB-E35B-4578-A6FC-B5B43C9D5698}" presName="node" presStyleLbl="node1" presStyleIdx="5" presStyleCnt="6" custScaleX="167100">
        <dgm:presLayoutVars>
          <dgm:bulletEnabled val="1"/>
        </dgm:presLayoutVars>
      </dgm:prSet>
      <dgm:spPr/>
    </dgm:pt>
    <dgm:pt modelId="{4AE9EAA9-6138-43CF-82FF-88BE3C5AA821}" type="pres">
      <dgm:prSet presAssocID="{D3054EAB-E35B-4578-A6FC-B5B43C9D5698}" presName="spNode" presStyleCnt="0"/>
      <dgm:spPr/>
    </dgm:pt>
    <dgm:pt modelId="{8A645F7E-D0C1-4D9C-A3F7-779C71FAB7E0}" type="pres">
      <dgm:prSet presAssocID="{9CEE03E8-4C9B-4073-802A-9468D5C1C75A}" presName="sibTrans" presStyleLbl="sibTrans1D1" presStyleIdx="5" presStyleCnt="6"/>
      <dgm:spPr/>
    </dgm:pt>
  </dgm:ptLst>
  <dgm:cxnLst>
    <dgm:cxn modelId="{7755AB05-B149-4788-BE5A-B90D4EFF2067}" type="presOf" srcId="{B385F8BB-ACBB-4E88-A1BC-8394742F069F}" destId="{0B0D0E51-BAAA-4330-BDF1-9EDAAA34FA62}" srcOrd="0" destOrd="0" presId="urn:microsoft.com/office/officeart/2005/8/layout/cycle6"/>
    <dgm:cxn modelId="{F133170E-CB36-4E0E-8A75-383C256F0CF0}" type="presOf" srcId="{46121343-0873-4A29-9CD5-A8AD22A9CBB0}" destId="{2393963C-CF01-4D0A-864F-50D5C92DB24E}" srcOrd="0" destOrd="0" presId="urn:microsoft.com/office/officeart/2005/8/layout/cycle6"/>
    <dgm:cxn modelId="{3EFC9612-C737-40A2-8337-81342A61937B}" type="presOf" srcId="{44F06CB6-92A0-4D1D-8675-23BF7590974E}" destId="{CCE7E2B3-A754-4D4B-9BBD-0D0102486A9F}" srcOrd="0" destOrd="0" presId="urn:microsoft.com/office/officeart/2005/8/layout/cycle6"/>
    <dgm:cxn modelId="{C79D7E63-714C-42DF-8370-DD95FFDF315E}" type="presOf" srcId="{E285CBEE-E017-4477-AD42-C87C56602D31}" destId="{457E41CE-B3E4-4384-B859-91E2EC88B8BE}" srcOrd="0" destOrd="0" presId="urn:microsoft.com/office/officeart/2005/8/layout/cycle6"/>
    <dgm:cxn modelId="{3A0C6C45-7CCD-49AB-B17E-8103E310932E}" srcId="{FC94780C-066E-4A2B-B218-D8BE63B1E66B}" destId="{D3054EAB-E35B-4578-A6FC-B5B43C9D5698}" srcOrd="5" destOrd="0" parTransId="{C3892650-B9B4-4105-ABAE-226C88FED94C}" sibTransId="{9CEE03E8-4C9B-4073-802A-9468D5C1C75A}"/>
    <dgm:cxn modelId="{08554047-B3C0-452A-B80A-0CB9626D4139}" srcId="{FC94780C-066E-4A2B-B218-D8BE63B1E66B}" destId="{B385F8BB-ACBB-4E88-A1BC-8394742F069F}" srcOrd="2" destOrd="0" parTransId="{EE36DA28-FCE1-4885-926E-BE288F960E34}" sibTransId="{E285CBEE-E017-4477-AD42-C87C56602D31}"/>
    <dgm:cxn modelId="{5051A968-CF7F-4695-811C-7C454BF0F52E}" type="presOf" srcId="{3296B0A1-A49F-4838-9DB9-6DF340573E63}" destId="{9D6FB8E8-17CE-4EB1-82D4-BCE0A4006DE4}" srcOrd="0" destOrd="0" presId="urn:microsoft.com/office/officeart/2005/8/layout/cycle6"/>
    <dgm:cxn modelId="{D11EBD48-CA1D-46C4-9864-E5E598A5CEEA}" srcId="{FC94780C-066E-4A2B-B218-D8BE63B1E66B}" destId="{44F06CB6-92A0-4D1D-8675-23BF7590974E}" srcOrd="0" destOrd="0" parTransId="{760B5BD4-90A3-452A-886B-AB82B36BAD75}" sibTransId="{8C4F10CE-C875-415D-B025-7B862B538890}"/>
    <dgm:cxn modelId="{8862A858-C441-4594-80F5-AEECC2580927}" type="presOf" srcId="{96EDFBFD-E246-4707-990B-706CAA62A41E}" destId="{EEE13BD7-3D04-4479-B846-27A2A6E2B435}" srcOrd="0" destOrd="0" presId="urn:microsoft.com/office/officeart/2005/8/layout/cycle6"/>
    <dgm:cxn modelId="{56579A7D-E895-4D6C-AED1-4D66924131DB}" type="presOf" srcId="{3F97B2C4-9A31-41DA-9BB0-14620923DC25}" destId="{EC909A98-68E5-4CAD-920A-BF4E465BC595}" srcOrd="0" destOrd="0" presId="urn:microsoft.com/office/officeart/2005/8/layout/cycle6"/>
    <dgm:cxn modelId="{9DC6ACAC-7597-4AC9-8C53-5F51B2A3C868}" srcId="{FC94780C-066E-4A2B-B218-D8BE63B1E66B}" destId="{003F9902-35DC-45DE-BB1E-42E06AB6DEDC}" srcOrd="1" destOrd="0" parTransId="{17651047-37D6-47E4-A361-5F8C22EC0492}" sibTransId="{96EDFBFD-E246-4707-990B-706CAA62A41E}"/>
    <dgm:cxn modelId="{32B86FB8-E020-4AEB-BCE8-D2B89509EA6F}" srcId="{FC94780C-066E-4A2B-B218-D8BE63B1E66B}" destId="{1C606128-5FD9-446A-8304-6F34A193032B}" srcOrd="3" destOrd="0" parTransId="{EC91FAB1-4BCB-4916-97A6-B93B2DD509DB}" sibTransId="{46121343-0873-4A29-9CD5-A8AD22A9CBB0}"/>
    <dgm:cxn modelId="{371697B9-FE21-4F25-9CA0-F1D071A8E5F5}" type="presOf" srcId="{9CEE03E8-4C9B-4073-802A-9468D5C1C75A}" destId="{8A645F7E-D0C1-4D9C-A3F7-779C71FAB7E0}" srcOrd="0" destOrd="0" presId="urn:microsoft.com/office/officeart/2005/8/layout/cycle6"/>
    <dgm:cxn modelId="{E5881AD7-9B5F-4DED-BBA7-974FC1E18B41}" srcId="{FC94780C-066E-4A2B-B218-D8BE63B1E66B}" destId="{3296B0A1-A49F-4838-9DB9-6DF340573E63}" srcOrd="4" destOrd="0" parTransId="{6C517BAA-E569-44E1-9DC3-82667AA52510}" sibTransId="{3F97B2C4-9A31-41DA-9BB0-14620923DC25}"/>
    <dgm:cxn modelId="{6626B8ED-ED97-4CBB-81EF-1EB86CF93513}" type="presOf" srcId="{8C4F10CE-C875-415D-B025-7B862B538890}" destId="{1FD84C6B-1CEA-4C32-B9D4-1C0491D3AA80}" srcOrd="0" destOrd="0" presId="urn:microsoft.com/office/officeart/2005/8/layout/cycle6"/>
    <dgm:cxn modelId="{72F1B1EF-D1CD-41C5-824B-4FFE4D92E2FC}" type="presOf" srcId="{1C606128-5FD9-446A-8304-6F34A193032B}" destId="{6C5AC7B6-72F7-45DF-93AF-1F7812AB4A02}" srcOrd="0" destOrd="0" presId="urn:microsoft.com/office/officeart/2005/8/layout/cycle6"/>
    <dgm:cxn modelId="{07F8F3F2-F794-4E11-B808-E9B471A00684}" type="presOf" srcId="{D3054EAB-E35B-4578-A6FC-B5B43C9D5698}" destId="{252BFFBB-6C24-49E0-9987-3E0F2D45FBC5}" srcOrd="0" destOrd="0" presId="urn:microsoft.com/office/officeart/2005/8/layout/cycle6"/>
    <dgm:cxn modelId="{8B8850F7-6940-42FD-9E79-44D4AD6F2C09}" type="presOf" srcId="{FC94780C-066E-4A2B-B218-D8BE63B1E66B}" destId="{0E8D097A-BCAA-4EB7-BE4F-F6C52C988BDF}" srcOrd="0" destOrd="0" presId="urn:microsoft.com/office/officeart/2005/8/layout/cycle6"/>
    <dgm:cxn modelId="{9C7F51FD-3CE1-4AD7-B2A5-8CB468F10EDB}" type="presOf" srcId="{003F9902-35DC-45DE-BB1E-42E06AB6DEDC}" destId="{B5EEE04D-18A6-4041-A52E-CAAAF2A93989}" srcOrd="0" destOrd="0" presId="urn:microsoft.com/office/officeart/2005/8/layout/cycle6"/>
    <dgm:cxn modelId="{7A9606D6-8AE2-495A-8E71-59A130948D5B}" type="presParOf" srcId="{0E8D097A-BCAA-4EB7-BE4F-F6C52C988BDF}" destId="{CCE7E2B3-A754-4D4B-9BBD-0D0102486A9F}" srcOrd="0" destOrd="0" presId="urn:microsoft.com/office/officeart/2005/8/layout/cycle6"/>
    <dgm:cxn modelId="{14F32228-176D-49EA-9884-8137BAFF7F33}" type="presParOf" srcId="{0E8D097A-BCAA-4EB7-BE4F-F6C52C988BDF}" destId="{1206658F-25A8-4709-8D2C-8F98B96D765D}" srcOrd="1" destOrd="0" presId="urn:microsoft.com/office/officeart/2005/8/layout/cycle6"/>
    <dgm:cxn modelId="{17996F9E-F54B-410C-B5D9-A344FACD4B7B}" type="presParOf" srcId="{0E8D097A-BCAA-4EB7-BE4F-F6C52C988BDF}" destId="{1FD84C6B-1CEA-4C32-B9D4-1C0491D3AA80}" srcOrd="2" destOrd="0" presId="urn:microsoft.com/office/officeart/2005/8/layout/cycle6"/>
    <dgm:cxn modelId="{D786F089-784A-4692-9C7D-A38909C7DB22}" type="presParOf" srcId="{0E8D097A-BCAA-4EB7-BE4F-F6C52C988BDF}" destId="{B5EEE04D-18A6-4041-A52E-CAAAF2A93989}" srcOrd="3" destOrd="0" presId="urn:microsoft.com/office/officeart/2005/8/layout/cycle6"/>
    <dgm:cxn modelId="{4D4B0431-B72D-4D9E-8F1A-FE8460B20964}" type="presParOf" srcId="{0E8D097A-BCAA-4EB7-BE4F-F6C52C988BDF}" destId="{C2D80FD6-D673-4E3B-8F64-D88ACC97FDB0}" srcOrd="4" destOrd="0" presId="urn:microsoft.com/office/officeart/2005/8/layout/cycle6"/>
    <dgm:cxn modelId="{AE664759-F3EB-47AD-AD4E-E7DC85FEFA29}" type="presParOf" srcId="{0E8D097A-BCAA-4EB7-BE4F-F6C52C988BDF}" destId="{EEE13BD7-3D04-4479-B846-27A2A6E2B435}" srcOrd="5" destOrd="0" presId="urn:microsoft.com/office/officeart/2005/8/layout/cycle6"/>
    <dgm:cxn modelId="{70596615-97F7-4116-8F38-CCA9ACD8B280}" type="presParOf" srcId="{0E8D097A-BCAA-4EB7-BE4F-F6C52C988BDF}" destId="{0B0D0E51-BAAA-4330-BDF1-9EDAAA34FA62}" srcOrd="6" destOrd="0" presId="urn:microsoft.com/office/officeart/2005/8/layout/cycle6"/>
    <dgm:cxn modelId="{A921F166-DEF4-4314-9616-4B1E2341BE07}" type="presParOf" srcId="{0E8D097A-BCAA-4EB7-BE4F-F6C52C988BDF}" destId="{517B642F-D655-4EB7-96AE-D7C766AC4FE7}" srcOrd="7" destOrd="0" presId="urn:microsoft.com/office/officeart/2005/8/layout/cycle6"/>
    <dgm:cxn modelId="{FF9B2D62-D0B5-4D9B-85BE-220796FD5D37}" type="presParOf" srcId="{0E8D097A-BCAA-4EB7-BE4F-F6C52C988BDF}" destId="{457E41CE-B3E4-4384-B859-91E2EC88B8BE}" srcOrd="8" destOrd="0" presId="urn:microsoft.com/office/officeart/2005/8/layout/cycle6"/>
    <dgm:cxn modelId="{15117A89-B670-4A0D-8EDA-839F789BE1AD}" type="presParOf" srcId="{0E8D097A-BCAA-4EB7-BE4F-F6C52C988BDF}" destId="{6C5AC7B6-72F7-45DF-93AF-1F7812AB4A02}" srcOrd="9" destOrd="0" presId="urn:microsoft.com/office/officeart/2005/8/layout/cycle6"/>
    <dgm:cxn modelId="{658D93B3-A027-4A12-AB95-FFC39E17EA9D}" type="presParOf" srcId="{0E8D097A-BCAA-4EB7-BE4F-F6C52C988BDF}" destId="{5375963F-AD16-4089-AF13-81B67658D2ED}" srcOrd="10" destOrd="0" presId="urn:microsoft.com/office/officeart/2005/8/layout/cycle6"/>
    <dgm:cxn modelId="{4625E5DD-A6D4-46F4-A711-D62E99C008C8}" type="presParOf" srcId="{0E8D097A-BCAA-4EB7-BE4F-F6C52C988BDF}" destId="{2393963C-CF01-4D0A-864F-50D5C92DB24E}" srcOrd="11" destOrd="0" presId="urn:microsoft.com/office/officeart/2005/8/layout/cycle6"/>
    <dgm:cxn modelId="{D13C95B5-3571-41A6-86DC-83FF4B4C9F13}" type="presParOf" srcId="{0E8D097A-BCAA-4EB7-BE4F-F6C52C988BDF}" destId="{9D6FB8E8-17CE-4EB1-82D4-BCE0A4006DE4}" srcOrd="12" destOrd="0" presId="urn:microsoft.com/office/officeart/2005/8/layout/cycle6"/>
    <dgm:cxn modelId="{F03C72AA-95D2-41ED-8B16-71118E7F8716}" type="presParOf" srcId="{0E8D097A-BCAA-4EB7-BE4F-F6C52C988BDF}" destId="{79C5162B-26D9-4C68-8860-39187C0F05D5}" srcOrd="13" destOrd="0" presId="urn:microsoft.com/office/officeart/2005/8/layout/cycle6"/>
    <dgm:cxn modelId="{7501F497-E1FF-4E03-ABB8-2B030B0029C7}" type="presParOf" srcId="{0E8D097A-BCAA-4EB7-BE4F-F6C52C988BDF}" destId="{EC909A98-68E5-4CAD-920A-BF4E465BC595}" srcOrd="14" destOrd="0" presId="urn:microsoft.com/office/officeart/2005/8/layout/cycle6"/>
    <dgm:cxn modelId="{49FCFC7C-793A-4BA0-B6D9-DD9B03FF7B7E}" type="presParOf" srcId="{0E8D097A-BCAA-4EB7-BE4F-F6C52C988BDF}" destId="{252BFFBB-6C24-49E0-9987-3E0F2D45FBC5}" srcOrd="15" destOrd="0" presId="urn:microsoft.com/office/officeart/2005/8/layout/cycle6"/>
    <dgm:cxn modelId="{C2090DF1-0E91-44AF-8585-7EC62405D197}" type="presParOf" srcId="{0E8D097A-BCAA-4EB7-BE4F-F6C52C988BDF}" destId="{4AE9EAA9-6138-43CF-82FF-88BE3C5AA821}" srcOrd="16" destOrd="0" presId="urn:microsoft.com/office/officeart/2005/8/layout/cycle6"/>
    <dgm:cxn modelId="{867C022F-D6FF-4F9C-9453-820E82AB0202}" type="presParOf" srcId="{0E8D097A-BCAA-4EB7-BE4F-F6C52C988BDF}" destId="{8A645F7E-D0C1-4D9C-A3F7-779C71FAB7E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DFBF8-CF09-4D6E-80C1-3644DCA64DB7}">
      <dsp:nvSpPr>
        <dsp:cNvPr id="0" name=""/>
        <dsp:cNvSpPr/>
      </dsp:nvSpPr>
      <dsp:spPr>
        <a:xfrm rot="10800000">
          <a:off x="1259843" y="289417"/>
          <a:ext cx="6144881" cy="1031015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416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Общение как обмен информацией</a:t>
          </a:r>
          <a:endParaRPr lang="kk-KZ" sz="2400" kern="1200" dirty="0">
            <a:solidFill>
              <a:schemeClr val="tx1"/>
            </a:solidFill>
          </a:endParaRPr>
        </a:p>
      </dsp:txBody>
      <dsp:txXfrm rot="10800000">
        <a:off x="1517597" y="289417"/>
        <a:ext cx="5887127" cy="1031015"/>
      </dsp:txXfrm>
    </dsp:sp>
    <dsp:sp modelId="{B2C35653-F2F8-439C-8A50-72F3DB7C1E2C}">
      <dsp:nvSpPr>
        <dsp:cNvPr id="0" name=""/>
        <dsp:cNvSpPr/>
      </dsp:nvSpPr>
      <dsp:spPr>
        <a:xfrm flipH="1">
          <a:off x="1298304" y="358215"/>
          <a:ext cx="715095" cy="104737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C2E39-B538-4C49-B714-AA72323D099A}">
      <dsp:nvSpPr>
        <dsp:cNvPr id="0" name=""/>
        <dsp:cNvSpPr/>
      </dsp:nvSpPr>
      <dsp:spPr>
        <a:xfrm rot="10800000">
          <a:off x="1880325" y="1755202"/>
          <a:ext cx="5114980" cy="2367864"/>
        </a:xfrm>
        <a:prstGeom prst="homePlate">
          <a:avLst/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416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hlinkClick xmlns:r="http://schemas.openxmlformats.org/officeDocument/2006/relationships" r:id="rId1"/>
            </a:rPr>
            <a:t>https://www.youtube.com/watch?v=4QrnHnMa8PI</a:t>
          </a:r>
          <a:endParaRPr lang="ru-R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472291" y="1755202"/>
        <a:ext cx="4523014" cy="2367864"/>
      </dsp:txXfrm>
    </dsp:sp>
    <dsp:sp modelId="{EF6A493E-E91D-437D-9E86-D268A2D7FF14}">
      <dsp:nvSpPr>
        <dsp:cNvPr id="0" name=""/>
        <dsp:cNvSpPr/>
      </dsp:nvSpPr>
      <dsp:spPr>
        <a:xfrm>
          <a:off x="696393" y="1755202"/>
          <a:ext cx="2367864" cy="236786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7E2B3-A754-4D4B-9BBD-0D0102486A9F}">
      <dsp:nvSpPr>
        <dsp:cNvPr id="0" name=""/>
        <dsp:cNvSpPr/>
      </dsp:nvSpPr>
      <dsp:spPr>
        <a:xfrm>
          <a:off x="3654040" y="1341"/>
          <a:ext cx="1611099" cy="665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Личностные барьеры </a:t>
          </a:r>
          <a:endParaRPr lang="kk-KZ" sz="1800" kern="1200" dirty="0"/>
        </a:p>
      </dsp:txBody>
      <dsp:txXfrm>
        <a:off x="3686509" y="33810"/>
        <a:ext cx="1546161" cy="600192"/>
      </dsp:txXfrm>
    </dsp:sp>
    <dsp:sp modelId="{1FD84C6B-1CEA-4C32-B9D4-1C0491D3AA80}">
      <dsp:nvSpPr>
        <dsp:cNvPr id="0" name=""/>
        <dsp:cNvSpPr/>
      </dsp:nvSpPr>
      <dsp:spPr>
        <a:xfrm>
          <a:off x="2892630" y="333907"/>
          <a:ext cx="3133919" cy="3133919"/>
        </a:xfrm>
        <a:custGeom>
          <a:avLst/>
          <a:gdLst/>
          <a:ahLst/>
          <a:cxnLst/>
          <a:rect l="0" t="0" r="0" b="0"/>
          <a:pathLst>
            <a:path>
              <a:moveTo>
                <a:pt x="2375701" y="224834"/>
              </a:moveTo>
              <a:arcTo wR="1566959" hR="1566959" stAng="18064346" swAng="8024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EE04D-18A6-4041-A52E-CAAAF2A93989}">
      <dsp:nvSpPr>
        <dsp:cNvPr id="0" name=""/>
        <dsp:cNvSpPr/>
      </dsp:nvSpPr>
      <dsp:spPr>
        <a:xfrm>
          <a:off x="4923658" y="784821"/>
          <a:ext cx="1785916" cy="665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Физические барьеры </a:t>
          </a:r>
          <a:endParaRPr lang="kk-KZ" sz="1800" kern="1200" dirty="0"/>
        </a:p>
      </dsp:txBody>
      <dsp:txXfrm>
        <a:off x="4956127" y="817290"/>
        <a:ext cx="1720978" cy="600192"/>
      </dsp:txXfrm>
    </dsp:sp>
    <dsp:sp modelId="{EEE13BD7-3D04-4479-B846-27A2A6E2B435}">
      <dsp:nvSpPr>
        <dsp:cNvPr id="0" name=""/>
        <dsp:cNvSpPr/>
      </dsp:nvSpPr>
      <dsp:spPr>
        <a:xfrm>
          <a:off x="2891169" y="329016"/>
          <a:ext cx="3133919" cy="3133919"/>
        </a:xfrm>
        <a:custGeom>
          <a:avLst/>
          <a:gdLst/>
          <a:ahLst/>
          <a:cxnLst/>
          <a:rect l="0" t="0" r="0" b="0"/>
          <a:pathLst>
            <a:path>
              <a:moveTo>
                <a:pt x="3071330" y="1128515"/>
              </a:moveTo>
              <a:arcTo wR="1566959" hR="1566959" stAng="20625083" swAng="17174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D0E51-BAAA-4330-BDF1-9EDAAA34FA62}">
      <dsp:nvSpPr>
        <dsp:cNvPr id="0" name=""/>
        <dsp:cNvSpPr/>
      </dsp:nvSpPr>
      <dsp:spPr>
        <a:xfrm>
          <a:off x="4971196" y="2239534"/>
          <a:ext cx="1803097" cy="665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Семантические барьеры </a:t>
          </a:r>
          <a:endParaRPr lang="kk-KZ" sz="1800" kern="1200" dirty="0"/>
        </a:p>
      </dsp:txBody>
      <dsp:txXfrm>
        <a:off x="5003665" y="2272003"/>
        <a:ext cx="1738159" cy="600192"/>
      </dsp:txXfrm>
    </dsp:sp>
    <dsp:sp modelId="{457E41CE-B3E4-4384-B859-91E2EC88B8BE}">
      <dsp:nvSpPr>
        <dsp:cNvPr id="0" name=""/>
        <dsp:cNvSpPr/>
      </dsp:nvSpPr>
      <dsp:spPr>
        <a:xfrm>
          <a:off x="2886421" y="337468"/>
          <a:ext cx="3133919" cy="3133919"/>
        </a:xfrm>
        <a:custGeom>
          <a:avLst/>
          <a:gdLst/>
          <a:ahLst/>
          <a:cxnLst/>
          <a:rect l="0" t="0" r="0" b="0"/>
          <a:pathLst>
            <a:path>
              <a:moveTo>
                <a:pt x="2769604" y="2571454"/>
              </a:moveTo>
              <a:arcTo wR="1566959" hR="1566959" stAng="2392197" swAng="11974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AC7B6-72F7-45DF-93AF-1F7812AB4A02}">
      <dsp:nvSpPr>
        <dsp:cNvPr id="0" name=""/>
        <dsp:cNvSpPr/>
      </dsp:nvSpPr>
      <dsp:spPr>
        <a:xfrm>
          <a:off x="3683034" y="3135261"/>
          <a:ext cx="1553110" cy="665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Языковые барьеры </a:t>
          </a:r>
          <a:endParaRPr lang="kk-KZ" sz="1800" kern="1200" dirty="0"/>
        </a:p>
      </dsp:txBody>
      <dsp:txXfrm>
        <a:off x="3715503" y="3167730"/>
        <a:ext cx="1488172" cy="600192"/>
      </dsp:txXfrm>
    </dsp:sp>
    <dsp:sp modelId="{2393963C-CF01-4D0A-864F-50D5C92DB24E}">
      <dsp:nvSpPr>
        <dsp:cNvPr id="0" name=""/>
        <dsp:cNvSpPr/>
      </dsp:nvSpPr>
      <dsp:spPr>
        <a:xfrm>
          <a:off x="2916069" y="347551"/>
          <a:ext cx="3133919" cy="3133919"/>
        </a:xfrm>
        <a:custGeom>
          <a:avLst/>
          <a:gdLst/>
          <a:ahLst/>
          <a:cxnLst/>
          <a:rect l="0" t="0" r="0" b="0"/>
          <a:pathLst>
            <a:path>
              <a:moveTo>
                <a:pt x="762418" y="2911607"/>
              </a:moveTo>
              <a:arcTo wR="1566959" hR="1566959" stAng="7253597" swAng="11435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FB8E8-17CE-4EB1-82D4-BCE0A4006DE4}">
      <dsp:nvSpPr>
        <dsp:cNvPr id="0" name=""/>
        <dsp:cNvSpPr/>
      </dsp:nvSpPr>
      <dsp:spPr>
        <a:xfrm>
          <a:off x="2100938" y="2253559"/>
          <a:ext cx="1919065" cy="665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Организационные барьеры </a:t>
          </a:r>
          <a:endParaRPr lang="kk-KZ" sz="1800" kern="1200" dirty="0"/>
        </a:p>
      </dsp:txBody>
      <dsp:txXfrm>
        <a:off x="2133407" y="2286028"/>
        <a:ext cx="1854127" cy="600192"/>
      </dsp:txXfrm>
    </dsp:sp>
    <dsp:sp modelId="{EC909A98-68E5-4CAD-920A-BF4E465BC595}">
      <dsp:nvSpPr>
        <dsp:cNvPr id="0" name=""/>
        <dsp:cNvSpPr/>
      </dsp:nvSpPr>
      <dsp:spPr>
        <a:xfrm>
          <a:off x="2897769" y="316435"/>
          <a:ext cx="3133919" cy="3133919"/>
        </a:xfrm>
        <a:custGeom>
          <a:avLst/>
          <a:gdLst/>
          <a:ahLst/>
          <a:cxnLst/>
          <a:rect l="0" t="0" r="0" b="0"/>
          <a:pathLst>
            <a:path>
              <a:moveTo>
                <a:pt x="42470" y="1929308"/>
              </a:moveTo>
              <a:arcTo wR="1566959" hR="1566959" stAng="9997784" swAng="17480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BFFBB-6C24-49E0-9987-3E0F2D45FBC5}">
      <dsp:nvSpPr>
        <dsp:cNvPr id="0" name=""/>
        <dsp:cNvSpPr/>
      </dsp:nvSpPr>
      <dsp:spPr>
        <a:xfrm>
          <a:off x="2247614" y="784821"/>
          <a:ext cx="1709897" cy="665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Культурные барьеры </a:t>
          </a:r>
          <a:endParaRPr lang="kk-KZ" sz="1800" kern="1200" dirty="0"/>
        </a:p>
      </dsp:txBody>
      <dsp:txXfrm>
        <a:off x="2280083" y="817290"/>
        <a:ext cx="1644959" cy="600192"/>
      </dsp:txXfrm>
    </dsp:sp>
    <dsp:sp modelId="{8A645F7E-D0C1-4D9C-A3F7-779C71FAB7E0}">
      <dsp:nvSpPr>
        <dsp:cNvPr id="0" name=""/>
        <dsp:cNvSpPr/>
      </dsp:nvSpPr>
      <dsp:spPr>
        <a:xfrm>
          <a:off x="2892630" y="333907"/>
          <a:ext cx="3133919" cy="3133919"/>
        </a:xfrm>
        <a:custGeom>
          <a:avLst/>
          <a:gdLst/>
          <a:ahLst/>
          <a:cxnLst/>
          <a:rect l="0" t="0" r="0" b="0"/>
          <a:pathLst>
            <a:path>
              <a:moveTo>
                <a:pt x="469702" y="448304"/>
              </a:moveTo>
              <a:arcTo wR="1566959" hR="1566959" stAng="13533197" swAng="8024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C145-CC57-4EAD-840A-ECF3693057E0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43B6A-95BF-40F4-82A0-6781791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5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D45E3-691C-4B54-A2B8-11B9B9E09BF3}" type="slidenum">
              <a:rPr lang="kk-KZ" smtClean="0"/>
              <a:t>3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99356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10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7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7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8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5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73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76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2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8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5CAEC64-23B7-43FA-9D52-FF81CA35EA3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1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AEC64-23B7-43FA-9D52-FF81CA35EA33}" type="datetimeFigureOut">
              <a:rPr lang="ru-RU" smtClean="0"/>
              <a:t>02.10.2020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5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ppt-online.org/222836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388" y="802298"/>
            <a:ext cx="10953946" cy="2541431"/>
          </a:xfrm>
        </p:spPr>
        <p:txBody>
          <a:bodyPr>
            <a:normAutofit/>
          </a:bodyPr>
          <a:lstStyle/>
          <a:p>
            <a:pPr algn="ctr"/>
            <a:r>
              <a:rPr lang="ru-RU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руководителя с подчиненными как обмен информацией, взаимодействие и воздействие</a:t>
            </a:r>
            <a:endParaRPr lang="ru-RU" sz="3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1329" y="3840724"/>
            <a:ext cx="7177807" cy="86674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9.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Мамбеталина А.С.-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FE2206-F9BF-4431-9A92-45A1C1229C70}"/>
              </a:ext>
            </a:extLst>
          </p:cNvPr>
          <p:cNvSpPr/>
          <p:nvPr/>
        </p:nvSpPr>
        <p:spPr>
          <a:xfrm>
            <a:off x="2010034" y="296562"/>
            <a:ext cx="9193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 </a:t>
            </a:r>
          </a:p>
        </p:txBody>
      </p:sp>
    </p:spTree>
    <p:extLst>
      <p:ext uri="{BB962C8B-B14F-4D97-AF65-F5344CB8AC3E}">
        <p14:creationId xmlns:p14="http://schemas.microsoft.com/office/powerpoint/2010/main" val="145060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383" y="221672"/>
            <a:ext cx="11180617" cy="1600200"/>
          </a:xfrm>
        </p:spPr>
        <p:txBody>
          <a:bodyPr>
            <a:noAutofit/>
          </a:bodyPr>
          <a:lstStyle/>
          <a:p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коммуникации в современном обществе по Г.Д. </a:t>
            </a:r>
            <a:r>
              <a:rPr lang="ru-RU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Лассуэллу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035" y="1197204"/>
            <a:ext cx="10411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Лассуэлл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многих лет не переставал работать над улучшением своей модели, в которой для него главной целью было достижение максимальной эффективности коммуникации. И в 1968 году американский политик представил свою расширенную модель коммуникации, в которой появились новые элементы. Как и раньше, предполагалось проводить анализ коммуникации через ответы на следующие вопросы: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adminnwshe\Downloads\мод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04" y="2562786"/>
            <a:ext cx="5435842" cy="309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Лассуэлл, Гарольд Дуайт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pic>
        <p:nvPicPr>
          <p:cNvPr id="6150" name="Picture 6" descr="Выпуск № 6. Harold D. Lasswell: The Strategy of Soviet Propaganda. - Теория  и практика пропаганды. Хрестоматия. Аналитик. Исследовательский цен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795" y="3136769"/>
            <a:ext cx="19050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81665" y="548640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Г.Д.Лассуэлл</a:t>
            </a:r>
            <a:endParaRPr lang="ru-RU" dirty="0"/>
          </a:p>
          <a:p>
            <a:r>
              <a:rPr lang="ru-RU" dirty="0"/>
              <a:t>(1902-1978)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333123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A64BB69-30DD-4DBC-BC9A-72C9B2C1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485" y="274639"/>
            <a:ext cx="10105534" cy="1011237"/>
          </a:xfrm>
        </p:spPr>
        <p:txBody>
          <a:bodyPr/>
          <a:lstStyle/>
          <a:p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коммуникативные барьеры в общении</a:t>
            </a:r>
          </a:p>
        </p:txBody>
      </p:sp>
      <p:sp>
        <p:nvSpPr>
          <p:cNvPr id="8195" name="Содержимое 2">
            <a:extLst>
              <a:ext uri="{FF2B5EF4-FFF2-40B4-BE49-F238E27FC236}">
                <a16:creationId xmlns:a16="http://schemas.microsoft.com/office/drawing/2014/main" id="{D0270446-72E1-4659-8B1E-5590E30F9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755" y="1960775"/>
            <a:ext cx="6692245" cy="3851064"/>
          </a:xfrm>
        </p:spPr>
        <p:txBody>
          <a:bodyPr/>
          <a:lstStyle/>
          <a:p>
            <a:pPr eaLnBrk="1" hangingPunct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психологические,</a:t>
            </a:r>
          </a:p>
          <a:p>
            <a:pPr eaLnBrk="1" hangingPunct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социальные,</a:t>
            </a:r>
          </a:p>
          <a:p>
            <a:pPr eaLnBrk="1" hangingPunct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политические,</a:t>
            </a:r>
          </a:p>
          <a:p>
            <a:pPr eaLnBrk="1" hangingPunct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религиозные,</a:t>
            </a:r>
          </a:p>
          <a:p>
            <a:pPr eaLnBrk="1" hangingPunct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профессиональные.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41F24B75-E1F8-45AD-AC32-A0F91EA6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2286001"/>
            <a:ext cx="4991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986" y="553741"/>
            <a:ext cx="9042400" cy="1600200"/>
          </a:xfrm>
        </p:spPr>
        <p:txBody>
          <a:bodyPr>
            <a:normAutofit/>
          </a:bodyPr>
          <a:lstStyle/>
          <a:p>
            <a:r>
              <a:rPr lang="ru-RU" b="1" dirty="0"/>
              <a:t>Коммуникативные барьеры</a:t>
            </a:r>
            <a:endParaRPr lang="kk-KZ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9884" y="1178740"/>
            <a:ext cx="10030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Коммуникативный барьер – это совокупность внешних и внутренних причин и явлений, мешающих эффективной коммуникации или полностью блокирующих её.</a:t>
            </a:r>
            <a:endParaRPr lang="kk-KZ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09112288"/>
              </p:ext>
            </p:extLst>
          </p:nvPr>
        </p:nvGraphicFramePr>
        <p:xfrm>
          <a:off x="1489435" y="2153942"/>
          <a:ext cx="8861196" cy="3801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Общение: коммуникативные барье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16271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F5FB19-9D90-4F0D-8330-F70C8DD17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3" y="0"/>
            <a:ext cx="11896627" cy="4023360"/>
          </a:xfrm>
        </p:spPr>
        <p:txBody>
          <a:bodyPr>
            <a:noAutofit/>
          </a:bodyPr>
          <a:lstStyle/>
          <a:p>
            <a:r>
              <a:rPr lang="ru-RU" sz="1600" dirty="0"/>
              <a:t>Барьер 1: Предубеждение</a:t>
            </a:r>
          </a:p>
          <a:p>
            <a:r>
              <a:rPr lang="ru-RU" sz="1600" dirty="0"/>
              <a:t>Связан с нежеланием собеседника воспринимать новую инфор­мацию, «защитой» от нее. Предубеждение может быть вызвано содер­жанием новой, неудобной либо нежелательной для человека информа­ции, барьер может отражать негативное отношение к источнику ин­формации, личную антипатию к нему.</a:t>
            </a:r>
          </a:p>
          <a:p>
            <a:r>
              <a:rPr lang="ru-RU" sz="1600" dirty="0"/>
              <a:t>Барьер 2: Непонимание</a:t>
            </a:r>
          </a:p>
          <a:p>
            <a:r>
              <a:rPr lang="ru-RU" sz="1600" dirty="0"/>
              <a:t>Происходит от некомпетентности, неумения излагать информацию просто и ясно, плохой техники речи партнера, неумения слушать и слышать.</a:t>
            </a:r>
          </a:p>
          <a:p>
            <a:r>
              <a:rPr lang="ru-RU" sz="1600" dirty="0"/>
              <a:t>Барьер 3: Избегание</a:t>
            </a:r>
          </a:p>
          <a:p>
            <a:r>
              <a:rPr lang="ru-RU" sz="1600" dirty="0"/>
              <a:t>Это уклонение от контактов либо воздействия, в результате ком­муникации не происходит. Пример - чтение постороннего журнала на лекции, что приводит к самоустранению от коммуникативного воздей­ствия лектора.</a:t>
            </a:r>
          </a:p>
          <a:p>
            <a:r>
              <a:rPr lang="ru-RU" sz="1600" dirty="0"/>
              <a:t>Барьер 4: Установки</a:t>
            </a:r>
          </a:p>
          <a:p>
            <a:r>
              <a:rPr lang="ru-RU" sz="1600" dirty="0"/>
              <a:t>У партнеров присутствуют различные мотивы вступления в кон­такт. Например, первый заинтересован в долгосрочном развитии об­щего дела, второго же интересует лишь получение немедленной при­были.</a:t>
            </a:r>
          </a:p>
          <a:p>
            <a:r>
              <a:rPr lang="ru-RU" sz="1600" dirty="0"/>
              <a:t>Барьер 5: Этические различия</a:t>
            </a:r>
          </a:p>
          <a:p>
            <a:r>
              <a:rPr lang="ru-RU" sz="1600" dirty="0"/>
              <a:t>Взаимодействию мешает несовместимость нравственных позиций партнеров. А перевоспитывать или стыдить партнера в деловых отношениях не принято.</a:t>
            </a:r>
          </a:p>
          <a:p>
            <a:r>
              <a:rPr lang="ru-RU" sz="1600" dirty="0"/>
              <a:t>Барьер 6:Двойник</a:t>
            </a:r>
          </a:p>
          <a:p>
            <a:r>
              <a:rPr lang="ru-RU" sz="1600" dirty="0"/>
              <a:t>Мы невольно судим о других людях по себе</a:t>
            </a:r>
          </a:p>
        </p:txBody>
      </p:sp>
    </p:spTree>
    <p:extLst>
      <p:ext uri="{BB962C8B-B14F-4D97-AF65-F5344CB8AC3E}">
        <p14:creationId xmlns:p14="http://schemas.microsoft.com/office/powerpoint/2010/main" val="2608009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A2059-66F5-4A15-95F6-8BB152AA5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607" y="804520"/>
            <a:ext cx="9716248" cy="684916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Психологическая сущность взаимодействия</a:t>
            </a:r>
            <a:b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в общении </a:t>
            </a:r>
            <a:b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97A5CF-CFA1-4BB9-8E42-7D9C1B237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Система взаимно обусловленных действий партнеров по общению, направленных на взаимные изменения их поведения, деятельности, отношений, установок и др. с целью обеспечения результативности общения и выработки единой стратегии.</a:t>
            </a:r>
          </a:p>
        </p:txBody>
      </p:sp>
    </p:spTree>
    <p:extLst>
      <p:ext uri="{BB962C8B-B14F-4D97-AF65-F5344CB8AC3E}">
        <p14:creationId xmlns:p14="http://schemas.microsoft.com/office/powerpoint/2010/main" val="242608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37FAE-F4A2-4463-98CF-63A4E780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95927"/>
            <a:ext cx="9603275" cy="895546"/>
          </a:xfrm>
        </p:spPr>
        <p:txBody>
          <a:bodyPr>
            <a:normAutofit/>
          </a:bodyPr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Черты взаимодействия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1CE76C-50F3-4899-869C-96090E19D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2" y="2139885"/>
            <a:ext cx="11331017" cy="3667026"/>
          </a:xfrm>
        </p:spPr>
        <p:txBody>
          <a:bodyPr>
            <a:normAutofit/>
          </a:bodyPr>
          <a:lstStyle/>
          <a:p>
            <a:r>
              <a:rPr lang="ru-RU" dirty="0"/>
              <a:t>необходимый и обязательный элемент совместной деятельности, без него проблематично говорить и о результативной выраженности социальной активности человека;</a:t>
            </a:r>
          </a:p>
          <a:p>
            <a:r>
              <a:rPr lang="ru-RU" dirty="0"/>
              <a:t>основу взаимодействия составляет многообразие межличностных контактов и действий: непосредственных и опосредованных, случайных и преднамеренных, частных и публичных, длительных и кратковременных, вербальных и невербальных;</a:t>
            </a:r>
          </a:p>
          <a:p>
            <a:r>
              <a:rPr lang="ru-RU" dirty="0"/>
              <a:t>характерна циклическая причинная зависимость действий партнеров, когда поведение каждого выступает одновременно и стимулом, и реакцией на поведение остальных, то есть между партнерами проявляется взаимная связь, взаимное воздействие, взаимные изменения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70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51079-A62D-49AE-AC23-54AF69BA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63951"/>
            <a:ext cx="9603275" cy="1282045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Дистанция в общении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2CB28DB-3B36-49D8-848E-FB95C0840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153" y="1415997"/>
            <a:ext cx="7673418" cy="44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38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C42C6-054C-4633-B598-5550B6DA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72924"/>
            <a:ext cx="9603275" cy="1049235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в общении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9F80742-5207-4EA4-9A8C-9622FECE1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872" y="1103790"/>
            <a:ext cx="8295587" cy="49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66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90E7A-9C0B-41BF-9A31-0BCE234B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69" y="618517"/>
            <a:ext cx="10656057" cy="955759"/>
          </a:xfrm>
        </p:spPr>
        <p:txBody>
          <a:bodyPr/>
          <a:lstStyle/>
          <a:p>
            <a:pPr algn="ctr"/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1F63AB-EB1F-415B-8D54-8B6D4967A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8" y="1753387"/>
            <a:ext cx="10948289" cy="403781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 внушенные стереотипы и представления о жизни.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фразы родителя приводит в своей книге «Игры, в которые играют люди» Э. Берн: «Я знаю лучше», «Я тебе объясню», «Я тебе помогу», «Кто же так делает?», «Это запрещено», «Ты должен»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5F7E47-0829-446B-ACAB-48F5CBB50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367" y="3249891"/>
            <a:ext cx="4336330" cy="28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8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011" y="618517"/>
            <a:ext cx="10571216" cy="861491"/>
          </a:xfrm>
        </p:spPr>
        <p:txBody>
          <a:bodyPr/>
          <a:lstStyle/>
          <a:p>
            <a:pPr algn="ctr"/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462" y="1480009"/>
            <a:ext cx="10693765" cy="431119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объективный и разумный подход к реальности.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человек рассматривает ситуации и события с точки зрения удобства и выгоды, пользы для себя и других, и, что немаловажно, с позиции равенства собеседников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фразы или мысли: «Давай обсудим это», «Я уверен, мы найдем правильное решение», «Если мы будем действовать по плану, у нас, скорее всего, все получится», «Я полагаю…»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66B678-A743-4342-8401-0F18B469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928" y="3952093"/>
            <a:ext cx="2916025" cy="28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5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</a:t>
            </a:r>
            <a:br>
              <a:rPr lang="kk-KZ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063" y="1934972"/>
            <a:ext cx="10092792" cy="353137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Коммуникативная сторона общения.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2.Основные коммуникативные барьеры в общении.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Психологическая сущность взаимодействия.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Распоряжение руководителя как форма управленческого воздействия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500484-DA34-4E71-8689-EE18887AF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52" y="3227371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9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779" y="618518"/>
            <a:ext cx="10863447" cy="569260"/>
          </a:xfrm>
        </p:spPr>
        <p:txBody>
          <a:bodyPr>
            <a:normAutofit/>
          </a:bodyPr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243" y="1187779"/>
            <a:ext cx="11051984" cy="460342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спонтанность, творчество и самовыражение.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все определяется желаниями и эмоциями. Этому состоянию свойственны: игровое взаимодействие, детские реакции, радость жизни, непосредственность, но также страхи, обиды и зависимость.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фразы ребенка: «Не хочу», «Не буду», «Мне так тяжело», «Помоги, мне не справиться», «Вечно ты меня шпыняешь», «Как замечательно!», «Хочу», «Мне нравится»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A289C3-761F-4423-9D2D-2812620E7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455" y="4010171"/>
            <a:ext cx="4929727" cy="259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34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681" y="342420"/>
            <a:ext cx="10753196" cy="1049235"/>
          </a:xfrm>
        </p:spPr>
        <p:txBody>
          <a:bodyPr>
            <a:normAutofit/>
          </a:bodyPr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способы и приёмы психологического воздействия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Дезинформирование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слухов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Устрашение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Манипуляция в СМИ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AC5313-1FCF-46C5-9A63-256841A63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728" y="2367093"/>
            <a:ext cx="5150304" cy="26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2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14466"/>
          </a:xfrm>
        </p:spPr>
        <p:txBody>
          <a:bodyPr>
            <a:normAutofit/>
          </a:bodyPr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96599"/>
            <a:ext cx="9601196" cy="417926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— это логическое рассуждение, совокупность логических правил, используемых в доказательстве. </a:t>
            </a:r>
          </a:p>
        </p:txBody>
      </p:sp>
    </p:spTree>
    <p:extLst>
      <p:ext uri="{BB962C8B-B14F-4D97-AF65-F5344CB8AC3E}">
        <p14:creationId xmlns:p14="http://schemas.microsoft.com/office/powerpoint/2010/main" val="2715451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Дезинформирование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864" y="1875935"/>
            <a:ext cx="10552363" cy="391526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психологического воздействия, заключающийся в намеренном предоставлении другим людям такой информации, которая вводит их в заблуждение относительно истинного положения дел.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Дезинформирование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в себя использование заведомо ложных данных и сведений.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BE4993-7F8D-4D8C-8795-E142CA9DB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057" y="3221611"/>
            <a:ext cx="4898318" cy="317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69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слухов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специфический вид информации, появляющейся спонтанно в силу информационного вакуума среди определенных слоев населения, либо специально кем-то распространяемой для воздействия на общественное сознание.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5D5928-431A-4DF9-88F2-094EFDB6E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087" y="3741038"/>
            <a:ext cx="4302306" cy="24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04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559" y="618517"/>
            <a:ext cx="10448667" cy="738943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352" y="1800520"/>
            <a:ext cx="11061411" cy="430176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Устрашение (инициирование страха) - это формирование состояний беспокойства, депрессии или апатии; пробуждение чувства страха перед реальной или вымышленной опасностью, а также перед неизвестностью.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 цель устрашения - максимальное снижение морально-психологической устойчивости противника, паралич его воли к сопротивлению.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DE40F9-1CAE-483B-8936-918255473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330" y="4244776"/>
            <a:ext cx="3864990" cy="24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94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315" y="618518"/>
            <a:ext cx="10674911" cy="606968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Манипуляции в СМИ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644" y="1843532"/>
            <a:ext cx="10910582" cy="456571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общественное мнение – одна из ведущих функций СМИ. Манипулирование общественным мнением в большинстве случаев основывается на использовании стереотипов. Для успешной манипуляции общественным мнением необходимо иметь надежную «карту стереотипов» разных групп и слоев населения – весь культурный контекст данного общества.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5C332D-EE12-4C38-95C5-23547F7B4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868" y="3502970"/>
            <a:ext cx="4694548" cy="290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91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0409A-3E00-4D37-9D52-BC970CE6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72923"/>
            <a:ext cx="9603275" cy="1049235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Распоряжение руководителя как форма управленческого воздействия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869F7-6B2E-47DA-AA68-8A7701088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763" y="1885362"/>
            <a:ext cx="9028092" cy="358098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распоряжение;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указание;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инструктаж;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рекомендацию;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призыв;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беседу.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B2E3640-955C-42F7-9326-3DC152204FEC}"/>
              </a:ext>
            </a:extLst>
          </p:cNvPr>
          <p:cNvSpPr/>
          <p:nvPr/>
        </p:nvSpPr>
        <p:spPr>
          <a:xfrm>
            <a:off x="3120273" y="1222158"/>
            <a:ext cx="5553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управленческого воздействия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F33FC8-DC7C-4881-A90D-A5D7BA8BC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686" y="1885362"/>
            <a:ext cx="2928751" cy="36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77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C905B-EB15-4FA8-890F-B4A9B225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57" y="342421"/>
            <a:ext cx="11114201" cy="619114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 управленческое распоряжение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BF985-DE76-4F84-9A96-55E0AE05F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351" y="1989056"/>
            <a:ext cx="11013649" cy="3619892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Мотивационная часть - мотивы, причины и повод появления данного распоряжения.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часть - общие ориентиры, что и как требуется выполнить, отражение скрытых при первом взгляде взаимосвязей и взаимовлияний.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Обязывающая часть четкая и конкретная: кому, когда, что и где необходимо выполнять. Кроме этого, в ней указываются меры обеспечения выполнения решения и контроля исполнения. </a:t>
            </a:r>
          </a:p>
        </p:txBody>
      </p:sp>
    </p:spTree>
    <p:extLst>
      <p:ext uri="{BB962C8B-B14F-4D97-AF65-F5344CB8AC3E}">
        <p14:creationId xmlns:p14="http://schemas.microsoft.com/office/powerpoint/2010/main" val="2313457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4B7AC-97C5-4AA9-9887-EF0FABF9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143" y="424206"/>
            <a:ext cx="9527712" cy="480767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деятельности подчиненного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CD5A17-6848-49C7-AB77-909538268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239" y="2007908"/>
            <a:ext cx="9282615" cy="3458437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важность, объем, срок, качество выполнения задания;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правильность понимания задания;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величина ошибки, возможность ее исправления;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частота ошибок в подобных случаях;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затраченные усилия;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объективные помехи;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 затраченное время;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личностные особенности (опыт, притязания, репутация, отношение к ошибке, переживание своей вины).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19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497" y="339364"/>
            <a:ext cx="9860208" cy="941525"/>
          </a:xfrm>
        </p:spPr>
        <p:txBody>
          <a:bodyPr>
            <a:normAutofit/>
          </a:bodyPr>
          <a:lstStyle/>
          <a:p>
            <a:r>
              <a:rPr lang="ru-RU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1.Коммуникативная сторона общения.</a:t>
            </a:r>
            <a:endParaRPr lang="ru-RU" sz="4400" b="1" cap="none" dirty="0">
              <a:ea typeface="Times New Roman KZ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07010" y="1045220"/>
          <a:ext cx="7691700" cy="412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2" name="Picture 8" descr="7 составляющих эффективного общения / коммуникация, общен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75" y="23656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49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Коммуникативная сторона общения.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2.Основные коммуникативные барьеры в общении.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Модель коммуникации в современном обществе по Г.Д.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Лассуэллу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Психологическая сущность взаимодействия.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5.Приведите типичные фразы состояния личности Родитель.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Перечислите основные приемы психологического воздействия.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2242CF-9577-4A0A-A88C-362133911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511" y="2015732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50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Источники и ссылки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75" y="1480008"/>
            <a:ext cx="11566689" cy="3986337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О.А. Короткевич ЭУМК «Психология управления». Гомель, 2017, 173 с. 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Урбанович А.А. Психология управления: Учебное пособие.— Мн.: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Харвест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2007. — 640 с. 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Захарова, Л.Н. Психология управления: Учебное пособие / Л.Н. Захарова. - М.: Логос, 2013. - 376 c.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 А. Мальцева, О. Ю. Яценко Психология управления. Екатеринбург : Изд-во Урал. ун-та, 2016.— 92 с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Коноваленко, В. А. Психология управления персоналом: учебник для академического бакалавриата / В. А. Коноваленко, М. Ю. Коноваленко, А. А. Соломатин. — М. : Издательство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2015. — 477 с. — (Серия : Бакалавр. Академический курс).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Майерс Д.   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психология [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[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/ Д. Г. Майерс, Ж. М.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Туенж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ауд. Г. Қ.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Айқынбаева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.]. - 12-бас. - Астана : "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аударма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бюросы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ҚҚ, 2018. - 559, [1] б.: сур. - (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жаңғыру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Корягина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 А. 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Психология общения : учебник и практикум для академического бакалавриата / Н. А. 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Корягина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 В. Антонова, С. В. Овсянникова. — Москва : Издательство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 — 440 с. </a:t>
            </a:r>
          </a:p>
          <a:p>
            <a:r>
              <a:rPr lang="en-US" sz="5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https://en.ppt-online.org/222836</a:t>
            </a:r>
            <a:endParaRPr lang="ru-RU" sz="5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из интернета</a:t>
            </a:r>
          </a:p>
          <a:p>
            <a:pPr lvl="0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499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2178F8-5113-4D42-A1F0-2EDC8E6F7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6277" y="3429000"/>
            <a:ext cx="2078916" cy="20789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9996C6-40CC-4721-8B89-D440943ED45C}"/>
              </a:ext>
            </a:extLst>
          </p:cNvPr>
          <p:cNvSpPr/>
          <p:nvPr/>
        </p:nvSpPr>
        <p:spPr>
          <a:xfrm>
            <a:off x="1376165" y="2554665"/>
            <a:ext cx="9246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Мамбеталина Алия Сактагановна </a:t>
            </a:r>
            <a:r>
              <a:rPr lang="ru-RU" sz="2400" dirty="0" err="1">
                <a:solidFill>
                  <a:srgbClr val="FF0000"/>
                </a:solidFill>
              </a:rPr>
              <a:t>к.пс.н</a:t>
            </a:r>
            <a:r>
              <a:rPr lang="ru-RU" sz="2400" dirty="0">
                <a:solidFill>
                  <a:srgbClr val="FF0000"/>
                </a:solidFill>
              </a:rPr>
              <a:t>.,  доцент ЕНУ им. Л. Гумилева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dirty="0" err="1">
                <a:solidFill>
                  <a:srgbClr val="FF0000"/>
                </a:solidFill>
              </a:rPr>
              <a:t>mail</a:t>
            </a:r>
            <a:r>
              <a:rPr lang="ru-RU" sz="2400" dirty="0">
                <a:solidFill>
                  <a:srgbClr val="FF0000"/>
                </a:solidFill>
              </a:rPr>
              <a:t>:     mambetalina@mail.ru</a:t>
            </a:r>
          </a:p>
          <a:p>
            <a:r>
              <a:rPr lang="ru-RU" sz="2400" dirty="0">
                <a:solidFill>
                  <a:srgbClr val="FF0000"/>
                </a:solidFill>
              </a:rPr>
              <a:t>m. </a:t>
            </a:r>
            <a:r>
              <a:rPr lang="ru-RU" sz="2400" dirty="0" err="1">
                <a:solidFill>
                  <a:srgbClr val="FF0000"/>
                </a:solidFill>
              </a:rPr>
              <a:t>phone</a:t>
            </a:r>
            <a:r>
              <a:rPr lang="ru-RU" sz="2400" dirty="0">
                <a:solidFill>
                  <a:srgbClr val="FF0000"/>
                </a:solidFill>
              </a:rPr>
              <a:t>: +77755502418</a:t>
            </a:r>
          </a:p>
        </p:txBody>
      </p:sp>
    </p:spTree>
    <p:extLst>
      <p:ext uri="{BB962C8B-B14F-4D97-AF65-F5344CB8AC3E}">
        <p14:creationId xmlns:p14="http://schemas.microsoft.com/office/powerpoint/2010/main" val="208611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F29FE-A247-4423-886D-BFBA94E0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4" y="142876"/>
            <a:ext cx="8186737" cy="1571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7A3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КОММУНИКАЦИЯ ИЛИ ОБЩЕНИЕ:</a:t>
            </a:r>
            <a:br>
              <a:rPr lang="ru-RU" sz="3200" dirty="0"/>
            </a:br>
            <a:r>
              <a:rPr lang="ru-RU" sz="3200" b="1" dirty="0">
                <a:solidFill>
                  <a:srgbClr val="7A3D00"/>
                </a:solidFill>
              </a:rPr>
              <a:t>специфика информационного обмена между людьми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7F793924-AF85-48DB-A330-E3F0BFDC7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57375"/>
            <a:ext cx="8401050" cy="4643438"/>
          </a:xfrm>
        </p:spPr>
        <p:txBody>
          <a:bodyPr>
            <a:normAutofit/>
          </a:bodyPr>
          <a:lstStyle/>
          <a:p>
            <a:pPr marL="365760" indent="-256032" algn="just">
              <a:spcAft>
                <a:spcPts val="0"/>
              </a:spcAft>
              <a:buClr>
                <a:srgbClr val="7A3D00"/>
              </a:buClr>
              <a:buFont typeface="Wingdings" pitchFamily="2" charset="2"/>
              <a:buChar char="ü"/>
              <a:defRPr/>
            </a:pPr>
            <a:r>
              <a:rPr lang="ru-RU" dirty="0"/>
              <a:t>в каждом коммуникативном процессе реально даны в единстве </a:t>
            </a:r>
            <a:r>
              <a:rPr lang="ru-RU" b="1" dirty="0">
                <a:solidFill>
                  <a:srgbClr val="7A3D00"/>
                </a:solidFill>
              </a:rPr>
              <a:t>деятельность, общение и познание;</a:t>
            </a:r>
          </a:p>
          <a:p>
            <a:pPr marL="365760" indent="-256032" algn="just">
              <a:spcAft>
                <a:spcPts val="0"/>
              </a:spcAft>
              <a:buClr>
                <a:srgbClr val="7A3D00"/>
              </a:buClr>
              <a:buFont typeface="Wingdings" pitchFamily="2" charset="2"/>
              <a:buChar char="ü"/>
              <a:defRPr/>
            </a:pPr>
            <a:endParaRPr lang="ru-RU" b="1" dirty="0">
              <a:solidFill>
                <a:srgbClr val="7A3D00"/>
              </a:solidFill>
            </a:endParaRPr>
          </a:p>
          <a:p>
            <a:pPr marL="365760" indent="-256032" algn="just">
              <a:spcAft>
                <a:spcPts val="0"/>
              </a:spcAft>
              <a:buClr>
                <a:srgbClr val="7A3D00"/>
              </a:buClr>
              <a:buFont typeface="Wingdings" pitchFamily="2" charset="2"/>
              <a:buChar char="ü"/>
              <a:defRPr/>
            </a:pPr>
            <a:r>
              <a:rPr lang="ru-RU" dirty="0"/>
              <a:t>посредством системы знаков партнеры могут повлиять друг на друга;</a:t>
            </a:r>
          </a:p>
          <a:p>
            <a:pPr marL="365760" indent="-256032" algn="just">
              <a:spcAft>
                <a:spcPts val="0"/>
              </a:spcAft>
              <a:buClr>
                <a:srgbClr val="7A3D00"/>
              </a:buClr>
              <a:buFont typeface="Wingdings" pitchFamily="2" charset="2"/>
              <a:buChar char="ü"/>
              <a:defRPr/>
            </a:pPr>
            <a:endParaRPr lang="ru-RU" dirty="0"/>
          </a:p>
          <a:p>
            <a:pPr marL="365760" indent="-256032" algn="just">
              <a:spcAft>
                <a:spcPts val="0"/>
              </a:spcAft>
              <a:buClr>
                <a:srgbClr val="7A3D00"/>
              </a:buClr>
              <a:buFont typeface="Wingdings" pitchFamily="2" charset="2"/>
              <a:buChar char="ü"/>
              <a:defRPr/>
            </a:pPr>
            <a:r>
              <a:rPr lang="ru-RU" dirty="0"/>
              <a:t>«важно находить общий язык» - обладание единой или сходной системой кодирования и декодирования информации.</a:t>
            </a:r>
          </a:p>
          <a:p>
            <a:pPr marL="365760" indent="-256032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85BAF-73F5-4881-AA72-3A1BD3B8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51" y="0"/>
            <a:ext cx="8932437" cy="164306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>
                <a:solidFill>
                  <a:srgbClr val="7A3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Пространство и время организации коммуникативного процесса выступают также особой знаковой системой</a:t>
            </a:r>
          </a:p>
        </p:txBody>
      </p:sp>
      <p:sp>
        <p:nvSpPr>
          <p:cNvPr id="12291" name="TextBox 2">
            <a:extLst>
              <a:ext uri="{FF2B5EF4-FFF2-40B4-BE49-F238E27FC236}">
                <a16:creationId xmlns:a16="http://schemas.microsoft.com/office/drawing/2014/main" id="{71A214B0-A41F-4879-99EE-6E79D5444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2" y="2394409"/>
            <a:ext cx="39290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 err="1">
                <a:latin typeface="Georgia" panose="02040502050405020303" pitchFamily="18" charset="0"/>
              </a:rPr>
              <a:t>хронотоп</a:t>
            </a:r>
            <a:r>
              <a:rPr lang="ru-RU" altLang="ru-RU" sz="2000" dirty="0">
                <a:latin typeface="Georgia" panose="02040502050405020303" pitchFamily="18" charset="0"/>
              </a:rPr>
              <a:t> «школьного урока»,</a:t>
            </a:r>
          </a:p>
          <a:p>
            <a:pPr eaLnBrk="1" hangingPunct="1"/>
            <a:r>
              <a:rPr lang="ru-RU" altLang="ru-RU" sz="2000" dirty="0">
                <a:latin typeface="Georgia" panose="02040502050405020303" pitchFamily="18" charset="0"/>
              </a:rPr>
              <a:t>«вагонного попутчика»,</a:t>
            </a:r>
          </a:p>
          <a:p>
            <a:pPr eaLnBrk="1" hangingPunct="1"/>
            <a:r>
              <a:rPr lang="ru-RU" altLang="ru-RU" sz="2000" dirty="0">
                <a:latin typeface="Georgia" panose="02040502050405020303" pitchFamily="18" charset="0"/>
              </a:rPr>
              <a:t>«больничной палаты»</a:t>
            </a:r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3D5C8ADE-E176-4AE6-B82F-25B6509C7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5072064"/>
            <a:ext cx="3929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Georgia" panose="02040502050405020303" pitchFamily="18" charset="0"/>
              </a:rPr>
              <a:t>неожиданные эффекты</a:t>
            </a:r>
          </a:p>
          <a:p>
            <a:pPr eaLnBrk="1" hangingPunct="1"/>
            <a:r>
              <a:rPr lang="ru-RU" altLang="ru-RU" sz="2000">
                <a:latin typeface="Georgia" panose="02040502050405020303" pitchFamily="18" charset="0"/>
              </a:rPr>
              <a:t> воздействия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D49BE2C-CE0B-4C90-BC89-05D86ADCEEA9}"/>
              </a:ext>
            </a:extLst>
          </p:cNvPr>
          <p:cNvCxnSpPr/>
          <p:nvPr/>
        </p:nvCxnSpPr>
        <p:spPr>
          <a:xfrm rot="5400000">
            <a:off x="3346451" y="4464051"/>
            <a:ext cx="1071562" cy="158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2">
            <a:extLst>
              <a:ext uri="{FF2B5EF4-FFF2-40B4-BE49-F238E27FC236}">
                <a16:creationId xmlns:a16="http://schemas.microsoft.com/office/drawing/2014/main" id="{9EECBCB2-E57B-4B6A-A1FF-45F443FAD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714626"/>
            <a:ext cx="436245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8">
            <a:extLst>
              <a:ext uri="{FF2B5EF4-FFF2-40B4-BE49-F238E27FC236}">
                <a16:creationId xmlns:a16="http://schemas.microsoft.com/office/drawing/2014/main" id="{102B5419-64D2-4963-9F23-83D785808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5643564"/>
            <a:ext cx="3643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latin typeface="Georgia" panose="02040502050405020303" pitchFamily="18" charset="0"/>
              </a:rPr>
              <a:t>Неожиданная</a:t>
            </a:r>
            <a:r>
              <a:rPr lang="ru-RU" altLang="ru-RU" sz="2000" i="1">
                <a:latin typeface="Georgia" panose="02040502050405020303" pitchFamily="18" charset="0"/>
              </a:rPr>
              <a:t> </a:t>
            </a:r>
            <a:r>
              <a:rPr lang="ru-RU" altLang="ru-RU" sz="2000">
                <a:latin typeface="Georgia" panose="02040502050405020303" pitchFamily="18" charset="0"/>
              </a:rPr>
              <a:t>откровенность</a:t>
            </a:r>
            <a:r>
              <a:rPr lang="ru-RU" altLang="ru-RU" sz="2000" i="1">
                <a:latin typeface="Georgia" panose="02040502050405020303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05B697A-9061-4670-8380-D68B2EE78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>
                <a:solidFill>
                  <a:srgbClr val="7A3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ОБЩЕНИЯ В СОВРЕМЕННОМ МИРЕ</a:t>
            </a:r>
            <a:endParaRPr lang="ru-RU" sz="3600" dirty="0">
              <a:solidFill>
                <a:srgbClr val="7A3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A13578DA-E460-481B-B9AD-DE51DC587481}"/>
              </a:ext>
            </a:extLst>
          </p:cNvPr>
          <p:cNvSpPr txBox="1">
            <a:spLocks/>
          </p:cNvSpPr>
          <p:nvPr/>
        </p:nvSpPr>
        <p:spPr>
          <a:xfrm>
            <a:off x="1881189" y="1731984"/>
            <a:ext cx="8501063" cy="16538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algn="just">
              <a:spcBef>
                <a:spcPct val="20000"/>
              </a:spcBef>
              <a:buClr>
                <a:srgbClr val="7A3D00"/>
              </a:buClr>
              <a:buFont typeface="Wingdings" pitchFamily="2" charset="2"/>
              <a:buChar char="ü"/>
              <a:defRPr/>
            </a:pPr>
            <a:r>
              <a:rPr lang="ru-RU" sz="2400" kern="0" dirty="0"/>
              <a:t>информационное общество характеризуется новыми формами общения и возможностями накопления и переработки информации;</a:t>
            </a:r>
          </a:p>
          <a:p>
            <a:pPr marL="365760" indent="-256032" algn="just">
              <a:spcBef>
                <a:spcPct val="20000"/>
              </a:spcBef>
              <a:buClr>
                <a:srgbClr val="7A3D00"/>
              </a:buClr>
              <a:buFont typeface="Wingdings" pitchFamily="2" charset="2"/>
              <a:buChar char="ü"/>
              <a:defRPr/>
            </a:pPr>
            <a:endParaRPr lang="ru-RU" sz="2400" kern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D72DE6-3B26-4883-8ECC-C5096BB53081}"/>
              </a:ext>
            </a:extLst>
          </p:cNvPr>
          <p:cNvSpPr/>
          <p:nvPr/>
        </p:nvSpPr>
        <p:spPr>
          <a:xfrm>
            <a:off x="1881189" y="3000375"/>
            <a:ext cx="3786187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 algn="just">
              <a:spcBef>
                <a:spcPct val="20000"/>
              </a:spcBef>
              <a:buClr>
                <a:srgbClr val="7A3D00"/>
              </a:buClr>
              <a:buFont typeface="Wingdings" pitchFamily="2" charset="2"/>
              <a:buChar char="ü"/>
              <a:defRPr/>
            </a:pPr>
            <a:r>
              <a:rPr lang="ru-RU" sz="2400" kern="0" dirty="0">
                <a:solidFill>
                  <a:srgbClr val="000000"/>
                </a:solidFill>
                <a:latin typeface="Arial"/>
                <a:cs typeface="Arial"/>
              </a:rPr>
              <a:t>технические средства (телефон, телеграф), заменили переписку и уменьшили личные визиты и встречи;</a:t>
            </a:r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B904AB83-9394-4E6D-838C-5BB323FC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0"/>
          <a:stretch>
            <a:fillRect/>
          </a:stretch>
        </p:blipFill>
        <p:spPr bwMode="auto">
          <a:xfrm>
            <a:off x="8382000" y="2500314"/>
            <a:ext cx="16081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F4EF8403-04F6-43BF-B30A-3A47339C6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3286125"/>
            <a:ext cx="32956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AA255C3-5DEB-4DA0-94FE-A1383CC9C4EB}"/>
              </a:ext>
            </a:extLst>
          </p:cNvPr>
          <p:cNvSpPr txBox="1">
            <a:spLocks/>
          </p:cNvSpPr>
          <p:nvPr/>
        </p:nvSpPr>
        <p:spPr bwMode="auto">
          <a:xfrm>
            <a:off x="2133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3600" kern="0">
                <a:solidFill>
                  <a:srgbClr val="7A3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ОСОБЕННОСТИ ОБЩЕНИЯ В СОВРЕМЕННОМ МИРЕ</a:t>
            </a:r>
            <a:endParaRPr lang="ru-RU" sz="3600" kern="0" dirty="0">
              <a:solidFill>
                <a:srgbClr val="7A3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8D9776-4CB3-45FE-98D2-118D24120C83}"/>
              </a:ext>
            </a:extLst>
          </p:cNvPr>
          <p:cNvSpPr/>
          <p:nvPr/>
        </p:nvSpPr>
        <p:spPr>
          <a:xfrm>
            <a:off x="1517716" y="1866506"/>
            <a:ext cx="8650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just">
              <a:spcBef>
                <a:spcPct val="20000"/>
              </a:spcBef>
              <a:buClr>
                <a:srgbClr val="7A3D00"/>
              </a:buClr>
              <a:buFont typeface="Wingdings" pitchFamily="2" charset="2"/>
              <a:buChar char="ü"/>
              <a:defRPr/>
            </a:pPr>
            <a:r>
              <a:rPr lang="ru-RU" sz="2400" kern="0" dirty="0">
                <a:latin typeface="Arial" charset="0"/>
                <a:cs typeface="Arial" charset="0"/>
              </a:rPr>
              <a:t>характерной особенностью коммуникации становится постоянная необходимость «достраивания», конструирования как образа партнера по коммуникации, так и правил взаимодействия с ним</a:t>
            </a:r>
            <a:r>
              <a:rPr lang="ru-RU" kern="0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40398125-8F4B-4A65-BE11-F81F1A5E1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234" y="3436166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763B237-22B5-40F5-96E3-511EA75E3F8E}"/>
              </a:ext>
            </a:extLst>
          </p:cNvPr>
          <p:cNvSpPr/>
          <p:nvPr/>
        </p:nvSpPr>
        <p:spPr>
          <a:xfrm>
            <a:off x="1595437" y="4308049"/>
            <a:ext cx="8010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just">
              <a:spcBef>
                <a:spcPct val="20000"/>
              </a:spcBef>
              <a:buClr>
                <a:srgbClr val="7A3D00"/>
              </a:buClr>
              <a:buFont typeface="Wingdings" pitchFamily="2" charset="2"/>
              <a:buChar char="ü"/>
              <a:defRPr/>
            </a:pPr>
            <a:r>
              <a:rPr lang="ru-RU" sz="24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сокращается время передачи информационных потоков, увеличивается их объем и сокращаются расстояния между участниками общения;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B2445-4128-4DB7-99A4-A4686385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063" y="21431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rgbClr val="7A3D00"/>
                </a:solidFill>
              </a:rPr>
              <a:t>Недостатки виртуального общения:</a:t>
            </a:r>
          </a:p>
        </p:txBody>
      </p:sp>
      <p:sp>
        <p:nvSpPr>
          <p:cNvPr id="15363" name="Содержимое 2">
            <a:extLst>
              <a:ext uri="{FF2B5EF4-FFF2-40B4-BE49-F238E27FC236}">
                <a16:creationId xmlns:a16="http://schemas.microsoft.com/office/drawing/2014/main" id="{5E1DFFD6-47AB-4E23-B354-E354B7D51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1188" y="1998482"/>
            <a:ext cx="8572501" cy="3645082"/>
          </a:xfrm>
        </p:spPr>
        <p:txBody>
          <a:bodyPr/>
          <a:lstStyle/>
          <a:p>
            <a:pPr algn="just" eaLnBrk="1" hangingPunct="1"/>
            <a:r>
              <a:rPr lang="ru-RU" altLang="ru-RU" sz="2400" dirty="0"/>
              <a:t>открытость информационного обмена сочетается с фрагментарностью;</a:t>
            </a:r>
          </a:p>
          <a:p>
            <a:pPr algn="just" eaLnBrk="1" hangingPunct="1"/>
            <a:r>
              <a:rPr lang="ru-RU" altLang="ru-RU" sz="2400" dirty="0"/>
              <a:t>недостает эмоциональной насыщенности и социальной ответственности;</a:t>
            </a:r>
          </a:p>
          <a:p>
            <a:pPr algn="just" eaLnBrk="1" hangingPunct="1"/>
            <a:r>
              <a:rPr lang="ru-RU" altLang="ru-RU" sz="2400" dirty="0"/>
              <a:t>интенсивность информационных потоков значительно превосходит возможности ее осмысления и усвоения.</a:t>
            </a:r>
          </a:p>
        </p:txBody>
      </p:sp>
      <p:sp>
        <p:nvSpPr>
          <p:cNvPr id="15364" name="TextBox 5">
            <a:extLst>
              <a:ext uri="{FF2B5EF4-FFF2-40B4-BE49-F238E27FC236}">
                <a16:creationId xmlns:a16="http://schemas.microsoft.com/office/drawing/2014/main" id="{D45781DF-37D9-47F7-BAC4-16ABC4C30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5500689"/>
            <a:ext cx="8572500" cy="769937"/>
          </a:xfrm>
          <a:prstGeom prst="rect">
            <a:avLst/>
          </a:prstGeom>
          <a:solidFill>
            <a:srgbClr val="FFFFCC"/>
          </a:solidFill>
          <a:ln w="9525">
            <a:solidFill>
              <a:srgbClr val="7A3D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Georgia" panose="02040502050405020303" pitchFamily="18" charset="0"/>
              </a:rPr>
              <a:t>«Чем больше информации, тем меньше смысла». </a:t>
            </a:r>
          </a:p>
          <a:p>
            <a:pPr algn="r" eaLnBrk="1" hangingPunct="1"/>
            <a:r>
              <a:rPr lang="ru-RU" altLang="ru-RU" sz="2000" i="1">
                <a:latin typeface="Georgia" panose="02040502050405020303" pitchFamily="18" charset="0"/>
              </a:rPr>
              <a:t>А.Кончаловский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F9905DF1-B1D6-4AD1-9FAC-75B97748C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2597" r="2367" b="3896"/>
          <a:stretch>
            <a:fillRect/>
          </a:stretch>
        </p:blipFill>
        <p:spPr bwMode="auto">
          <a:xfrm>
            <a:off x="1524001" y="428626"/>
            <a:ext cx="907891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1272</TotalTime>
  <Words>1475</Words>
  <Application>Microsoft Office PowerPoint</Application>
  <PresentationFormat>Широкоэкранный</PresentationFormat>
  <Paragraphs>149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Georgia</vt:lpstr>
      <vt:lpstr>Gill Sans MT</vt:lpstr>
      <vt:lpstr>Times New Roman</vt:lpstr>
      <vt:lpstr>Wingdings</vt:lpstr>
      <vt:lpstr>Галерея</vt:lpstr>
      <vt:lpstr>Общение руководителя с подчиненными как обмен информацией, взаимодействие и воздействие</vt:lpstr>
      <vt:lpstr>План лекции </vt:lpstr>
      <vt:lpstr>1.Коммуникативная сторона общения.</vt:lpstr>
      <vt:lpstr>КОММУНИКАЦИЯ ИЛИ ОБЩЕНИЕ: специфика информационного обмена между людьми</vt:lpstr>
      <vt:lpstr>Пространство и время организации коммуникативного процесса выступают также особой знаковой системой</vt:lpstr>
      <vt:lpstr>ОСОБЕННОСТИ ОБЩЕНИЯ В СОВРЕМЕННОМ МИРЕ</vt:lpstr>
      <vt:lpstr>Презентация PowerPoint</vt:lpstr>
      <vt:lpstr>Недостатки виртуального общения:</vt:lpstr>
      <vt:lpstr>Презентация PowerPoint</vt:lpstr>
      <vt:lpstr>Анализ коммуникации в современном обществе по Г.Д. Лассуэллу </vt:lpstr>
      <vt:lpstr>Основные коммуникативные барьеры в общении</vt:lpstr>
      <vt:lpstr>Коммуникативные барьеры</vt:lpstr>
      <vt:lpstr>Презентация PowerPoint</vt:lpstr>
      <vt:lpstr>3. Психологическая сущность взаимодействия Взаимодействие в общении  </vt:lpstr>
      <vt:lpstr>Черты взаимодействия</vt:lpstr>
      <vt:lpstr>Дистанция в общении</vt:lpstr>
      <vt:lpstr>Позиция в общении</vt:lpstr>
      <vt:lpstr>Родитель</vt:lpstr>
      <vt:lpstr>Взрослый </vt:lpstr>
      <vt:lpstr>Ребенок</vt:lpstr>
      <vt:lpstr>Основные способы и приёмы психологического воздействия</vt:lpstr>
      <vt:lpstr>Демонстрация</vt:lpstr>
      <vt:lpstr>Дезинформирование</vt:lpstr>
      <vt:lpstr>Распространение слухов</vt:lpstr>
      <vt:lpstr>Устрашение</vt:lpstr>
      <vt:lpstr>Манипуляции в СМИ</vt:lpstr>
      <vt:lpstr>4. Распоряжение руководителя как форма управленческого воздействия</vt:lpstr>
      <vt:lpstr>Структурно управленческое распоряжение</vt:lpstr>
      <vt:lpstr>Анализ деятельности подчиненного </vt:lpstr>
      <vt:lpstr>Контрольные вопросы лекции</vt:lpstr>
      <vt:lpstr>Источники и ссылки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психологию</dc:title>
  <dc:creator>User</dc:creator>
  <cp:lastModifiedBy>Мамбеталина Алия Сактагановна</cp:lastModifiedBy>
  <cp:revision>174</cp:revision>
  <dcterms:created xsi:type="dcterms:W3CDTF">2020-08-21T14:43:09Z</dcterms:created>
  <dcterms:modified xsi:type="dcterms:W3CDTF">2020-10-02T07:53:48Z</dcterms:modified>
</cp:coreProperties>
</file>