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3" r:id="rId8"/>
    <p:sldId id="267" r:id="rId9"/>
    <p:sldId id="264" r:id="rId10"/>
    <p:sldId id="269" r:id="rId11"/>
    <p:sldId id="270" r:id="rId12"/>
    <p:sldId id="271" r:id="rId13"/>
    <p:sldId id="265" r:id="rId14"/>
    <p:sldId id="266" r:id="rId15"/>
  </p:sldIdLst>
  <p:sldSz cx="18288000" cy="10287000"/>
  <p:notesSz cx="6858000" cy="9144000"/>
  <p:embeddedFontLst>
    <p:embeddedFont>
      <p:font typeface="Times New Roman Bold" charset="0"/>
      <p:regular r:id="rId16"/>
    </p:embeddedFont>
    <p:embeddedFont>
      <p:font typeface="Calibri" pitchFamily="34" charset="0"/>
      <p:regular r:id="rId17"/>
      <p:bold r:id="rId18"/>
      <p:italic r:id="rId19"/>
      <p:boldItalic r:id="rId20"/>
    </p:embeddedFont>
    <p:embeddedFont>
      <p:font typeface="Arimo Bold" charset="0"/>
      <p:regular r:id="rId21"/>
    </p:embeddedFont>
    <p:embeddedFont>
      <p:font typeface="Arimo" charset="0"/>
      <p:regular r:id="rId22"/>
    </p:embeddedFont>
    <p:embeddedFont>
      <p:font typeface="Times New Roman Italics"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1" d="100"/>
          <a:sy n="31" d="100"/>
        </p:scale>
        <p:origin x="-78"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3.png"/><Relationship Id="rId17" Type="http://schemas.openxmlformats.org/officeDocument/2006/relationships/image" Target="../media/image24.svg"/><Relationship Id="rId2" Type="http://schemas.openxmlformats.org/officeDocument/2006/relationships/image" Target="../media/image10.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svg"/><Relationship Id="rId5" Type="http://schemas.openxmlformats.org/officeDocument/2006/relationships/image" Target="../media/image20.svg"/><Relationship Id="rId15" Type="http://schemas.openxmlformats.org/officeDocument/2006/relationships/image" Target="../media/image15.svg"/><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2.sv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6.pn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6.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0" y="0"/>
            <a:ext cx="5244633" cy="10287000"/>
            <a:chOff x="0" y="0"/>
            <a:chExt cx="6992844" cy="13716000"/>
          </a:xfrm>
        </p:grpSpPr>
        <p:sp>
          <p:nvSpPr>
            <p:cNvPr id="4" name="Freeform 4"/>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5" name="Freeform 5"/>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59483" y="-7129"/>
            <a:ext cx="18297716" cy="10301272"/>
          </a:xfrm>
          <a:custGeom>
            <a:avLst/>
            <a:gdLst/>
            <a:ahLst/>
            <a:cxnLst/>
            <a:rect l="l" t="t" r="r" b="b"/>
            <a:pathLst>
              <a:path w="18297716" h="10301272">
                <a:moveTo>
                  <a:pt x="0" y="0"/>
                </a:moveTo>
                <a:lnTo>
                  <a:pt x="18297715" y="0"/>
                </a:lnTo>
                <a:lnTo>
                  <a:pt x="18297715" y="10301273"/>
                </a:lnTo>
                <a:lnTo>
                  <a:pt x="0" y="10301273"/>
                </a:lnTo>
                <a:lnTo>
                  <a:pt x="0" y="0"/>
                </a:lnTo>
                <a:close/>
              </a:path>
            </a:pathLst>
          </a:custGeom>
          <a:blipFill>
            <a:blip r:embed="rId8" cstate="print"/>
            <a:stretch>
              <a:fillRect t="-6220" r="-47" b="-7972"/>
            </a:stretch>
          </a:blipFill>
        </p:spPr>
      </p:sp>
      <p:sp>
        <p:nvSpPr>
          <p:cNvPr id="9" name="Freeform 9"/>
          <p:cNvSpPr/>
          <p:nvPr/>
        </p:nvSpPr>
        <p:spPr>
          <a:xfrm>
            <a:off x="1449125" y="0"/>
            <a:ext cx="14762066" cy="10287000"/>
          </a:xfrm>
          <a:custGeom>
            <a:avLst/>
            <a:gdLst/>
            <a:ahLst/>
            <a:cxnLst/>
            <a:rect l="l" t="t" r="r" b="b"/>
            <a:pathLst>
              <a:path w="14762066" h="10287000">
                <a:moveTo>
                  <a:pt x="0" y="0"/>
                </a:moveTo>
                <a:lnTo>
                  <a:pt x="14762065" y="0"/>
                </a:lnTo>
                <a:lnTo>
                  <a:pt x="14762065" y="10287000"/>
                </a:lnTo>
                <a:lnTo>
                  <a:pt x="0" y="10287000"/>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964552" y="0"/>
            <a:ext cx="3398180" cy="10287000"/>
          </a:xfrm>
          <a:custGeom>
            <a:avLst/>
            <a:gdLst/>
            <a:ahLst/>
            <a:cxnLst/>
            <a:rect l="l" t="t" r="r" b="b"/>
            <a:pathLst>
              <a:path w="3398180" h="10287000">
                <a:moveTo>
                  <a:pt x="0" y="0"/>
                </a:moveTo>
                <a:lnTo>
                  <a:pt x="3398180" y="0"/>
                </a:lnTo>
                <a:lnTo>
                  <a:pt x="3398180" y="10287000"/>
                </a:lnTo>
                <a:lnTo>
                  <a:pt x="0" y="10287000"/>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1216549" y="0"/>
            <a:ext cx="3729483" cy="10287000"/>
          </a:xfrm>
          <a:custGeom>
            <a:avLst/>
            <a:gdLst/>
            <a:ahLst/>
            <a:cxnLst/>
            <a:rect l="l" t="t" r="r" b="b"/>
            <a:pathLst>
              <a:path w="3729483" h="10287000">
                <a:moveTo>
                  <a:pt x="0" y="0"/>
                </a:moveTo>
                <a:lnTo>
                  <a:pt x="3729483" y="0"/>
                </a:lnTo>
                <a:lnTo>
                  <a:pt x="3729483" y="10287000"/>
                </a:lnTo>
                <a:lnTo>
                  <a:pt x="0" y="10287000"/>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sp>
      <p:sp>
        <p:nvSpPr>
          <p:cNvPr id="12" name="Freeform 12"/>
          <p:cNvSpPr/>
          <p:nvPr/>
        </p:nvSpPr>
        <p:spPr>
          <a:xfrm>
            <a:off x="13044291" y="0"/>
            <a:ext cx="3794584" cy="10287000"/>
          </a:xfrm>
          <a:custGeom>
            <a:avLst/>
            <a:gdLst/>
            <a:ahLst/>
            <a:cxnLst/>
            <a:rect l="l" t="t" r="r" b="b"/>
            <a:pathLst>
              <a:path w="3794584" h="10287000">
                <a:moveTo>
                  <a:pt x="0" y="0"/>
                </a:moveTo>
                <a:lnTo>
                  <a:pt x="3794585" y="0"/>
                </a:lnTo>
                <a:lnTo>
                  <a:pt x="3794585"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12784938" y="0"/>
            <a:ext cx="3729483" cy="10287000"/>
          </a:xfrm>
          <a:custGeom>
            <a:avLst/>
            <a:gdLst/>
            <a:ahLst/>
            <a:cxnLst/>
            <a:rect l="l" t="t" r="r" b="b"/>
            <a:pathLst>
              <a:path w="3729483" h="10287000">
                <a:moveTo>
                  <a:pt x="0" y="0"/>
                </a:moveTo>
                <a:lnTo>
                  <a:pt x="3729483" y="0"/>
                </a:lnTo>
                <a:lnTo>
                  <a:pt x="3729483" y="10287000"/>
                </a:lnTo>
                <a:lnTo>
                  <a:pt x="0" y="10287000"/>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sp>
      <p:sp>
        <p:nvSpPr>
          <p:cNvPr id="14" name="TextBox 14"/>
          <p:cNvSpPr txBox="1"/>
          <p:nvPr/>
        </p:nvSpPr>
        <p:spPr>
          <a:xfrm>
            <a:off x="4038790" y="7112945"/>
            <a:ext cx="10210419" cy="1722258"/>
          </a:xfrm>
          <a:prstGeom prst="rect">
            <a:avLst/>
          </a:prstGeom>
        </p:spPr>
        <p:txBody>
          <a:bodyPr lIns="0" tIns="0" rIns="0" bIns="0" rtlCol="0" anchor="t">
            <a:spAutoFit/>
          </a:bodyPr>
          <a:lstStyle/>
          <a:p>
            <a:pPr algn="ctr">
              <a:lnSpc>
                <a:spcPts val="3507"/>
              </a:lnSpc>
            </a:pPr>
            <a:r>
              <a:rPr lang="en-US" sz="3044" b="1" spc="225">
                <a:solidFill>
                  <a:srgbClr val="2B4472"/>
                </a:solidFill>
                <a:latin typeface="Times New Roman Bold"/>
                <a:ea typeface="Times New Roman Bold"/>
                <a:cs typeface="Times New Roman Bold"/>
                <a:sym typeface="Times New Roman Bold"/>
              </a:rPr>
              <a:t>Психодиагностика пәні.</a:t>
            </a:r>
          </a:p>
          <a:p>
            <a:pPr algn="ctr">
              <a:lnSpc>
                <a:spcPts val="3507"/>
              </a:lnSpc>
            </a:pPr>
            <a:r>
              <a:rPr lang="en-US" sz="3044" b="1" spc="225">
                <a:solidFill>
                  <a:srgbClr val="2B4472"/>
                </a:solidFill>
                <a:latin typeface="Times New Roman Bold"/>
                <a:ea typeface="Times New Roman Bold"/>
                <a:cs typeface="Times New Roman Bold"/>
                <a:sym typeface="Times New Roman Bold"/>
              </a:rPr>
              <a:t>Пән оқытушысы, психология ғылымдарының кандидаты Байжуманова Б.Ш. </a:t>
            </a:r>
          </a:p>
          <a:p>
            <a:pPr algn="ctr">
              <a:lnSpc>
                <a:spcPts val="3507"/>
              </a:lnSpc>
            </a:pPr>
            <a:endParaRPr/>
          </a:p>
        </p:txBody>
      </p:sp>
      <p:sp>
        <p:nvSpPr>
          <p:cNvPr id="15" name="TextBox 15"/>
          <p:cNvSpPr txBox="1"/>
          <p:nvPr/>
        </p:nvSpPr>
        <p:spPr>
          <a:xfrm>
            <a:off x="4016305" y="282429"/>
            <a:ext cx="13423128" cy="2819037"/>
          </a:xfrm>
          <a:prstGeom prst="rect">
            <a:avLst/>
          </a:prstGeom>
        </p:spPr>
        <p:txBody>
          <a:bodyPr lIns="0" tIns="0" rIns="0" bIns="0" rtlCol="0" anchor="t">
            <a:spAutoFit/>
          </a:bodyPr>
          <a:lstStyle/>
          <a:p>
            <a:pPr algn="ctr">
              <a:lnSpc>
                <a:spcPts val="6912"/>
              </a:lnSpc>
            </a:pPr>
            <a:r>
              <a:rPr lang="en-US" sz="4800" b="1" spc="225">
                <a:solidFill>
                  <a:srgbClr val="262626"/>
                </a:solidFill>
                <a:latin typeface="Times New Roman Bold"/>
                <a:ea typeface="Times New Roman Bold"/>
                <a:cs typeface="Times New Roman Bold"/>
                <a:sym typeface="Times New Roman Bold"/>
              </a:rPr>
              <a:t>№5 дәріс</a:t>
            </a:r>
          </a:p>
          <a:p>
            <a:pPr algn="ctr">
              <a:lnSpc>
                <a:spcPts val="7775"/>
              </a:lnSpc>
            </a:pPr>
            <a:r>
              <a:rPr lang="en-US" sz="5400" b="1" spc="225">
                <a:solidFill>
                  <a:srgbClr val="262626"/>
                </a:solidFill>
                <a:latin typeface="Arimo Bold"/>
                <a:ea typeface="Arimo Bold"/>
                <a:cs typeface="Arimo Bold"/>
                <a:sym typeface="Arimo Bold"/>
              </a:rPr>
              <a:t>Тесттік нормалар</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TextBox 2"/>
          <p:cNvSpPr txBox="1"/>
          <p:nvPr/>
        </p:nvSpPr>
        <p:spPr>
          <a:xfrm>
            <a:off x="685800" y="800100"/>
            <a:ext cx="17068799" cy="830997"/>
          </a:xfrm>
          <a:prstGeom prst="rect">
            <a:avLst/>
          </a:prstGeom>
        </p:spPr>
        <p:txBody>
          <a:bodyPr wrap="square" lIns="0" tIns="0" rIns="0" bIns="0" rtlCol="0" anchor="t">
            <a:spAutoFit/>
          </a:bodyPr>
          <a:lstStyle/>
          <a:p>
            <a:pPr algn="ctr"/>
            <a:r>
              <a:rPr lang="en-US" sz="5400" b="1" spc="225" dirty="0" err="1" smtClean="0">
                <a:solidFill>
                  <a:srgbClr val="262626"/>
                </a:solidFill>
                <a:latin typeface="Times New Roman" pitchFamily="18" charset="0"/>
                <a:ea typeface="Arimo"/>
                <a:cs typeface="Times New Roman" pitchFamily="18" charset="0"/>
                <a:sym typeface="Arimo"/>
              </a:rPr>
              <a:t>Тест</a:t>
            </a:r>
            <a:r>
              <a:rPr lang="en-US" sz="5400" b="1" spc="225" dirty="0" smtClean="0">
                <a:solidFill>
                  <a:srgbClr val="262626"/>
                </a:solidFill>
                <a:latin typeface="Times New Roman" pitchFamily="18" charset="0"/>
                <a:ea typeface="Arimo"/>
                <a:cs typeface="Times New Roman" pitchFamily="18" charset="0"/>
                <a:sym typeface="Arimo"/>
              </a:rPr>
              <a:t>  </a:t>
            </a:r>
            <a:r>
              <a:rPr lang="en-US" sz="5400" b="1" spc="225" dirty="0" err="1" smtClean="0">
                <a:solidFill>
                  <a:srgbClr val="262626"/>
                </a:solidFill>
                <a:latin typeface="Times New Roman" pitchFamily="18" charset="0"/>
                <a:ea typeface="Arimo"/>
                <a:cs typeface="Times New Roman" pitchFamily="18" charset="0"/>
                <a:sym typeface="Arimo"/>
              </a:rPr>
              <a:t>нормаларының</a:t>
            </a:r>
            <a:r>
              <a:rPr lang="en-US" sz="5400" b="1" spc="225" dirty="0" smtClean="0">
                <a:solidFill>
                  <a:srgbClr val="262626"/>
                </a:solidFill>
                <a:latin typeface="Times New Roman" pitchFamily="18" charset="0"/>
                <a:ea typeface="Arimo"/>
                <a:cs typeface="Times New Roman" pitchFamily="18" charset="0"/>
                <a:sym typeface="Arimo"/>
              </a:rPr>
              <a:t> </a:t>
            </a:r>
            <a:r>
              <a:rPr lang="en-US" sz="5400" b="1" spc="225" dirty="0" err="1" smtClean="0">
                <a:solidFill>
                  <a:srgbClr val="262626"/>
                </a:solidFill>
                <a:latin typeface="Times New Roman" pitchFamily="18" charset="0"/>
                <a:ea typeface="Arimo"/>
                <a:cs typeface="Times New Roman" pitchFamily="18" charset="0"/>
                <a:sym typeface="Arimo"/>
              </a:rPr>
              <a:t>статистикалық</a:t>
            </a:r>
            <a:r>
              <a:rPr lang="en-US" sz="5400" b="1" spc="225" dirty="0" smtClean="0">
                <a:solidFill>
                  <a:srgbClr val="262626"/>
                </a:solidFill>
                <a:latin typeface="Times New Roman" pitchFamily="18" charset="0"/>
                <a:ea typeface="Arimo"/>
                <a:cs typeface="Times New Roman" pitchFamily="18" charset="0"/>
                <a:sym typeface="Arimo"/>
              </a:rPr>
              <a:t> </a:t>
            </a:r>
            <a:r>
              <a:rPr lang="en-US" sz="5400" b="1" spc="225" dirty="0" smtClean="0">
                <a:solidFill>
                  <a:srgbClr val="262626"/>
                </a:solidFill>
                <a:latin typeface="Times New Roman" pitchFamily="18" charset="0"/>
                <a:ea typeface="Arimo"/>
                <a:cs typeface="Times New Roman" pitchFamily="18" charset="0"/>
                <a:sym typeface="Arimo"/>
              </a:rPr>
              <a:t> </a:t>
            </a:r>
            <a:r>
              <a:rPr lang="en-US" sz="5400" b="1" spc="225" dirty="0" err="1" smtClean="0">
                <a:solidFill>
                  <a:srgbClr val="262626"/>
                </a:solidFill>
                <a:latin typeface="Times New Roman" pitchFamily="18" charset="0"/>
                <a:ea typeface="Arimo"/>
                <a:cs typeface="Times New Roman" pitchFamily="18" charset="0"/>
                <a:sym typeface="Arimo"/>
              </a:rPr>
              <a:t>негізделуі</a:t>
            </a:r>
            <a:endParaRPr sz="5400" b="1" dirty="0">
              <a:latin typeface="Times New Roman" pitchFamily="18" charset="0"/>
              <a:cs typeface="Times New Roman" pitchFamily="18" charset="0"/>
            </a:endParaRPr>
          </a:p>
        </p:txBody>
      </p:sp>
      <p:sp>
        <p:nvSpPr>
          <p:cNvPr id="23553" name="Rectangle 1"/>
          <p:cNvSpPr>
            <a:spLocks noChangeArrowheads="1"/>
          </p:cNvSpPr>
          <p:nvPr/>
        </p:nvSpPr>
        <p:spPr bwMode="auto">
          <a:xfrm>
            <a:off x="457200" y="2292846"/>
            <a:ext cx="170688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6225" algn="l"/>
              </a:tabLst>
            </a:pPr>
            <a:r>
              <a:rPr kumimoji="0" lang="kk-KZ"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Психодиагностикада стандартизацияның 2 түрі бар:</a:t>
            </a:r>
            <a:endParaRPr kumimoji="0" lang="ru-RU"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76225" algn="l"/>
              </a:tabLst>
            </a:pPr>
            <a:r>
              <a:rPr kumimoji="0" lang="kk-KZ"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стандартизация – нусқауды беру, тестті жүргізу процедурасын және жауап беру бланкілерін, нәтижелерді тіркеу әдістерін бір қалыпқа келтіру</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76225" algn="l"/>
              </a:tabLst>
            </a:pPr>
            <a:r>
              <a:rPr kumimoji="0" lang="kk-KZ"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стандартизация – алғашқы «шикі» балдарды көрсеткіштің эмпирикалық мәніне емес, оның стандартизация таңдау тобындағы нәтижелер үлестіріміндегі алатын орнына негізделеген стандартты (статистикалық) шкалаға ауыстыру. Стандартты шкала қалыпты үлестірім үлгісіне негізделеді және 2 параметр арқылы сипатталады: орта арифметикалық мән және стандартты ауытқу. Стандартизация адамның индивидуалды көрсеткішін таңдау тобындағы адамдардың көрсеткіштерімен салыстыруға мүмкіншілік береді. Яғни, стандартизация арқылы тесттік нормалар жасалады. </a:t>
            </a:r>
            <a:endParaRPr kumimoji="0" lang="kk-KZ"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TextBox 2"/>
          <p:cNvSpPr txBox="1"/>
          <p:nvPr/>
        </p:nvSpPr>
        <p:spPr>
          <a:xfrm>
            <a:off x="685800" y="800100"/>
            <a:ext cx="17068799" cy="830997"/>
          </a:xfrm>
          <a:prstGeom prst="rect">
            <a:avLst/>
          </a:prstGeom>
        </p:spPr>
        <p:txBody>
          <a:bodyPr wrap="square" lIns="0" tIns="0" rIns="0" bIns="0" rtlCol="0" anchor="t">
            <a:spAutoFit/>
          </a:bodyPr>
          <a:lstStyle/>
          <a:p>
            <a:pPr algn="ctr"/>
            <a:r>
              <a:rPr lang="en-US" sz="5400" b="1" spc="225" dirty="0" err="1" smtClean="0">
                <a:solidFill>
                  <a:srgbClr val="262626"/>
                </a:solidFill>
                <a:latin typeface="Times New Roman" pitchFamily="18" charset="0"/>
                <a:ea typeface="Arimo"/>
                <a:cs typeface="Times New Roman" pitchFamily="18" charset="0"/>
                <a:sym typeface="Arimo"/>
              </a:rPr>
              <a:t>Тест</a:t>
            </a:r>
            <a:r>
              <a:rPr lang="en-US" sz="5400" b="1" spc="225" dirty="0" smtClean="0">
                <a:solidFill>
                  <a:srgbClr val="262626"/>
                </a:solidFill>
                <a:latin typeface="Times New Roman" pitchFamily="18" charset="0"/>
                <a:ea typeface="Arimo"/>
                <a:cs typeface="Times New Roman" pitchFamily="18" charset="0"/>
                <a:sym typeface="Arimo"/>
              </a:rPr>
              <a:t>  </a:t>
            </a:r>
            <a:r>
              <a:rPr lang="en-US" sz="5400" b="1" spc="225" dirty="0" err="1" smtClean="0">
                <a:solidFill>
                  <a:srgbClr val="262626"/>
                </a:solidFill>
                <a:latin typeface="Times New Roman" pitchFamily="18" charset="0"/>
                <a:ea typeface="Arimo"/>
                <a:cs typeface="Times New Roman" pitchFamily="18" charset="0"/>
                <a:sym typeface="Arimo"/>
              </a:rPr>
              <a:t>нормаларының</a:t>
            </a:r>
            <a:r>
              <a:rPr lang="en-US" sz="5400" b="1" spc="225" dirty="0" smtClean="0">
                <a:solidFill>
                  <a:srgbClr val="262626"/>
                </a:solidFill>
                <a:latin typeface="Times New Roman" pitchFamily="18" charset="0"/>
                <a:ea typeface="Arimo"/>
                <a:cs typeface="Times New Roman" pitchFamily="18" charset="0"/>
                <a:sym typeface="Arimo"/>
              </a:rPr>
              <a:t> </a:t>
            </a:r>
            <a:r>
              <a:rPr lang="en-US" sz="5400" b="1" spc="225" dirty="0" err="1" smtClean="0">
                <a:solidFill>
                  <a:srgbClr val="262626"/>
                </a:solidFill>
                <a:latin typeface="Times New Roman" pitchFamily="18" charset="0"/>
                <a:ea typeface="Arimo"/>
                <a:cs typeface="Times New Roman" pitchFamily="18" charset="0"/>
                <a:sym typeface="Arimo"/>
              </a:rPr>
              <a:t>статистикалық</a:t>
            </a:r>
            <a:r>
              <a:rPr lang="en-US" sz="5400" b="1" spc="225" dirty="0" smtClean="0">
                <a:solidFill>
                  <a:srgbClr val="262626"/>
                </a:solidFill>
                <a:latin typeface="Times New Roman" pitchFamily="18" charset="0"/>
                <a:ea typeface="Arimo"/>
                <a:cs typeface="Times New Roman" pitchFamily="18" charset="0"/>
                <a:sym typeface="Arimo"/>
              </a:rPr>
              <a:t> </a:t>
            </a:r>
            <a:r>
              <a:rPr lang="en-US" sz="5400" b="1" spc="225" dirty="0" smtClean="0">
                <a:solidFill>
                  <a:srgbClr val="262626"/>
                </a:solidFill>
                <a:latin typeface="Times New Roman" pitchFamily="18" charset="0"/>
                <a:ea typeface="Arimo"/>
                <a:cs typeface="Times New Roman" pitchFamily="18" charset="0"/>
                <a:sym typeface="Arimo"/>
              </a:rPr>
              <a:t> </a:t>
            </a:r>
            <a:r>
              <a:rPr lang="en-US" sz="5400" b="1" spc="225" dirty="0" err="1" smtClean="0">
                <a:solidFill>
                  <a:srgbClr val="262626"/>
                </a:solidFill>
                <a:latin typeface="Times New Roman" pitchFamily="18" charset="0"/>
                <a:ea typeface="Arimo"/>
                <a:cs typeface="Times New Roman" pitchFamily="18" charset="0"/>
                <a:sym typeface="Arimo"/>
              </a:rPr>
              <a:t>негізделуі</a:t>
            </a:r>
            <a:endParaRPr sz="5400" b="1" dirty="0">
              <a:latin typeface="Times New Roman" pitchFamily="18" charset="0"/>
              <a:cs typeface="Times New Roman" pitchFamily="18" charset="0"/>
            </a:endParaRPr>
          </a:p>
        </p:txBody>
      </p:sp>
      <p:sp>
        <p:nvSpPr>
          <p:cNvPr id="23553" name="Rectangle 1"/>
          <p:cNvSpPr>
            <a:spLocks noChangeArrowheads="1"/>
          </p:cNvSpPr>
          <p:nvPr/>
        </p:nvSpPr>
        <p:spPr bwMode="auto">
          <a:xfrm>
            <a:off x="457200" y="2551733"/>
            <a:ext cx="170688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sz="3600" dirty="0" smtClean="0">
                <a:latin typeface="Times New Roman" pitchFamily="18" charset="0"/>
                <a:cs typeface="Times New Roman" pitchFamily="18" charset="0"/>
              </a:rPr>
              <a:t>Ғылыми зерттеуде психологиялық тесттерді қолдану ке-зінде нормалар мен тесттің «шикі» көрсеткіштері аса маңызды емес. </a:t>
            </a:r>
            <a:endParaRPr lang="ru-RU" sz="3600" dirty="0" smtClean="0">
              <a:latin typeface="Times New Roman" pitchFamily="18" charset="0"/>
              <a:cs typeface="Times New Roman" pitchFamily="18" charset="0"/>
            </a:endParaRPr>
          </a:p>
          <a:p>
            <a:r>
              <a:rPr lang="kk-KZ" sz="3600" dirty="0" smtClean="0">
                <a:latin typeface="Times New Roman" pitchFamily="18" charset="0"/>
                <a:cs typeface="Times New Roman" pitchFamily="18" charset="0"/>
              </a:rPr>
              <a:t>Әрбір топ үшін норма орташа көлемдер мен стандарттық ауытқушылықтардың көрсекіштері арқылы берілуі тиіс. Орташа көлемді есептеу қарапайым және жақсы танымал, ал стандарттық ауытқушылық мынадай формула арқылы шығарылады: </a:t>
            </a:r>
            <a:endParaRPr lang="kk-KZ" sz="3600" dirty="0" smtClean="0">
              <a:latin typeface="Times New Roman" pitchFamily="18" charset="0"/>
              <a:cs typeface="Times New Roman" pitchFamily="18" charset="0"/>
            </a:endParaRPr>
          </a:p>
          <a:p>
            <a:endParaRPr lang="kk-KZ" sz="3600" dirty="0" smtClean="0">
              <a:latin typeface="Times New Roman" pitchFamily="18" charset="0"/>
              <a:cs typeface="Times New Roman" pitchFamily="18" charset="0"/>
            </a:endParaRPr>
          </a:p>
          <a:p>
            <a:endParaRPr lang="kk-KZ" sz="3600" dirty="0" smtClean="0">
              <a:latin typeface="Times New Roman" pitchFamily="18" charset="0"/>
              <a:cs typeface="Times New Roman" pitchFamily="18" charset="0"/>
            </a:endParaRPr>
          </a:p>
          <a:p>
            <a:endParaRPr lang="kk-KZ" sz="3600" dirty="0" smtClean="0">
              <a:latin typeface="Times New Roman" pitchFamily="18" charset="0"/>
              <a:cs typeface="Times New Roman" pitchFamily="18" charset="0"/>
            </a:endParaRPr>
          </a:p>
          <a:p>
            <a:endParaRPr lang="ru-RU" sz="3600" dirty="0" smtClean="0"/>
          </a:p>
          <a:p>
            <a:r>
              <a:rPr lang="kk-KZ" sz="3600" dirty="0" smtClean="0"/>
              <a:t> </a:t>
            </a:r>
            <a:endParaRPr lang="ru-RU" sz="3600" dirty="0" smtClean="0"/>
          </a:p>
          <a:p>
            <a:r>
              <a:rPr lang="kk-KZ" sz="3600" dirty="0" smtClean="0">
                <a:latin typeface="Times New Roman" pitchFamily="18" charset="0"/>
                <a:cs typeface="Times New Roman" pitchFamily="18" charset="0"/>
              </a:rPr>
              <a:t>мұндағы SD – стандарттық ауытқушылық; X </a:t>
            </a:r>
            <a:r>
              <a:rPr lang="kk-KZ" sz="3600" baseline="30000" dirty="0" smtClean="0">
                <a:latin typeface="Times New Roman" pitchFamily="18" charset="0"/>
                <a:cs typeface="Times New Roman" pitchFamily="18" charset="0"/>
              </a:rPr>
              <a:t>2 </a:t>
            </a:r>
            <a:r>
              <a:rPr lang="kk-KZ" sz="3600" dirty="0" smtClean="0">
                <a:latin typeface="Times New Roman" pitchFamily="18" charset="0"/>
                <a:cs typeface="Times New Roman" pitchFamily="18" charset="0"/>
              </a:rPr>
              <a:t>– барлық сы-налушылардың сауалнама бойынша нәтижелері; n – сыналушы-лар саны;  ∑ - қосынды.  </a:t>
            </a:r>
            <a:endParaRPr lang="ru-RU" sz="3600" dirty="0">
              <a:latin typeface="Times New Roman" pitchFamily="18" charset="0"/>
              <a:cs typeface="Times New Roman" pitchFamily="18" charset="0"/>
            </a:endParaRPr>
          </a:p>
        </p:txBody>
      </p:sp>
      <p:sp>
        <p:nvSpPr>
          <p:cNvPr id="26626" name="Rectangle 2"/>
          <p:cNvSpPr>
            <a:spLocks noChangeArrowheads="1"/>
          </p:cNvSpPr>
          <p:nvPr/>
        </p:nvSpPr>
        <p:spPr bwMode="auto">
          <a:xfrm>
            <a:off x="0" y="0"/>
            <a:ext cx="1828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625" name="Object 1"/>
          <p:cNvGraphicFramePr>
            <a:graphicFrameLocks noChangeAspect="1"/>
          </p:cNvGraphicFramePr>
          <p:nvPr/>
        </p:nvGraphicFramePr>
        <p:xfrm>
          <a:off x="5943600" y="5740631"/>
          <a:ext cx="5957047" cy="1841269"/>
        </p:xfrm>
        <a:graphic>
          <a:graphicData uri="http://schemas.openxmlformats.org/presentationml/2006/ole">
            <p:oleObj spid="_x0000_s26625" r:id="rId3" imgW="1574800" imgH="48260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0" y="0"/>
            <a:ext cx="5244633" cy="10287000"/>
            <a:chOff x="0" y="0"/>
            <a:chExt cx="6992844" cy="13716000"/>
          </a:xfrm>
        </p:grpSpPr>
        <p:sp>
          <p:nvSpPr>
            <p:cNvPr id="4" name="Freeform 4"/>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5" name="Freeform 5"/>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grpSp>
        <p:nvGrpSpPr>
          <p:cNvPr id="8" name="Group 8"/>
          <p:cNvGrpSpPr/>
          <p:nvPr/>
        </p:nvGrpSpPr>
        <p:grpSpPr>
          <a:xfrm>
            <a:off x="0" y="0"/>
            <a:ext cx="5244633" cy="10287000"/>
            <a:chOff x="0" y="0"/>
            <a:chExt cx="6992844" cy="13716000"/>
          </a:xfrm>
        </p:grpSpPr>
        <p:sp>
          <p:nvSpPr>
            <p:cNvPr id="9" name="Freeform 9"/>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10" name="Freeform 10"/>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30" y="15"/>
            <a:ext cx="18287970" cy="10286985"/>
          </a:xfrm>
          <a:custGeom>
            <a:avLst/>
            <a:gdLst/>
            <a:ahLst/>
            <a:cxnLst/>
            <a:rect l="l" t="t" r="r" b="b"/>
            <a:pathLst>
              <a:path w="18287970" h="10286985">
                <a:moveTo>
                  <a:pt x="0" y="0"/>
                </a:moveTo>
                <a:lnTo>
                  <a:pt x="18287970" y="0"/>
                </a:lnTo>
                <a:lnTo>
                  <a:pt x="18287970" y="10286985"/>
                </a:lnTo>
                <a:lnTo>
                  <a:pt x="0" y="10286985"/>
                </a:lnTo>
                <a:lnTo>
                  <a:pt x="0" y="0"/>
                </a:lnTo>
                <a:close/>
              </a:path>
            </a:pathLst>
          </a:custGeom>
          <a:blipFill>
            <a:blip r:embed="rId8" cstate="print"/>
            <a:stretch>
              <a:fillRect t="-19580" b="-124"/>
            </a:stretch>
          </a:blipFill>
        </p:spPr>
      </p:sp>
      <p:sp>
        <p:nvSpPr>
          <p:cNvPr id="16" name="TextBox 16"/>
          <p:cNvSpPr txBox="1"/>
          <p:nvPr/>
        </p:nvSpPr>
        <p:spPr>
          <a:xfrm>
            <a:off x="533400" y="2095500"/>
            <a:ext cx="17145000" cy="7668766"/>
          </a:xfrm>
          <a:prstGeom prst="rect">
            <a:avLst/>
          </a:prstGeom>
        </p:spPr>
        <p:txBody>
          <a:bodyPr wrap="square" lIns="0" tIns="0" rIns="0" bIns="0" rtlCol="0" anchor="t">
            <a:spAutoFit/>
          </a:bodyPr>
          <a:lstStyle/>
          <a:p>
            <a:pPr algn="just">
              <a:lnSpc>
                <a:spcPts val="4604"/>
              </a:lnSpc>
            </a:pPr>
            <a:r>
              <a:rPr lang="kk-KZ" sz="4400" dirty="0" smtClean="0">
                <a:latin typeface="Times New Roman" pitchFamily="18" charset="0"/>
                <a:cs typeface="Times New Roman" pitchFamily="18" charset="0"/>
              </a:rPr>
              <a:t>Қазіргі таңда психологиялық өлшеуге қойылатын талаптарды қанағаттандыратын </a:t>
            </a:r>
            <a:r>
              <a:rPr lang="kk-KZ" sz="4400" b="1" i="1" dirty="0" smtClean="0">
                <a:latin typeface="Times New Roman" pitchFamily="18" charset="0"/>
                <a:cs typeface="Times New Roman" pitchFamily="18" charset="0"/>
              </a:rPr>
              <a:t>стандарттық көрсеткіштер</a:t>
            </a:r>
            <a:r>
              <a:rPr lang="kk-KZ" sz="4400" dirty="0" smtClean="0">
                <a:latin typeface="Times New Roman" pitchFamily="18" charset="0"/>
                <a:cs typeface="Times New Roman" pitchFamily="18" charset="0"/>
              </a:rPr>
              <a:t> деп аталатын бағалау нәтижесі қолданылады. Мұндай көрсеткіштер сыналушы-ның жеке көрсеткіштерінің тиісті іріктеудің стандарттық ауыт-қушылығының бірліктері ішіндегі орташасынан айырмашылығын көрсетеді. Стандарттық көрсеткіштер екі жолмен алынады: бас-тапқы бағалауды («шикі») сызықтық және сызықтық емес жол-мен өзгерту. Сызықтық  өзгертуде бастапқы бөлудегі «шикі» ба-ғалардың барлық қасиетері сақталады және мұндай көрсеткіштер стандарттық  немесе z-көрсеткіштер деп аталады. </a:t>
            </a:r>
            <a:r>
              <a:rPr lang="kk-KZ" sz="4400" i="1" dirty="0" smtClean="0">
                <a:latin typeface="Times New Roman" pitchFamily="18" charset="0"/>
                <a:cs typeface="Times New Roman" pitchFamily="18" charset="0"/>
              </a:rPr>
              <a:t>z -көрсеткішті</a:t>
            </a:r>
            <a:r>
              <a:rPr lang="kk-KZ" sz="4400" dirty="0" smtClean="0">
                <a:latin typeface="Times New Roman" pitchFamily="18" charset="0"/>
                <a:cs typeface="Times New Roman" pitchFamily="18" charset="0"/>
              </a:rPr>
              <a:t> шығару үшін бастапқы бағалау мен нормативтік топтың орташа бағалануының арасындағы айырмашылықты тауып, оны норма-тивтік топтың стандарттық ауытқушылығына бөлеміз.</a:t>
            </a:r>
            <a:endParaRPr sz="4400" dirty="0">
              <a:latin typeface="Times New Roman" pitchFamily="18" charset="0"/>
              <a:cs typeface="Times New Roman" pitchFamily="18" charset="0"/>
            </a:endParaRPr>
          </a:p>
        </p:txBody>
      </p:sp>
      <p:sp>
        <p:nvSpPr>
          <p:cNvPr id="17" name="TextBox 17"/>
          <p:cNvSpPr txBox="1"/>
          <p:nvPr/>
        </p:nvSpPr>
        <p:spPr>
          <a:xfrm>
            <a:off x="1066800" y="723900"/>
            <a:ext cx="16687799" cy="1127296"/>
          </a:xfrm>
          <a:prstGeom prst="rect">
            <a:avLst/>
          </a:prstGeom>
        </p:spPr>
        <p:txBody>
          <a:bodyPr wrap="square" lIns="0" tIns="0" rIns="0" bIns="0" rtlCol="0" anchor="t">
            <a:spAutoFit/>
          </a:bodyPr>
          <a:lstStyle/>
          <a:p>
            <a:pPr marL="365125" lvl="1" indent="-63500" algn="ctr">
              <a:lnSpc>
                <a:spcPts val="4315"/>
              </a:lnSpc>
            </a:pPr>
            <a:r>
              <a:rPr lang="en-US" sz="5400" b="1" spc="225" dirty="0" err="1" smtClean="0">
                <a:solidFill>
                  <a:srgbClr val="262626"/>
                </a:solidFill>
                <a:latin typeface="Times New Roman" pitchFamily="18" charset="0"/>
                <a:ea typeface="Arimo"/>
                <a:cs typeface="Times New Roman" pitchFamily="18" charset="0"/>
                <a:sym typeface="Arimo"/>
              </a:rPr>
              <a:t>Қалыптылықты</a:t>
            </a:r>
            <a:r>
              <a:rPr lang="en-US" sz="5400" b="1" spc="225" dirty="0" smtClean="0">
                <a:solidFill>
                  <a:srgbClr val="262626"/>
                </a:solidFill>
                <a:latin typeface="Times New Roman" pitchFamily="18" charset="0"/>
                <a:ea typeface="Arimo"/>
                <a:cs typeface="Times New Roman" pitchFamily="18" charset="0"/>
                <a:sym typeface="Arimo"/>
              </a:rPr>
              <a:t> тексеру </a:t>
            </a:r>
            <a:r>
              <a:rPr lang="en-US" sz="5400" b="1" spc="225" dirty="0" err="1" smtClean="0">
                <a:solidFill>
                  <a:srgbClr val="262626"/>
                </a:solidFill>
                <a:latin typeface="Times New Roman" pitchFamily="18" charset="0"/>
                <a:ea typeface="Arimo"/>
                <a:cs typeface="Times New Roman" pitchFamily="18" charset="0"/>
                <a:sym typeface="Arimo"/>
              </a:rPr>
              <a:t>және</a:t>
            </a:r>
            <a:r>
              <a:rPr lang="en-US" sz="5400" b="1" spc="225" dirty="0" smtClean="0">
                <a:solidFill>
                  <a:srgbClr val="262626"/>
                </a:solidFill>
                <a:latin typeface="Times New Roman" pitchFamily="18" charset="0"/>
                <a:ea typeface="Arimo"/>
                <a:cs typeface="Times New Roman" pitchFamily="18" charset="0"/>
                <a:sym typeface="Arimo"/>
              </a:rPr>
              <a:t> </a:t>
            </a:r>
            <a:r>
              <a:rPr lang="en-US" sz="5400" b="1" spc="225" dirty="0" err="1" smtClean="0">
                <a:solidFill>
                  <a:srgbClr val="262626"/>
                </a:solidFill>
                <a:latin typeface="Times New Roman" pitchFamily="18" charset="0"/>
                <a:ea typeface="Arimo"/>
                <a:cs typeface="Times New Roman" pitchFamily="18" charset="0"/>
                <a:sym typeface="Arimo"/>
              </a:rPr>
              <a:t>нормалардың</a:t>
            </a:r>
            <a:r>
              <a:rPr lang="kk-KZ" sz="5400" b="1" spc="225" dirty="0" smtClean="0">
                <a:solidFill>
                  <a:srgbClr val="262626"/>
                </a:solidFill>
                <a:latin typeface="Times New Roman" pitchFamily="18" charset="0"/>
                <a:ea typeface="Arimo"/>
                <a:cs typeface="Times New Roman" pitchFamily="18" charset="0"/>
                <a:sym typeface="Arimo"/>
              </a:rPr>
              <a:t> </a:t>
            </a:r>
            <a:r>
              <a:rPr lang="en-US" sz="5400" b="1" spc="225" dirty="0" err="1" smtClean="0">
                <a:solidFill>
                  <a:srgbClr val="262626"/>
                </a:solidFill>
                <a:latin typeface="Times New Roman" pitchFamily="18" charset="0"/>
                <a:ea typeface="Arimo"/>
                <a:cs typeface="Times New Roman" pitchFamily="18" charset="0"/>
                <a:sym typeface="Arimo"/>
              </a:rPr>
              <a:t>тұрақтылығын</a:t>
            </a:r>
            <a:r>
              <a:rPr lang="en-US" sz="5400" b="1" spc="225" dirty="0" smtClean="0">
                <a:solidFill>
                  <a:srgbClr val="262626"/>
                </a:solidFill>
                <a:latin typeface="Times New Roman" pitchFamily="18" charset="0"/>
                <a:ea typeface="Arimo"/>
                <a:cs typeface="Times New Roman" pitchFamily="18" charset="0"/>
                <a:sym typeface="Arimo"/>
              </a:rPr>
              <a:t> тексеру</a:t>
            </a:r>
            <a:endParaRPr lang="en-US" sz="5400" b="1" spc="225" dirty="0">
              <a:solidFill>
                <a:srgbClr val="262626"/>
              </a:solidFill>
              <a:latin typeface="Times New Roman" pitchFamily="18" charset="0"/>
              <a:ea typeface="Arimo"/>
              <a:cs typeface="Times New Roman" pitchFamily="18" charset="0"/>
              <a:sym typeface="Arim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TextBox 3"/>
          <p:cNvSpPr txBox="1"/>
          <p:nvPr/>
        </p:nvSpPr>
        <p:spPr>
          <a:xfrm>
            <a:off x="1109079" y="-49530"/>
            <a:ext cx="15590522" cy="10114271"/>
          </a:xfrm>
          <a:prstGeom prst="rect">
            <a:avLst/>
          </a:prstGeom>
        </p:spPr>
        <p:txBody>
          <a:bodyPr lIns="0" tIns="0" rIns="0" bIns="0" rtlCol="0" anchor="t">
            <a:spAutoFit/>
          </a:bodyPr>
          <a:lstStyle/>
          <a:p>
            <a:pPr algn="ctr">
              <a:lnSpc>
                <a:spcPts val="5759"/>
              </a:lnSpc>
            </a:pPr>
            <a:r>
              <a:rPr lang="en-US" sz="4800" b="1">
                <a:solidFill>
                  <a:srgbClr val="000000"/>
                </a:solidFill>
                <a:latin typeface="Times New Roman Bold"/>
                <a:ea typeface="Times New Roman Bold"/>
                <a:cs typeface="Times New Roman Bold"/>
                <a:sym typeface="Times New Roman Bold"/>
              </a:rPr>
              <a:t>Ұсынылатын әдебиеттер тізімі</a:t>
            </a:r>
          </a:p>
          <a:p>
            <a:pPr algn="l">
              <a:lnSpc>
                <a:spcPts val="2879"/>
              </a:lnSpc>
            </a:pPr>
            <a:r>
              <a:rPr lang="en-US" sz="2400">
                <a:solidFill>
                  <a:srgbClr val="000000"/>
                </a:solidFill>
                <a:latin typeface="Times New Roman"/>
                <a:ea typeface="Times New Roman"/>
                <a:cs typeface="Times New Roman"/>
                <a:sym typeface="Times New Roman"/>
              </a:rPr>
              <a:t>1. Б.Ш. Байжуманова, А.Ж. Кунанбаева, Ә.М. Умирзакова. Психодиагностика. Оқу-әдістемелік құрал. Алматы: «ADAL KITAP» баспасы. 2024, - 417 б. </a:t>
            </a:r>
          </a:p>
          <a:p>
            <a:pPr algn="l">
              <a:lnSpc>
                <a:spcPts val="2879"/>
              </a:lnSpc>
            </a:pPr>
            <a:r>
              <a:rPr lang="en-US" sz="2400">
                <a:solidFill>
                  <a:srgbClr val="000000"/>
                </a:solidFill>
                <a:latin typeface="Times New Roman"/>
                <a:ea typeface="Times New Roman"/>
                <a:cs typeface="Times New Roman"/>
                <a:sym typeface="Times New Roman"/>
              </a:rPr>
              <a:t>2. Яньшин,</a:t>
            </a:r>
            <a:r>
              <a:rPr lang="en-US" sz="2400" i="1">
                <a:solidFill>
                  <a:srgbClr val="000000"/>
                </a:solidFill>
                <a:latin typeface="Times New Roman Italics"/>
                <a:ea typeface="Times New Roman Italics"/>
                <a:cs typeface="Times New Roman Italics"/>
                <a:sym typeface="Times New Roman Italics"/>
              </a:rPr>
              <a:t> П. В. </a:t>
            </a:r>
            <a:r>
              <a:rPr lang="en-US" sz="2400">
                <a:solidFill>
                  <a:srgbClr val="000000"/>
                </a:solidFill>
                <a:latin typeface="Times New Roman"/>
                <a:ea typeface="Times New Roman"/>
                <a:cs typeface="Times New Roman"/>
                <a:sym typeface="Times New Roman"/>
              </a:rPr>
              <a:t> Клиническая психодиагностика личности: учебное пособие для вузов / П. В. Яньшин. — 3-е изд., перераб. и доп. — Москва: Издательство Юрайт, 2020. — 327 с. </a:t>
            </a:r>
          </a:p>
          <a:p>
            <a:pPr algn="l">
              <a:lnSpc>
                <a:spcPts val="2879"/>
              </a:lnSpc>
            </a:pPr>
            <a:r>
              <a:rPr lang="en-US" sz="2400">
                <a:solidFill>
                  <a:srgbClr val="000000"/>
                </a:solidFill>
                <a:latin typeface="Times New Roman"/>
                <a:ea typeface="Times New Roman"/>
                <a:cs typeface="Times New Roman"/>
                <a:sym typeface="Times New Roman"/>
              </a:rPr>
              <a:t>3. Рамендик,</a:t>
            </a:r>
            <a:r>
              <a:rPr lang="en-US" sz="2400" i="1">
                <a:solidFill>
                  <a:srgbClr val="000000"/>
                </a:solidFill>
                <a:latin typeface="Times New Roman Italics"/>
                <a:ea typeface="Times New Roman Italics"/>
                <a:cs typeface="Times New Roman Italics"/>
                <a:sym typeface="Times New Roman Italics"/>
              </a:rPr>
              <a:t> Д. М. </a:t>
            </a:r>
            <a:r>
              <a:rPr lang="en-US" sz="2400">
                <a:solidFill>
                  <a:srgbClr val="000000"/>
                </a:solidFill>
                <a:latin typeface="Times New Roman"/>
                <a:ea typeface="Times New Roman"/>
                <a:cs typeface="Times New Roman"/>
                <a:sym typeface="Times New Roman"/>
              </a:rPr>
              <a:t> Практикум по психодиагностике: учебное пособие для вузов / Д. М. Рамендик, М. Г. Рамендик. — 2-е изд., испр. и доп. — Москва: Издательство Юрайт, 2020. — 139 с. - (Высшее образование). — ISBN 978-5-534-07265-5.</a:t>
            </a:r>
          </a:p>
          <a:p>
            <a:pPr algn="l">
              <a:lnSpc>
                <a:spcPts val="2879"/>
              </a:lnSpc>
            </a:pPr>
            <a:r>
              <a:rPr lang="en-US" sz="2400">
                <a:solidFill>
                  <a:srgbClr val="000000"/>
                </a:solidFill>
                <a:latin typeface="Times New Roman"/>
                <a:ea typeface="Times New Roman"/>
                <a:cs typeface="Times New Roman"/>
                <a:sym typeface="Times New Roman"/>
              </a:rPr>
              <a:t>4. Психодиагностика. Теория и практика в 2 ч. Часть 1: учебник для вузов / М. К. Акимова [и др.] ; под редакцией М. К. Акимовой, М. К. Акимовой. — 4-е изд., перераб. и доп. — Москва: Издательство Юрайт, 2020. — 301 с. — (Высшее образование). — ISBN 978-5-9916-9948-8. — Текст: электронный // ЭБС Юрайт [сайт]. — URL: </a:t>
            </a:r>
          </a:p>
          <a:p>
            <a:pPr algn="l">
              <a:lnSpc>
                <a:spcPts val="2879"/>
              </a:lnSpc>
            </a:pPr>
            <a:r>
              <a:rPr lang="en-US" sz="2400">
                <a:solidFill>
                  <a:srgbClr val="000000"/>
                </a:solidFill>
                <a:latin typeface="Times New Roman"/>
                <a:ea typeface="Times New Roman"/>
                <a:cs typeface="Times New Roman"/>
                <a:sym typeface="Times New Roman"/>
              </a:rPr>
              <a:t>5. Психодиагностика: учебник и практикум для вузов / А. Н. Кошелева [и др.]; под редакцией А. Н. Кошелевой, В. В. Хороших. — Москва : Издательство Юрайт, 2020. — 373 с. — (Высшее образование). — ISBN 978-5-534-00775-6</a:t>
            </a:r>
          </a:p>
          <a:p>
            <a:pPr algn="l">
              <a:lnSpc>
                <a:spcPts val="2879"/>
              </a:lnSpc>
            </a:pPr>
            <a:r>
              <a:rPr lang="en-US" sz="2400">
                <a:solidFill>
                  <a:srgbClr val="000000"/>
                </a:solidFill>
                <a:latin typeface="Times New Roman"/>
                <a:ea typeface="Times New Roman"/>
                <a:cs typeface="Times New Roman"/>
                <a:sym typeface="Times New Roman"/>
              </a:rPr>
              <a:t>6. Ишанов, П. З. Основы психолого-педагогической диагностики : учеб. пособие / П. З. Ишанов ; М-во образования и науки РК. - 3-е изд. - Караганда : Ақнұр, 2019. - 136 с. - URL: http://elib.kaznu.kz/order-book. - 500 (тираж) экз. - ISBN 978-601-7938-48-2 </a:t>
            </a:r>
          </a:p>
          <a:p>
            <a:pPr algn="l">
              <a:lnSpc>
                <a:spcPts val="2879"/>
              </a:lnSpc>
            </a:pPr>
            <a:r>
              <a:rPr lang="en-US" sz="2400">
                <a:solidFill>
                  <a:srgbClr val="000000"/>
                </a:solidFill>
                <a:latin typeface="Times New Roman"/>
                <a:ea typeface="Times New Roman"/>
                <a:cs typeface="Times New Roman"/>
                <a:sym typeface="Times New Roman"/>
              </a:rPr>
              <a:t>7. Жұбаназарова, Н. С. Психодиагностика негіздері : оқу құралы / Н. С. Жұбаназарова, З. Б. Мадалиева, Н. Қ. Тоқсанбаева ; Әл-Фараби атын. ҚазҰУ. - Алматы : Қазақ ун-ті, 2020. - 253, [1] б. - URL: http://elib.kaznu.kz/book/16569. - Библиогр.: 243-251 б. - ISBN 978-604-04-4713-4</a:t>
            </a:r>
          </a:p>
          <a:p>
            <a:pPr algn="l">
              <a:lnSpc>
                <a:spcPts val="2879"/>
              </a:lnSpc>
            </a:pPr>
            <a:r>
              <a:rPr lang="en-US" sz="2400">
                <a:solidFill>
                  <a:srgbClr val="000000"/>
                </a:solidFill>
                <a:latin typeface="Times New Roman"/>
                <a:ea typeface="Times New Roman"/>
                <a:cs typeface="Times New Roman"/>
                <a:sym typeface="Times New Roman"/>
              </a:rPr>
              <a:t>8. Практикум по психодиагностике : практикум / КазНУ им. аль-Фараби ; [авт.-сост.: А. И. Гарбер, Д. В. Иванов, С. К. Бердибаева]. - Алматы : Қазақ ун-ті, 2019. - 364 с. - URL: http://elib.kaznu.kz/order-book. - Библиогр.: с. 359-360. - 100 (тираж) экз. - ISBN 978-601-04-3727-2 </a:t>
            </a:r>
          </a:p>
          <a:p>
            <a:pPr algn="l">
              <a:lnSpc>
                <a:spcPts val="2879"/>
              </a:lnSpc>
            </a:pPr>
            <a:r>
              <a:rPr lang="en-US" sz="2400">
                <a:solidFill>
                  <a:srgbClr val="000000"/>
                </a:solidFill>
                <a:latin typeface="Times New Roman"/>
                <a:ea typeface="Times New Roman"/>
                <a:cs typeface="Times New Roman"/>
                <a:sym typeface="Times New Roman"/>
              </a:rPr>
              <a:t>9. Непомнящая, Н.И. Психодиагностика личности: теория и практика : учеб. пособие для вузов / Н. И. Непомнящая. - М. : ВЛАДОС, 2003. - 188, [4] с. - (Учеб. пособие для вузов). - URL: http://elib.kaznu.kz/order-book. - ISBN 5-691-00479-4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Freeform 3" descr="Семей, НАЗАРЛАРЫҢЫЗҒА РАХМЕТ! - ppt downloa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b="-33333"/>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0" y="0"/>
            <a:ext cx="5244633" cy="10287000"/>
            <a:chOff x="0" y="0"/>
            <a:chExt cx="6992844" cy="13716000"/>
          </a:xfrm>
        </p:grpSpPr>
        <p:sp>
          <p:nvSpPr>
            <p:cNvPr id="4" name="Freeform 4"/>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5" name="Freeform 5"/>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6731000" y="15"/>
            <a:ext cx="11557000" cy="10316802"/>
          </a:xfrm>
          <a:custGeom>
            <a:avLst/>
            <a:gdLst/>
            <a:ahLst/>
            <a:cxnLst/>
            <a:rect l="l" t="t" r="r" b="b"/>
            <a:pathLst>
              <a:path w="11557000" h="10316802">
                <a:moveTo>
                  <a:pt x="0" y="0"/>
                </a:moveTo>
                <a:lnTo>
                  <a:pt x="11557000" y="0"/>
                </a:lnTo>
                <a:lnTo>
                  <a:pt x="11557000" y="10316802"/>
                </a:lnTo>
                <a:lnTo>
                  <a:pt x="0" y="10316802"/>
                </a:lnTo>
                <a:lnTo>
                  <a:pt x="0" y="0"/>
                </a:lnTo>
                <a:close/>
              </a:path>
            </a:pathLst>
          </a:custGeom>
          <a:blipFill>
            <a:blip r:embed="rId8" cstate="print"/>
            <a:stretch>
              <a:fillRect l="-12963" r="-26520" b="-98"/>
            </a:stretch>
          </a:blipFill>
        </p:spPr>
      </p:sp>
      <p:grpSp>
        <p:nvGrpSpPr>
          <p:cNvPr id="9" name="Group 9"/>
          <p:cNvGrpSpPr/>
          <p:nvPr/>
        </p:nvGrpSpPr>
        <p:grpSpPr>
          <a:xfrm>
            <a:off x="0" y="0"/>
            <a:ext cx="11213619" cy="10287000"/>
            <a:chOff x="0" y="0"/>
            <a:chExt cx="14951492" cy="13716000"/>
          </a:xfrm>
        </p:grpSpPr>
        <p:sp>
          <p:nvSpPr>
            <p:cNvPr id="10" name="Freeform 10"/>
            <p:cNvSpPr/>
            <p:nvPr/>
          </p:nvSpPr>
          <p:spPr>
            <a:xfrm>
              <a:off x="0" y="0"/>
              <a:ext cx="14951456" cy="13716000"/>
            </a:xfrm>
            <a:custGeom>
              <a:avLst/>
              <a:gdLst/>
              <a:ahLst/>
              <a:cxnLst/>
              <a:rect l="l" t="t" r="r" b="b"/>
              <a:pathLst>
                <a:path w="14951456" h="13716000">
                  <a:moveTo>
                    <a:pt x="0" y="0"/>
                  </a:moveTo>
                  <a:lnTo>
                    <a:pt x="11718925" y="0"/>
                  </a:lnTo>
                  <a:lnTo>
                    <a:pt x="11749659" y="20828"/>
                  </a:lnTo>
                  <a:cubicBezTo>
                    <a:pt x="13804012" y="1502029"/>
                    <a:pt x="14951456" y="4182745"/>
                    <a:pt x="14951456" y="7243826"/>
                  </a:cubicBezTo>
                  <a:cubicBezTo>
                    <a:pt x="14951456" y="9942322"/>
                    <a:pt x="13093954" y="11211433"/>
                    <a:pt x="11202797" y="12757531"/>
                  </a:cubicBezTo>
                  <a:cubicBezTo>
                    <a:pt x="10858373" y="13039089"/>
                    <a:pt x="10517124" y="13314807"/>
                    <a:pt x="10169525" y="13570204"/>
                  </a:cubicBezTo>
                  <a:lnTo>
                    <a:pt x="9959213" y="13716000"/>
                  </a:lnTo>
                  <a:lnTo>
                    <a:pt x="0" y="13716000"/>
                  </a:lnTo>
                  <a:close/>
                </a:path>
              </a:pathLst>
            </a:custGeom>
            <a:solidFill>
              <a:srgbClr val="FFFFFF">
                <a:alpha val="60000"/>
              </a:srgbClr>
            </a:solidFill>
          </p:spPr>
        </p:sp>
      </p:grpSp>
      <p:sp>
        <p:nvSpPr>
          <p:cNvPr id="11" name="Freeform 11"/>
          <p:cNvSpPr/>
          <p:nvPr/>
        </p:nvSpPr>
        <p:spPr>
          <a:xfrm>
            <a:off x="7797552"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2" name="TextBox 12"/>
          <p:cNvSpPr txBox="1"/>
          <p:nvPr/>
        </p:nvSpPr>
        <p:spPr>
          <a:xfrm>
            <a:off x="445332" y="566062"/>
            <a:ext cx="10658558" cy="8208051"/>
          </a:xfrm>
          <a:prstGeom prst="rect">
            <a:avLst/>
          </a:prstGeom>
        </p:spPr>
        <p:txBody>
          <a:bodyPr lIns="0" tIns="0" rIns="0" bIns="0" rtlCol="0" anchor="t">
            <a:spAutoFit/>
          </a:bodyPr>
          <a:lstStyle/>
          <a:p>
            <a:pPr algn="l">
              <a:lnSpc>
                <a:spcPts val="4315"/>
              </a:lnSpc>
            </a:pPr>
            <a:r>
              <a:rPr lang="en-US" sz="3330" b="1" spc="225" dirty="0" err="1">
                <a:solidFill>
                  <a:srgbClr val="262626"/>
                </a:solidFill>
                <a:latin typeface="Times New Roman Bold"/>
                <a:ea typeface="Times New Roman Bold"/>
                <a:cs typeface="Times New Roman Bold"/>
                <a:sym typeface="Times New Roman Bold"/>
              </a:rPr>
              <a:t>Қарастырылатын</a:t>
            </a:r>
            <a:r>
              <a:rPr lang="en-US" sz="3330" b="1" spc="225" dirty="0">
                <a:solidFill>
                  <a:srgbClr val="262626"/>
                </a:solidFill>
                <a:latin typeface="Times New Roman Bold"/>
                <a:ea typeface="Times New Roman Bold"/>
                <a:cs typeface="Times New Roman Bold"/>
                <a:sym typeface="Times New Roman Bold"/>
              </a:rPr>
              <a:t> </a:t>
            </a:r>
            <a:r>
              <a:rPr lang="en-US" sz="3330" b="1" spc="225" dirty="0" err="1">
                <a:solidFill>
                  <a:srgbClr val="262626"/>
                </a:solidFill>
                <a:latin typeface="Times New Roman Bold"/>
                <a:ea typeface="Times New Roman Bold"/>
                <a:cs typeface="Times New Roman Bold"/>
                <a:sym typeface="Times New Roman Bold"/>
              </a:rPr>
              <a:t>сұрақтар</a:t>
            </a:r>
            <a:r>
              <a:rPr lang="en-US" sz="3330" b="1" spc="225" dirty="0">
                <a:solidFill>
                  <a:srgbClr val="262626"/>
                </a:solidFill>
                <a:latin typeface="Times New Roman Bold"/>
                <a:ea typeface="Times New Roman Bold"/>
                <a:cs typeface="Times New Roman Bold"/>
                <a:sym typeface="Times New Roman Bold"/>
              </a:rPr>
              <a:t>:</a:t>
            </a:r>
          </a:p>
          <a:p>
            <a:pPr marL="602647" lvl="1" indent="-301323" algn="l">
              <a:lnSpc>
                <a:spcPts val="4315"/>
              </a:lnSpc>
              <a:buAutoNum type="arabicPeriod"/>
            </a:pPr>
            <a:r>
              <a:rPr lang="en-US" sz="3330" spc="225" dirty="0" err="1">
                <a:solidFill>
                  <a:srgbClr val="262626"/>
                </a:solidFill>
                <a:latin typeface="Arimo"/>
                <a:ea typeface="Arimo"/>
                <a:cs typeface="Arimo"/>
                <a:sym typeface="Arimo"/>
              </a:rPr>
              <a:t>Сынақтар</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тесттер</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дифференциалды</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психологиялық</a:t>
            </a:r>
            <a:r>
              <a:rPr lang="en-US" sz="3330" spc="225" dirty="0">
                <a:solidFill>
                  <a:srgbClr val="262626"/>
                </a:solidFill>
                <a:latin typeface="Arimo"/>
                <a:ea typeface="Arimo"/>
                <a:cs typeface="Arimo"/>
                <a:sym typeface="Arimo"/>
              </a:rPr>
              <a:t> ерекшеліктерді </a:t>
            </a:r>
            <a:r>
              <a:rPr lang="en-US" sz="3330" spc="225" dirty="0" err="1">
                <a:solidFill>
                  <a:srgbClr val="262626"/>
                </a:solidFill>
                <a:latin typeface="Arimo"/>
                <a:ea typeface="Arimo"/>
                <a:cs typeface="Arimo"/>
                <a:sym typeface="Arimo"/>
              </a:rPr>
              <a:t>өлшемдеу</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құралы</a:t>
            </a:r>
            <a:r>
              <a:rPr lang="en-US" sz="3330" spc="225" dirty="0">
                <a:solidFill>
                  <a:srgbClr val="262626"/>
                </a:solidFill>
                <a:latin typeface="Arimo"/>
                <a:ea typeface="Arimo"/>
                <a:cs typeface="Arimo"/>
                <a:sym typeface="Arimo"/>
              </a:rPr>
              <a:t>  ретінде. </a:t>
            </a:r>
          </a:p>
          <a:p>
            <a:pPr marL="602647" lvl="1" indent="-301323" algn="l">
              <a:lnSpc>
                <a:spcPts val="4315"/>
              </a:lnSpc>
              <a:buAutoNum type="arabicPeriod"/>
            </a:pPr>
            <a:r>
              <a:rPr lang="en-US" sz="3330" spc="225" dirty="0" err="1">
                <a:solidFill>
                  <a:srgbClr val="262626"/>
                </a:solidFill>
                <a:latin typeface="Arimo"/>
                <a:ea typeface="Arimo"/>
                <a:cs typeface="Arimo"/>
                <a:sym typeface="Arimo"/>
              </a:rPr>
              <a:t>Тесттік</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нормалар</a:t>
            </a:r>
            <a:r>
              <a:rPr lang="en-US" sz="3330" spc="225" dirty="0">
                <a:solidFill>
                  <a:srgbClr val="262626"/>
                </a:solidFill>
                <a:latin typeface="Arimo"/>
                <a:ea typeface="Arimo"/>
                <a:cs typeface="Arimo"/>
                <a:sym typeface="Arimo"/>
              </a:rPr>
              <a:t> </a:t>
            </a:r>
            <a:r>
              <a:rPr lang="en-US" sz="3330" spc="225" dirty="0" err="1" smtClean="0">
                <a:solidFill>
                  <a:srgbClr val="262626"/>
                </a:solidFill>
                <a:latin typeface="Arimo"/>
                <a:ea typeface="Arimo"/>
                <a:cs typeface="Arimo"/>
                <a:sym typeface="Arimo"/>
              </a:rPr>
              <a:t>және</a:t>
            </a:r>
            <a:r>
              <a:rPr lang="en-US" sz="3330" spc="225" dirty="0" smtClean="0">
                <a:solidFill>
                  <a:srgbClr val="262626"/>
                </a:solidFill>
                <a:latin typeface="Arimo"/>
                <a:ea typeface="Arimo"/>
                <a:cs typeface="Arimo"/>
                <a:sym typeface="Arimo"/>
              </a:rPr>
              <a:t> </a:t>
            </a:r>
            <a:r>
              <a:rPr lang="en-US" sz="3330" spc="225" dirty="0" err="1" smtClean="0">
                <a:solidFill>
                  <a:srgbClr val="262626"/>
                </a:solidFill>
                <a:latin typeface="Arimo"/>
                <a:ea typeface="Arimo"/>
                <a:cs typeface="Arimo"/>
                <a:sym typeface="Arimo"/>
              </a:rPr>
              <a:t>оларды</a:t>
            </a:r>
            <a:r>
              <a:rPr lang="en-US" sz="3330" spc="225" dirty="0" smtClean="0">
                <a:solidFill>
                  <a:srgbClr val="262626"/>
                </a:solidFill>
                <a:latin typeface="Arimo"/>
                <a:ea typeface="Arimo"/>
                <a:cs typeface="Arimo"/>
                <a:sym typeface="Arimo"/>
              </a:rPr>
              <a:t> </a:t>
            </a:r>
            <a:r>
              <a:rPr lang="en-US" sz="3330" spc="225" dirty="0">
                <a:solidFill>
                  <a:srgbClr val="262626"/>
                </a:solidFill>
                <a:latin typeface="Arimo"/>
                <a:ea typeface="Arimo"/>
                <a:cs typeface="Arimo"/>
                <a:sym typeface="Arimo"/>
              </a:rPr>
              <a:t>тексеру.  </a:t>
            </a:r>
          </a:p>
          <a:p>
            <a:pPr marL="602647" lvl="1" indent="-301323" algn="l">
              <a:lnSpc>
                <a:spcPts val="4315"/>
              </a:lnSpc>
              <a:buAutoNum type="arabicPeriod"/>
            </a:pPr>
            <a:r>
              <a:rPr lang="en-US" sz="3330" spc="225" dirty="0" err="1" smtClean="0">
                <a:solidFill>
                  <a:srgbClr val="262626"/>
                </a:solidFill>
                <a:latin typeface="Arimo"/>
                <a:ea typeface="Arimo"/>
                <a:cs typeface="Arimo"/>
                <a:sym typeface="Arimo"/>
              </a:rPr>
              <a:t>Диагностикалық</a:t>
            </a:r>
            <a:r>
              <a:rPr lang="en-US" sz="3330" spc="225" dirty="0" smtClean="0">
                <a:solidFill>
                  <a:srgbClr val="262626"/>
                </a:solidFill>
                <a:latin typeface="Arimo"/>
                <a:ea typeface="Arimo"/>
                <a:cs typeface="Arimo"/>
                <a:sym typeface="Arimo"/>
              </a:rPr>
              <a:t> </a:t>
            </a:r>
            <a:r>
              <a:rPr lang="en-US" sz="3330" spc="225" dirty="0" err="1" smtClean="0">
                <a:solidFill>
                  <a:srgbClr val="262626"/>
                </a:solidFill>
                <a:latin typeface="Arimo"/>
                <a:ea typeface="Arimo"/>
                <a:cs typeface="Arimo"/>
                <a:sym typeface="Arimo"/>
              </a:rPr>
              <a:t>нормалардың</a:t>
            </a:r>
            <a:r>
              <a:rPr lang="en-US" sz="3330" spc="225" dirty="0" smtClean="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түрлері</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абсолютті</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статикалық</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критериалық</a:t>
            </a:r>
            <a:r>
              <a:rPr lang="en-US" sz="3330" spc="225" dirty="0">
                <a:solidFill>
                  <a:srgbClr val="262626"/>
                </a:solidFill>
                <a:latin typeface="Arimo"/>
                <a:ea typeface="Arimo"/>
                <a:cs typeface="Arimo"/>
                <a:sym typeface="Arimo"/>
              </a:rPr>
              <a:t>. </a:t>
            </a:r>
          </a:p>
          <a:p>
            <a:pPr marL="602647" lvl="1" indent="-301323" algn="l">
              <a:lnSpc>
                <a:spcPts val="4315"/>
              </a:lnSpc>
              <a:buAutoNum type="arabicPeriod"/>
            </a:pPr>
            <a:r>
              <a:rPr lang="en-US" sz="3330" spc="225" dirty="0" err="1">
                <a:solidFill>
                  <a:srgbClr val="262626"/>
                </a:solidFill>
                <a:latin typeface="Arimo"/>
                <a:ea typeface="Arimo"/>
                <a:cs typeface="Arimo"/>
                <a:sym typeface="Arimo"/>
              </a:rPr>
              <a:t>Әр</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түрлі</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диагностикалық</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нормаларды</a:t>
            </a:r>
            <a:r>
              <a:rPr lang="en-US" sz="3330" spc="225" dirty="0">
                <a:solidFill>
                  <a:srgbClr val="262626"/>
                </a:solidFill>
                <a:latin typeface="Arimo"/>
                <a:ea typeface="Arimo"/>
                <a:cs typeface="Arimo"/>
                <a:sym typeface="Arimo"/>
              </a:rPr>
              <a:t> </a:t>
            </a:r>
            <a:r>
              <a:rPr lang="en-US" sz="3330" spc="225" dirty="0" err="1" smtClean="0">
                <a:solidFill>
                  <a:srgbClr val="262626"/>
                </a:solidFill>
                <a:latin typeface="Arimo"/>
                <a:ea typeface="Arimo"/>
                <a:cs typeface="Arimo"/>
                <a:sym typeface="Arimo"/>
              </a:rPr>
              <a:t>қолдану</a:t>
            </a:r>
            <a:r>
              <a:rPr lang="en-US" sz="3330" spc="225" dirty="0" smtClean="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шегі</a:t>
            </a:r>
            <a:r>
              <a:rPr lang="en-US" sz="3330" spc="225" dirty="0" smtClean="0">
                <a:solidFill>
                  <a:srgbClr val="262626"/>
                </a:solidFill>
                <a:latin typeface="Arimo"/>
                <a:ea typeface="Arimo"/>
                <a:cs typeface="Arimo"/>
                <a:sym typeface="Arimo"/>
              </a:rPr>
              <a:t>: </a:t>
            </a:r>
            <a:r>
              <a:rPr lang="en-US" sz="3330" spc="225" dirty="0" err="1" smtClean="0">
                <a:solidFill>
                  <a:srgbClr val="262626"/>
                </a:solidFill>
                <a:latin typeface="Arimo"/>
                <a:ea typeface="Arimo"/>
                <a:cs typeface="Arimo"/>
                <a:sym typeface="Arimo"/>
              </a:rPr>
              <a:t>арнайы</a:t>
            </a:r>
            <a:r>
              <a:rPr lang="en-US" sz="3330" spc="225" dirty="0" smtClean="0">
                <a:solidFill>
                  <a:srgbClr val="262626"/>
                </a:solidFill>
                <a:latin typeface="Arimo"/>
                <a:ea typeface="Arimo"/>
                <a:cs typeface="Arimo"/>
                <a:sym typeface="Arimo"/>
              </a:rPr>
              <a:t> </a:t>
            </a:r>
            <a:r>
              <a:rPr lang="en-US" sz="3330" spc="225" dirty="0" err="1" smtClean="0">
                <a:solidFill>
                  <a:srgbClr val="262626"/>
                </a:solidFill>
                <a:latin typeface="Arimo"/>
                <a:ea typeface="Arimo"/>
                <a:cs typeface="Arimo"/>
                <a:sym typeface="Arimo"/>
              </a:rPr>
              <a:t>қабілеттер</a:t>
            </a:r>
            <a:r>
              <a:rPr lang="en-US" sz="3330" spc="225" dirty="0" smtClean="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диагностикасы</a:t>
            </a:r>
            <a:r>
              <a:rPr lang="en-US" sz="3330" spc="225" dirty="0">
                <a:solidFill>
                  <a:srgbClr val="262626"/>
                </a:solidFill>
                <a:latin typeface="Arimo"/>
                <a:ea typeface="Arimo"/>
                <a:cs typeface="Arimo"/>
                <a:sym typeface="Arimo"/>
              </a:rPr>
              <a:t> </a:t>
            </a:r>
            <a:r>
              <a:rPr lang="en-US" sz="3330" spc="225" dirty="0" err="1" smtClean="0">
                <a:solidFill>
                  <a:srgbClr val="262626"/>
                </a:solidFill>
                <a:latin typeface="Arimo"/>
                <a:ea typeface="Arimo"/>
                <a:cs typeface="Arimo"/>
                <a:sym typeface="Arimo"/>
              </a:rPr>
              <a:t>және</a:t>
            </a:r>
            <a:r>
              <a:rPr lang="en-US" sz="3330" spc="225" dirty="0" smtClean="0">
                <a:solidFill>
                  <a:srgbClr val="262626"/>
                </a:solidFill>
                <a:latin typeface="Arimo"/>
                <a:ea typeface="Arimo"/>
                <a:cs typeface="Arimo"/>
                <a:sym typeface="Arimo"/>
              </a:rPr>
              <a:t> </a:t>
            </a:r>
            <a:r>
              <a:rPr lang="en-US" sz="3330" spc="225" dirty="0" err="1" smtClean="0">
                <a:solidFill>
                  <a:srgbClr val="262626"/>
                </a:solidFill>
                <a:latin typeface="Arimo"/>
                <a:ea typeface="Arimo"/>
                <a:cs typeface="Arimo"/>
                <a:sym typeface="Arimo"/>
              </a:rPr>
              <a:t>әмбебап</a:t>
            </a:r>
            <a:r>
              <a:rPr lang="en-US" sz="3330" spc="225" dirty="0" smtClean="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мінездік</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диагностикасы</a:t>
            </a:r>
            <a:r>
              <a:rPr lang="en-US" sz="3330" spc="225" dirty="0">
                <a:solidFill>
                  <a:srgbClr val="262626"/>
                </a:solidFill>
                <a:latin typeface="Arimo"/>
                <a:ea typeface="Arimo"/>
                <a:cs typeface="Arimo"/>
                <a:sym typeface="Arimo"/>
              </a:rPr>
              <a:t>.  </a:t>
            </a:r>
          </a:p>
          <a:p>
            <a:pPr marL="602647" lvl="1" indent="-301323" algn="l">
              <a:lnSpc>
                <a:spcPts val="4315"/>
              </a:lnSpc>
              <a:buAutoNum type="arabicPeriod"/>
            </a:pPr>
            <a:r>
              <a:rPr lang="en-US" sz="3330" spc="225" dirty="0" err="1">
                <a:solidFill>
                  <a:srgbClr val="262626"/>
                </a:solidFill>
                <a:latin typeface="Arimo"/>
                <a:ea typeface="Arimo"/>
                <a:cs typeface="Arimo"/>
                <a:sym typeface="Arimo"/>
              </a:rPr>
              <a:t>Тест</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нормаларының</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статистикалық</a:t>
            </a:r>
            <a:r>
              <a:rPr lang="en-US" sz="3330" spc="225" dirty="0">
                <a:solidFill>
                  <a:srgbClr val="262626"/>
                </a:solidFill>
                <a:latin typeface="Arimo"/>
                <a:ea typeface="Arimo"/>
                <a:cs typeface="Arimo"/>
                <a:sym typeface="Arimo"/>
              </a:rPr>
              <a:t>    </a:t>
            </a:r>
            <a:r>
              <a:rPr lang="en-US" sz="3330" spc="225" dirty="0" err="1">
                <a:solidFill>
                  <a:srgbClr val="262626"/>
                </a:solidFill>
                <a:latin typeface="Arimo"/>
                <a:ea typeface="Arimo"/>
                <a:cs typeface="Arimo"/>
                <a:sym typeface="Arimo"/>
              </a:rPr>
              <a:t>негізделуі</a:t>
            </a:r>
            <a:r>
              <a:rPr lang="en-US" sz="3330" spc="225" dirty="0">
                <a:solidFill>
                  <a:srgbClr val="262626"/>
                </a:solidFill>
                <a:latin typeface="Arimo"/>
                <a:ea typeface="Arimo"/>
                <a:cs typeface="Arimo"/>
                <a:sym typeface="Arimo"/>
              </a:rPr>
              <a:t>.    </a:t>
            </a:r>
          </a:p>
          <a:p>
            <a:pPr marL="602647" lvl="1" indent="-301323" algn="l">
              <a:lnSpc>
                <a:spcPts val="4315"/>
              </a:lnSpc>
              <a:buAutoNum type="arabicPeriod"/>
            </a:pPr>
            <a:r>
              <a:rPr lang="en-US" sz="3330" spc="225" dirty="0" err="1" smtClean="0">
                <a:solidFill>
                  <a:srgbClr val="262626"/>
                </a:solidFill>
                <a:latin typeface="Arimo"/>
                <a:ea typeface="Arimo"/>
                <a:cs typeface="Arimo"/>
                <a:sym typeface="Arimo"/>
              </a:rPr>
              <a:t>Қалыптылықты</a:t>
            </a:r>
            <a:r>
              <a:rPr lang="en-US" sz="3330" spc="225" dirty="0" smtClean="0">
                <a:solidFill>
                  <a:srgbClr val="262626"/>
                </a:solidFill>
                <a:latin typeface="Arimo"/>
                <a:ea typeface="Arimo"/>
                <a:cs typeface="Arimo"/>
                <a:sym typeface="Arimo"/>
              </a:rPr>
              <a:t> </a:t>
            </a:r>
            <a:r>
              <a:rPr lang="en-US" sz="3330" spc="225" dirty="0">
                <a:solidFill>
                  <a:srgbClr val="262626"/>
                </a:solidFill>
                <a:latin typeface="Arimo"/>
                <a:ea typeface="Arimo"/>
                <a:cs typeface="Arimo"/>
                <a:sym typeface="Arimo"/>
              </a:rPr>
              <a:t>тексеру </a:t>
            </a:r>
            <a:r>
              <a:rPr lang="en-US" sz="3330" spc="225" dirty="0" err="1" smtClean="0">
                <a:solidFill>
                  <a:srgbClr val="262626"/>
                </a:solidFill>
                <a:latin typeface="Arimo"/>
                <a:ea typeface="Arimo"/>
                <a:cs typeface="Arimo"/>
                <a:sym typeface="Arimo"/>
              </a:rPr>
              <a:t>және</a:t>
            </a:r>
            <a:r>
              <a:rPr lang="en-US" sz="3330" spc="225" dirty="0" smtClean="0">
                <a:solidFill>
                  <a:srgbClr val="262626"/>
                </a:solidFill>
                <a:latin typeface="Arimo"/>
                <a:ea typeface="Arimo"/>
                <a:cs typeface="Arimo"/>
                <a:sym typeface="Arimo"/>
              </a:rPr>
              <a:t> </a:t>
            </a:r>
            <a:r>
              <a:rPr lang="en-US" sz="3330" spc="225" dirty="0" err="1" smtClean="0">
                <a:solidFill>
                  <a:srgbClr val="262626"/>
                </a:solidFill>
                <a:latin typeface="Arimo"/>
                <a:ea typeface="Arimo"/>
                <a:cs typeface="Arimo"/>
                <a:sym typeface="Arimo"/>
              </a:rPr>
              <a:t>нормалардың</a:t>
            </a:r>
            <a:r>
              <a:rPr lang="kk-KZ" sz="3330" spc="225" dirty="0" smtClean="0">
                <a:solidFill>
                  <a:srgbClr val="262626"/>
                </a:solidFill>
                <a:latin typeface="Arimo"/>
                <a:ea typeface="Arimo"/>
                <a:cs typeface="Arimo"/>
                <a:sym typeface="Arimo"/>
              </a:rPr>
              <a:t> </a:t>
            </a:r>
            <a:r>
              <a:rPr lang="en-US" sz="3330" spc="225" dirty="0" err="1" smtClean="0">
                <a:solidFill>
                  <a:srgbClr val="262626"/>
                </a:solidFill>
                <a:latin typeface="Arimo"/>
                <a:ea typeface="Arimo"/>
                <a:cs typeface="Arimo"/>
                <a:sym typeface="Arimo"/>
              </a:rPr>
              <a:t>тұрақтылығын</a:t>
            </a:r>
            <a:r>
              <a:rPr lang="en-US" sz="3330" spc="225" dirty="0" smtClean="0">
                <a:solidFill>
                  <a:srgbClr val="262626"/>
                </a:solidFill>
                <a:latin typeface="Arimo"/>
                <a:ea typeface="Arimo"/>
                <a:cs typeface="Arimo"/>
                <a:sym typeface="Arimo"/>
              </a:rPr>
              <a:t> </a:t>
            </a:r>
            <a:r>
              <a:rPr lang="en-US" sz="3330" spc="225" dirty="0">
                <a:solidFill>
                  <a:srgbClr val="262626"/>
                </a:solidFill>
                <a:latin typeface="Arimo"/>
                <a:ea typeface="Arimo"/>
                <a:cs typeface="Arimo"/>
                <a:sym typeface="Arimo"/>
              </a:rPr>
              <a:t>тексеру.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TextBox 3"/>
          <p:cNvSpPr txBox="1"/>
          <p:nvPr/>
        </p:nvSpPr>
        <p:spPr>
          <a:xfrm>
            <a:off x="1623437" y="2689844"/>
            <a:ext cx="15041125" cy="4076542"/>
          </a:xfrm>
          <a:prstGeom prst="rect">
            <a:avLst/>
          </a:prstGeom>
        </p:spPr>
        <p:txBody>
          <a:bodyPr lIns="0" tIns="0" rIns="0" bIns="0" rtlCol="0" anchor="t">
            <a:spAutoFit/>
          </a:bodyPr>
          <a:lstStyle/>
          <a:p>
            <a:pPr algn="ctr">
              <a:lnSpc>
                <a:spcPts val="3567"/>
              </a:lnSpc>
            </a:pPr>
            <a:endParaRPr/>
          </a:p>
          <a:p>
            <a:pPr algn="ctr">
              <a:lnSpc>
                <a:spcPts val="3567"/>
              </a:lnSpc>
            </a:pPr>
            <a:endParaRPr/>
          </a:p>
          <a:p>
            <a:pPr algn="ctr">
              <a:lnSpc>
                <a:spcPts val="3567"/>
              </a:lnSpc>
            </a:pPr>
            <a:r>
              <a:rPr lang="en-US" sz="3096" spc="226">
                <a:solidFill>
                  <a:srgbClr val="000000"/>
                </a:solidFill>
                <a:latin typeface="Times New Roman"/>
                <a:ea typeface="Times New Roman"/>
                <a:cs typeface="Times New Roman"/>
                <a:sym typeface="Times New Roman"/>
              </a:rPr>
              <a:t> адамның психологиялық ерекшеліктерін анықтауға, салыстыруға және диагностикалауға мүмкіндік береді. Бұл әдіс адамның жеке қасиеттерін (мысалы, интеллект, есте сақтау, ойлау, мінез-құлық) бағалауда кеңінен қолданылады.</a:t>
            </a:r>
          </a:p>
          <a:p>
            <a:pPr algn="ctr">
              <a:lnSpc>
                <a:spcPts val="3567"/>
              </a:lnSpc>
            </a:pPr>
            <a:endParaRPr/>
          </a:p>
          <a:p>
            <a:pPr algn="ctr">
              <a:lnSpc>
                <a:spcPts val="3567"/>
              </a:lnSpc>
            </a:pPr>
            <a:endParaRPr/>
          </a:p>
          <a:p>
            <a:pPr algn="ctr">
              <a:lnSpc>
                <a:spcPts val="3567"/>
              </a:lnSpc>
            </a:pPr>
            <a:endParaRPr/>
          </a:p>
        </p:txBody>
      </p:sp>
      <p:sp>
        <p:nvSpPr>
          <p:cNvPr id="4" name="TextBox 4"/>
          <p:cNvSpPr txBox="1"/>
          <p:nvPr/>
        </p:nvSpPr>
        <p:spPr>
          <a:xfrm>
            <a:off x="598052" y="-66675"/>
            <a:ext cx="15457215" cy="2804144"/>
          </a:xfrm>
          <a:prstGeom prst="rect">
            <a:avLst/>
          </a:prstGeom>
        </p:spPr>
        <p:txBody>
          <a:bodyPr lIns="0" tIns="0" rIns="0" bIns="0" rtlCol="0" anchor="t">
            <a:spAutoFit/>
          </a:bodyPr>
          <a:lstStyle/>
          <a:p>
            <a:pPr algn="ctr">
              <a:lnSpc>
                <a:spcPts val="4316"/>
              </a:lnSpc>
            </a:pPr>
            <a:endParaRPr/>
          </a:p>
          <a:p>
            <a:pPr algn="ctr">
              <a:lnSpc>
                <a:spcPts val="4316"/>
              </a:lnSpc>
            </a:pPr>
            <a:endParaRPr/>
          </a:p>
          <a:p>
            <a:pPr algn="ctr">
              <a:lnSpc>
                <a:spcPts val="4316"/>
              </a:lnSpc>
            </a:pPr>
            <a:endParaRPr/>
          </a:p>
          <a:p>
            <a:pPr algn="ctr">
              <a:lnSpc>
                <a:spcPts val="4316"/>
              </a:lnSpc>
            </a:pPr>
            <a:r>
              <a:rPr lang="en-US" sz="3747" b="1" spc="276">
                <a:solidFill>
                  <a:srgbClr val="000000"/>
                </a:solidFill>
                <a:latin typeface="Times New Roman Bold"/>
                <a:ea typeface="Times New Roman Bold"/>
                <a:cs typeface="Times New Roman Bold"/>
                <a:sym typeface="Times New Roman Bold"/>
              </a:rPr>
              <a:t>Сынақтар (тесттер) дифференциалды-психологиялық ерекшеліктерді өлшеу құралы ретінде</a:t>
            </a:r>
          </a:p>
        </p:txBody>
      </p:sp>
      <p:sp>
        <p:nvSpPr>
          <p:cNvPr id="5" name="TextBox 5"/>
          <p:cNvSpPr txBox="1"/>
          <p:nvPr/>
        </p:nvSpPr>
        <p:spPr>
          <a:xfrm>
            <a:off x="838200" y="6134100"/>
            <a:ext cx="16189745" cy="3000569"/>
          </a:xfrm>
          <a:prstGeom prst="rect">
            <a:avLst/>
          </a:prstGeom>
        </p:spPr>
        <p:txBody>
          <a:bodyPr lIns="0" tIns="0" rIns="0" bIns="0" rtlCol="0" anchor="t">
            <a:spAutoFit/>
          </a:bodyPr>
          <a:lstStyle/>
          <a:p>
            <a:pPr algn="l">
              <a:lnSpc>
                <a:spcPts val="4714"/>
              </a:lnSpc>
            </a:pPr>
            <a:r>
              <a:rPr lang="en-US" sz="3367" dirty="0" err="1">
                <a:solidFill>
                  <a:srgbClr val="0070C0"/>
                </a:solidFill>
                <a:latin typeface="Times New Roman"/>
                <a:ea typeface="Times New Roman"/>
                <a:cs typeface="Times New Roman"/>
                <a:sym typeface="Times New Roman"/>
              </a:rPr>
              <a:t>Дифференциалды</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психология</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адамның</a:t>
            </a:r>
            <a:r>
              <a:rPr lang="en-US" sz="3367" dirty="0">
                <a:solidFill>
                  <a:srgbClr val="0070C0"/>
                </a:solidFill>
                <a:latin typeface="Times New Roman"/>
                <a:ea typeface="Times New Roman"/>
                <a:cs typeface="Times New Roman"/>
                <a:sym typeface="Times New Roman"/>
              </a:rPr>
              <a:t> жеке </a:t>
            </a:r>
            <a:r>
              <a:rPr lang="en-US" sz="3367" dirty="0" err="1">
                <a:solidFill>
                  <a:srgbClr val="0070C0"/>
                </a:solidFill>
                <a:latin typeface="Times New Roman"/>
                <a:ea typeface="Times New Roman"/>
                <a:cs typeface="Times New Roman"/>
                <a:sym typeface="Times New Roman"/>
              </a:rPr>
              <a:t>қасиеттерінің</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айырмашылықтарын</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зерттейді</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ал</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сынақтар</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бұл</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айырмашылықтарды</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объективті</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түрде</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анықтауға</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мүмкіндік</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береді</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Осы</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тесттер</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арқылы</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адамның</a:t>
            </a:r>
            <a:r>
              <a:rPr lang="en-US" sz="3367" dirty="0">
                <a:solidFill>
                  <a:srgbClr val="0070C0"/>
                </a:solidFill>
                <a:latin typeface="Times New Roman"/>
                <a:ea typeface="Times New Roman"/>
                <a:cs typeface="Times New Roman"/>
                <a:sym typeface="Times New Roman"/>
              </a:rPr>
              <a:t> жеке </a:t>
            </a:r>
            <a:r>
              <a:rPr lang="en-US" sz="3367" dirty="0" err="1">
                <a:solidFill>
                  <a:srgbClr val="0070C0"/>
                </a:solidFill>
                <a:latin typeface="Times New Roman"/>
                <a:ea typeface="Times New Roman"/>
                <a:cs typeface="Times New Roman"/>
                <a:sym typeface="Times New Roman"/>
              </a:rPr>
              <a:t>даралық</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ерекшеліктері</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зерттеліп</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оларды</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әртүрлі</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контексте</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мысалы</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білім</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беру</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кәсіби</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қызмет</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клиникалық</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психология</a:t>
            </a:r>
            <a:r>
              <a:rPr lang="en-US" sz="3367" dirty="0">
                <a:solidFill>
                  <a:srgbClr val="0070C0"/>
                </a:solidFill>
                <a:latin typeface="Times New Roman"/>
                <a:ea typeface="Times New Roman"/>
                <a:cs typeface="Times New Roman"/>
                <a:sym typeface="Times New Roman"/>
              </a:rPr>
              <a:t>) </a:t>
            </a:r>
            <a:r>
              <a:rPr lang="en-US" sz="3367" dirty="0" err="1">
                <a:solidFill>
                  <a:srgbClr val="0070C0"/>
                </a:solidFill>
                <a:latin typeface="Times New Roman"/>
                <a:ea typeface="Times New Roman"/>
                <a:cs typeface="Times New Roman"/>
                <a:sym typeface="Times New Roman"/>
              </a:rPr>
              <a:t>қолдануға</a:t>
            </a:r>
            <a:r>
              <a:rPr lang="en-US" sz="3367" dirty="0">
                <a:solidFill>
                  <a:srgbClr val="0070C0"/>
                </a:solidFill>
                <a:latin typeface="Times New Roman"/>
                <a:ea typeface="Times New Roman"/>
                <a:cs typeface="Times New Roman"/>
                <a:sym typeface="Times New Roman"/>
              </a:rPr>
              <a:t> болады.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TextBox 2"/>
          <p:cNvSpPr txBox="1"/>
          <p:nvPr/>
        </p:nvSpPr>
        <p:spPr>
          <a:xfrm>
            <a:off x="1360785" y="460712"/>
            <a:ext cx="15566429" cy="7680733"/>
          </a:xfrm>
          <a:prstGeom prst="rect">
            <a:avLst/>
          </a:prstGeom>
        </p:spPr>
        <p:txBody>
          <a:bodyPr lIns="0" tIns="0" rIns="0" bIns="0" rtlCol="0" anchor="t">
            <a:spAutoFit/>
          </a:bodyPr>
          <a:lstStyle/>
          <a:p>
            <a:pPr algn="ctr">
              <a:lnSpc>
                <a:spcPts val="4277"/>
              </a:lnSpc>
            </a:pPr>
            <a:endParaRPr dirty="0"/>
          </a:p>
          <a:p>
            <a:pPr algn="ctr">
              <a:lnSpc>
                <a:spcPts val="4277"/>
              </a:lnSpc>
            </a:pPr>
            <a:endParaRPr dirty="0"/>
          </a:p>
          <a:p>
            <a:pPr algn="ctr">
              <a:lnSpc>
                <a:spcPts val="4277"/>
              </a:lnSpc>
            </a:pPr>
            <a:endParaRPr dirty="0"/>
          </a:p>
          <a:p>
            <a:pPr algn="ctr">
              <a:lnSpc>
                <a:spcPts val="4277"/>
              </a:lnSpc>
            </a:pPr>
            <a:endParaRPr dirty="0"/>
          </a:p>
          <a:p>
            <a:pPr algn="ctr">
              <a:lnSpc>
                <a:spcPts val="4277"/>
              </a:lnSpc>
            </a:pPr>
            <a:r>
              <a:rPr lang="en-US" sz="3712" b="1" spc="271" dirty="0" err="1">
                <a:solidFill>
                  <a:srgbClr val="2B4472"/>
                </a:solidFill>
                <a:latin typeface="Times New Roman Bold"/>
                <a:ea typeface="Times New Roman Bold"/>
                <a:cs typeface="Times New Roman Bold"/>
                <a:sym typeface="Times New Roman Bold"/>
              </a:rPr>
              <a:t>Тесттік</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нормалар</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бұл</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белгілі</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бір</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тесттен</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алынған</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нәтижелерді</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салыстыру</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үшін</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қолданылатын</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стандарттар</a:t>
            </a:r>
            <a:r>
              <a:rPr lang="en-US" sz="3712" b="1" spc="271" dirty="0">
                <a:solidFill>
                  <a:srgbClr val="2B4472"/>
                </a:solidFill>
                <a:latin typeface="Times New Roman Bold"/>
                <a:ea typeface="Times New Roman Bold"/>
                <a:cs typeface="Times New Roman Bold"/>
                <a:sym typeface="Times New Roman Bold"/>
              </a:rPr>
              <a:t>. Олар жеке </a:t>
            </a:r>
            <a:r>
              <a:rPr lang="en-US" sz="3712" b="1" spc="271" dirty="0" err="1">
                <a:solidFill>
                  <a:srgbClr val="2B4472"/>
                </a:solidFill>
                <a:latin typeface="Times New Roman Bold"/>
                <a:ea typeface="Times New Roman Bold"/>
                <a:cs typeface="Times New Roman Bold"/>
                <a:sym typeface="Times New Roman Bold"/>
              </a:rPr>
              <a:t>адамның</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немесе</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топтың</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нәтижелерін</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басқа</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популяцияның</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нәтижелерімен</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салыстыруға</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мүмкіндік</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береді</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Тесттік</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нормалар</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белгілі</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бір</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топтағы</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орташа</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көрсеткіштер</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мен</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стандартты</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ауытқуларды</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пайдаланып</a:t>
            </a:r>
            <a:r>
              <a:rPr lang="en-US" sz="3712" b="1" spc="271" dirty="0">
                <a:solidFill>
                  <a:srgbClr val="2B4472"/>
                </a:solidFill>
                <a:latin typeface="Times New Roman Bold"/>
                <a:ea typeface="Times New Roman Bold"/>
                <a:cs typeface="Times New Roman Bold"/>
                <a:sym typeface="Times New Roman Bold"/>
              </a:rPr>
              <a:t>, жеке </a:t>
            </a:r>
            <a:r>
              <a:rPr lang="en-US" sz="3712" b="1" spc="271" dirty="0" err="1">
                <a:solidFill>
                  <a:srgbClr val="2B4472"/>
                </a:solidFill>
                <a:latin typeface="Times New Roman Bold"/>
                <a:ea typeface="Times New Roman Bold"/>
                <a:cs typeface="Times New Roman Bold"/>
                <a:sym typeface="Times New Roman Bold"/>
              </a:rPr>
              <a:t>адамның</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нәтижелерін</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түсіндіруге</a:t>
            </a:r>
            <a:r>
              <a:rPr lang="en-US" sz="3712" b="1" spc="271" dirty="0">
                <a:solidFill>
                  <a:srgbClr val="2B4472"/>
                </a:solidFill>
                <a:latin typeface="Times New Roman Bold"/>
                <a:ea typeface="Times New Roman Bold"/>
                <a:cs typeface="Times New Roman Bold"/>
                <a:sym typeface="Times New Roman Bold"/>
              </a:rPr>
              <a:t> </a:t>
            </a:r>
            <a:r>
              <a:rPr lang="en-US" sz="3712" b="1" spc="271" dirty="0" err="1">
                <a:solidFill>
                  <a:srgbClr val="2B4472"/>
                </a:solidFill>
                <a:latin typeface="Times New Roman Bold"/>
                <a:ea typeface="Times New Roman Bold"/>
                <a:cs typeface="Times New Roman Bold"/>
                <a:sym typeface="Times New Roman Bold"/>
              </a:rPr>
              <a:t>көмектеседі</a:t>
            </a:r>
            <a:r>
              <a:rPr lang="en-US" sz="3712" b="1" spc="271" dirty="0">
                <a:solidFill>
                  <a:srgbClr val="2B4472"/>
                </a:solidFill>
                <a:latin typeface="Times New Roman Bold"/>
                <a:ea typeface="Times New Roman Bold"/>
                <a:cs typeface="Times New Roman Bold"/>
                <a:sym typeface="Times New Roman Bold"/>
              </a:rPr>
              <a:t>.</a:t>
            </a:r>
          </a:p>
          <a:p>
            <a:pPr algn="ctr">
              <a:lnSpc>
                <a:spcPts val="4277"/>
              </a:lnSpc>
            </a:pPr>
            <a:endParaRPr dirty="0"/>
          </a:p>
          <a:p>
            <a:pPr algn="ctr">
              <a:lnSpc>
                <a:spcPts val="4277"/>
              </a:lnSpc>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a:off x="2547022" y="2172204"/>
            <a:ext cx="13193957" cy="38100"/>
          </a:xfrm>
          <a:prstGeom prst="line">
            <a:avLst/>
          </a:prstGeom>
          <a:ln w="19050" cap="rnd">
            <a:solidFill>
              <a:srgbClr val="000000"/>
            </a:solidFill>
            <a:prstDash val="solid"/>
            <a:headEnd type="none" w="sm" len="sm"/>
            <a:tailEnd type="none" w="sm" len="sm"/>
          </a:ln>
        </p:spPr>
      </p:sp>
      <p:sp>
        <p:nvSpPr>
          <p:cNvPr id="3" name="TextBox 3"/>
          <p:cNvSpPr txBox="1"/>
          <p:nvPr/>
        </p:nvSpPr>
        <p:spPr>
          <a:xfrm>
            <a:off x="1415393" y="962025"/>
            <a:ext cx="15457215" cy="1718294"/>
          </a:xfrm>
          <a:prstGeom prst="rect">
            <a:avLst/>
          </a:prstGeom>
        </p:spPr>
        <p:txBody>
          <a:bodyPr lIns="0" tIns="0" rIns="0" bIns="0" rtlCol="0" anchor="t">
            <a:spAutoFit/>
          </a:bodyPr>
          <a:lstStyle/>
          <a:p>
            <a:pPr algn="ctr">
              <a:lnSpc>
                <a:spcPts val="4316"/>
              </a:lnSpc>
            </a:pPr>
            <a:r>
              <a:rPr lang="en-US" sz="3747" b="1" spc="273">
                <a:solidFill>
                  <a:srgbClr val="000000"/>
                </a:solidFill>
                <a:latin typeface="Times New Roman Bold"/>
                <a:ea typeface="Times New Roman Bold"/>
                <a:cs typeface="Times New Roman Bold"/>
                <a:sym typeface="Times New Roman Bold"/>
              </a:rPr>
              <a:t>Тест нормаларын орнату және статистикалық негіздеу келесі қадамдарды қамтиды: </a:t>
            </a:r>
          </a:p>
          <a:p>
            <a:pPr algn="ctr">
              <a:lnSpc>
                <a:spcPts val="4316"/>
              </a:lnSpc>
            </a:pPr>
            <a:endParaRPr/>
          </a:p>
        </p:txBody>
      </p:sp>
      <p:sp>
        <p:nvSpPr>
          <p:cNvPr id="4" name="TextBox 4"/>
          <p:cNvSpPr txBox="1"/>
          <p:nvPr/>
        </p:nvSpPr>
        <p:spPr>
          <a:xfrm>
            <a:off x="1524000" y="2476500"/>
            <a:ext cx="15468600" cy="6694140"/>
          </a:xfrm>
          <a:prstGeom prst="rect">
            <a:avLst/>
          </a:prstGeom>
        </p:spPr>
        <p:txBody>
          <a:bodyPr wrap="square" lIns="0" tIns="0" rIns="0" bIns="0" rtlCol="0" anchor="t">
            <a:spAutoFit/>
          </a:bodyPr>
          <a:lstStyle/>
          <a:p>
            <a:pPr>
              <a:lnSpc>
                <a:spcPts val="2930"/>
              </a:lnSpc>
            </a:pPr>
            <a:r>
              <a:rPr lang="en-US" sz="2800" b="1" spc="185" dirty="0" smtClean="0">
                <a:solidFill>
                  <a:srgbClr val="000000"/>
                </a:solidFill>
                <a:latin typeface="Times New Roman" pitchFamily="18" charset="0"/>
                <a:ea typeface="Times New Roman Bold"/>
                <a:cs typeface="Times New Roman" pitchFamily="18" charset="0"/>
                <a:sym typeface="Times New Roman Bold"/>
              </a:rPr>
              <a:t>1</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Іріктеу</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және</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репрезентативтілік</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spc="185" dirty="0" err="1">
                <a:solidFill>
                  <a:srgbClr val="000000"/>
                </a:solidFill>
                <a:latin typeface="Times New Roman" pitchFamily="18" charset="0"/>
                <a:ea typeface="Times New Roman"/>
                <a:cs typeface="Times New Roman" pitchFamily="18" charset="0"/>
                <a:sym typeface="Times New Roman"/>
              </a:rPr>
              <a:t>Тест</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нормаларын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әзірлеу</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үшін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репрезентативті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іріктеу</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қажет</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Бұл</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іріктеу</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тестті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пайдаланатын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популяцияны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мысалы</a:t>
            </a:r>
            <a:r>
              <a:rPr lang="en-US" sz="2800" spc="185" dirty="0">
                <a:solidFill>
                  <a:srgbClr val="000000"/>
                </a:solidFill>
                <a:latin typeface="Times New Roman" pitchFamily="18" charset="0"/>
                <a:ea typeface="Times New Roman"/>
                <a:cs typeface="Times New Roman" pitchFamily="18" charset="0"/>
                <a:sym typeface="Times New Roman"/>
              </a:rPr>
              <a:t>, жас, </a:t>
            </a:r>
            <a:r>
              <a:rPr lang="en-US" sz="2800" spc="185" dirty="0" err="1">
                <a:solidFill>
                  <a:srgbClr val="000000"/>
                </a:solidFill>
                <a:latin typeface="Times New Roman" pitchFamily="18" charset="0"/>
                <a:ea typeface="Times New Roman"/>
                <a:cs typeface="Times New Roman" pitchFamily="18" charset="0"/>
                <a:sym typeface="Times New Roman"/>
              </a:rPr>
              <a:t>жыныс</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мәдениет</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және</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т.б</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дұрыс</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көрсетуі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керек</a:t>
            </a:r>
            <a:r>
              <a:rPr lang="en-US" sz="2800" spc="185" dirty="0">
                <a:solidFill>
                  <a:srgbClr val="000000"/>
                </a:solidFill>
                <a:latin typeface="Times New Roman" pitchFamily="18" charset="0"/>
                <a:ea typeface="Times New Roman"/>
                <a:cs typeface="Times New Roman" pitchFamily="18" charset="0"/>
                <a:sym typeface="Times New Roman"/>
              </a:rPr>
              <a:t>. </a:t>
            </a:r>
          </a:p>
          <a:p>
            <a:pPr>
              <a:lnSpc>
                <a:spcPts val="2930"/>
              </a:lnSpc>
            </a:pPr>
            <a:r>
              <a:rPr lang="en-US" sz="2800" b="1" spc="185" dirty="0">
                <a:solidFill>
                  <a:srgbClr val="000000"/>
                </a:solidFill>
                <a:latin typeface="Times New Roman" pitchFamily="18" charset="0"/>
                <a:ea typeface="Times New Roman Bold"/>
                <a:cs typeface="Times New Roman" pitchFamily="18" charset="0"/>
                <a:sym typeface="Times New Roman Bold"/>
              </a:rPr>
              <a:t>2. </a:t>
            </a:r>
            <a:r>
              <a:rPr lang="en-US" sz="2800" b="1" spc="185" dirty="0" err="1">
                <a:solidFill>
                  <a:srgbClr val="000000"/>
                </a:solidFill>
                <a:latin typeface="Times New Roman" pitchFamily="18" charset="0"/>
                <a:ea typeface="Times New Roman Bold"/>
                <a:cs typeface="Times New Roman" pitchFamily="18" charset="0"/>
                <a:sym typeface="Times New Roman Bold"/>
              </a:rPr>
              <a:t>Орташа</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мән</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және</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медиана</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spc="185" dirty="0" err="1">
                <a:solidFill>
                  <a:srgbClr val="000000"/>
                </a:solidFill>
                <a:latin typeface="Times New Roman" pitchFamily="18" charset="0"/>
                <a:ea typeface="Times New Roman"/>
                <a:cs typeface="Times New Roman" pitchFamily="18" charset="0"/>
                <a:sym typeface="Times New Roman"/>
              </a:rPr>
              <a:t>Тест</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нәтижелерінің</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орташа</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мәні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тесттен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өткен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топтың</a:t>
            </a:r>
            <a:r>
              <a:rPr lang="en-US" sz="2800" spc="185" dirty="0">
                <a:solidFill>
                  <a:srgbClr val="000000"/>
                </a:solidFill>
                <a:latin typeface="Times New Roman" pitchFamily="18" charset="0"/>
                <a:ea typeface="Times New Roman"/>
                <a:cs typeface="Times New Roman" pitchFamily="18" charset="0"/>
                <a:sym typeface="Times New Roman"/>
              </a:rPr>
              <a:t> жалпы </a:t>
            </a:r>
            <a:r>
              <a:rPr lang="en-US" sz="2800" spc="185" dirty="0" err="1">
                <a:solidFill>
                  <a:srgbClr val="000000"/>
                </a:solidFill>
                <a:latin typeface="Times New Roman" pitchFamily="18" charset="0"/>
                <a:ea typeface="Times New Roman"/>
                <a:cs typeface="Times New Roman" pitchFamily="18" charset="0"/>
                <a:sym typeface="Times New Roman"/>
              </a:rPr>
              <a:t>деңгейін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көрсетеді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Медиана</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орталық</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мән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яғни</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нәтижелердің</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жартысы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одан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жоғары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жартысы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төмен</a:t>
            </a:r>
            <a:r>
              <a:rPr lang="en-US" sz="2800" spc="185" dirty="0">
                <a:solidFill>
                  <a:srgbClr val="000000"/>
                </a:solidFill>
                <a:latin typeface="Times New Roman" pitchFamily="18" charset="0"/>
                <a:ea typeface="Times New Roman"/>
                <a:cs typeface="Times New Roman" pitchFamily="18" charset="0"/>
                <a:sym typeface="Times New Roman"/>
              </a:rPr>
              <a:t>.</a:t>
            </a:r>
          </a:p>
          <a:p>
            <a:pPr>
              <a:lnSpc>
                <a:spcPts val="2930"/>
              </a:lnSpc>
            </a:pP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b="1" spc="185" dirty="0">
                <a:solidFill>
                  <a:srgbClr val="000000"/>
                </a:solidFill>
                <a:latin typeface="Times New Roman" pitchFamily="18" charset="0"/>
                <a:ea typeface="Times New Roman Bold"/>
                <a:cs typeface="Times New Roman" pitchFamily="18" charset="0"/>
                <a:sym typeface="Times New Roman Bold"/>
              </a:rPr>
              <a:t>3. </a:t>
            </a:r>
            <a:r>
              <a:rPr lang="en-US" sz="2800" b="1" spc="185" dirty="0" err="1">
                <a:solidFill>
                  <a:srgbClr val="000000"/>
                </a:solidFill>
                <a:latin typeface="Times New Roman" pitchFamily="18" charset="0"/>
                <a:ea typeface="Times New Roman Bold"/>
                <a:cs typeface="Times New Roman" pitchFamily="18" charset="0"/>
                <a:sym typeface="Times New Roman Bold"/>
              </a:rPr>
              <a:t>Стандартты</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ауытқу</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spc="185" dirty="0" err="1">
                <a:solidFill>
                  <a:srgbClr val="000000"/>
                </a:solidFill>
                <a:latin typeface="Times New Roman" pitchFamily="18" charset="0"/>
                <a:ea typeface="Times New Roman"/>
                <a:cs typeface="Times New Roman" pitchFamily="18" charset="0"/>
                <a:sym typeface="Times New Roman"/>
              </a:rPr>
              <a:t>Стандартты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ауытқу</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тест</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нәтижелерінің</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әртүрлілігін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көрсетеді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Бұл</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тест</a:t>
            </a:r>
            <a:r>
              <a:rPr lang="en-US" sz="2800" spc="185" dirty="0">
                <a:solidFill>
                  <a:srgbClr val="000000"/>
                </a:solidFill>
                <a:latin typeface="Times New Roman" pitchFamily="18" charset="0"/>
                <a:ea typeface="Times New Roman"/>
                <a:cs typeface="Times New Roman" pitchFamily="18" charset="0"/>
                <a:sym typeface="Times New Roman"/>
              </a:rPr>
              <a:t> бойынша </a:t>
            </a:r>
            <a:r>
              <a:rPr lang="en-US" sz="2800" spc="185" dirty="0" err="1">
                <a:solidFill>
                  <a:srgbClr val="000000"/>
                </a:solidFill>
                <a:latin typeface="Times New Roman" pitchFamily="18" charset="0"/>
                <a:ea typeface="Times New Roman"/>
                <a:cs typeface="Times New Roman" pitchFamily="18" charset="0"/>
                <a:sym typeface="Times New Roman"/>
              </a:rPr>
              <a:t>орташа</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мәннен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қаншалықты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ауытқулар</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бар</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екенін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анықтайды</a:t>
            </a:r>
            <a:r>
              <a:rPr lang="en-US" sz="2800" spc="185" dirty="0">
                <a:solidFill>
                  <a:srgbClr val="000000"/>
                </a:solidFill>
                <a:latin typeface="Times New Roman" pitchFamily="18" charset="0"/>
                <a:ea typeface="Times New Roman"/>
                <a:cs typeface="Times New Roman" pitchFamily="18" charset="0"/>
                <a:sym typeface="Times New Roman"/>
              </a:rPr>
              <a:t>. </a:t>
            </a:r>
          </a:p>
          <a:p>
            <a:pPr>
              <a:lnSpc>
                <a:spcPts val="2930"/>
              </a:lnSpc>
            </a:pPr>
            <a:r>
              <a:rPr lang="en-US" sz="2800" b="1" spc="185" dirty="0">
                <a:solidFill>
                  <a:srgbClr val="000000"/>
                </a:solidFill>
                <a:latin typeface="Times New Roman" pitchFamily="18" charset="0"/>
                <a:ea typeface="Times New Roman Bold"/>
                <a:cs typeface="Times New Roman" pitchFamily="18" charset="0"/>
                <a:sym typeface="Times New Roman Bold"/>
              </a:rPr>
              <a:t>4. З-</a:t>
            </a:r>
            <a:r>
              <a:rPr lang="en-US" sz="2800" b="1" spc="185" dirty="0" err="1">
                <a:solidFill>
                  <a:srgbClr val="000000"/>
                </a:solidFill>
                <a:latin typeface="Times New Roman" pitchFamily="18" charset="0"/>
                <a:ea typeface="Times New Roman Bold"/>
                <a:cs typeface="Times New Roman" pitchFamily="18" charset="0"/>
                <a:sym typeface="Times New Roman Bold"/>
              </a:rPr>
              <a:t>баллдар</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және</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процентильдер</a:t>
            </a:r>
            <a:r>
              <a:rPr lang="en-US" sz="2800" spc="185" dirty="0">
                <a:solidFill>
                  <a:srgbClr val="000000"/>
                </a:solidFill>
                <a:latin typeface="Times New Roman" pitchFamily="18" charset="0"/>
                <a:ea typeface="Times New Roman"/>
                <a:cs typeface="Times New Roman" pitchFamily="18" charset="0"/>
                <a:sym typeface="Times New Roman"/>
              </a:rPr>
              <a:t> З-</a:t>
            </a:r>
            <a:r>
              <a:rPr lang="en-US" sz="2800" spc="185" dirty="0" err="1">
                <a:solidFill>
                  <a:srgbClr val="000000"/>
                </a:solidFill>
                <a:latin typeface="Times New Roman" pitchFamily="18" charset="0"/>
                <a:ea typeface="Times New Roman"/>
                <a:cs typeface="Times New Roman" pitchFamily="18" charset="0"/>
                <a:sym typeface="Times New Roman"/>
              </a:rPr>
              <a:t>баллдар</a:t>
            </a:r>
            <a:r>
              <a:rPr lang="en-US" sz="2800" spc="185" dirty="0">
                <a:solidFill>
                  <a:srgbClr val="000000"/>
                </a:solidFill>
                <a:latin typeface="Times New Roman" pitchFamily="18" charset="0"/>
                <a:ea typeface="Times New Roman"/>
                <a:cs typeface="Times New Roman" pitchFamily="18" charset="0"/>
                <a:sym typeface="Times New Roman"/>
              </a:rPr>
              <a:t>– жеке </a:t>
            </a:r>
            <a:r>
              <a:rPr lang="en-US" sz="2800" spc="185" dirty="0" err="1">
                <a:solidFill>
                  <a:srgbClr val="000000"/>
                </a:solidFill>
                <a:latin typeface="Times New Roman" pitchFamily="18" charset="0"/>
                <a:ea typeface="Times New Roman"/>
                <a:cs typeface="Times New Roman" pitchFamily="18" charset="0"/>
                <a:sym typeface="Times New Roman"/>
              </a:rPr>
              <a:t>нәтижені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тесттің</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орташа</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мәні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мен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стандартты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ауытқуы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арқылы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көрсететін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өлшем</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Процентильдер</a:t>
            </a:r>
            <a:r>
              <a:rPr lang="en-US" sz="2800" spc="185" dirty="0">
                <a:solidFill>
                  <a:srgbClr val="000000"/>
                </a:solidFill>
                <a:latin typeface="Times New Roman" pitchFamily="18" charset="0"/>
                <a:ea typeface="Times New Roman"/>
                <a:cs typeface="Times New Roman" pitchFamily="18" charset="0"/>
                <a:sym typeface="Times New Roman"/>
              </a:rPr>
              <a:t>– жеке </a:t>
            </a:r>
            <a:r>
              <a:rPr lang="en-US" sz="2800" spc="185" dirty="0" err="1">
                <a:solidFill>
                  <a:srgbClr val="000000"/>
                </a:solidFill>
                <a:latin typeface="Times New Roman" pitchFamily="18" charset="0"/>
                <a:ea typeface="Times New Roman"/>
                <a:cs typeface="Times New Roman" pitchFamily="18" charset="0"/>
                <a:sym typeface="Times New Roman"/>
              </a:rPr>
              <a:t>нәтижені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топтағы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барлық</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басқа</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нәтижелермен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салыстыра</a:t>
            </a:r>
            <a:r>
              <a:rPr lang="en-US" sz="2800" spc="185" dirty="0">
                <a:solidFill>
                  <a:srgbClr val="000000"/>
                </a:solidFill>
                <a:latin typeface="Times New Roman" pitchFamily="18" charset="0"/>
                <a:ea typeface="Times New Roman"/>
                <a:cs typeface="Times New Roman" pitchFamily="18" charset="0"/>
                <a:sym typeface="Times New Roman"/>
              </a:rPr>
              <a:t> отырып, </a:t>
            </a:r>
            <a:r>
              <a:rPr lang="en-US" sz="2800" spc="185" dirty="0" err="1">
                <a:solidFill>
                  <a:srgbClr val="000000"/>
                </a:solidFill>
                <a:latin typeface="Times New Roman" pitchFamily="18" charset="0"/>
                <a:ea typeface="Times New Roman"/>
                <a:cs typeface="Times New Roman" pitchFamily="18" charset="0"/>
                <a:sym typeface="Times New Roman"/>
              </a:rPr>
              <a:t>қай</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жерде</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тұрғанын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анықтайды</a:t>
            </a:r>
            <a:r>
              <a:rPr lang="en-US" sz="2800" spc="185" dirty="0">
                <a:solidFill>
                  <a:srgbClr val="000000"/>
                </a:solidFill>
                <a:latin typeface="Times New Roman" pitchFamily="18" charset="0"/>
                <a:ea typeface="Times New Roman"/>
                <a:cs typeface="Times New Roman" pitchFamily="18" charset="0"/>
                <a:sym typeface="Times New Roman"/>
              </a:rPr>
              <a:t>. </a:t>
            </a:r>
          </a:p>
          <a:p>
            <a:pPr>
              <a:lnSpc>
                <a:spcPts val="2930"/>
              </a:lnSpc>
            </a:pPr>
            <a:r>
              <a:rPr lang="en-US" sz="2800" b="1" spc="185" dirty="0">
                <a:solidFill>
                  <a:srgbClr val="000000"/>
                </a:solidFill>
                <a:latin typeface="Times New Roman" pitchFamily="18" charset="0"/>
                <a:ea typeface="Times New Roman Bold"/>
                <a:cs typeface="Times New Roman" pitchFamily="18" charset="0"/>
                <a:sym typeface="Times New Roman Bold"/>
              </a:rPr>
              <a:t>5. </a:t>
            </a:r>
            <a:r>
              <a:rPr lang="en-US" sz="2800" b="1" spc="185" dirty="0" err="1">
                <a:solidFill>
                  <a:srgbClr val="000000"/>
                </a:solidFill>
                <a:latin typeface="Times New Roman" pitchFamily="18" charset="0"/>
                <a:ea typeface="Times New Roman Bold"/>
                <a:cs typeface="Times New Roman" pitchFamily="18" charset="0"/>
                <a:sym typeface="Times New Roman Bold"/>
              </a:rPr>
              <a:t>Қалыпты</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бөлу</a:t>
            </a:r>
            <a:r>
              <a:rPr lang="en-US" sz="2800" b="1" spc="185" dirty="0">
                <a:solidFill>
                  <a:srgbClr val="000000"/>
                </a:solidFill>
                <a:latin typeface="Times New Roman" pitchFamily="18" charset="0"/>
                <a:ea typeface="Times New Roman Bold"/>
                <a:cs typeface="Times New Roman" pitchFamily="18" charset="0"/>
                <a:sym typeface="Times New Roman Bold"/>
              </a:rPr>
              <a:t>.</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Тест</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нәтижелерін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интерпретациялау</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үшін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көптеген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психологиялық</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тесттер</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қалыпты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бөлуді</a:t>
            </a:r>
            <a:r>
              <a:rPr lang="en-US" sz="2800" spc="185" dirty="0">
                <a:solidFill>
                  <a:srgbClr val="000000"/>
                </a:solidFill>
                <a:latin typeface="Times New Roman" pitchFamily="18" charset="0"/>
                <a:ea typeface="Times New Roman"/>
                <a:cs typeface="Times New Roman" pitchFamily="18" charset="0"/>
                <a:sym typeface="Times New Roman"/>
              </a:rPr>
              <a:t>(</a:t>
            </a:r>
            <a:r>
              <a:rPr lang="en-US" sz="2800" spc="185" dirty="0" err="1">
                <a:solidFill>
                  <a:srgbClr val="000000"/>
                </a:solidFill>
                <a:latin typeface="Times New Roman" pitchFamily="18" charset="0"/>
                <a:ea typeface="Times New Roman"/>
                <a:cs typeface="Times New Roman" pitchFamily="18" charset="0"/>
                <a:sym typeface="Times New Roman"/>
              </a:rPr>
              <a:t>немесе</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Гаусс</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қисығын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қолданады</a:t>
            </a:r>
            <a:r>
              <a:rPr lang="en-US" sz="2800" spc="185" dirty="0">
                <a:solidFill>
                  <a:srgbClr val="000000"/>
                </a:solidFill>
                <a:latin typeface="Times New Roman" pitchFamily="18" charset="0"/>
                <a:ea typeface="Times New Roman"/>
                <a:cs typeface="Times New Roman" pitchFamily="18" charset="0"/>
                <a:sym typeface="Times New Roman"/>
              </a:rPr>
              <a:t>. </a:t>
            </a:r>
          </a:p>
          <a:p>
            <a:pPr>
              <a:lnSpc>
                <a:spcPts val="2930"/>
              </a:lnSpc>
            </a:pPr>
            <a:r>
              <a:rPr lang="en-US" sz="2800" b="1" spc="185" dirty="0">
                <a:solidFill>
                  <a:srgbClr val="000000"/>
                </a:solidFill>
                <a:latin typeface="Times New Roman" pitchFamily="18" charset="0"/>
                <a:ea typeface="Times New Roman Bold"/>
                <a:cs typeface="Times New Roman" pitchFamily="18" charset="0"/>
                <a:sym typeface="Times New Roman Bold"/>
              </a:rPr>
              <a:t>6. </a:t>
            </a:r>
            <a:r>
              <a:rPr lang="en-US" sz="2800" b="1" spc="185" dirty="0" err="1">
                <a:solidFill>
                  <a:srgbClr val="000000"/>
                </a:solidFill>
                <a:latin typeface="Times New Roman" pitchFamily="18" charset="0"/>
                <a:ea typeface="Times New Roman Bold"/>
                <a:cs typeface="Times New Roman" pitchFamily="18" charset="0"/>
                <a:sym typeface="Times New Roman Bold"/>
              </a:rPr>
              <a:t>Сенімділік</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және</a:t>
            </a:r>
            <a:r>
              <a:rPr lang="en-US" sz="2800" b="1" spc="185" dirty="0">
                <a:solidFill>
                  <a:srgbClr val="000000"/>
                </a:solidFill>
                <a:latin typeface="Times New Roman" pitchFamily="18" charset="0"/>
                <a:ea typeface="Times New Roman Bold"/>
                <a:cs typeface="Times New Roman" pitchFamily="18" charset="0"/>
                <a:sym typeface="Times New Roman Bold"/>
              </a:rPr>
              <a:t> </a:t>
            </a:r>
            <a:r>
              <a:rPr lang="en-US" sz="2800" b="1" spc="185" dirty="0" err="1">
                <a:solidFill>
                  <a:srgbClr val="000000"/>
                </a:solidFill>
                <a:latin typeface="Times New Roman" pitchFamily="18" charset="0"/>
                <a:ea typeface="Times New Roman Bold"/>
                <a:cs typeface="Times New Roman" pitchFamily="18" charset="0"/>
                <a:sym typeface="Times New Roman Bold"/>
              </a:rPr>
              <a:t>валидтілік</a:t>
            </a:r>
            <a:r>
              <a:rPr lang="en-US" sz="2800" spc="185" dirty="0" err="1">
                <a:solidFill>
                  <a:srgbClr val="000000"/>
                </a:solidFill>
                <a:latin typeface="Times New Roman" pitchFamily="18" charset="0"/>
                <a:ea typeface="Times New Roman"/>
                <a:cs typeface="Times New Roman" pitchFamily="18" charset="0"/>
                <a:sym typeface="Times New Roman"/>
              </a:rPr>
              <a:t>.Тест</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нормаларын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құрастыру</a:t>
            </a:r>
            <a:r>
              <a:rPr lang="en-US" sz="2800" spc="185" dirty="0">
                <a:solidFill>
                  <a:srgbClr val="000000"/>
                </a:solidFill>
                <a:latin typeface="Times New Roman" pitchFamily="18" charset="0"/>
                <a:ea typeface="Times New Roman"/>
                <a:cs typeface="Times New Roman" pitchFamily="18" charset="0"/>
                <a:sym typeface="Times New Roman"/>
              </a:rPr>
              <a:t> процесінде </a:t>
            </a:r>
            <a:r>
              <a:rPr lang="en-US" sz="2800" spc="185" dirty="0" err="1">
                <a:solidFill>
                  <a:srgbClr val="000000"/>
                </a:solidFill>
                <a:latin typeface="Times New Roman" pitchFamily="18" charset="0"/>
                <a:ea typeface="Times New Roman"/>
                <a:cs typeface="Times New Roman" pitchFamily="18" charset="0"/>
                <a:sym typeface="Times New Roman"/>
              </a:rPr>
              <a:t>тесттің</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сенімділігі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мен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валидтілігін</a:t>
            </a:r>
            <a:r>
              <a:rPr lang="en-US" sz="2800" spc="185" dirty="0">
                <a:solidFill>
                  <a:srgbClr val="000000"/>
                </a:solidFill>
                <a:latin typeface="Times New Roman" pitchFamily="18" charset="0"/>
                <a:ea typeface="Times New Roman"/>
                <a:cs typeface="Times New Roman" pitchFamily="18" charset="0"/>
                <a:sym typeface="Times New Roman"/>
              </a:rPr>
              <a:t> тексеру </a:t>
            </a:r>
            <a:r>
              <a:rPr lang="en-US" sz="2800" spc="185" dirty="0" err="1">
                <a:solidFill>
                  <a:srgbClr val="000000"/>
                </a:solidFill>
                <a:latin typeface="Times New Roman" pitchFamily="18" charset="0"/>
                <a:ea typeface="Times New Roman"/>
                <a:cs typeface="Times New Roman" pitchFamily="18" charset="0"/>
                <a:sym typeface="Times New Roman"/>
              </a:rPr>
              <a:t>өте</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маңызды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Сенімділік</a:t>
            </a:r>
            <a:r>
              <a:rPr lang="en-US" sz="2800" spc="185" dirty="0">
                <a:solidFill>
                  <a:srgbClr val="000000"/>
                </a:solidFill>
                <a:latin typeface="Times New Roman" pitchFamily="18" charset="0"/>
                <a:ea typeface="Times New Roman"/>
                <a:cs typeface="Times New Roman" pitchFamily="18" charset="0"/>
                <a:sym typeface="Times New Roman"/>
              </a:rPr>
              <a:t> – </a:t>
            </a:r>
            <a:r>
              <a:rPr lang="en-US" sz="2800" spc="185" dirty="0" err="1">
                <a:solidFill>
                  <a:srgbClr val="000000"/>
                </a:solidFill>
                <a:latin typeface="Times New Roman" pitchFamily="18" charset="0"/>
                <a:ea typeface="Times New Roman"/>
                <a:cs typeface="Times New Roman" pitchFamily="18" charset="0"/>
                <a:sym typeface="Times New Roman"/>
              </a:rPr>
              <a:t>тест</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нәтижелерінің</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тұрақтылығы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мен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қайталануын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білдіреді</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ал</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валидтілік</a:t>
            </a:r>
            <a:r>
              <a:rPr lang="en-US" sz="2800" spc="185" dirty="0">
                <a:solidFill>
                  <a:srgbClr val="000000"/>
                </a:solidFill>
                <a:latin typeface="Times New Roman" pitchFamily="18" charset="0"/>
                <a:ea typeface="Times New Roman"/>
                <a:cs typeface="Times New Roman" pitchFamily="18" charset="0"/>
                <a:sym typeface="Times New Roman"/>
              </a:rPr>
              <a:t> – </a:t>
            </a:r>
            <a:r>
              <a:rPr lang="en-US" sz="2800" spc="185" dirty="0" err="1">
                <a:solidFill>
                  <a:srgbClr val="000000"/>
                </a:solidFill>
                <a:latin typeface="Times New Roman" pitchFamily="18" charset="0"/>
                <a:ea typeface="Times New Roman"/>
                <a:cs typeface="Times New Roman" pitchFamily="18" charset="0"/>
                <a:sym typeface="Times New Roman"/>
              </a:rPr>
              <a:t>тесттің</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нақты</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өлшемін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дұрыс</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бағалайтынын</a:t>
            </a:r>
            <a:r>
              <a:rPr lang="en-US" sz="2800" spc="185" dirty="0">
                <a:solidFill>
                  <a:srgbClr val="000000"/>
                </a:solidFill>
                <a:latin typeface="Times New Roman" pitchFamily="18" charset="0"/>
                <a:ea typeface="Times New Roman"/>
                <a:cs typeface="Times New Roman" pitchFamily="18" charset="0"/>
                <a:sym typeface="Times New Roman"/>
              </a:rPr>
              <a:t> </a:t>
            </a:r>
            <a:r>
              <a:rPr lang="en-US" sz="2800" spc="185" dirty="0" err="1">
                <a:solidFill>
                  <a:srgbClr val="000000"/>
                </a:solidFill>
                <a:latin typeface="Times New Roman" pitchFamily="18" charset="0"/>
                <a:ea typeface="Times New Roman"/>
                <a:cs typeface="Times New Roman" pitchFamily="18" charset="0"/>
                <a:sym typeface="Times New Roman"/>
              </a:rPr>
              <a:t>көрсетеді</a:t>
            </a:r>
            <a:r>
              <a:rPr lang="en-US" sz="2800" spc="185" dirty="0">
                <a:solidFill>
                  <a:srgbClr val="000000"/>
                </a:solidFill>
                <a:latin typeface="Times New Roman" pitchFamily="18" charset="0"/>
                <a:ea typeface="Times New Roman"/>
                <a:cs typeface="Times New Roman" pitchFamily="18" charset="0"/>
                <a:sym typeface="Times New Roman"/>
              </a:rPr>
              <a:t>.</a:t>
            </a:r>
          </a:p>
          <a:p>
            <a:pPr algn="ctr">
              <a:lnSpc>
                <a:spcPts val="2930"/>
              </a:lnSpc>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Freeform 3"/>
          <p:cNvSpPr/>
          <p:nvPr/>
        </p:nvSpPr>
        <p:spPr>
          <a:xfrm>
            <a:off x="4672578" y="-14288"/>
            <a:ext cx="6612853" cy="4403980"/>
          </a:xfrm>
          <a:custGeom>
            <a:avLst/>
            <a:gdLst/>
            <a:ahLst/>
            <a:cxnLst/>
            <a:rect l="l" t="t" r="r" b="b"/>
            <a:pathLst>
              <a:path w="6612853" h="4403980">
                <a:moveTo>
                  <a:pt x="0" y="0"/>
                </a:moveTo>
                <a:lnTo>
                  <a:pt x="6612853" y="0"/>
                </a:lnTo>
                <a:lnTo>
                  <a:pt x="6612853" y="4403981"/>
                </a:lnTo>
                <a:lnTo>
                  <a:pt x="0" y="440398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170126" y="-14288"/>
            <a:ext cx="6132162" cy="5349087"/>
          </a:xfrm>
          <a:custGeom>
            <a:avLst/>
            <a:gdLst/>
            <a:ahLst/>
            <a:cxnLst/>
            <a:rect l="l" t="t" r="r" b="b"/>
            <a:pathLst>
              <a:path w="6132162" h="5349087">
                <a:moveTo>
                  <a:pt x="0" y="0"/>
                </a:moveTo>
                <a:lnTo>
                  <a:pt x="6132162" y="0"/>
                </a:lnTo>
                <a:lnTo>
                  <a:pt x="6132162" y="5349088"/>
                </a:lnTo>
                <a:lnTo>
                  <a:pt x="0" y="534908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33745" y="2018570"/>
            <a:ext cx="6601399" cy="8294645"/>
          </a:xfrm>
          <a:custGeom>
            <a:avLst/>
            <a:gdLst/>
            <a:ahLst/>
            <a:cxnLst/>
            <a:rect l="l" t="t" r="r" b="b"/>
            <a:pathLst>
              <a:path w="6601399" h="8294645">
                <a:moveTo>
                  <a:pt x="0" y="0"/>
                </a:moveTo>
                <a:lnTo>
                  <a:pt x="6601399" y="0"/>
                </a:lnTo>
                <a:lnTo>
                  <a:pt x="6601399" y="8294644"/>
                </a:lnTo>
                <a:lnTo>
                  <a:pt x="0" y="8294644"/>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grpSp>
        <p:nvGrpSpPr>
          <p:cNvPr id="6" name="Group 6"/>
          <p:cNvGrpSpPr/>
          <p:nvPr/>
        </p:nvGrpSpPr>
        <p:grpSpPr>
          <a:xfrm>
            <a:off x="0" y="0"/>
            <a:ext cx="5244633" cy="10287000"/>
            <a:chOff x="0" y="0"/>
            <a:chExt cx="6992844" cy="13716000"/>
          </a:xfrm>
        </p:grpSpPr>
        <p:sp>
          <p:nvSpPr>
            <p:cNvPr id="7" name="Freeform 7"/>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8" name="Freeform 8"/>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12" cstate="print">
              <a:extLst>
                <a:ext uri="{96DAC541-7B7A-43D3-8B79-37D633B846F1}">
                  <asvg:svgBlip xmlns:asvg="http://schemas.microsoft.com/office/drawing/2016/SVG/main" xmlns="" r:embed="rId13"/>
                </a:ext>
              </a:extLst>
            </a:blip>
            <a:stretch>
              <a:fillRect/>
            </a:stretch>
          </a:blipFill>
        </p:spPr>
      </p:sp>
      <p:grpSp>
        <p:nvGrpSpPr>
          <p:cNvPr id="11" name="Group 11"/>
          <p:cNvGrpSpPr/>
          <p:nvPr/>
        </p:nvGrpSpPr>
        <p:grpSpPr>
          <a:xfrm>
            <a:off x="0" y="0"/>
            <a:ext cx="5244633" cy="10287000"/>
            <a:chOff x="0" y="0"/>
            <a:chExt cx="6992844" cy="13716000"/>
          </a:xfrm>
        </p:grpSpPr>
        <p:sp>
          <p:nvSpPr>
            <p:cNvPr id="12" name="Freeform 12"/>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13" name="Freeform 13"/>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5" name="Freeform 15"/>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12" cstate="print">
              <a:extLst>
                <a:ext uri="{96DAC541-7B7A-43D3-8B79-37D633B846F1}">
                  <asvg:svgBlip xmlns:asvg="http://schemas.microsoft.com/office/drawing/2016/SVG/main" xmlns="" r:embed="rId13"/>
                </a:ext>
              </a:extLst>
            </a:blip>
            <a:stretch>
              <a:fillRect/>
            </a:stretch>
          </a:blipFill>
        </p:spPr>
      </p:sp>
      <p:grpSp>
        <p:nvGrpSpPr>
          <p:cNvPr id="16" name="Group 16"/>
          <p:cNvGrpSpPr/>
          <p:nvPr/>
        </p:nvGrpSpPr>
        <p:grpSpPr>
          <a:xfrm>
            <a:off x="0" y="0"/>
            <a:ext cx="7808926" cy="10287000"/>
            <a:chOff x="0" y="0"/>
            <a:chExt cx="10411902" cy="13716000"/>
          </a:xfrm>
        </p:grpSpPr>
        <p:sp>
          <p:nvSpPr>
            <p:cNvPr id="17" name="Freeform 17"/>
            <p:cNvSpPr/>
            <p:nvPr/>
          </p:nvSpPr>
          <p:spPr>
            <a:xfrm>
              <a:off x="0" y="0"/>
              <a:ext cx="10411841" cy="13716000"/>
            </a:xfrm>
            <a:custGeom>
              <a:avLst/>
              <a:gdLst/>
              <a:ahLst/>
              <a:cxnLst/>
              <a:rect l="l" t="t" r="r" b="b"/>
              <a:pathLst>
                <a:path w="10411841" h="13716000">
                  <a:moveTo>
                    <a:pt x="0" y="0"/>
                  </a:moveTo>
                  <a:lnTo>
                    <a:pt x="3419094" y="0"/>
                  </a:lnTo>
                  <a:lnTo>
                    <a:pt x="4979416" y="0"/>
                  </a:lnTo>
                  <a:lnTo>
                    <a:pt x="7165848" y="0"/>
                  </a:lnTo>
                  <a:lnTo>
                    <a:pt x="7210044" y="29972"/>
                  </a:lnTo>
                  <a:cubicBezTo>
                    <a:pt x="9264396" y="1509268"/>
                    <a:pt x="10411841" y="4186428"/>
                    <a:pt x="10411841" y="7243318"/>
                  </a:cubicBezTo>
                  <a:cubicBezTo>
                    <a:pt x="10411841" y="9938258"/>
                    <a:pt x="8554339" y="11205718"/>
                    <a:pt x="6663182" y="12749657"/>
                  </a:cubicBezTo>
                  <a:cubicBezTo>
                    <a:pt x="6318758" y="13030836"/>
                    <a:pt x="5977509" y="13306298"/>
                    <a:pt x="5629910" y="13561188"/>
                  </a:cubicBezTo>
                  <a:lnTo>
                    <a:pt x="5406390" y="13716000"/>
                  </a:lnTo>
                  <a:lnTo>
                    <a:pt x="4979416" y="13716000"/>
                  </a:lnTo>
                  <a:lnTo>
                    <a:pt x="3419094" y="13716000"/>
                  </a:lnTo>
                  <a:lnTo>
                    <a:pt x="0" y="13716000"/>
                  </a:lnTo>
                  <a:close/>
                </a:path>
              </a:pathLst>
            </a:custGeom>
            <a:solidFill>
              <a:srgbClr val="FFFFFF">
                <a:alpha val="60000"/>
              </a:srgbClr>
            </a:solidFill>
          </p:spPr>
        </p:sp>
      </p:grpSp>
      <p:sp>
        <p:nvSpPr>
          <p:cNvPr id="18" name="Freeform 18"/>
          <p:cNvSpPr/>
          <p:nvPr/>
        </p:nvSpPr>
        <p:spPr>
          <a:xfrm>
            <a:off x="4627407" y="0"/>
            <a:ext cx="3794584" cy="10287000"/>
          </a:xfrm>
          <a:custGeom>
            <a:avLst/>
            <a:gdLst/>
            <a:ahLst/>
            <a:cxnLst/>
            <a:rect l="l" t="t" r="r" b="b"/>
            <a:pathLst>
              <a:path w="3794584" h="10287000">
                <a:moveTo>
                  <a:pt x="0" y="0"/>
                </a:moveTo>
                <a:lnTo>
                  <a:pt x="3794585" y="0"/>
                </a:lnTo>
                <a:lnTo>
                  <a:pt x="3794585" y="10287000"/>
                </a:lnTo>
                <a:lnTo>
                  <a:pt x="0" y="1028700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19" name="Freeform 19"/>
          <p:cNvSpPr/>
          <p:nvPr/>
        </p:nvSpPr>
        <p:spPr>
          <a:xfrm>
            <a:off x="4388362" y="0"/>
            <a:ext cx="3729483" cy="10287000"/>
          </a:xfrm>
          <a:custGeom>
            <a:avLst/>
            <a:gdLst/>
            <a:ahLst/>
            <a:cxnLst/>
            <a:rect l="l" t="t" r="r" b="b"/>
            <a:pathLst>
              <a:path w="3729483" h="10287000">
                <a:moveTo>
                  <a:pt x="0" y="0"/>
                </a:moveTo>
                <a:lnTo>
                  <a:pt x="3729484" y="0"/>
                </a:lnTo>
                <a:lnTo>
                  <a:pt x="3729484" y="10287000"/>
                </a:lnTo>
                <a:lnTo>
                  <a:pt x="0" y="10287000"/>
                </a:lnTo>
                <a:lnTo>
                  <a:pt x="0" y="0"/>
                </a:lnTo>
                <a:close/>
              </a:path>
            </a:pathLst>
          </a:custGeom>
          <a:blipFill>
            <a:blip r:embed="rId14" cstate="print">
              <a:extLst>
                <a:ext uri="{96DAC541-7B7A-43D3-8B79-37D633B846F1}">
                  <asvg:svgBlip xmlns:asvg="http://schemas.microsoft.com/office/drawing/2016/SVG/main" xmlns="" r:embed="rId15"/>
                </a:ext>
              </a:extLst>
            </a:blip>
            <a:stretch>
              <a:fillRect/>
            </a:stretch>
          </a:blipFill>
        </p:spPr>
      </p:sp>
      <p:sp>
        <p:nvSpPr>
          <p:cNvPr id="20" name="Freeform 20" descr="Отпечаток пальца"/>
          <p:cNvSpPr/>
          <p:nvPr/>
        </p:nvSpPr>
        <p:spPr>
          <a:xfrm>
            <a:off x="209317" y="3752892"/>
            <a:ext cx="4826000" cy="4825999"/>
          </a:xfrm>
          <a:custGeom>
            <a:avLst/>
            <a:gdLst/>
            <a:ahLst/>
            <a:cxnLst/>
            <a:rect l="l" t="t" r="r" b="b"/>
            <a:pathLst>
              <a:path w="4826000" h="4825999">
                <a:moveTo>
                  <a:pt x="0" y="0"/>
                </a:moveTo>
                <a:lnTo>
                  <a:pt x="4825999" y="0"/>
                </a:lnTo>
                <a:lnTo>
                  <a:pt x="4825999" y="4825999"/>
                </a:lnTo>
                <a:lnTo>
                  <a:pt x="0" y="4825999"/>
                </a:lnTo>
                <a:lnTo>
                  <a:pt x="0" y="0"/>
                </a:lnTo>
                <a:close/>
              </a:path>
            </a:pathLst>
          </a:custGeom>
          <a:blipFill>
            <a:blip r:embed="rId16" cstate="print">
              <a:extLst>
                <a:ext uri="{96DAC541-7B7A-43D3-8B79-37D633B846F1}">
                  <asvg:svgBlip xmlns:asvg="http://schemas.microsoft.com/office/drawing/2016/SVG/main" xmlns="" r:embed="rId17"/>
                </a:ext>
              </a:extLst>
            </a:blip>
            <a:stretch>
              <a:fillRect/>
            </a:stretch>
          </a:blipFill>
        </p:spPr>
      </p:sp>
      <p:sp>
        <p:nvSpPr>
          <p:cNvPr id="21" name="TextBox 21"/>
          <p:cNvSpPr txBox="1"/>
          <p:nvPr/>
        </p:nvSpPr>
        <p:spPr>
          <a:xfrm>
            <a:off x="4778268" y="3435468"/>
            <a:ext cx="13048408" cy="4154984"/>
          </a:xfrm>
          <a:prstGeom prst="rect">
            <a:avLst/>
          </a:prstGeom>
        </p:spPr>
        <p:txBody>
          <a:bodyPr lIns="0" tIns="0" rIns="0" bIns="0" rtlCol="0" anchor="t">
            <a:spAutoFit/>
          </a:bodyPr>
          <a:lstStyle/>
          <a:p>
            <a:pPr algn="ctr">
              <a:lnSpc>
                <a:spcPts val="3567"/>
              </a:lnSpc>
            </a:pPr>
            <a:endParaRPr dirty="0"/>
          </a:p>
          <a:p>
            <a:pPr algn="ctr">
              <a:lnSpc>
                <a:spcPts val="3567"/>
              </a:lnSpc>
            </a:pPr>
            <a:endParaRPr dirty="0"/>
          </a:p>
          <a:p>
            <a:pPr algn="ctr">
              <a:lnSpc>
                <a:spcPts val="3567"/>
              </a:lnSpc>
            </a:pPr>
            <a:r>
              <a:rPr lang="en-US" sz="3200" b="1" spc="226" dirty="0">
                <a:solidFill>
                  <a:srgbClr val="000000"/>
                </a:solidFill>
                <a:latin typeface="Times New Roman" pitchFamily="18" charset="0"/>
                <a:ea typeface="Times New Roman Bold"/>
                <a:cs typeface="Times New Roman" pitchFamily="18" charset="0"/>
                <a:sym typeface="Times New Roman Bold"/>
              </a:rPr>
              <a:t>- </a:t>
            </a:r>
            <a:r>
              <a:rPr lang="en-US" sz="3200" b="1" spc="226" dirty="0" err="1">
                <a:solidFill>
                  <a:srgbClr val="000000"/>
                </a:solidFill>
                <a:latin typeface="Times New Roman" pitchFamily="18" charset="0"/>
                <a:ea typeface="Times New Roman Bold"/>
                <a:cs typeface="Times New Roman" pitchFamily="18" charset="0"/>
                <a:sym typeface="Times New Roman Bold"/>
              </a:rPr>
              <a:t>Абсолютті</a:t>
            </a:r>
            <a:r>
              <a:rPr lang="en-US" sz="3200" b="1" spc="226" dirty="0">
                <a:solidFill>
                  <a:srgbClr val="000000"/>
                </a:solidFill>
                <a:latin typeface="Times New Roman" pitchFamily="18" charset="0"/>
                <a:ea typeface="Times New Roman Bold"/>
                <a:cs typeface="Times New Roman" pitchFamily="18" charset="0"/>
                <a:sym typeface="Times New Roman Bold"/>
              </a:rPr>
              <a:t> </a:t>
            </a:r>
            <a:r>
              <a:rPr lang="en-US" sz="3200" b="1" spc="226" dirty="0" err="1">
                <a:solidFill>
                  <a:srgbClr val="000000"/>
                </a:solidFill>
                <a:latin typeface="Times New Roman" pitchFamily="18" charset="0"/>
                <a:ea typeface="Times New Roman Bold"/>
                <a:cs typeface="Times New Roman" pitchFamily="18" charset="0"/>
                <a:sym typeface="Times New Roman Bold"/>
              </a:rPr>
              <a:t>нормалар</a:t>
            </a:r>
            <a:r>
              <a:rPr lang="en-US" sz="3200" b="1" spc="226" dirty="0">
                <a:solidFill>
                  <a:srgbClr val="000000"/>
                </a:solidFill>
                <a:latin typeface="Times New Roman" pitchFamily="18" charset="0"/>
                <a:ea typeface="Times New Roman Bold"/>
                <a:cs typeface="Times New Roman" pitchFamily="18" charset="0"/>
                <a:sym typeface="Times New Roman Bold"/>
              </a:rPr>
              <a:t> </a:t>
            </a:r>
            <a:r>
              <a:rPr lang="en-US" sz="3200" spc="226" dirty="0" err="1">
                <a:solidFill>
                  <a:srgbClr val="000000"/>
                </a:solidFill>
                <a:latin typeface="Times New Roman" pitchFamily="18" charset="0"/>
                <a:ea typeface="Times New Roman"/>
                <a:cs typeface="Times New Roman" pitchFamily="18" charset="0"/>
                <a:sym typeface="Times New Roman"/>
              </a:rPr>
              <a:t>белгілі</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бір</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шекті</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деңгейлерге</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сүйеніп</a:t>
            </a:r>
            <a:r>
              <a:rPr lang="en-US" sz="3200" spc="226" dirty="0">
                <a:solidFill>
                  <a:srgbClr val="000000"/>
                </a:solidFill>
                <a:latin typeface="Times New Roman" pitchFamily="18" charset="0"/>
                <a:ea typeface="Times New Roman"/>
                <a:cs typeface="Times New Roman" pitchFamily="18" charset="0"/>
                <a:sym typeface="Times New Roman"/>
              </a:rPr>
              <a:t>, жеке </a:t>
            </a:r>
            <a:r>
              <a:rPr lang="en-US" sz="3200" spc="226" dirty="0" err="1">
                <a:solidFill>
                  <a:srgbClr val="000000"/>
                </a:solidFill>
                <a:latin typeface="Times New Roman" pitchFamily="18" charset="0"/>
                <a:ea typeface="Times New Roman"/>
                <a:cs typeface="Times New Roman" pitchFamily="18" charset="0"/>
                <a:sym typeface="Times New Roman"/>
              </a:rPr>
              <a:t>нәтижені</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сыртқы</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стандарттармен</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салыстырады</a:t>
            </a:r>
            <a:r>
              <a:rPr lang="en-US" sz="3200" spc="226" dirty="0">
                <a:solidFill>
                  <a:srgbClr val="000000"/>
                </a:solidFill>
                <a:latin typeface="Times New Roman" pitchFamily="18" charset="0"/>
                <a:ea typeface="Times New Roman"/>
                <a:cs typeface="Times New Roman" pitchFamily="18" charset="0"/>
                <a:sym typeface="Times New Roman"/>
              </a:rPr>
              <a:t>.</a:t>
            </a:r>
          </a:p>
          <a:p>
            <a:pPr algn="ctr">
              <a:lnSpc>
                <a:spcPts val="3567"/>
              </a:lnSpc>
            </a:pPr>
            <a:r>
              <a:rPr lang="en-US" sz="3200" b="1" spc="226" dirty="0">
                <a:solidFill>
                  <a:srgbClr val="000000"/>
                </a:solidFill>
                <a:latin typeface="Times New Roman" pitchFamily="18" charset="0"/>
                <a:ea typeface="Times New Roman Bold"/>
                <a:cs typeface="Times New Roman" pitchFamily="18" charset="0"/>
                <a:sym typeface="Times New Roman Bold"/>
              </a:rPr>
              <a:t>- </a:t>
            </a:r>
            <a:r>
              <a:rPr lang="en-US" sz="3200" b="1" spc="226" dirty="0" err="1">
                <a:solidFill>
                  <a:srgbClr val="000000"/>
                </a:solidFill>
                <a:latin typeface="Times New Roman" pitchFamily="18" charset="0"/>
                <a:ea typeface="Times New Roman Bold"/>
                <a:cs typeface="Times New Roman" pitchFamily="18" charset="0"/>
                <a:sym typeface="Times New Roman Bold"/>
              </a:rPr>
              <a:t>Статикалық</a:t>
            </a:r>
            <a:r>
              <a:rPr lang="en-US" sz="3200" b="1" spc="226" dirty="0">
                <a:solidFill>
                  <a:srgbClr val="000000"/>
                </a:solidFill>
                <a:latin typeface="Times New Roman" pitchFamily="18" charset="0"/>
                <a:ea typeface="Times New Roman Bold"/>
                <a:cs typeface="Times New Roman" pitchFamily="18" charset="0"/>
                <a:sym typeface="Times New Roman Bold"/>
              </a:rPr>
              <a:t> </a:t>
            </a:r>
            <a:r>
              <a:rPr lang="en-US" sz="3200" b="1" spc="226" dirty="0" err="1">
                <a:solidFill>
                  <a:srgbClr val="000000"/>
                </a:solidFill>
                <a:latin typeface="Times New Roman" pitchFamily="18" charset="0"/>
                <a:ea typeface="Times New Roman Bold"/>
                <a:cs typeface="Times New Roman" pitchFamily="18" charset="0"/>
                <a:sym typeface="Times New Roman Bold"/>
              </a:rPr>
              <a:t>нормалар</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нәтижелерді</a:t>
            </a:r>
            <a:r>
              <a:rPr lang="en-US" sz="3200" spc="226" dirty="0">
                <a:solidFill>
                  <a:srgbClr val="000000"/>
                </a:solidFill>
                <a:latin typeface="Times New Roman" pitchFamily="18" charset="0"/>
                <a:ea typeface="Times New Roman"/>
                <a:cs typeface="Times New Roman" pitchFamily="18" charset="0"/>
                <a:sym typeface="Times New Roman"/>
              </a:rPr>
              <a:t> жалпы </a:t>
            </a:r>
            <a:r>
              <a:rPr lang="en-US" sz="3200" spc="226" dirty="0" err="1">
                <a:solidFill>
                  <a:srgbClr val="000000"/>
                </a:solidFill>
                <a:latin typeface="Times New Roman" pitchFamily="18" charset="0"/>
                <a:ea typeface="Times New Roman"/>
                <a:cs typeface="Times New Roman" pitchFamily="18" charset="0"/>
                <a:sym typeface="Times New Roman"/>
              </a:rPr>
              <a:t>популяциямен</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салыстырады</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және</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статистикалық</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үлестірімге</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негізделеді</a:t>
            </a:r>
            <a:r>
              <a:rPr lang="en-US" sz="3200" spc="226" dirty="0">
                <a:solidFill>
                  <a:srgbClr val="000000"/>
                </a:solidFill>
                <a:latin typeface="Times New Roman" pitchFamily="18" charset="0"/>
                <a:ea typeface="Times New Roman"/>
                <a:cs typeface="Times New Roman" pitchFamily="18" charset="0"/>
                <a:sym typeface="Times New Roman"/>
              </a:rPr>
              <a:t>.</a:t>
            </a:r>
          </a:p>
          <a:p>
            <a:pPr algn="ctr">
              <a:lnSpc>
                <a:spcPts val="3567"/>
              </a:lnSpc>
            </a:pPr>
            <a:r>
              <a:rPr lang="en-US" sz="3200" b="1" spc="226" dirty="0">
                <a:solidFill>
                  <a:srgbClr val="000000"/>
                </a:solidFill>
                <a:latin typeface="Times New Roman" pitchFamily="18" charset="0"/>
                <a:ea typeface="Times New Roman Bold"/>
                <a:cs typeface="Times New Roman" pitchFamily="18" charset="0"/>
                <a:sym typeface="Times New Roman Bold"/>
              </a:rPr>
              <a:t>- </a:t>
            </a:r>
            <a:r>
              <a:rPr lang="en-US" sz="3200" b="1" spc="226" dirty="0" err="1">
                <a:solidFill>
                  <a:srgbClr val="000000"/>
                </a:solidFill>
                <a:latin typeface="Times New Roman" pitchFamily="18" charset="0"/>
                <a:ea typeface="Times New Roman Bold"/>
                <a:cs typeface="Times New Roman" pitchFamily="18" charset="0"/>
                <a:sym typeface="Times New Roman Bold"/>
              </a:rPr>
              <a:t>Критериалық</a:t>
            </a:r>
            <a:r>
              <a:rPr lang="en-US" sz="3200" b="1" spc="226" dirty="0">
                <a:solidFill>
                  <a:srgbClr val="000000"/>
                </a:solidFill>
                <a:latin typeface="Times New Roman" pitchFamily="18" charset="0"/>
                <a:ea typeface="Times New Roman Bold"/>
                <a:cs typeface="Times New Roman" pitchFamily="18" charset="0"/>
                <a:sym typeface="Times New Roman Bold"/>
              </a:rPr>
              <a:t> </a:t>
            </a:r>
            <a:r>
              <a:rPr lang="en-US" sz="3200" b="1" spc="226" dirty="0" err="1">
                <a:solidFill>
                  <a:srgbClr val="000000"/>
                </a:solidFill>
                <a:latin typeface="Times New Roman" pitchFamily="18" charset="0"/>
                <a:ea typeface="Times New Roman Bold"/>
                <a:cs typeface="Times New Roman" pitchFamily="18" charset="0"/>
                <a:sym typeface="Times New Roman Bold"/>
              </a:rPr>
              <a:t>нормалар</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нақты</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бір</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тапсырманы</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орындау</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қабілетін</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көрсететін</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нәтижелерді</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критерийлермен</a:t>
            </a:r>
            <a:r>
              <a:rPr lang="en-US" sz="3200" spc="226" dirty="0">
                <a:solidFill>
                  <a:srgbClr val="000000"/>
                </a:solidFill>
                <a:latin typeface="Times New Roman" pitchFamily="18" charset="0"/>
                <a:ea typeface="Times New Roman"/>
                <a:cs typeface="Times New Roman" pitchFamily="18" charset="0"/>
                <a:sym typeface="Times New Roman"/>
              </a:rPr>
              <a:t> </a:t>
            </a:r>
            <a:r>
              <a:rPr lang="en-US" sz="3200" spc="226" dirty="0" err="1">
                <a:solidFill>
                  <a:srgbClr val="000000"/>
                </a:solidFill>
                <a:latin typeface="Times New Roman" pitchFamily="18" charset="0"/>
                <a:ea typeface="Times New Roman"/>
                <a:cs typeface="Times New Roman" pitchFamily="18" charset="0"/>
                <a:sym typeface="Times New Roman"/>
              </a:rPr>
              <a:t>бағалайды</a:t>
            </a:r>
            <a:r>
              <a:rPr lang="en-US" sz="3200" spc="226" dirty="0">
                <a:solidFill>
                  <a:srgbClr val="000000"/>
                </a:solidFill>
                <a:latin typeface="Times New Roman" pitchFamily="18" charset="0"/>
                <a:ea typeface="Times New Roman"/>
                <a:cs typeface="Times New Roman" pitchFamily="18" charset="0"/>
                <a:sym typeface="Times New Roman"/>
              </a:rPr>
              <a:t>.</a:t>
            </a:r>
          </a:p>
          <a:p>
            <a:pPr algn="ctr">
              <a:lnSpc>
                <a:spcPts val="3567"/>
              </a:lnSpc>
            </a:pPr>
            <a:endParaRPr dirty="0"/>
          </a:p>
        </p:txBody>
      </p:sp>
      <p:sp>
        <p:nvSpPr>
          <p:cNvPr id="22" name="TextBox 22"/>
          <p:cNvSpPr txBox="1"/>
          <p:nvPr/>
        </p:nvSpPr>
        <p:spPr>
          <a:xfrm>
            <a:off x="5244633" y="1902701"/>
            <a:ext cx="15457215" cy="757555"/>
          </a:xfrm>
          <a:prstGeom prst="rect">
            <a:avLst/>
          </a:prstGeom>
        </p:spPr>
        <p:txBody>
          <a:bodyPr lIns="0" tIns="0" rIns="0" bIns="0" rtlCol="0" anchor="t">
            <a:spAutoFit/>
          </a:bodyPr>
          <a:lstStyle/>
          <a:p>
            <a:pPr algn="l">
              <a:lnSpc>
                <a:spcPts val="6019"/>
              </a:lnSpc>
            </a:pPr>
            <a:r>
              <a:rPr lang="en-US" sz="4299" b="1">
                <a:solidFill>
                  <a:srgbClr val="000000"/>
                </a:solidFill>
                <a:latin typeface="Arimo Bold"/>
                <a:ea typeface="Arimo Bold"/>
                <a:cs typeface="Arimo Bold"/>
                <a:sym typeface="Arimo Bold"/>
              </a:rPr>
              <a:t>Диагностикалық нормалардың түрлері: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Freeform 3" descr="Изображение выглядит как звезда, легкий  Автоматически созданное описание"/>
          <p:cNvSpPr/>
          <p:nvPr/>
        </p:nvSpPr>
        <p:spPr>
          <a:xfrm>
            <a:off x="2286" y="15"/>
            <a:ext cx="18283428" cy="10286985"/>
          </a:xfrm>
          <a:custGeom>
            <a:avLst/>
            <a:gdLst/>
            <a:ahLst/>
            <a:cxnLst/>
            <a:rect l="l" t="t" r="r" b="b"/>
            <a:pathLst>
              <a:path w="18283428" h="10286985">
                <a:moveTo>
                  <a:pt x="0" y="0"/>
                </a:moveTo>
                <a:lnTo>
                  <a:pt x="18283428" y="0"/>
                </a:lnTo>
                <a:lnTo>
                  <a:pt x="18283428" y="10286985"/>
                </a:lnTo>
                <a:lnTo>
                  <a:pt x="0" y="10286985"/>
                </a:lnTo>
                <a:lnTo>
                  <a:pt x="0" y="0"/>
                </a:lnTo>
                <a:close/>
              </a:path>
            </a:pathLst>
          </a:custGeom>
          <a:blipFill>
            <a:blip r:embed="rId2" cstate="print"/>
            <a:stretch>
              <a:fillRect b="-32966"/>
            </a:stretch>
          </a:blipFill>
        </p:spPr>
      </p:sp>
      <p:grpSp>
        <p:nvGrpSpPr>
          <p:cNvPr id="4" name="Group 4"/>
          <p:cNvGrpSpPr/>
          <p:nvPr/>
        </p:nvGrpSpPr>
        <p:grpSpPr>
          <a:xfrm rot="5400000">
            <a:off x="3913315" y="-4751515"/>
            <a:ext cx="8784512" cy="18287542"/>
            <a:chOff x="0" y="0"/>
            <a:chExt cx="11712682" cy="24383390"/>
          </a:xfrm>
        </p:grpSpPr>
        <p:sp>
          <p:nvSpPr>
            <p:cNvPr id="5" name="Freeform 5"/>
            <p:cNvSpPr/>
            <p:nvPr/>
          </p:nvSpPr>
          <p:spPr>
            <a:xfrm>
              <a:off x="0" y="0"/>
              <a:ext cx="11712702" cy="24383364"/>
            </a:xfrm>
            <a:custGeom>
              <a:avLst/>
              <a:gdLst/>
              <a:ahLst/>
              <a:cxnLst/>
              <a:rect l="l" t="t" r="r" b="b"/>
              <a:pathLst>
                <a:path w="11712702" h="24383364">
                  <a:moveTo>
                    <a:pt x="0" y="24383364"/>
                  </a:moveTo>
                  <a:lnTo>
                    <a:pt x="0" y="0"/>
                  </a:lnTo>
                  <a:lnTo>
                    <a:pt x="487680" y="0"/>
                  </a:lnTo>
                  <a:lnTo>
                    <a:pt x="1010285" y="0"/>
                  </a:lnTo>
                  <a:lnTo>
                    <a:pt x="1446403" y="0"/>
                  </a:lnTo>
                  <a:lnTo>
                    <a:pt x="1511681" y="0"/>
                  </a:lnTo>
                  <a:lnTo>
                    <a:pt x="2823718" y="0"/>
                  </a:lnTo>
                  <a:lnTo>
                    <a:pt x="2842006" y="0"/>
                  </a:lnTo>
                  <a:lnTo>
                    <a:pt x="3030347" y="0"/>
                  </a:lnTo>
                  <a:lnTo>
                    <a:pt x="5272278" y="0"/>
                  </a:lnTo>
                  <a:lnTo>
                    <a:pt x="9275826" y="0"/>
                  </a:lnTo>
                  <a:lnTo>
                    <a:pt x="9309100" y="53340"/>
                  </a:lnTo>
                  <a:cubicBezTo>
                    <a:pt x="10851261" y="2683129"/>
                    <a:pt x="11712702" y="7442327"/>
                    <a:pt x="11712702" y="12876657"/>
                  </a:cubicBezTo>
                  <a:cubicBezTo>
                    <a:pt x="11712702" y="17667605"/>
                    <a:pt x="10318242" y="19920713"/>
                    <a:pt x="8898382" y="22665437"/>
                  </a:cubicBezTo>
                  <a:cubicBezTo>
                    <a:pt x="8639810" y="23165308"/>
                    <a:pt x="8383651" y="23654893"/>
                    <a:pt x="8122666" y="24108156"/>
                  </a:cubicBezTo>
                  <a:lnTo>
                    <a:pt x="7954899" y="24383364"/>
                  </a:lnTo>
                  <a:lnTo>
                    <a:pt x="5272278" y="24383364"/>
                  </a:lnTo>
                  <a:lnTo>
                    <a:pt x="2842006" y="24383364"/>
                  </a:lnTo>
                  <a:lnTo>
                    <a:pt x="2823718" y="24383364"/>
                  </a:lnTo>
                  <a:lnTo>
                    <a:pt x="2567305" y="24383364"/>
                  </a:lnTo>
                  <a:lnTo>
                    <a:pt x="1511554" y="24383364"/>
                  </a:lnTo>
                  <a:lnTo>
                    <a:pt x="1446276" y="24383364"/>
                  </a:lnTo>
                  <a:lnTo>
                    <a:pt x="1010285" y="24383364"/>
                  </a:lnTo>
                  <a:lnTo>
                    <a:pt x="487680" y="24383364"/>
                  </a:lnTo>
                  <a:close/>
                </a:path>
              </a:pathLst>
            </a:custGeom>
            <a:solidFill>
              <a:srgbClr val="FFFFFF">
                <a:alpha val="84706"/>
              </a:srgbClr>
            </a:solidFill>
          </p:spPr>
        </p:sp>
      </p:grpSp>
      <p:sp>
        <p:nvSpPr>
          <p:cNvPr id="6" name="TextBox 6"/>
          <p:cNvSpPr txBox="1"/>
          <p:nvPr/>
        </p:nvSpPr>
        <p:spPr>
          <a:xfrm>
            <a:off x="2667000" y="0"/>
            <a:ext cx="12368494" cy="2498120"/>
          </a:xfrm>
          <a:prstGeom prst="rect">
            <a:avLst/>
          </a:prstGeom>
        </p:spPr>
        <p:txBody>
          <a:bodyPr wrap="square" lIns="0" tIns="0" rIns="0" bIns="0" rtlCol="0" anchor="t">
            <a:spAutoFit/>
          </a:bodyPr>
          <a:lstStyle/>
          <a:p>
            <a:pPr algn="l">
              <a:lnSpc>
                <a:spcPts val="1943"/>
              </a:lnSpc>
            </a:pPr>
            <a:endParaRPr dirty="0"/>
          </a:p>
          <a:p>
            <a:pPr algn="l">
              <a:lnSpc>
                <a:spcPts val="1943"/>
              </a:lnSpc>
            </a:pPr>
            <a:endParaRPr dirty="0"/>
          </a:p>
          <a:p>
            <a:pPr algn="l">
              <a:lnSpc>
                <a:spcPts val="1943"/>
              </a:lnSpc>
            </a:pPr>
            <a:endParaRPr dirty="0"/>
          </a:p>
          <a:p>
            <a:pPr algn="l">
              <a:lnSpc>
                <a:spcPts val="1943"/>
              </a:lnSpc>
            </a:pPr>
            <a:endParaRPr dirty="0"/>
          </a:p>
          <a:p>
            <a:r>
              <a:rPr lang="kk-KZ" sz="5400" b="1" dirty="0" smtClean="0">
                <a:latin typeface="Times New Roman" pitchFamily="18" charset="0"/>
                <a:cs typeface="Times New Roman" pitchFamily="18" charset="0"/>
              </a:rPr>
              <a:t>Тесттік нормалар және оларды тексеру</a:t>
            </a:r>
            <a:endParaRPr lang="ru-RU" sz="5400" dirty="0" smtClean="0">
              <a:latin typeface="Times New Roman" pitchFamily="18" charset="0"/>
              <a:cs typeface="Times New Roman" pitchFamily="18" charset="0"/>
            </a:endParaRPr>
          </a:p>
          <a:p>
            <a:pPr algn="l">
              <a:lnSpc>
                <a:spcPts val="5443"/>
              </a:lnSpc>
            </a:pPr>
            <a:endParaRPr dirty="0"/>
          </a:p>
        </p:txBody>
      </p:sp>
      <p:sp>
        <p:nvSpPr>
          <p:cNvPr id="7" name="Freeform 7"/>
          <p:cNvSpPr/>
          <p:nvPr/>
        </p:nvSpPr>
        <p:spPr>
          <a:xfrm>
            <a:off x="-2" y="6407027"/>
            <a:ext cx="18287542" cy="2848707"/>
          </a:xfrm>
          <a:custGeom>
            <a:avLst/>
            <a:gdLst/>
            <a:ahLst/>
            <a:cxnLst/>
            <a:rect l="l" t="t" r="r" b="b"/>
            <a:pathLst>
              <a:path w="18287542" h="2848707">
                <a:moveTo>
                  <a:pt x="0" y="0"/>
                </a:moveTo>
                <a:lnTo>
                  <a:pt x="18287542" y="0"/>
                </a:lnTo>
                <a:lnTo>
                  <a:pt x="18287542" y="2848707"/>
                </a:lnTo>
                <a:lnTo>
                  <a:pt x="0" y="2848707"/>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2" y="6159278"/>
            <a:ext cx="18287542" cy="2856264"/>
          </a:xfrm>
          <a:custGeom>
            <a:avLst/>
            <a:gdLst/>
            <a:ahLst/>
            <a:cxnLst/>
            <a:rect l="l" t="t" r="r" b="b"/>
            <a:pathLst>
              <a:path w="18287542" h="2856264">
                <a:moveTo>
                  <a:pt x="0" y="0"/>
                </a:moveTo>
                <a:lnTo>
                  <a:pt x="18287542" y="0"/>
                </a:lnTo>
                <a:lnTo>
                  <a:pt x="18287542" y="2856264"/>
                </a:lnTo>
                <a:lnTo>
                  <a:pt x="0" y="2856264"/>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457200" y="2628900"/>
            <a:ext cx="16306800" cy="6437660"/>
          </a:xfrm>
          <a:prstGeom prst="rect">
            <a:avLst/>
          </a:prstGeom>
        </p:spPr>
        <p:txBody>
          <a:bodyPr wrap="square" lIns="0" tIns="0" rIns="0" bIns="0" rtlCol="0" anchor="t">
            <a:spAutoFit/>
          </a:bodyPr>
          <a:lstStyle/>
          <a:p>
            <a:pPr algn="just"/>
            <a:r>
              <a:rPr lang="kk-KZ" sz="4000" dirty="0" smtClean="0">
                <a:latin typeface="Times New Roman" pitchFamily="18" charset="0"/>
                <a:cs typeface="Times New Roman" pitchFamily="18" charset="0"/>
              </a:rPr>
              <a:t>Психодиагностикада </a:t>
            </a:r>
            <a:r>
              <a:rPr lang="kk-KZ" sz="4000" dirty="0" smtClean="0">
                <a:latin typeface="Times New Roman" pitchFamily="18" charset="0"/>
                <a:cs typeface="Times New Roman" pitchFamily="18" charset="0"/>
              </a:rPr>
              <a:t>тест тек қана өлшеу құралы ғана емес, тест өлшеудің объективтілігін қамтамасыз ететін жанама эталон болып табылады. </a:t>
            </a:r>
            <a:r>
              <a:rPr lang="kk-KZ" sz="4000" dirty="0" smtClean="0">
                <a:latin typeface="Times New Roman" pitchFamily="18" charset="0"/>
                <a:cs typeface="Times New Roman" pitchFamily="18" charset="0"/>
              </a:rPr>
              <a:t>Өлшеу </a:t>
            </a:r>
            <a:r>
              <a:rPr lang="kk-KZ" sz="4000" dirty="0" smtClean="0">
                <a:latin typeface="Times New Roman" pitchFamily="18" charset="0"/>
                <a:cs typeface="Times New Roman" pitchFamily="18" charset="0"/>
              </a:rPr>
              <a:t>эталоны деген өлшенетін қасиеттің берілген мөлшерін </a:t>
            </a:r>
            <a:r>
              <a:rPr lang="kk-KZ" sz="4000" dirty="0" smtClean="0">
                <a:latin typeface="Times New Roman" pitchFamily="18" charset="0"/>
                <a:cs typeface="Times New Roman" pitchFamily="18" charset="0"/>
              </a:rPr>
              <a:t>тұрақты </a:t>
            </a:r>
            <a:r>
              <a:rPr lang="kk-KZ" sz="4000" dirty="0" smtClean="0">
                <a:latin typeface="Times New Roman" pitchFamily="18" charset="0"/>
                <a:cs typeface="Times New Roman" pitchFamily="18" charset="0"/>
              </a:rPr>
              <a:t>сақтайтын физикалық объект. </a:t>
            </a:r>
            <a:endParaRPr lang="kk-KZ" sz="4000" dirty="0" smtClean="0">
              <a:latin typeface="Times New Roman" pitchFamily="18" charset="0"/>
              <a:cs typeface="Times New Roman" pitchFamily="18" charset="0"/>
            </a:endParaRPr>
          </a:p>
          <a:p>
            <a:pPr algn="just"/>
            <a:r>
              <a:rPr lang="kk-KZ" sz="4000" dirty="0" smtClean="0">
                <a:latin typeface="Times New Roman" pitchFamily="18" charset="0"/>
                <a:cs typeface="Times New Roman" pitchFamily="18" charset="0"/>
              </a:rPr>
              <a:t>Психометрикада </a:t>
            </a:r>
            <a:r>
              <a:rPr lang="kk-KZ" sz="4000" dirty="0" smtClean="0">
                <a:latin typeface="Times New Roman" pitchFamily="18" charset="0"/>
                <a:cs typeface="Times New Roman" pitchFamily="18" charset="0"/>
              </a:rPr>
              <a:t>өлшеудің жанама (косвенные) эталондар ролін тест атқарады. </a:t>
            </a:r>
            <a:r>
              <a:rPr lang="kk-KZ" sz="4000" dirty="0" smtClean="0">
                <a:latin typeface="Times New Roman" pitchFamily="18" charset="0"/>
                <a:cs typeface="Times New Roman" pitchFamily="18" charset="0"/>
              </a:rPr>
              <a:t>Тест </a:t>
            </a:r>
            <a:r>
              <a:rPr lang="kk-KZ" sz="4000" dirty="0" smtClean="0">
                <a:latin typeface="Times New Roman" pitchFamily="18" charset="0"/>
                <a:cs typeface="Times New Roman" pitchFamily="18" charset="0"/>
              </a:rPr>
              <a:t>тапсырмаларының қиындық деңгейі адам қабілетіне тікелей пропорционалды болады. Яғни, тапсырма неғұрлым қиын болса, оны орындау үшін қабілет сол ғұрлым жоғары болу керек.</a:t>
            </a:r>
            <a:endParaRPr lang="en-US" sz="4000" spc="161" dirty="0">
              <a:latin typeface="Times New Roman" pitchFamily="18" charset="0"/>
              <a:ea typeface="Times New Roman"/>
              <a:cs typeface="Times New Roman" pitchFamily="18" charset="0"/>
              <a:sym typeface="Times New Roman"/>
            </a:endParaRPr>
          </a:p>
          <a:p>
            <a:pPr algn="just">
              <a:lnSpc>
                <a:spcPts val="5880"/>
              </a:lnSpc>
            </a:pPr>
            <a:endParaRPr dirty="0"/>
          </a:p>
          <a:p>
            <a:pPr algn="l">
              <a:lnSpc>
                <a:spcPts val="5880"/>
              </a:lnSpc>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Freeform 3" descr="Изображение выглядит как звезда, легкий  Автоматически созданное описание"/>
          <p:cNvSpPr/>
          <p:nvPr/>
        </p:nvSpPr>
        <p:spPr>
          <a:xfrm>
            <a:off x="2286" y="15"/>
            <a:ext cx="18283428" cy="10286985"/>
          </a:xfrm>
          <a:custGeom>
            <a:avLst/>
            <a:gdLst/>
            <a:ahLst/>
            <a:cxnLst/>
            <a:rect l="l" t="t" r="r" b="b"/>
            <a:pathLst>
              <a:path w="18283428" h="10286985">
                <a:moveTo>
                  <a:pt x="0" y="0"/>
                </a:moveTo>
                <a:lnTo>
                  <a:pt x="18283428" y="0"/>
                </a:lnTo>
                <a:lnTo>
                  <a:pt x="18283428" y="10286985"/>
                </a:lnTo>
                <a:lnTo>
                  <a:pt x="0" y="10286985"/>
                </a:lnTo>
                <a:lnTo>
                  <a:pt x="0" y="0"/>
                </a:lnTo>
                <a:close/>
              </a:path>
            </a:pathLst>
          </a:custGeom>
          <a:blipFill>
            <a:blip r:embed="rId2" cstate="print"/>
            <a:stretch>
              <a:fillRect b="-32966"/>
            </a:stretch>
          </a:blipFill>
        </p:spPr>
      </p:sp>
      <p:grpSp>
        <p:nvGrpSpPr>
          <p:cNvPr id="4" name="Group 4"/>
          <p:cNvGrpSpPr/>
          <p:nvPr/>
        </p:nvGrpSpPr>
        <p:grpSpPr>
          <a:xfrm rot="5400000">
            <a:off x="3913315" y="-4751515"/>
            <a:ext cx="8784512" cy="18287542"/>
            <a:chOff x="0" y="0"/>
            <a:chExt cx="11712682" cy="24383390"/>
          </a:xfrm>
        </p:grpSpPr>
        <p:sp>
          <p:nvSpPr>
            <p:cNvPr id="5" name="Freeform 5"/>
            <p:cNvSpPr/>
            <p:nvPr/>
          </p:nvSpPr>
          <p:spPr>
            <a:xfrm>
              <a:off x="0" y="0"/>
              <a:ext cx="11712702" cy="24383364"/>
            </a:xfrm>
            <a:custGeom>
              <a:avLst/>
              <a:gdLst/>
              <a:ahLst/>
              <a:cxnLst/>
              <a:rect l="l" t="t" r="r" b="b"/>
              <a:pathLst>
                <a:path w="11712702" h="24383364">
                  <a:moveTo>
                    <a:pt x="0" y="24383364"/>
                  </a:moveTo>
                  <a:lnTo>
                    <a:pt x="0" y="0"/>
                  </a:lnTo>
                  <a:lnTo>
                    <a:pt x="487680" y="0"/>
                  </a:lnTo>
                  <a:lnTo>
                    <a:pt x="1010285" y="0"/>
                  </a:lnTo>
                  <a:lnTo>
                    <a:pt x="1446403" y="0"/>
                  </a:lnTo>
                  <a:lnTo>
                    <a:pt x="1511681" y="0"/>
                  </a:lnTo>
                  <a:lnTo>
                    <a:pt x="2823718" y="0"/>
                  </a:lnTo>
                  <a:lnTo>
                    <a:pt x="2842006" y="0"/>
                  </a:lnTo>
                  <a:lnTo>
                    <a:pt x="3030347" y="0"/>
                  </a:lnTo>
                  <a:lnTo>
                    <a:pt x="5272278" y="0"/>
                  </a:lnTo>
                  <a:lnTo>
                    <a:pt x="9275826" y="0"/>
                  </a:lnTo>
                  <a:lnTo>
                    <a:pt x="9309100" y="53340"/>
                  </a:lnTo>
                  <a:cubicBezTo>
                    <a:pt x="10851261" y="2683129"/>
                    <a:pt x="11712702" y="7442327"/>
                    <a:pt x="11712702" y="12876657"/>
                  </a:cubicBezTo>
                  <a:cubicBezTo>
                    <a:pt x="11712702" y="17667605"/>
                    <a:pt x="10318242" y="19920713"/>
                    <a:pt x="8898382" y="22665437"/>
                  </a:cubicBezTo>
                  <a:cubicBezTo>
                    <a:pt x="8639810" y="23165308"/>
                    <a:pt x="8383651" y="23654893"/>
                    <a:pt x="8122666" y="24108156"/>
                  </a:cubicBezTo>
                  <a:lnTo>
                    <a:pt x="7954899" y="24383364"/>
                  </a:lnTo>
                  <a:lnTo>
                    <a:pt x="5272278" y="24383364"/>
                  </a:lnTo>
                  <a:lnTo>
                    <a:pt x="2842006" y="24383364"/>
                  </a:lnTo>
                  <a:lnTo>
                    <a:pt x="2823718" y="24383364"/>
                  </a:lnTo>
                  <a:lnTo>
                    <a:pt x="2567305" y="24383364"/>
                  </a:lnTo>
                  <a:lnTo>
                    <a:pt x="1511554" y="24383364"/>
                  </a:lnTo>
                  <a:lnTo>
                    <a:pt x="1446276" y="24383364"/>
                  </a:lnTo>
                  <a:lnTo>
                    <a:pt x="1010285" y="24383364"/>
                  </a:lnTo>
                  <a:lnTo>
                    <a:pt x="487680" y="24383364"/>
                  </a:lnTo>
                  <a:close/>
                </a:path>
              </a:pathLst>
            </a:custGeom>
            <a:solidFill>
              <a:srgbClr val="FFFFFF">
                <a:alpha val="84706"/>
              </a:srgbClr>
            </a:solidFill>
          </p:spPr>
        </p:sp>
      </p:grpSp>
      <p:sp>
        <p:nvSpPr>
          <p:cNvPr id="6" name="TextBox 6"/>
          <p:cNvSpPr txBox="1"/>
          <p:nvPr/>
        </p:nvSpPr>
        <p:spPr>
          <a:xfrm>
            <a:off x="1066800" y="0"/>
            <a:ext cx="15316200" cy="2769989"/>
          </a:xfrm>
          <a:prstGeom prst="rect">
            <a:avLst/>
          </a:prstGeom>
        </p:spPr>
        <p:txBody>
          <a:bodyPr wrap="square" lIns="0" tIns="0" rIns="0" bIns="0" rtlCol="0" anchor="t">
            <a:spAutoFit/>
          </a:bodyPr>
          <a:lstStyle/>
          <a:p>
            <a:pPr algn="l">
              <a:lnSpc>
                <a:spcPts val="1943"/>
              </a:lnSpc>
            </a:pPr>
            <a:endParaRPr dirty="0"/>
          </a:p>
          <a:p>
            <a:pPr algn="l">
              <a:lnSpc>
                <a:spcPts val="1943"/>
              </a:lnSpc>
            </a:pPr>
            <a:endParaRPr dirty="0"/>
          </a:p>
          <a:p>
            <a:pPr algn="l">
              <a:lnSpc>
                <a:spcPts val="1943"/>
              </a:lnSpc>
            </a:pPr>
            <a:endParaRPr dirty="0"/>
          </a:p>
          <a:p>
            <a:pPr algn="l">
              <a:lnSpc>
                <a:spcPts val="1943"/>
              </a:lnSpc>
            </a:pPr>
            <a:endParaRPr dirty="0"/>
          </a:p>
          <a:p>
            <a:pPr marL="602647" lvl="1" indent="-301323" algn="ctr">
              <a:lnSpc>
                <a:spcPts val="4315"/>
              </a:lnSpc>
            </a:pPr>
            <a:r>
              <a:rPr lang="en-US" sz="4400" b="1" spc="225" dirty="0" err="1" smtClean="0">
                <a:solidFill>
                  <a:srgbClr val="262626"/>
                </a:solidFill>
                <a:latin typeface="Times New Roman" pitchFamily="18" charset="0"/>
                <a:ea typeface="Arimo"/>
                <a:cs typeface="Times New Roman" pitchFamily="18" charset="0"/>
                <a:sym typeface="Arimo"/>
              </a:rPr>
              <a:t>Диагностикалық</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нормалардың</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түрлері</a:t>
            </a:r>
            <a:r>
              <a:rPr lang="en-US" sz="4400" b="1" spc="225" dirty="0" smtClean="0">
                <a:solidFill>
                  <a:srgbClr val="262626"/>
                </a:solidFill>
                <a:latin typeface="Times New Roman" pitchFamily="18" charset="0"/>
                <a:ea typeface="Arimo"/>
                <a:cs typeface="Times New Roman" pitchFamily="18" charset="0"/>
                <a:sym typeface="Arimo"/>
              </a:rPr>
              <a:t>: </a:t>
            </a:r>
            <a:endParaRPr lang="kk-KZ" sz="4400" b="1" spc="225" dirty="0" smtClean="0">
              <a:solidFill>
                <a:srgbClr val="262626"/>
              </a:solidFill>
              <a:latin typeface="Times New Roman" pitchFamily="18" charset="0"/>
              <a:ea typeface="Arimo"/>
              <a:cs typeface="Times New Roman" pitchFamily="18" charset="0"/>
              <a:sym typeface="Arimo"/>
            </a:endParaRPr>
          </a:p>
          <a:p>
            <a:pPr marL="602647" lvl="1" indent="-301323" algn="ctr">
              <a:lnSpc>
                <a:spcPts val="4315"/>
              </a:lnSpc>
            </a:pPr>
            <a:r>
              <a:rPr lang="en-US" sz="4400" b="1" spc="225" dirty="0" err="1" smtClean="0">
                <a:solidFill>
                  <a:srgbClr val="262626"/>
                </a:solidFill>
                <a:latin typeface="Times New Roman" pitchFamily="18" charset="0"/>
                <a:ea typeface="Arimo"/>
                <a:cs typeface="Times New Roman" pitchFamily="18" charset="0"/>
                <a:sym typeface="Arimo"/>
              </a:rPr>
              <a:t>абсолютті</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статикалық</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критериалық</a:t>
            </a:r>
            <a:r>
              <a:rPr lang="en-US" sz="4400" b="1" spc="225" dirty="0" smtClean="0">
                <a:solidFill>
                  <a:srgbClr val="262626"/>
                </a:solidFill>
                <a:latin typeface="Times New Roman" pitchFamily="18" charset="0"/>
                <a:ea typeface="Arimo"/>
                <a:cs typeface="Times New Roman" pitchFamily="18" charset="0"/>
                <a:sym typeface="Arimo"/>
              </a:rPr>
              <a:t>. </a:t>
            </a:r>
          </a:p>
          <a:p>
            <a:pPr algn="l">
              <a:lnSpc>
                <a:spcPts val="5443"/>
              </a:lnSpc>
            </a:pPr>
            <a:endParaRPr dirty="0"/>
          </a:p>
        </p:txBody>
      </p:sp>
      <p:sp>
        <p:nvSpPr>
          <p:cNvPr id="7" name="Freeform 7"/>
          <p:cNvSpPr/>
          <p:nvPr/>
        </p:nvSpPr>
        <p:spPr>
          <a:xfrm>
            <a:off x="-2" y="6407027"/>
            <a:ext cx="18287542" cy="2848707"/>
          </a:xfrm>
          <a:custGeom>
            <a:avLst/>
            <a:gdLst/>
            <a:ahLst/>
            <a:cxnLst/>
            <a:rect l="l" t="t" r="r" b="b"/>
            <a:pathLst>
              <a:path w="18287542" h="2848707">
                <a:moveTo>
                  <a:pt x="0" y="0"/>
                </a:moveTo>
                <a:lnTo>
                  <a:pt x="18287542" y="0"/>
                </a:lnTo>
                <a:lnTo>
                  <a:pt x="18287542" y="2848707"/>
                </a:lnTo>
                <a:lnTo>
                  <a:pt x="0" y="2848707"/>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2" y="6159278"/>
            <a:ext cx="18287542" cy="2856264"/>
          </a:xfrm>
          <a:custGeom>
            <a:avLst/>
            <a:gdLst/>
            <a:ahLst/>
            <a:cxnLst/>
            <a:rect l="l" t="t" r="r" b="b"/>
            <a:pathLst>
              <a:path w="18287542" h="2856264">
                <a:moveTo>
                  <a:pt x="0" y="0"/>
                </a:moveTo>
                <a:lnTo>
                  <a:pt x="18287542" y="0"/>
                </a:lnTo>
                <a:lnTo>
                  <a:pt x="18287542" y="2856264"/>
                </a:lnTo>
                <a:lnTo>
                  <a:pt x="0" y="2856264"/>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0" y="2324100"/>
            <a:ext cx="17373600" cy="9884757"/>
          </a:xfrm>
          <a:prstGeom prst="rect">
            <a:avLst/>
          </a:prstGeom>
        </p:spPr>
        <p:txBody>
          <a:bodyPr wrap="square" lIns="0" tIns="0" rIns="0" bIns="0" rtlCol="0" anchor="t">
            <a:spAutoFit/>
          </a:bodyPr>
          <a:lstStyle/>
          <a:p>
            <a:r>
              <a:rPr lang="kk-KZ" sz="3200" dirty="0" smtClean="0">
                <a:latin typeface="Times New Roman" pitchFamily="18" charset="0"/>
                <a:cs typeface="Times New Roman" pitchFamily="18" charset="0"/>
              </a:rPr>
              <a:t>Абсолюттік тесттік нормалар – тест бойынша алынған шикі бал өлшеу көрсеткіші ретінде қолданады. Мұндай нормалар ипсативті өлшеуге сәйкес келеді. </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Критериалды тесттік нормалар -  тест бойынша  алынған шикі бал қандай да әрекеттің сәттілігін қамтамасыз ететін критерийлермен (көрсеткіштермен) байланыстырылады. Әрекеттің сәттілігін қамтамасыз етеін критерийлерді эксперттер анықтайды. Осындай тесттік нормалар көбінесе адамның қандай да бір әрекетте компетенттілігін анықтау қолданылады. </a:t>
            </a:r>
            <a:endParaRPr lang="ru-RU" sz="3200" dirty="0" smtClean="0">
              <a:latin typeface="Times New Roman" pitchFamily="18" charset="0"/>
              <a:cs typeface="Times New Roman" pitchFamily="18" charset="0"/>
            </a:endParaRPr>
          </a:p>
          <a:p>
            <a:pPr marL="742950" indent="-742950" algn="just">
              <a:buAutoNum type="arabicPeriod"/>
            </a:pPr>
            <a:r>
              <a:rPr lang="ru-RU" sz="3200" dirty="0" err="1" smtClean="0">
                <a:latin typeface="Times New Roman" pitchFamily="18" charset="0"/>
                <a:cs typeface="Times New Roman" pitchFamily="18" charset="0"/>
              </a:rPr>
              <a:t>Атаулар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шкаласы</a:t>
            </a:r>
            <a:r>
              <a:rPr lang="ru-RU" sz="3200" dirty="0" smtClean="0">
                <a:latin typeface="Times New Roman" pitchFamily="18" charset="0"/>
                <a:cs typeface="Times New Roman" pitchFamily="18" charset="0"/>
              </a:rPr>
              <a:t> – объект </a:t>
            </a:r>
            <a:r>
              <a:rPr lang="ru-RU" sz="3200" dirty="0" err="1" smtClean="0">
                <a:latin typeface="Times New Roman" pitchFamily="18" charset="0"/>
                <a:cs typeface="Times New Roman" pitchFamily="18" charset="0"/>
              </a:rPr>
              <a:t>атын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теңгеру жолымен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көрсетеді</a:t>
            </a:r>
            <a:r>
              <a:rPr lang="ru-RU" sz="3200" dirty="0" smtClean="0">
                <a:latin typeface="Times New Roman" pitchFamily="18" charset="0"/>
                <a:cs typeface="Times New Roman" pitchFamily="18" charset="0"/>
              </a:rPr>
              <a:t>. Кез – келген </a:t>
            </a:r>
            <a:r>
              <a:rPr lang="ru-RU" sz="3200" dirty="0" err="1" smtClean="0">
                <a:latin typeface="Times New Roman" pitchFamily="18" charset="0"/>
                <a:cs typeface="Times New Roman" pitchFamily="18" charset="0"/>
              </a:rPr>
              <a:t>шкалада</a:t>
            </a: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идеализация </a:t>
            </a:r>
            <a:r>
              <a:rPr lang="ru-RU" sz="3200" dirty="0" err="1" smtClean="0">
                <a:latin typeface="Times New Roman" pitchFamily="18" charset="0"/>
                <a:cs typeface="Times New Roman" pitchFamily="18" charset="0"/>
              </a:rPr>
              <a:t>шындық модельдер</a:t>
            </a:r>
            <a:r>
              <a:rPr lang="ru-RU" sz="3200" dirty="0" smtClean="0">
                <a:latin typeface="Times New Roman" pitchFamily="18" charset="0"/>
                <a:cs typeface="Times New Roman" pitchFamily="18" charset="0"/>
              </a:rPr>
              <a:t> болуы </a:t>
            </a:r>
            <a:r>
              <a:rPr lang="ru-RU" sz="3200" dirty="0" err="1" smtClean="0">
                <a:latin typeface="Times New Roman" pitchFamily="18" charset="0"/>
                <a:cs typeface="Times New Roman" pitchFamily="18" charset="0"/>
              </a:rPr>
              <a:t>тиіс</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ə</a:t>
            </a:r>
            <a:r>
              <a:rPr lang="ru-RU" sz="3200" dirty="0" err="1" smtClean="0">
                <a:latin typeface="Times New Roman" pitchFamily="18" charset="0"/>
                <a:cs typeface="Times New Roman" pitchFamily="18" charset="0"/>
              </a:rPr>
              <a:t>рі</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ə</a:t>
            </a:r>
            <a:r>
              <a:rPr lang="ru-RU" sz="3200" dirty="0" err="1" smtClean="0">
                <a:latin typeface="Times New Roman" pitchFamily="18" charset="0"/>
                <a:cs typeface="Times New Roman" pitchFamily="18" charset="0"/>
              </a:rPr>
              <a:t>рбір</a:t>
            </a:r>
            <a:r>
              <a:rPr lang="ru-RU" sz="3200" dirty="0" smtClean="0">
                <a:latin typeface="Times New Roman" pitchFamily="18" charset="0"/>
                <a:cs typeface="Times New Roman" pitchFamily="18" charset="0"/>
              </a:rPr>
              <a:t> шкала </a:t>
            </a:r>
            <a:r>
              <a:rPr lang="ru-RU" sz="3200" dirty="0" err="1" smtClean="0">
                <a:latin typeface="Times New Roman" pitchFamily="18" charset="0"/>
                <a:cs typeface="Times New Roman" pitchFamily="18" charset="0"/>
              </a:rPr>
              <a:t>қолдануға жеңіл болуға тиіс</a:t>
            </a:r>
            <a:r>
              <a:rPr lang="ru-RU" sz="3200" dirty="0" smtClean="0">
                <a:latin typeface="Times New Roman" pitchFamily="18" charset="0"/>
                <a:cs typeface="Times New Roman" pitchFamily="18" charset="0"/>
              </a:rPr>
              <a:t>. </a:t>
            </a:r>
            <a:endParaRPr lang="ru-RU" sz="3200" dirty="0" smtClean="0">
              <a:latin typeface="Times New Roman" pitchFamily="18" charset="0"/>
              <a:cs typeface="Times New Roman" pitchFamily="18" charset="0"/>
            </a:endParaRPr>
          </a:p>
          <a:p>
            <a:pPr marL="742950" indent="-742950" algn="just">
              <a:buAutoNum type="arabicPeriod"/>
            </a:pPr>
            <a:r>
              <a:rPr lang="ru-RU" sz="3200" dirty="0" err="1" smtClean="0">
                <a:latin typeface="Times New Roman" pitchFamily="18" charset="0"/>
                <a:cs typeface="Times New Roman" pitchFamily="18" charset="0"/>
              </a:rPr>
              <a:t>Жүйелілік </a:t>
            </a:r>
            <a:r>
              <a:rPr lang="ru-RU" sz="3200" dirty="0" err="1" smtClean="0">
                <a:latin typeface="Times New Roman" pitchFamily="18" charset="0"/>
                <a:cs typeface="Times New Roman" pitchFamily="18" charset="0"/>
              </a:rPr>
              <a:t>шкаласының құрылымы атаулар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шкаласының құрылымына қарағанда біршама</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күрделі.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Оның себебі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жүйелі шкаласында</a:t>
            </a:r>
            <a:r>
              <a:rPr lang="ru-RU" sz="3200" dirty="0" smtClean="0">
                <a:latin typeface="Times New Roman" pitchFamily="18" charset="0"/>
                <a:cs typeface="Times New Roman" pitchFamily="18" charset="0"/>
              </a:rPr>
              <a:t> зерттеу </a:t>
            </a:r>
            <a:r>
              <a:rPr lang="ru-RU" sz="3200" dirty="0" err="1" smtClean="0">
                <a:latin typeface="Times New Roman" pitchFamily="18" charset="0"/>
                <a:cs typeface="Times New Roman" pitchFamily="18" charset="0"/>
              </a:rPr>
              <a:t>объектісінің көрсеткіші басқа </a:t>
            </a:r>
            <a:r>
              <a:rPr lang="ru-RU" sz="3200" dirty="0" smtClean="0">
                <a:latin typeface="Times New Roman" pitchFamily="18" charset="0"/>
                <a:cs typeface="Times New Roman" pitchFamily="18" charset="0"/>
              </a:rPr>
              <a:t>екі объект </a:t>
            </a:r>
            <a:r>
              <a:rPr lang="ru-RU" sz="3200" dirty="0" err="1" smtClean="0">
                <a:latin typeface="Times New Roman" pitchFamily="18" charset="0"/>
                <a:cs typeface="Times New Roman" pitchFamily="18" charset="0"/>
              </a:rPr>
              <a:t>арасында</a:t>
            </a:r>
            <a:r>
              <a:rPr lang="ru-RU" sz="3200" dirty="0" smtClean="0">
                <a:latin typeface="Times New Roman" pitchFamily="18" charset="0"/>
                <a:cs typeface="Times New Roman" pitchFamily="18" charset="0"/>
              </a:rPr>
              <a:t> болады. </a:t>
            </a:r>
            <a:r>
              <a:rPr lang="ru-RU" sz="3200" dirty="0" err="1" smtClean="0">
                <a:latin typeface="Times New Roman" pitchFamily="18" charset="0"/>
                <a:cs typeface="Times New Roman" pitchFamily="18" charset="0"/>
              </a:rPr>
              <a:t>Мысалы</a:t>
            </a:r>
            <a:r>
              <a:rPr lang="ru-RU" sz="3200" dirty="0" smtClean="0">
                <a:latin typeface="Times New Roman" pitchFamily="18" charset="0"/>
                <a:cs typeface="Times New Roman" pitchFamily="18" charset="0"/>
              </a:rPr>
              <a:t>, А&gt; </a:t>
            </a:r>
            <a:r>
              <a:rPr lang="en-US" sz="3200" dirty="0" smtClean="0">
                <a:latin typeface="Times New Roman" pitchFamily="18" charset="0"/>
                <a:cs typeface="Times New Roman" pitchFamily="18" charset="0"/>
              </a:rPr>
              <a:t>B, B &gt; C </a:t>
            </a:r>
            <a:r>
              <a:rPr lang="ru-RU" sz="3200" dirty="0" err="1" smtClean="0">
                <a:latin typeface="Times New Roman" pitchFamily="18" charset="0"/>
                <a:cs typeface="Times New Roman" pitchFamily="18" charset="0"/>
              </a:rPr>
              <a:t>олай</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болса</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 &gt; C </a:t>
            </a:r>
            <a:r>
              <a:rPr lang="ru-RU" sz="3200" dirty="0" err="1" smtClean="0">
                <a:latin typeface="Times New Roman" pitchFamily="18" charset="0"/>
                <a:cs typeface="Times New Roman" pitchFamily="18" charset="0"/>
              </a:rPr>
              <a:t>бұл транзитивті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қатынастар ережесі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деп</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аталады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Жүйелі </a:t>
            </a:r>
            <a:r>
              <a:rPr lang="ru-RU" sz="3200" dirty="0" smtClean="0">
                <a:latin typeface="Times New Roman" pitchFamily="18" charset="0"/>
                <a:cs typeface="Times New Roman" pitchFamily="18" charset="0"/>
              </a:rPr>
              <a:t>шкала </a:t>
            </a:r>
            <a:r>
              <a:rPr lang="ru-RU" sz="3200" dirty="0" err="1" smtClean="0">
                <a:latin typeface="Times New Roman" pitchFamily="18" charset="0"/>
                <a:cs typeface="Times New Roman" pitchFamily="18" charset="0"/>
              </a:rPr>
              <a:t>екіге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бөлінеді</a:t>
            </a:r>
            <a:r>
              <a:rPr lang="ru-RU" sz="3200" dirty="0" smtClean="0">
                <a:latin typeface="Times New Roman" pitchFamily="18" charset="0"/>
                <a:cs typeface="Times New Roman" pitchFamily="18" charset="0"/>
              </a:rPr>
              <a:t>. </a:t>
            </a:r>
            <a:endParaRPr lang="ru-RU" sz="3200" dirty="0" smtClean="0">
              <a:latin typeface="Times New Roman" pitchFamily="18" charset="0"/>
              <a:cs typeface="Times New Roman" pitchFamily="18" charset="0"/>
            </a:endParaRPr>
          </a:p>
          <a:p>
            <a:pPr marL="742950" indent="-742950" algn="just">
              <a:buAutoNum type="arabicPeriod"/>
            </a:pPr>
            <a:r>
              <a:rPr lang="ru-RU" sz="3200" dirty="0" err="1" smtClean="0">
                <a:latin typeface="Times New Roman" pitchFamily="18" charset="0"/>
                <a:cs typeface="Times New Roman" pitchFamily="18" charset="0"/>
              </a:rPr>
              <a:t>Қатынастар </a:t>
            </a:r>
            <a:r>
              <a:rPr lang="ru-RU" sz="3200" dirty="0" err="1" smtClean="0">
                <a:latin typeface="Times New Roman" pitchFamily="18" charset="0"/>
                <a:cs typeface="Times New Roman" pitchFamily="18" charset="0"/>
              </a:rPr>
              <a:t>шкаласы</a:t>
            </a:r>
            <a:r>
              <a:rPr lang="ru-RU" sz="3200" dirty="0" smtClean="0">
                <a:latin typeface="Times New Roman" pitchFamily="18" charset="0"/>
                <a:cs typeface="Times New Roman" pitchFamily="18" charset="0"/>
              </a:rPr>
              <a:t> – </a:t>
            </a:r>
            <a:r>
              <a:rPr lang="ru-RU" sz="3200" dirty="0" err="1" smtClean="0">
                <a:latin typeface="Times New Roman" pitchFamily="18" charset="0"/>
                <a:cs typeface="Times New Roman" pitchFamily="18" charset="0"/>
              </a:rPr>
              <a:t>физикада</a:t>
            </a:r>
            <a:r>
              <a:rPr lang="ru-RU" sz="3200" dirty="0" smtClean="0">
                <a:latin typeface="Times New Roman" pitchFamily="18" charset="0"/>
                <a:cs typeface="Times New Roman" pitchFamily="18" charset="0"/>
              </a:rPr>
              <a:t> жиі </a:t>
            </a:r>
            <a:r>
              <a:rPr lang="ru-RU" sz="3200" dirty="0" err="1" smtClean="0">
                <a:latin typeface="Times New Roman" pitchFamily="18" charset="0"/>
                <a:cs typeface="Times New Roman" pitchFamily="18" charset="0"/>
              </a:rPr>
              <a:t>қолданылады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Бұл бір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объекті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екінші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объектіден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қаншалықты үлкен немесе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кіші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екендігіне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байланысты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объектілердің қасиеттердің ерекшеліктері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туралы</a:t>
            </a:r>
            <a:r>
              <a:rPr lang="ru-RU" sz="3200" dirty="0" smtClean="0">
                <a:latin typeface="Times New Roman" pitchFamily="18" charset="0"/>
                <a:cs typeface="Times New Roman" pitchFamily="18" charset="0"/>
              </a:rPr>
              <a:t> м</a:t>
            </a:r>
            <a:r>
              <a:rPr lang="en-US" sz="3200" dirty="0" smtClean="0">
                <a:latin typeface="Times New Roman" pitchFamily="18" charset="0"/>
                <a:cs typeface="Times New Roman" pitchFamily="18" charset="0"/>
              </a:rPr>
              <a:t>ə</a:t>
            </a:r>
            <a:r>
              <a:rPr lang="ru-RU" sz="3200" dirty="0" err="1" smtClean="0">
                <a:latin typeface="Times New Roman" pitchFamily="18" charset="0"/>
                <a:cs typeface="Times New Roman" pitchFamily="18" charset="0"/>
              </a:rPr>
              <a:t>лімет</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алудың процедурасы</a:t>
            </a:r>
            <a:r>
              <a:rPr lang="ru-RU" sz="3200" dirty="0" smtClean="0">
                <a:latin typeface="Times New Roman" pitchFamily="18" charset="0"/>
                <a:cs typeface="Times New Roman" pitchFamily="18" charset="0"/>
              </a:rPr>
              <a:t>. </a:t>
            </a:r>
            <a:endParaRPr lang="ru-RU" sz="3200" dirty="0" smtClean="0">
              <a:latin typeface="Times New Roman" pitchFamily="18" charset="0"/>
              <a:cs typeface="Times New Roman" pitchFamily="18" charset="0"/>
            </a:endParaRPr>
          </a:p>
          <a:p>
            <a:pPr marL="742950" indent="-742950" algn="just">
              <a:buAutoNum type="arabicPeriod"/>
            </a:pPr>
            <a:r>
              <a:rPr lang="ru-RU" sz="3200" dirty="0" err="1" smtClean="0">
                <a:latin typeface="Times New Roman" pitchFamily="18" charset="0"/>
                <a:cs typeface="Times New Roman" pitchFamily="18" charset="0"/>
              </a:rPr>
              <a:t>Интервалдар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шкаласы</a:t>
            </a:r>
            <a:r>
              <a:rPr lang="ru-RU" sz="3200" dirty="0" smtClean="0">
                <a:latin typeface="Times New Roman" pitchFamily="18" charset="0"/>
                <a:cs typeface="Times New Roman" pitchFamily="18" charset="0"/>
              </a:rPr>
              <a:t> – </a:t>
            </a:r>
            <a:r>
              <a:rPr lang="ru-RU" sz="3200" dirty="0" err="1" smtClean="0">
                <a:latin typeface="Times New Roman" pitchFamily="18" charset="0"/>
                <a:cs typeface="Times New Roman" pitchFamily="18" charset="0"/>
              </a:rPr>
              <a:t>метрикалық </a:t>
            </a:r>
            <a:r>
              <a:rPr lang="ru-RU" sz="3200" dirty="0" smtClean="0">
                <a:latin typeface="Times New Roman" pitchFamily="18" charset="0"/>
                <a:cs typeface="Times New Roman" pitchFamily="18" charset="0"/>
              </a:rPr>
              <a:t>шкала болып табылады. </a:t>
            </a:r>
            <a:r>
              <a:rPr lang="ru-RU" sz="3200" dirty="0" err="1" smtClean="0">
                <a:latin typeface="Times New Roman" pitchFamily="18" charset="0"/>
                <a:cs typeface="Times New Roman" pitchFamily="18" charset="0"/>
              </a:rPr>
              <a:t>Интервалдар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шкаласы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арқылы </a:t>
            </a:r>
            <a:r>
              <a:rPr lang="ru-RU" sz="3200" dirty="0" smtClean="0">
                <a:latin typeface="Times New Roman" pitchFamily="18" charset="0"/>
                <a:cs typeface="Times New Roman" pitchFamily="18" charset="0"/>
              </a:rPr>
              <a:t>екі </a:t>
            </a:r>
            <a:r>
              <a:rPr lang="ru-RU" sz="3200" dirty="0" err="1" smtClean="0">
                <a:latin typeface="Times New Roman" pitchFamily="18" charset="0"/>
                <a:cs typeface="Times New Roman" pitchFamily="18" charset="0"/>
              </a:rPr>
              <a:t>объектіні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салыстыруға </a:t>
            </a:r>
            <a:r>
              <a:rPr lang="ru-RU" sz="3200" dirty="0" smtClean="0">
                <a:latin typeface="Times New Roman" pitchFamily="18" charset="0"/>
                <a:cs typeface="Times New Roman" pitchFamily="18" charset="0"/>
              </a:rPr>
              <a:t>болады.</a:t>
            </a:r>
            <a:endParaRPr lang="en-US" sz="3200" spc="161" dirty="0">
              <a:latin typeface="Times New Roman" pitchFamily="18" charset="0"/>
              <a:ea typeface="Times New Roman"/>
              <a:cs typeface="Times New Roman" pitchFamily="18" charset="0"/>
              <a:sym typeface="Times New Roman"/>
            </a:endParaRPr>
          </a:p>
          <a:p>
            <a:pPr algn="just">
              <a:lnSpc>
                <a:spcPts val="5880"/>
              </a:lnSpc>
            </a:pPr>
            <a:endParaRPr dirty="0"/>
          </a:p>
          <a:p>
            <a:pPr algn="l">
              <a:lnSpc>
                <a:spcPts val="5880"/>
              </a:lnSpc>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0" y="0"/>
            <a:ext cx="5244633" cy="10287000"/>
            <a:chOff x="0" y="0"/>
            <a:chExt cx="6992844" cy="13716000"/>
          </a:xfrm>
        </p:grpSpPr>
        <p:sp>
          <p:nvSpPr>
            <p:cNvPr id="4" name="Freeform 4"/>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5" name="Freeform 5"/>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grpSp>
        <p:nvGrpSpPr>
          <p:cNvPr id="8" name="Group 8"/>
          <p:cNvGrpSpPr/>
          <p:nvPr/>
        </p:nvGrpSpPr>
        <p:grpSpPr>
          <a:xfrm>
            <a:off x="0" y="0"/>
            <a:ext cx="5244633" cy="10287000"/>
            <a:chOff x="0" y="0"/>
            <a:chExt cx="6992844" cy="13716000"/>
          </a:xfrm>
        </p:grpSpPr>
        <p:sp>
          <p:nvSpPr>
            <p:cNvPr id="9" name="Freeform 9"/>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10" name="Freeform 10"/>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30" y="15"/>
            <a:ext cx="18287970" cy="10286985"/>
          </a:xfrm>
          <a:custGeom>
            <a:avLst/>
            <a:gdLst/>
            <a:ahLst/>
            <a:cxnLst/>
            <a:rect l="l" t="t" r="r" b="b"/>
            <a:pathLst>
              <a:path w="18287970" h="10286985">
                <a:moveTo>
                  <a:pt x="0" y="0"/>
                </a:moveTo>
                <a:lnTo>
                  <a:pt x="18287970" y="0"/>
                </a:lnTo>
                <a:lnTo>
                  <a:pt x="18287970" y="10286985"/>
                </a:lnTo>
                <a:lnTo>
                  <a:pt x="0" y="10286985"/>
                </a:lnTo>
                <a:lnTo>
                  <a:pt x="0" y="0"/>
                </a:lnTo>
                <a:close/>
              </a:path>
            </a:pathLst>
          </a:custGeom>
          <a:blipFill>
            <a:blip r:embed="rId8" cstate="print"/>
            <a:stretch>
              <a:fillRect t="-19580" b="-124"/>
            </a:stretch>
          </a:blipFill>
        </p:spPr>
      </p:sp>
      <p:sp>
        <p:nvSpPr>
          <p:cNvPr id="16" name="TextBox 16"/>
          <p:cNvSpPr txBox="1"/>
          <p:nvPr/>
        </p:nvSpPr>
        <p:spPr>
          <a:xfrm>
            <a:off x="685800" y="2781300"/>
            <a:ext cx="17145000" cy="7668766"/>
          </a:xfrm>
          <a:prstGeom prst="rect">
            <a:avLst/>
          </a:prstGeom>
        </p:spPr>
        <p:txBody>
          <a:bodyPr wrap="square" lIns="0" tIns="0" rIns="0" bIns="0" rtlCol="0" anchor="t">
            <a:spAutoFit/>
          </a:bodyPr>
          <a:lstStyle/>
          <a:p>
            <a:pPr algn="just">
              <a:lnSpc>
                <a:spcPts val="4604"/>
              </a:lnSpc>
            </a:pPr>
            <a:r>
              <a:rPr lang="kk-KZ" sz="3200" dirty="0" smtClean="0">
                <a:latin typeface="Times New Roman" pitchFamily="18" charset="0"/>
                <a:cs typeface="Times New Roman" pitchFamily="18" charset="0"/>
              </a:rPr>
              <a:t>Тұлғалық </a:t>
            </a:r>
            <a:r>
              <a:rPr lang="kk-KZ" sz="3200" dirty="0" smtClean="0">
                <a:latin typeface="Times New Roman" pitchFamily="18" charset="0"/>
                <a:cs typeface="Times New Roman" pitchFamily="18" charset="0"/>
              </a:rPr>
              <a:t>сұрақтамаларда «қиындық» түсінігіне сұрақтың «күші» түсінігі сәйкес келеді. «Күшті» сұрақтар – неғұрлым аз зерттелінушілердің келісімін туғызатын сұрақтар. Тест тапсырмасының қиындығын процентильдік өлшем арқылы анықтайды. Процентильдік өлшемдер көптеген дәстүрлі психодиагностикалық әдістердің негізінде жатыр. (Векслер, Кеттел, MMPI, т.б.). Процентилдік өлшем – бұл тесттің осы тапсырмасын орындаған зерттелінушілердің процентке шаққандағы саны. Процент неғұрлым аз болса, тест тапсырмасы сол ғұрлым қиын деп есептеледі. Сөйтіп, тест балдарының үлестірімі тест тапсырмаларының қасиеттерін бейнелейді. Егер үлестірім қисығы оң жақты ассиметрия түрінде болса, онда тест тапсырмаларының көбісі қиын, егер сол жақты ассиметрия болса, онда тест тапсырмаларының көбісі жеңіл. Егер тест тапсырмалары әр түрлі бола тура, қиындығы жағынан бір деңгейде болса онда сумарлық балдар қалыпты үлестірім түріне келеді. Сонымен, процентильдік өлшем нормативті таңдау тобында жүргізілетін тесттілеу арқылы алынған тесттік балдардың үлестіріміне негізделеді.</a:t>
            </a:r>
            <a:endParaRPr sz="3200" dirty="0">
              <a:latin typeface="Times New Roman" pitchFamily="18" charset="0"/>
              <a:cs typeface="Times New Roman" pitchFamily="18" charset="0"/>
            </a:endParaRPr>
          </a:p>
          <a:p>
            <a:pPr algn="just">
              <a:lnSpc>
                <a:spcPts val="4604"/>
              </a:lnSpc>
            </a:pPr>
            <a:endParaRPr dirty="0"/>
          </a:p>
        </p:txBody>
      </p:sp>
      <p:sp>
        <p:nvSpPr>
          <p:cNvPr id="17" name="TextBox 17"/>
          <p:cNvSpPr txBox="1"/>
          <p:nvPr/>
        </p:nvSpPr>
        <p:spPr>
          <a:xfrm>
            <a:off x="990600" y="876300"/>
            <a:ext cx="16687799" cy="1654299"/>
          </a:xfrm>
          <a:prstGeom prst="rect">
            <a:avLst/>
          </a:prstGeom>
        </p:spPr>
        <p:txBody>
          <a:bodyPr wrap="square" lIns="0" tIns="0" rIns="0" bIns="0" rtlCol="0" anchor="t">
            <a:spAutoFit/>
          </a:bodyPr>
          <a:lstStyle/>
          <a:p>
            <a:pPr marL="365125" lvl="1" indent="-63500">
              <a:lnSpc>
                <a:spcPts val="4315"/>
              </a:lnSpc>
            </a:pPr>
            <a:r>
              <a:rPr lang="en-US" sz="4400" b="1" spc="225" dirty="0" err="1" smtClean="0">
                <a:solidFill>
                  <a:srgbClr val="262626"/>
                </a:solidFill>
                <a:latin typeface="Times New Roman" pitchFamily="18" charset="0"/>
                <a:ea typeface="Arimo"/>
                <a:cs typeface="Times New Roman" pitchFamily="18" charset="0"/>
                <a:sym typeface="Arimo"/>
              </a:rPr>
              <a:t>Әр</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түрлі</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диагностикалық</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нормаларды</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қолдану</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шегі</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арнайы</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қабілеттер</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диагностикасы</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және</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әмбебап</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мінездік</a:t>
            </a:r>
            <a:r>
              <a:rPr lang="en-US" sz="4400" b="1" spc="225" dirty="0" smtClean="0">
                <a:solidFill>
                  <a:srgbClr val="262626"/>
                </a:solidFill>
                <a:latin typeface="Times New Roman" pitchFamily="18" charset="0"/>
                <a:ea typeface="Arimo"/>
                <a:cs typeface="Times New Roman" pitchFamily="18" charset="0"/>
                <a:sym typeface="Arimo"/>
              </a:rPr>
              <a:t>  </a:t>
            </a:r>
            <a:r>
              <a:rPr lang="en-US" sz="4400" b="1" spc="225" dirty="0" err="1" smtClean="0">
                <a:solidFill>
                  <a:srgbClr val="262626"/>
                </a:solidFill>
                <a:latin typeface="Times New Roman" pitchFamily="18" charset="0"/>
                <a:ea typeface="Arimo"/>
                <a:cs typeface="Times New Roman" pitchFamily="18" charset="0"/>
                <a:sym typeface="Arimo"/>
              </a:rPr>
              <a:t>диагностикасы</a:t>
            </a:r>
            <a:r>
              <a:rPr lang="en-US" sz="4400" b="1" spc="225" dirty="0" smtClean="0">
                <a:solidFill>
                  <a:srgbClr val="262626"/>
                </a:solidFill>
                <a:latin typeface="Times New Roman" pitchFamily="18" charset="0"/>
                <a:ea typeface="Arimo"/>
                <a:cs typeface="Times New Roman" pitchFamily="18" charset="0"/>
                <a:sym typeface="Arimo"/>
              </a:rPr>
              <a:t>.  </a:t>
            </a:r>
            <a:endParaRPr lang="en-US" sz="4400" b="1" spc="225" dirty="0">
              <a:solidFill>
                <a:srgbClr val="262626"/>
              </a:solidFill>
              <a:latin typeface="Times New Roman" pitchFamily="18" charset="0"/>
              <a:ea typeface="Arimo"/>
              <a:cs typeface="Times New Roman" pitchFamily="18" charset="0"/>
              <a:sym typeface="Arim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1162</Words>
  <Application>Microsoft Office PowerPoint</Application>
  <PresentationFormat>Произвольный</PresentationFormat>
  <Paragraphs>84</Paragraphs>
  <Slides>14</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3" baseType="lpstr">
      <vt:lpstr>Arial</vt:lpstr>
      <vt:lpstr>Times New Roman Bold</vt:lpstr>
      <vt:lpstr>Calibri</vt:lpstr>
      <vt:lpstr>Arimo Bold</vt:lpstr>
      <vt:lpstr>Arimo</vt:lpstr>
      <vt:lpstr>Times New Roman</vt:lpstr>
      <vt:lpstr>Times New Roman Italics</vt:lpstr>
      <vt:lpstr>Office Theme</vt:lpstr>
      <vt:lpstr>Equation.3</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лекция</dc:title>
  <cp:lastModifiedBy>ASUS</cp:lastModifiedBy>
  <cp:revision>3</cp:revision>
  <dcterms:created xsi:type="dcterms:W3CDTF">2006-08-16T00:00:00Z</dcterms:created>
  <dcterms:modified xsi:type="dcterms:W3CDTF">2024-09-28T23:30:39Z</dcterms:modified>
  <dc:identifier>DAGQ22Jrlkk</dc:identifier>
</cp:coreProperties>
</file>