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56" r:id="rId3"/>
    <p:sldId id="257" r:id="rId4"/>
    <p:sldId id="278" r:id="rId5"/>
    <p:sldId id="279" r:id="rId6"/>
    <p:sldId id="281" r:id="rId7"/>
    <p:sldId id="258" r:id="rId8"/>
    <p:sldId id="282" r:id="rId9"/>
    <p:sldId id="262" r:id="rId10"/>
    <p:sldId id="285" r:id="rId11"/>
    <p:sldId id="280" r:id="rId12"/>
    <p:sldId id="283" r:id="rId13"/>
    <p:sldId id="284" r:id="rId14"/>
    <p:sldId id="259" r:id="rId15"/>
    <p:sldId id="272" r:id="rId16"/>
    <p:sldId id="273" r:id="rId17"/>
    <p:sldId id="260" r:id="rId18"/>
    <p:sldId id="275" r:id="rId19"/>
    <p:sldId id="266" r:id="rId20"/>
    <p:sldId id="288" r:id="rId21"/>
    <p:sldId id="268" r:id="rId22"/>
    <p:sldId id="269" r:id="rId23"/>
    <p:sldId id="270" r:id="rId24"/>
    <p:sldId id="287" r:id="rId25"/>
    <p:sldId id="28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569" autoAdjust="0"/>
  </p:normalViewPr>
  <p:slideViewPr>
    <p:cSldViewPr snapToGrid="0">
      <p:cViewPr varScale="1">
        <p:scale>
          <a:sx n="64" d="100"/>
          <a:sy n="64" d="100"/>
        </p:scale>
        <p:origin x="8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A317B-7BDD-40D8-9A3C-BC9D66C23189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0A1DC-FACD-4937-B28D-814F62C7B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0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0A1DC-FACD-4937-B28D-814F62C7BB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8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0A1DC-FACD-4937-B28D-814F62C7BB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3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4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2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8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1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2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9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9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3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6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9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589F-DF30-48DE-A178-92778AC08186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journals.ru/journal/neftkhi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 Гумилев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Мұнайдың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химиялық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технологиялық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классификациясы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5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151828" y="2059513"/>
            <a:ext cx="5796259" cy="391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кездеспейді</a:t>
            </a:r>
            <a:r>
              <a:rPr lang="ru-RU" dirty="0"/>
              <a:t>.</a:t>
            </a:r>
          </a:p>
          <a:p>
            <a:r>
              <a:rPr lang="ru-RU" dirty="0"/>
              <a:t>Газ </a:t>
            </a:r>
            <a:r>
              <a:rPr lang="ru-RU" dirty="0" err="1"/>
              <a:t>тәрізді</a:t>
            </a:r>
            <a:r>
              <a:rPr lang="ru-RU" dirty="0"/>
              <a:t> этилен </a:t>
            </a:r>
            <a:r>
              <a:rPr lang="ru-RU" dirty="0" err="1"/>
              <a:t>көмірсутектер</a:t>
            </a:r>
            <a:r>
              <a:rPr lang="ru-RU" dirty="0"/>
              <a:t> (этилен, пропилен, бутилен)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термиялық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каталитикалық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термиялық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каталитикалық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процестерінің</a:t>
            </a:r>
            <a:r>
              <a:rPr lang="ru-RU" dirty="0"/>
              <a:t> </a:t>
            </a:r>
            <a:r>
              <a:rPr lang="ru-RU" dirty="0" err="1"/>
              <a:t>сұйық</a:t>
            </a:r>
            <a:r>
              <a:rPr lang="ru-RU" dirty="0"/>
              <a:t> </a:t>
            </a:r>
            <a:r>
              <a:rPr lang="ru-RU" dirty="0" err="1"/>
              <a:t>өнімдерінде</a:t>
            </a:r>
            <a:r>
              <a:rPr lang="ru-RU" dirty="0"/>
              <a:t> </a:t>
            </a:r>
            <a:r>
              <a:rPr lang="ru-RU" dirty="0" err="1"/>
              <a:t>алкендердің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. </a:t>
            </a:r>
            <a:r>
              <a:rPr lang="ru-RU" dirty="0" err="1"/>
              <a:t>Термиялық</a:t>
            </a:r>
            <a:r>
              <a:rPr lang="ru-RU" dirty="0"/>
              <a:t> крекинг </a:t>
            </a:r>
            <a:r>
              <a:rPr lang="ru-RU" dirty="0" err="1"/>
              <a:t>бензиндерінде</a:t>
            </a:r>
            <a:r>
              <a:rPr lang="ru-RU" dirty="0"/>
              <a:t> 30-35% </a:t>
            </a:r>
            <a:r>
              <a:rPr lang="ru-RU" dirty="0" err="1"/>
              <a:t>алкендер</a:t>
            </a:r>
            <a:r>
              <a:rPr lang="ru-RU" dirty="0"/>
              <a:t>, </a:t>
            </a:r>
            <a:r>
              <a:rPr lang="ru-RU" dirty="0" err="1"/>
              <a:t>каталитикалық</a:t>
            </a:r>
            <a:r>
              <a:rPr lang="ru-RU" dirty="0"/>
              <a:t> крекинг </a:t>
            </a:r>
            <a:r>
              <a:rPr lang="ru-RU" dirty="0" err="1"/>
              <a:t>бензиндерінде</a:t>
            </a:r>
            <a:r>
              <a:rPr lang="ru-RU" dirty="0"/>
              <a:t>  10% </a:t>
            </a:r>
            <a:r>
              <a:rPr lang="ru-RU" dirty="0" err="1"/>
              <a:t>олефиндер</a:t>
            </a:r>
            <a:r>
              <a:rPr lang="ru-RU" dirty="0"/>
              <a:t> бар.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55170" y="715341"/>
            <a:ext cx="6818870" cy="833480"/>
          </a:xfrm>
        </p:spPr>
        <p:txBody>
          <a:bodyPr>
            <a:normAutofit/>
          </a:bodyPr>
          <a:lstStyle/>
          <a:p>
            <a:r>
              <a:rPr lang="ru-RU" sz="4800" dirty="0" err="1"/>
              <a:t>Алкен</a:t>
            </a:r>
            <a:r>
              <a:rPr lang="ru-RU" sz="4800" dirty="0"/>
              <a:t> (</a:t>
            </a:r>
            <a:r>
              <a:rPr lang="ru-RU" sz="4800" dirty="0" err="1"/>
              <a:t>олефиндер</a:t>
            </a:r>
            <a:r>
              <a:rPr lang="ru-RU" sz="4800" dirty="0"/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872" t="4655" r="15182"/>
          <a:stretch/>
        </p:blipFill>
        <p:spPr>
          <a:xfrm>
            <a:off x="947012" y="581747"/>
            <a:ext cx="3356659" cy="19341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6261" y="2693772"/>
            <a:ext cx="4338162" cy="370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Алкендер</a:t>
            </a:r>
            <a:r>
              <a:rPr lang="ru-RU" dirty="0"/>
              <a:t>: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тізбекті</a:t>
            </a:r>
            <a:r>
              <a:rPr lang="ru-RU" dirty="0"/>
              <a:t> </a:t>
            </a:r>
            <a:r>
              <a:rPr lang="ru-RU" dirty="0" err="1"/>
              <a:t>көмірсутектер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бар. </a:t>
            </a:r>
          </a:p>
          <a:p>
            <a:pPr algn="ctr"/>
            <a:endParaRPr lang="kk-KZ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Фролов е. б. </a:t>
            </a:r>
            <a:r>
              <a:rPr lang="ru-RU" dirty="0" err="1"/>
              <a:t>және</a:t>
            </a:r>
            <a:r>
              <a:rPr lang="ru-RU" dirty="0"/>
              <a:t> Смирнов М.Б. (1990)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мұнайдың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үлгілерінде</a:t>
            </a:r>
            <a:r>
              <a:rPr lang="ru-RU" dirty="0"/>
              <a:t> </a:t>
            </a:r>
            <a:r>
              <a:rPr lang="ru-RU" dirty="0" err="1"/>
              <a:t>олефиндерді</a:t>
            </a:r>
            <a:r>
              <a:rPr lang="ru-RU" dirty="0"/>
              <a:t> (15% </a:t>
            </a:r>
            <a:r>
              <a:rPr lang="ru-RU" dirty="0" err="1"/>
              <a:t>дейін</a:t>
            </a:r>
            <a:r>
              <a:rPr lang="ru-RU" dirty="0"/>
              <a:t>) </a:t>
            </a:r>
            <a:r>
              <a:rPr lang="ru-RU" dirty="0" err="1"/>
              <a:t>тапты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пікірінше</a:t>
            </a:r>
            <a:r>
              <a:rPr lang="ru-RU" dirty="0"/>
              <a:t>, </a:t>
            </a:r>
            <a:r>
              <a:rPr lang="ru-RU" dirty="0" err="1"/>
              <a:t>олефиндер</a:t>
            </a:r>
            <a:r>
              <a:rPr lang="ru-RU" dirty="0"/>
              <a:t> -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қойнауындағы</a:t>
            </a:r>
            <a:r>
              <a:rPr lang="ru-RU" dirty="0"/>
              <a:t>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радиоактивті</a:t>
            </a:r>
            <a:r>
              <a:rPr lang="ru-RU" dirty="0"/>
              <a:t> </a:t>
            </a:r>
            <a:r>
              <a:rPr lang="ru-RU" dirty="0" err="1"/>
              <a:t>сәулеленудің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қаныққан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көмірсутектерінің</a:t>
            </a:r>
            <a:r>
              <a:rPr lang="ru-RU" dirty="0"/>
              <a:t> </a:t>
            </a:r>
            <a:r>
              <a:rPr lang="ru-RU" dirty="0" err="1"/>
              <a:t>радиолитикалық</a:t>
            </a:r>
            <a:r>
              <a:rPr lang="ru-RU" dirty="0"/>
              <a:t> </a:t>
            </a:r>
            <a:r>
              <a:rPr lang="ru-RU" dirty="0" err="1"/>
              <a:t>дегидрациясының</a:t>
            </a:r>
            <a:r>
              <a:rPr lang="ru-RU" dirty="0"/>
              <a:t> (- Н2) </a:t>
            </a:r>
            <a:r>
              <a:rPr lang="ru-RU" dirty="0" err="1"/>
              <a:t>өнімі</a:t>
            </a:r>
            <a:r>
              <a:rPr lang="ru-RU" dirty="0"/>
              <a:t>. </a:t>
            </a: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56" y="3452045"/>
            <a:ext cx="2486372" cy="5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7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946" y="2999222"/>
            <a:ext cx="4042067" cy="347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810" y="2690336"/>
            <a:ext cx="4659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873" y="2773396"/>
            <a:ext cx="6784265" cy="1539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4429"/>
          <a:stretch/>
        </p:blipFill>
        <p:spPr>
          <a:xfrm>
            <a:off x="4248013" y="4313291"/>
            <a:ext cx="7943987" cy="18687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946" y="2999222"/>
            <a:ext cx="4143632" cy="286232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err="1"/>
              <a:t>Мұнайдағы</a:t>
            </a:r>
            <a:r>
              <a:rPr lang="ru-RU" sz="2000" b="1" dirty="0"/>
              <a:t> </a:t>
            </a:r>
            <a:r>
              <a:rPr lang="ru-RU" sz="2000" b="1" dirty="0" err="1"/>
              <a:t>ароматты</a:t>
            </a:r>
            <a:r>
              <a:rPr lang="ru-RU" sz="2000" b="1" dirty="0"/>
              <a:t> КС </a:t>
            </a:r>
            <a:r>
              <a:rPr lang="ru-RU" sz="2000" b="1" dirty="0" err="1"/>
              <a:t>екі</a:t>
            </a:r>
            <a:r>
              <a:rPr lang="ru-RU" sz="2000" b="1" dirty="0"/>
              <a:t> </a:t>
            </a:r>
            <a:r>
              <a:rPr lang="ru-RU" sz="2000" b="1" dirty="0" err="1"/>
              <a:t>топқа</a:t>
            </a:r>
            <a:r>
              <a:rPr lang="ru-RU" sz="2000" b="1" dirty="0"/>
              <a:t> </a:t>
            </a:r>
            <a:r>
              <a:rPr lang="ru-RU" sz="2000" b="1" dirty="0" err="1"/>
              <a:t>бөлуге</a:t>
            </a:r>
            <a:r>
              <a:rPr lang="ru-RU" sz="2000" b="1" dirty="0"/>
              <a:t> </a:t>
            </a:r>
            <a:r>
              <a:rPr lang="ru-RU" sz="2000" b="1" dirty="0" err="1"/>
              <a:t>болады</a:t>
            </a:r>
            <a:r>
              <a:rPr lang="ru-RU" sz="2000" b="1" dirty="0"/>
              <a:t>:</a:t>
            </a:r>
          </a:p>
          <a:p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000" b="1" dirty="0" err="1"/>
              <a:t>құрамында</a:t>
            </a:r>
            <a:r>
              <a:rPr lang="ru-RU" sz="2000" b="1" dirty="0"/>
              <a:t> тек </a:t>
            </a:r>
            <a:r>
              <a:rPr lang="ru-RU" sz="2000" b="1" dirty="0" err="1"/>
              <a:t>ароматты</a:t>
            </a:r>
            <a:r>
              <a:rPr lang="ru-RU" sz="2000" b="1" dirty="0"/>
              <a:t>  </a:t>
            </a:r>
            <a:r>
              <a:rPr lang="ru-RU" sz="2000" b="1" dirty="0" err="1"/>
              <a:t>сақиналар</a:t>
            </a:r>
            <a:r>
              <a:rPr lang="ru-RU" sz="2000" b="1" dirty="0"/>
              <a:t> мен </a:t>
            </a:r>
            <a:r>
              <a:rPr lang="ru-RU" sz="2000" b="1" dirty="0" err="1"/>
              <a:t>алифатты</a:t>
            </a:r>
            <a:r>
              <a:rPr lang="ru-RU" sz="2000" b="1" dirty="0"/>
              <a:t> </a:t>
            </a:r>
            <a:r>
              <a:rPr lang="ru-RU" sz="2000" b="1" dirty="0" err="1"/>
              <a:t>алмастырғыштар</a:t>
            </a:r>
            <a:r>
              <a:rPr lang="ru-RU" sz="2000" b="1" dirty="0"/>
              <a:t> бар </a:t>
            </a:r>
            <a:r>
              <a:rPr lang="ru-RU" sz="2000" b="1" dirty="0" err="1"/>
              <a:t>алкилароматикалық</a:t>
            </a:r>
            <a:r>
              <a:rPr lang="ru-RU" sz="2000" b="1" dirty="0"/>
              <a:t> </a:t>
            </a:r>
            <a:r>
              <a:rPr lang="ru-RU" sz="2000" b="1" dirty="0" err="1"/>
              <a:t>қосылыс</a:t>
            </a:r>
            <a:endParaRPr lang="ru-RU" sz="2000" b="1" dirty="0"/>
          </a:p>
          <a:p>
            <a:pPr marL="285750" indent="-285750">
              <a:buFontTx/>
              <a:buChar char="-"/>
            </a:pPr>
            <a:endParaRPr lang="ru-RU" sz="2000" b="1" dirty="0"/>
          </a:p>
          <a:p>
            <a:r>
              <a:rPr lang="ru-RU" sz="2000" b="1" dirty="0"/>
              <a:t>-  </a:t>
            </a:r>
            <a:r>
              <a:rPr lang="ru-RU" sz="2000" b="1" dirty="0" err="1"/>
              <a:t>құрылыстың</a:t>
            </a:r>
            <a:r>
              <a:rPr lang="ru-RU" sz="2000" b="1" dirty="0"/>
              <a:t> </a:t>
            </a:r>
            <a:r>
              <a:rPr lang="ru-RU" sz="2000" b="1" dirty="0" err="1"/>
              <a:t>аралас</a:t>
            </a:r>
            <a:r>
              <a:rPr lang="ru-RU" sz="2000" b="1" dirty="0"/>
              <a:t> </a:t>
            </a:r>
            <a:r>
              <a:rPr lang="ru-RU" sz="2000" b="1" dirty="0" err="1"/>
              <a:t>түрі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595" r="45738" b="-3595"/>
          <a:stretch/>
        </p:blipFill>
        <p:spPr bwMode="auto">
          <a:xfrm>
            <a:off x="984311" y="940861"/>
            <a:ext cx="3626772" cy="166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7697" y="148282"/>
            <a:ext cx="8263582" cy="716692"/>
          </a:xfrm>
        </p:spPr>
        <p:txBody>
          <a:bodyPr>
            <a:noAutofit/>
          </a:bodyPr>
          <a:lstStyle/>
          <a:p>
            <a:r>
              <a:rPr lang="kk-KZ" sz="3600" dirty="0">
                <a:solidFill>
                  <a:srgbClr val="FF0000"/>
                </a:solidFill>
              </a:rPr>
              <a:t>Мұнайдағы ароматты көмірсутектер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3503" b="30653"/>
          <a:stretch/>
        </p:blipFill>
        <p:spPr>
          <a:xfrm>
            <a:off x="5558445" y="1239979"/>
            <a:ext cx="3183355" cy="11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71" y="0"/>
            <a:ext cx="8729885" cy="9654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k-KZ" dirty="0"/>
              <a:t>                                  </a:t>
            </a:r>
          </a:p>
          <a:p>
            <a:pPr marL="0" indent="0">
              <a:buNone/>
            </a:pPr>
            <a:r>
              <a:rPr lang="kk-KZ" dirty="0">
                <a:solidFill>
                  <a:srgbClr val="FF0000"/>
                </a:solidFill>
              </a:rPr>
              <a:t>                              </a:t>
            </a:r>
            <a:r>
              <a:rPr lang="kk-KZ" sz="3600" dirty="0">
                <a:solidFill>
                  <a:srgbClr val="FF0000"/>
                </a:solidFill>
              </a:rPr>
              <a:t>Мұнайдың гетероатомды қосылыстары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3656" y="2686742"/>
            <a:ext cx="62602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Шайырлы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өнімдеріне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салмағы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салмағы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800-1000)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қоңыр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қосылыстар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оттегі,күкірт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азот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атомдары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Асфальтендер-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геобиолигомерлер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массасы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3000.Мұнай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1% - дан 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асфальтендер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кезеседі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Ауыр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шайырлы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мұнайларда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2-5%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бензол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ериді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9" y="704335"/>
            <a:ext cx="4517424" cy="214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120" y="2848914"/>
            <a:ext cx="564000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Bahnschrift SemiBold" pitchFamily="34" charset="0"/>
              </a:rPr>
              <a:t>о</a:t>
            </a:r>
            <a:r>
              <a:rPr lang="ru-RU" b="1" dirty="0" err="1">
                <a:latin typeface="Bahnschrift SemiBold" pitchFamily="34" charset="0"/>
              </a:rPr>
              <a:t>ттегі</a:t>
            </a:r>
            <a:r>
              <a:rPr lang="ru-RU" b="1" dirty="0">
                <a:latin typeface="Bahnschrift SemiBold" pitchFamily="34" charset="0"/>
              </a:rPr>
              <a:t> бар </a:t>
            </a:r>
            <a:r>
              <a:rPr lang="ru-RU" b="1" dirty="0" err="1">
                <a:latin typeface="Bahnschrift SemiBold" pitchFamily="34" charset="0"/>
              </a:rPr>
              <a:t>қосылыстар</a:t>
            </a:r>
            <a:r>
              <a:rPr lang="ru-RU" b="1" dirty="0">
                <a:latin typeface="Bahnschrift SemiBold" pitchFamily="34" charset="0"/>
              </a:rPr>
              <a:t> –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қышқылдар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фенолдар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түрінде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, ж</a:t>
            </a:r>
            <a:r>
              <a:rPr lang="kk-KZ" dirty="0">
                <a:latin typeface="Arial" pitchFamily="34" charset="0"/>
                <a:cs typeface="Arial" pitchFamily="34" charset="0"/>
              </a:rPr>
              <a:t>әне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кетондар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да бар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альдегидтер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жоқ</a:t>
            </a:r>
            <a:r>
              <a:rPr lang="ru-RU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Күкірт</a:t>
            </a:r>
            <a:r>
              <a:rPr lang="ru-RU" dirty="0">
                <a:latin typeface="Arial" pitchFamily="34" charset="0"/>
                <a:cs typeface="Arial" pitchFamily="34" charset="0"/>
              </a:rPr>
              <a:t>  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қарапайым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күкірт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latin typeface="Arial" pitchFamily="34" charset="0"/>
                <a:cs typeface="Arial" pitchFamily="34" charset="0"/>
              </a:rPr>
              <a:t>S0),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күкіртсутек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latin typeface="Arial" pitchFamily="34" charset="0"/>
                <a:cs typeface="Arial" pitchFamily="34" charset="0"/>
              </a:rPr>
              <a:t>H2S), </a:t>
            </a:r>
            <a:r>
              <a:rPr lang="ru-RU" dirty="0">
                <a:latin typeface="Arial" pitchFamily="34" charset="0"/>
                <a:cs typeface="Arial" pitchFamily="34" charset="0"/>
              </a:rPr>
              <a:t>меркаптан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спирттердің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аналогы</a:t>
            </a:r>
            <a:r>
              <a:rPr lang="ru-RU" dirty="0">
                <a:latin typeface="Arial" pitchFamily="34" charset="0"/>
                <a:cs typeface="Arial" pitchFamily="34" charset="0"/>
              </a:rPr>
              <a:t>–тиоспирт), сульфид(</a:t>
            </a:r>
            <a:r>
              <a:rPr lang="en-US" dirty="0">
                <a:latin typeface="Arial" pitchFamily="34" charset="0"/>
                <a:cs typeface="Arial" pitchFamily="34" charset="0"/>
              </a:rPr>
              <a:t>RSR,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тиоэфирлер</a:t>
            </a:r>
            <a:r>
              <a:rPr lang="ru-RU" dirty="0">
                <a:latin typeface="Arial" pitchFamily="34" charset="0"/>
                <a:cs typeface="Arial" pitchFamily="34" charset="0"/>
              </a:rPr>
              <a:t>–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алифатикалық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циклдік</a:t>
            </a:r>
            <a:r>
              <a:rPr lang="ru-RU" dirty="0">
                <a:latin typeface="Arial" pitchFamily="34" charset="0"/>
                <a:cs typeface="Arial" pitchFamily="34" charset="0"/>
              </a:rPr>
              <a:t>–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тиациклопентандар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тиоциклогександар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), дисульфид (</a:t>
            </a:r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kk-KZ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kk-KZ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kk-KZ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R), </a:t>
            </a:r>
            <a:r>
              <a:rPr lang="ru-RU" dirty="0">
                <a:latin typeface="Arial" pitchFamily="34" charset="0"/>
                <a:cs typeface="Arial" pitchFamily="34" charset="0"/>
              </a:rPr>
              <a:t>тиофен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түрінде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Азотты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қосылыстар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-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пиридин,хинолин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пиперидин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гомологтары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37" y="704335"/>
            <a:ext cx="5672266" cy="174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07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/>
              <a:t>Мұнайда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бейорганикалық</a:t>
            </a:r>
            <a:r>
              <a:rPr lang="ru-RU" dirty="0"/>
              <a:t> </a:t>
            </a:r>
            <a:r>
              <a:rPr lang="ru-RU" dirty="0" err="1"/>
              <a:t>қосылыстар</a:t>
            </a:r>
            <a:r>
              <a:rPr lang="ru-RU" dirty="0"/>
              <a:t> </a:t>
            </a:r>
            <a:r>
              <a:rPr lang="ru-RU" dirty="0" err="1"/>
              <a:t>кездеседі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Мұнайдың</a:t>
            </a:r>
            <a:r>
              <a:rPr lang="ru-RU" dirty="0"/>
              <a:t> </a:t>
            </a:r>
            <a:r>
              <a:rPr lang="ru-RU" dirty="0" err="1"/>
              <a:t>топтық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Қаныққан</a:t>
            </a:r>
            <a:r>
              <a:rPr lang="ru-RU" dirty="0"/>
              <a:t>  </a:t>
            </a:r>
            <a:r>
              <a:rPr lang="ru-RU" dirty="0" err="1"/>
              <a:t>көмірсутектердің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сапасына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4."Мұнай </a:t>
            </a:r>
            <a:r>
              <a:rPr lang="ru-RU" dirty="0" err="1"/>
              <a:t>паспорты</a:t>
            </a:r>
            <a:r>
              <a:rPr lang="ru-RU" dirty="0"/>
              <a:t>" </a:t>
            </a:r>
            <a:r>
              <a:rPr lang="ru-RU" dirty="0" err="1"/>
              <a:t>нені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3457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1191039"/>
            <a:ext cx="4876954" cy="51236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өнімдерінің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фракциялық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аралығында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қайнайтын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фракциялардың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64" r="1841"/>
          <a:stretch/>
        </p:blipFill>
        <p:spPr>
          <a:xfrm>
            <a:off x="377952" y="2233431"/>
            <a:ext cx="4745621" cy="46245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81155" y="411037"/>
            <a:ext cx="663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Arial" panose="020B0604020202020204" pitchFamily="34" charset="0"/>
                <a:cs typeface="Arial" panose="020B0604020202020204" pitchFamily="34" charset="0"/>
              </a:rPr>
              <a:t>Мұнайдың фракциялық құрамы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0497" y="352287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Айдау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әдістері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Төмен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температуралы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ректификация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– 20°С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төмен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температурада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қайнайтын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сұйытылған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газдар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көмірсутек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фракциялары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Орташа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температуралы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айдау</a:t>
            </a:r>
            <a:r>
              <a:rPr lang="ru-RU" dirty="0">
                <a:latin typeface="Arial" pitchFamily="34" charset="0"/>
                <a:cs typeface="Arial" pitchFamily="34" charset="0"/>
              </a:rPr>
              <a:t>-350°С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дейін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қайнататын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мұнай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өнімдері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Вакуумды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айдау</a:t>
            </a:r>
            <a:r>
              <a:rPr lang="ru-RU" dirty="0">
                <a:latin typeface="Arial" pitchFamily="34" charset="0"/>
                <a:cs typeface="Arial" pitchFamily="34" charset="0"/>
              </a:rPr>
              <a:t>-350°С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жоғары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температурада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қайнайтын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сұйықтықтар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Молекулалық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дистилляция</a:t>
            </a:r>
            <a:r>
              <a:rPr lang="ru-RU" dirty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жоғары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молекулалық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заттар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Бір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рет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булану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әдісімен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айдау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80142"/>
              </p:ext>
            </p:extLst>
          </p:nvPr>
        </p:nvGraphicFramePr>
        <p:xfrm>
          <a:off x="5745890" y="926991"/>
          <a:ext cx="594634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7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</a:t>
                      </a:r>
                      <a:r>
                        <a:rPr lang="kk-KZ" dirty="0"/>
                        <a:t>     Мазутты</a:t>
                      </a:r>
                      <a:r>
                        <a:rPr lang="kk-KZ" baseline="0" dirty="0"/>
                        <a:t>           ф</a:t>
                      </a:r>
                      <a:r>
                        <a:rPr lang="kk-KZ" dirty="0"/>
                        <a:t>ракциясы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ваккумда</a:t>
                      </a:r>
                      <a:r>
                        <a:rPr lang="kk-KZ" baseline="0" dirty="0"/>
                        <a:t> айдау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1.</a:t>
                      </a:r>
                      <a:r>
                        <a:rPr lang="kk-KZ" baseline="0" dirty="0"/>
                        <a:t> 300-350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Ваккумды газойль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k-KZ" dirty="0"/>
                        <a:t>      300-400С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Жеңіл фракция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k-KZ" dirty="0"/>
                        <a:t>     400-450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Орташа фракция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k-KZ" dirty="0"/>
                        <a:t>    450-490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Ауыр фракция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k-KZ" dirty="0"/>
                        <a:t>    490С жоғары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Гудрон (ваккумды</a:t>
                      </a:r>
                      <a:r>
                        <a:rPr lang="kk-KZ" baseline="0" dirty="0"/>
                        <a:t> қалдық)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44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72994"/>
            <a:ext cx="10515600" cy="190263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Мұнайды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зерттеу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400" dirty="0" err="1"/>
              <a:t>Мұнай</a:t>
            </a:r>
            <a:r>
              <a:rPr lang="ru-RU" sz="2400" dirty="0"/>
              <a:t> мен </a:t>
            </a:r>
            <a:r>
              <a:rPr lang="ru-RU" sz="2400" dirty="0" err="1"/>
              <a:t>мұнай</a:t>
            </a:r>
            <a:r>
              <a:rPr lang="ru-RU" sz="2400" dirty="0"/>
              <a:t> </a:t>
            </a:r>
            <a:r>
              <a:rPr lang="ru-RU" sz="2400" dirty="0" err="1"/>
              <a:t>өнімдерін</a:t>
            </a:r>
            <a:r>
              <a:rPr lang="ru-RU" sz="2400" dirty="0"/>
              <a:t> </a:t>
            </a:r>
            <a:r>
              <a:rPr lang="ru-RU" sz="2400" dirty="0" err="1"/>
              <a:t>айдау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 – </a:t>
            </a:r>
            <a:r>
              <a:rPr lang="ru-RU" sz="2400" b="1" dirty="0" err="1"/>
              <a:t>біртіндеп</a:t>
            </a:r>
            <a:r>
              <a:rPr lang="ru-RU" sz="2400" b="1" dirty="0"/>
              <a:t> </a:t>
            </a:r>
            <a:r>
              <a:rPr lang="ru-RU" sz="2400" b="1" dirty="0" err="1"/>
              <a:t>буландыру</a:t>
            </a:r>
            <a:r>
              <a:rPr lang="ru-RU" sz="2400" b="1" dirty="0"/>
              <a:t> (ББ)</a:t>
            </a:r>
            <a:br>
              <a:rPr lang="ru-RU" sz="2400" b="1" dirty="0"/>
            </a:br>
            <a:r>
              <a:rPr lang="ru-RU" sz="2400" b="1" dirty="0"/>
              <a:t> – </a:t>
            </a:r>
            <a:r>
              <a:rPr lang="ru-RU" sz="2400" b="1" dirty="0" err="1"/>
              <a:t>бір</a:t>
            </a:r>
            <a:r>
              <a:rPr lang="ru-RU" sz="2400" b="1" dirty="0"/>
              <a:t> </a:t>
            </a:r>
            <a:r>
              <a:rPr lang="ru-RU" sz="2400" b="1" dirty="0" err="1"/>
              <a:t>рет</a:t>
            </a:r>
            <a:r>
              <a:rPr lang="ru-RU" sz="2400" b="1" dirty="0"/>
              <a:t> </a:t>
            </a:r>
            <a:r>
              <a:rPr lang="ru-RU" sz="2400" b="1" dirty="0" err="1"/>
              <a:t>буландыру</a:t>
            </a:r>
            <a:r>
              <a:rPr lang="ru-RU" sz="2400" b="1" dirty="0"/>
              <a:t> (БРБ)  </a:t>
            </a:r>
            <a:r>
              <a:rPr lang="ru-RU" sz="2400" b="1" dirty="0" err="1"/>
              <a:t>арқылы</a:t>
            </a:r>
            <a:r>
              <a:rPr lang="ru-RU" sz="2400" b="1" dirty="0"/>
              <a:t> </a:t>
            </a:r>
            <a:r>
              <a:rPr lang="ru-RU" sz="2400" b="1" dirty="0" err="1"/>
              <a:t>жүзеге</a:t>
            </a:r>
            <a:r>
              <a:rPr lang="ru-RU" sz="2400" b="1" dirty="0"/>
              <a:t> </a:t>
            </a:r>
            <a:r>
              <a:rPr lang="ru-RU" sz="2400" b="1" dirty="0" err="1"/>
              <a:t>асырылады</a:t>
            </a:r>
            <a:r>
              <a:rPr lang="ru-RU" sz="24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17" t="6697" r="3093" b="4464"/>
          <a:stretch/>
        </p:blipFill>
        <p:spPr>
          <a:xfrm>
            <a:off x="8093675" y="0"/>
            <a:ext cx="3904735" cy="2075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0195" y="2207688"/>
            <a:ext cx="5128054" cy="44517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>
                <a:solidFill>
                  <a:schemeClr val="tx1"/>
                </a:solidFill>
              </a:rPr>
              <a:t>Бір рет буландыру </a:t>
            </a:r>
            <a:r>
              <a:rPr lang="kk-KZ" dirty="0">
                <a:solidFill>
                  <a:schemeClr val="tx1"/>
                </a:solidFill>
              </a:rPr>
              <a:t>кезінде өнім қоспаларын</a:t>
            </a:r>
          </a:p>
          <a:p>
            <a:r>
              <a:rPr lang="kk-KZ" dirty="0">
                <a:solidFill>
                  <a:schemeClr val="tx1"/>
                </a:solidFill>
              </a:rPr>
              <a:t>соңғы температураға дейін қыздырғанда түзілген булар жүйеден шығарылмайды ж</a:t>
            </a:r>
            <a:r>
              <a:rPr lang="en-US" dirty="0">
                <a:solidFill>
                  <a:schemeClr val="tx1"/>
                </a:solidFill>
              </a:rPr>
              <a:t>ə</a:t>
            </a:r>
            <a:r>
              <a:rPr lang="kk-KZ" dirty="0">
                <a:solidFill>
                  <a:schemeClr val="tx1"/>
                </a:solidFill>
              </a:rPr>
              <a:t>не сұйықтықпен байланыста қалады. Жылу берілу тоқтағаннан кейін барлық бу-сұйықты қоспа</a:t>
            </a:r>
          </a:p>
          <a:p>
            <a:r>
              <a:rPr lang="kk-KZ" dirty="0">
                <a:solidFill>
                  <a:schemeClr val="tx1"/>
                </a:solidFill>
              </a:rPr>
              <a:t>сепараторға шығарылады. Мұнда түзілген булар бір мезгілде сұйықтан бөлінеді.</a:t>
            </a: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" y="4573699"/>
            <a:ext cx="5016844" cy="1974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97362" y="2207688"/>
            <a:ext cx="5189838" cy="4340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>
                <a:solidFill>
                  <a:schemeClr val="tx1"/>
                </a:solidFill>
              </a:rPr>
              <a:t>Біртіндеп буландыру</a:t>
            </a:r>
            <a:r>
              <a:rPr lang="kk-KZ" dirty="0">
                <a:solidFill>
                  <a:schemeClr val="tx1"/>
                </a:solidFill>
              </a:rPr>
              <a:t> зертханада мұнайды колбада айдағанда қолданылады. Бір рет буландыру біртіндеп буландыруға қарағанда тиімді.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Анықтау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барысында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біртіндеп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көтерілетін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температурада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мұнайдан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бір-бірінен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қайнау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шегімен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ерекшеленетін</a:t>
            </a:r>
            <a:r>
              <a:rPr lang="ru-RU" dirty="0">
                <a:solidFill>
                  <a:schemeClr val="tx1"/>
                </a:solidFill>
              </a:rPr>
              <a:t>  – </a:t>
            </a:r>
            <a:r>
              <a:rPr lang="ru-RU" dirty="0" err="1">
                <a:solidFill>
                  <a:schemeClr val="tx1"/>
                </a:solidFill>
              </a:rPr>
              <a:t>фракциялар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айдалады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Әрбір</a:t>
            </a:r>
            <a:r>
              <a:rPr lang="ru-RU" dirty="0">
                <a:solidFill>
                  <a:schemeClr val="tx1"/>
                </a:solidFill>
              </a:rPr>
              <a:t> фракция </a:t>
            </a:r>
            <a:r>
              <a:rPr lang="ru-RU" dirty="0" err="1">
                <a:solidFill>
                  <a:schemeClr val="tx1"/>
                </a:solidFill>
              </a:rPr>
              <a:t>қайнаудың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басталу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аяқталу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температураларымен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сипатталады</a:t>
            </a:r>
            <a:endParaRPr lang="ru-RU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81" y="4797293"/>
            <a:ext cx="4805984" cy="14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3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04" y="123569"/>
            <a:ext cx="3917092" cy="82790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Мұнайды</a:t>
            </a:r>
            <a:r>
              <a:rPr lang="ru-RU" b="1" dirty="0"/>
              <a:t> </a:t>
            </a:r>
            <a:r>
              <a:rPr lang="ru-RU" b="1" dirty="0" err="1"/>
              <a:t>зерттеу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7529"/>
          <a:stretch/>
        </p:blipFill>
        <p:spPr>
          <a:xfrm>
            <a:off x="6198286" y="1013931"/>
            <a:ext cx="5808662" cy="452431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0" y="899058"/>
            <a:ext cx="5737225" cy="45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7222" y="1013931"/>
            <a:ext cx="53669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Біртіндеп буландыру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әдісі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зерттегенде</a:t>
            </a:r>
            <a:r>
              <a:rPr lang="ru-RU" dirty="0"/>
              <a:t>  ,</a:t>
            </a:r>
            <a:r>
              <a:rPr lang="ru-RU" dirty="0" err="1">
                <a:solidFill>
                  <a:srgbClr val="FF0000"/>
                </a:solidFill>
              </a:rPr>
              <a:t>қайнау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температурасының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қисығын</a:t>
            </a:r>
            <a:r>
              <a:rPr lang="ru-RU" dirty="0"/>
              <a:t> (ҚТҚ) </a:t>
            </a:r>
            <a:r>
              <a:rPr lang="ru-RU" dirty="0" err="1"/>
              <a:t>құруға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жеңіл</a:t>
            </a:r>
            <a:r>
              <a:rPr lang="ru-RU" dirty="0"/>
              <a:t> </a:t>
            </a:r>
            <a:r>
              <a:rPr lang="ru-RU" dirty="0" err="1"/>
              <a:t>фракциялары</a:t>
            </a:r>
            <a:r>
              <a:rPr lang="ru-RU" dirty="0"/>
              <a:t> </a:t>
            </a:r>
            <a:r>
              <a:rPr lang="ru-RU" dirty="0" err="1"/>
              <a:t>таңдалады</a:t>
            </a:r>
            <a:r>
              <a:rPr lang="ru-RU" dirty="0"/>
              <a:t> (40-43</a:t>
            </a:r>
            <a:r>
              <a:rPr lang="kk-KZ" dirty="0"/>
              <a:t>С</a:t>
            </a:r>
            <a:r>
              <a:rPr lang="en-US" dirty="0"/>
              <a:t>, 43-46</a:t>
            </a:r>
            <a:r>
              <a:rPr lang="kk-KZ" dirty="0"/>
              <a:t>С</a:t>
            </a:r>
            <a:r>
              <a:rPr lang="en-US" dirty="0"/>
              <a:t>, 46-49</a:t>
            </a:r>
            <a:r>
              <a:rPr lang="kk-KZ" dirty="0"/>
              <a:t>С</a:t>
            </a:r>
            <a:r>
              <a:rPr lang="en-US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 </a:t>
            </a:r>
            <a:r>
              <a:rPr lang="ru-RU" b="1" dirty="0" err="1"/>
              <a:t>Қайнау</a:t>
            </a:r>
            <a:r>
              <a:rPr lang="ru-RU" b="1" dirty="0"/>
              <a:t> </a:t>
            </a:r>
            <a:r>
              <a:rPr lang="ru-RU" b="1" dirty="0" err="1"/>
              <a:t>температурасының</a:t>
            </a:r>
            <a:r>
              <a:rPr lang="ru-RU" b="1" dirty="0"/>
              <a:t> </a:t>
            </a:r>
            <a:r>
              <a:rPr lang="ru-RU" b="1" dirty="0" err="1"/>
              <a:t>қисығы</a:t>
            </a:r>
            <a:r>
              <a:rPr lang="ru-RU" b="1" dirty="0"/>
              <a:t>  </a:t>
            </a:r>
            <a:r>
              <a:rPr lang="ru-RU" dirty="0"/>
              <a:t>(ҚТҚ) </a:t>
            </a:r>
            <a:r>
              <a:rPr lang="ru-RU" dirty="0" err="1"/>
              <a:t>фракциялар</a:t>
            </a:r>
            <a:r>
              <a:rPr lang="ru-RU" dirty="0"/>
              <a:t> мен </a:t>
            </a:r>
            <a:r>
              <a:rPr lang="ru-RU" dirty="0" err="1"/>
              <a:t>қалдықтардың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құрамын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түрін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Зертханада</a:t>
            </a:r>
            <a:r>
              <a:rPr lang="ru-RU" dirty="0"/>
              <a:t>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айдау</a:t>
            </a:r>
            <a:r>
              <a:rPr lang="ru-RU" dirty="0"/>
              <a:t> </a:t>
            </a:r>
            <a:r>
              <a:rPr lang="ru-RU" b="1" dirty="0" err="1"/>
              <a:t>арнайы</a:t>
            </a:r>
            <a:r>
              <a:rPr lang="ru-RU" b="1" dirty="0"/>
              <a:t> </a:t>
            </a:r>
            <a:r>
              <a:rPr lang="ru-RU" b="1" dirty="0" err="1"/>
              <a:t>стандартты</a:t>
            </a:r>
            <a:r>
              <a:rPr lang="ru-RU" b="1" dirty="0"/>
              <a:t> </a:t>
            </a:r>
            <a:r>
              <a:rPr lang="ru-RU" b="1" dirty="0" err="1"/>
              <a:t>аппараттарда</a:t>
            </a:r>
            <a:r>
              <a:rPr lang="ru-RU" b="1" dirty="0"/>
              <a:t> АРН</a:t>
            </a:r>
            <a:r>
              <a:rPr lang="ru-RU" dirty="0"/>
              <a:t>(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айдауға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аппарат)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өнімдерін</a:t>
            </a:r>
            <a:r>
              <a:rPr lang="ru-RU" dirty="0"/>
              <a:t> </a:t>
            </a:r>
            <a:r>
              <a:rPr lang="ru-RU" dirty="0" err="1"/>
              <a:t>жеңіл</a:t>
            </a:r>
            <a:r>
              <a:rPr lang="ru-RU" dirty="0"/>
              <a:t> </a:t>
            </a:r>
            <a:r>
              <a:rPr lang="ru-RU" dirty="0" err="1"/>
              <a:t>фракцияларға</a:t>
            </a:r>
            <a:r>
              <a:rPr lang="ru-RU" dirty="0"/>
              <a:t> </a:t>
            </a:r>
            <a:r>
              <a:rPr lang="ru-RU" dirty="0" err="1"/>
              <a:t>бөлуге</a:t>
            </a:r>
            <a:r>
              <a:rPr lang="ru-RU" dirty="0"/>
              <a:t> 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дистилляциясы</a:t>
            </a:r>
            <a:r>
              <a:rPr lang="ru-RU" dirty="0"/>
              <a:t> бар </a:t>
            </a:r>
            <a:r>
              <a:rPr lang="ru-RU" dirty="0" err="1"/>
              <a:t>айдау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ректификацияның</a:t>
            </a:r>
            <a:r>
              <a:rPr lang="ru-RU" dirty="0"/>
              <a:t> </a:t>
            </a:r>
            <a:r>
              <a:rPr lang="ru-RU" dirty="0" err="1"/>
              <a:t>нәтижелері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ИТК </a:t>
            </a:r>
            <a:r>
              <a:rPr lang="ru-RU" dirty="0" err="1"/>
              <a:t>қисығы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78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63" t="2591" r="3732" b="8659"/>
          <a:stretch/>
        </p:blipFill>
        <p:spPr>
          <a:xfrm>
            <a:off x="389771" y="303914"/>
            <a:ext cx="5497689" cy="2476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6757" y="3138617"/>
            <a:ext cx="4423719" cy="25949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АРН-1 аппараты </a:t>
            </a:r>
            <a:r>
              <a:rPr lang="ru-RU" b="1" dirty="0" err="1">
                <a:solidFill>
                  <a:schemeClr val="tx1"/>
                </a:solidFill>
              </a:rPr>
              <a:t>мұнайды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атмосфералық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қысым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кезінде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ғана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жылдамдатуға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мүмкіндік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береді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АРН-2 аппараты </a:t>
            </a:r>
            <a:r>
              <a:rPr lang="ru-RU" b="1" dirty="0" err="1">
                <a:solidFill>
                  <a:schemeClr val="tx1"/>
                </a:solidFill>
              </a:rPr>
              <a:t>мұнайды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атмосфералық-вакуумдық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айдауға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мұнай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фракцияларын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err="1">
                <a:solidFill>
                  <a:schemeClr val="tx1"/>
                </a:solidFill>
              </a:rPr>
              <a:t>іріктеудің</a:t>
            </a:r>
            <a:r>
              <a:rPr lang="ru-RU" b="1">
                <a:solidFill>
                  <a:schemeClr val="tx1"/>
                </a:solidFill>
              </a:rPr>
              <a:t> 30-100</a:t>
            </a:r>
            <a:r>
              <a:rPr lang="en-US" b="1" dirty="0">
                <a:solidFill>
                  <a:schemeClr val="tx1"/>
                </a:solidFill>
                <a:latin typeface="Arial Rounded MT Bold" pitchFamily="34" charset="0"/>
              </a:rPr>
              <a:t>º</a:t>
            </a:r>
            <a:r>
              <a:rPr lang="ru-RU" b="1" dirty="0">
                <a:solidFill>
                  <a:schemeClr val="tx1"/>
                </a:solidFill>
              </a:rPr>
              <a:t>С </a:t>
            </a:r>
            <a:r>
              <a:rPr lang="ru-RU" b="1" err="1">
                <a:solidFill>
                  <a:schemeClr val="tx1"/>
                </a:solidFill>
              </a:rPr>
              <a:t>аралығымен</a:t>
            </a:r>
            <a:r>
              <a:rPr lang="ru-RU" b="1">
                <a:solidFill>
                  <a:schemeClr val="tx1"/>
                </a:solidFill>
              </a:rPr>
              <a:t>  жылдамдатуға </a:t>
            </a:r>
            <a:r>
              <a:rPr lang="ru-RU" b="1" dirty="0" err="1">
                <a:solidFill>
                  <a:schemeClr val="tx1"/>
                </a:solidFill>
              </a:rPr>
              <a:t>мүмкіндік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береді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3859" y="506627"/>
            <a:ext cx="4992130" cy="52269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>
                <a:solidFill>
                  <a:schemeClr val="tx1"/>
                </a:solidFill>
              </a:rPr>
              <a:t>Атмосфералық айдау кезінде келесі фракциялар алынады ;</a:t>
            </a:r>
          </a:p>
          <a:p>
            <a:endParaRPr lang="kk-KZ" dirty="0">
              <a:solidFill>
                <a:schemeClr val="tx1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140С- Бензин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140-220С –лигроин-керосин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140-180С- лигроин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180-240С-керосин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180-350С –Дизель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220-350С-Жеңіл немесе атмосфералық газойль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240-350С –солярлы дистиллят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350С жоғары-мазут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154" t="4499" r="16071"/>
          <a:stretch/>
        </p:blipFill>
        <p:spPr>
          <a:xfrm>
            <a:off x="1643602" y="3417972"/>
            <a:ext cx="3187889" cy="2702689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856525" y="365416"/>
            <a:ext cx="4653023" cy="247698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7166" y="795678"/>
            <a:ext cx="3731741" cy="1616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Қайтаөңдеу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процестер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кезінде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алынатын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өнімдер,егер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олар</a:t>
            </a:r>
            <a:r>
              <a:rPr lang="ru-RU" dirty="0">
                <a:solidFill>
                  <a:schemeClr val="tx1"/>
                </a:solidFill>
              </a:rPr>
              <a:t> 350 °</a:t>
            </a:r>
            <a:r>
              <a:rPr lang="en-US" dirty="0">
                <a:solidFill>
                  <a:schemeClr val="tx1"/>
                </a:solidFill>
              </a:rPr>
              <a:t>C-</a:t>
            </a:r>
            <a:r>
              <a:rPr lang="ru-RU" dirty="0" err="1">
                <a:solidFill>
                  <a:schemeClr val="tx1"/>
                </a:solidFill>
              </a:rPr>
              <a:t>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дейін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қайнаса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Жеңіл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қайнау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шегі</a:t>
            </a:r>
            <a:r>
              <a:rPr lang="ru-RU" dirty="0">
                <a:solidFill>
                  <a:schemeClr val="tx1"/>
                </a:solidFill>
              </a:rPr>
              <a:t> 350 °</a:t>
            </a:r>
            <a:r>
              <a:rPr lang="en-US" dirty="0">
                <a:solidFill>
                  <a:schemeClr val="tx1"/>
                </a:solidFill>
              </a:rPr>
              <a:t>C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жоғары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Ауыр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болады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9645" y="605481"/>
            <a:ext cx="5684108" cy="4979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</a:rPr>
              <a:t>Жеңіл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дистилляттарда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көпмолекулалық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құрылымы</a:t>
            </a:r>
            <a:r>
              <a:rPr lang="ru-RU" dirty="0">
                <a:solidFill>
                  <a:schemeClr val="tx1"/>
                </a:solidFill>
              </a:rPr>
              <a:t> бар </a:t>
            </a:r>
            <a:r>
              <a:rPr lang="ru-RU" dirty="0" err="1">
                <a:solidFill>
                  <a:schemeClr val="tx1"/>
                </a:solidFill>
              </a:rPr>
              <a:t>қарапайым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көмірсутектер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салмағы</a:t>
            </a:r>
            <a:r>
              <a:rPr lang="ru-RU" dirty="0">
                <a:solidFill>
                  <a:schemeClr val="tx1"/>
                </a:solidFill>
              </a:rPr>
              <a:t> 250-300-ден </a:t>
            </a:r>
            <a:r>
              <a:rPr lang="ru-RU" dirty="0" err="1">
                <a:solidFill>
                  <a:schemeClr val="tx1"/>
                </a:solidFill>
              </a:rPr>
              <a:t>аспайды</a:t>
            </a:r>
            <a:r>
              <a:rPr lang="ru-RU" dirty="0">
                <a:solidFill>
                  <a:schemeClr val="tx1"/>
                </a:solidFill>
              </a:rPr>
              <a:t> 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Олар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келесі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гомологиялық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қатарлар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жатады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Парафинді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алкандар</a:t>
            </a:r>
            <a:r>
              <a:rPr lang="ru-RU" dirty="0">
                <a:solidFill>
                  <a:schemeClr val="tx1"/>
                </a:solidFill>
              </a:rPr>
              <a:t>);</a:t>
            </a:r>
            <a:endParaRPr lang="kk-KZ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Циклопарафины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циклоалканы</a:t>
            </a:r>
            <a:r>
              <a:rPr lang="ru-RU" dirty="0">
                <a:solidFill>
                  <a:schemeClr val="tx1"/>
                </a:solidFill>
              </a:rPr>
              <a:t>),      нафтен (</a:t>
            </a:r>
            <a:r>
              <a:rPr lang="ru-RU" dirty="0" err="1">
                <a:solidFill>
                  <a:schemeClr val="tx1"/>
                </a:solidFill>
              </a:rPr>
              <a:t>алкилциклопентандар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алкилциклогександар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r>
              <a:rPr lang="ru-RU" b="1" dirty="0">
                <a:solidFill>
                  <a:schemeClr val="tx1"/>
                </a:solidFill>
              </a:rPr>
              <a:t>Би - </a:t>
            </a:r>
            <a:r>
              <a:rPr lang="ru-RU" b="1" dirty="0" err="1">
                <a:solidFill>
                  <a:schemeClr val="tx1"/>
                </a:solidFill>
              </a:rPr>
              <a:t>және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трициклді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парафинді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dirty="0">
                <a:solidFill>
                  <a:schemeClr val="tx1"/>
                </a:solidFill>
              </a:rPr>
              <a:t>(бес </a:t>
            </a:r>
            <a:r>
              <a:rPr lang="ru-RU" dirty="0" err="1">
                <a:solidFill>
                  <a:schemeClr val="tx1"/>
                </a:solidFill>
              </a:rPr>
              <a:t>мүшелі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алты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мүшелі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аралас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Моноциклді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ароматты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Бициклді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ароматты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Бициклді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аралас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ароматты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82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7324688" y="460094"/>
            <a:ext cx="4224761" cy="5937811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Бензин</a:t>
            </a:r>
            <a:r>
              <a:rPr lang="ru-RU" sz="2000">
                <a:solidFill>
                  <a:srgbClr val="C00000"/>
                </a:solidFill>
              </a:rPr>
              <a:t>-әртүрлі </a:t>
            </a:r>
            <a:r>
              <a:rPr lang="ru-RU" sz="2000" dirty="0" err="1">
                <a:solidFill>
                  <a:srgbClr val="C00000"/>
                </a:solidFill>
              </a:rPr>
              <a:t>қоспалары</a:t>
            </a:r>
            <a:r>
              <a:rPr lang="ru-RU" sz="2000" dirty="0">
                <a:solidFill>
                  <a:srgbClr val="C00000"/>
                </a:solidFill>
              </a:rPr>
              <a:t> бар </a:t>
            </a:r>
            <a:r>
              <a:rPr lang="ru-RU" sz="2000" dirty="0" err="1">
                <a:solidFill>
                  <a:srgbClr val="C00000"/>
                </a:solidFill>
              </a:rPr>
              <a:t>жеңіл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kk-KZ" sz="2000" dirty="0">
                <a:solidFill>
                  <a:srgbClr val="C00000"/>
                </a:solidFill>
              </a:rPr>
              <a:t>КС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қоспасы.Ткип</a:t>
            </a:r>
            <a:r>
              <a:rPr lang="ru-RU" sz="2000" dirty="0">
                <a:solidFill>
                  <a:srgbClr val="C00000"/>
                </a:solidFill>
              </a:rPr>
              <a:t>.  33-20</a:t>
            </a:r>
            <a:r>
              <a:rPr lang="en-US" sz="2000" dirty="0">
                <a:solidFill>
                  <a:srgbClr val="C00000"/>
                </a:solidFill>
              </a:rPr>
              <a:t>5 C</a:t>
            </a:r>
            <a:r>
              <a:rPr lang="kk-KZ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орташа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тығыздығы</a:t>
            </a:r>
            <a:r>
              <a:rPr lang="ru-RU" sz="2000" dirty="0">
                <a:solidFill>
                  <a:srgbClr val="C00000"/>
                </a:solidFill>
              </a:rPr>
              <a:t> - 0,71 г/см3. </a:t>
            </a:r>
            <a:r>
              <a:rPr lang="ru-RU" sz="2000" dirty="0" err="1">
                <a:solidFill>
                  <a:srgbClr val="C00000"/>
                </a:solidFill>
              </a:rPr>
              <a:t>Кристалданудың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басталуы</a:t>
            </a:r>
            <a:r>
              <a:rPr lang="ru-RU" sz="2000" dirty="0">
                <a:solidFill>
                  <a:srgbClr val="C00000"/>
                </a:solidFill>
              </a:rPr>
              <a:t> -60°</a:t>
            </a:r>
            <a:r>
              <a:rPr lang="en-US" sz="2000" dirty="0">
                <a:solidFill>
                  <a:srgbClr val="C00000"/>
                </a:solidFill>
              </a:rPr>
              <a:t>C.</a:t>
            </a:r>
            <a:r>
              <a:rPr lang="kk-KZ" sz="2000" dirty="0">
                <a:solidFill>
                  <a:srgbClr val="C00000"/>
                </a:solidFill>
              </a:rPr>
              <a:t>Бензиннің</a:t>
            </a:r>
            <a:r>
              <a:rPr lang="ru-RU" sz="2000" dirty="0">
                <a:solidFill>
                  <a:srgbClr val="C00000"/>
                </a:solidFill>
              </a:rPr>
              <a:t>  </a:t>
            </a:r>
            <a:r>
              <a:rPr lang="ru-RU" sz="2000" dirty="0" err="1">
                <a:solidFill>
                  <a:srgbClr val="C00000"/>
                </a:solidFill>
              </a:rPr>
              <a:t>детонациялық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қасиеттері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төмен.Бензиннің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мөлшері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неғұрлым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жоғары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болса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err="1">
                <a:solidFill>
                  <a:srgbClr val="C00000"/>
                </a:solidFill>
              </a:rPr>
              <a:t>соғұрлым</a:t>
            </a:r>
            <a:r>
              <a:rPr lang="ru-RU" sz="2000">
                <a:solidFill>
                  <a:srgbClr val="C00000"/>
                </a:solidFill>
              </a:rPr>
              <a:t> детонацияға </a:t>
            </a:r>
            <a:r>
              <a:rPr lang="ru-RU" sz="2000" dirty="0" err="1">
                <a:solidFill>
                  <a:srgbClr val="C00000"/>
                </a:solidFill>
              </a:rPr>
              <a:t>төзімді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err="1">
                <a:solidFill>
                  <a:srgbClr val="C00000"/>
                </a:solidFill>
              </a:rPr>
              <a:t>яғни</a:t>
            </a:r>
            <a:r>
              <a:rPr lang="ru-RU" sz="2000">
                <a:solidFill>
                  <a:srgbClr val="C00000"/>
                </a:solidFill>
              </a:rPr>
              <a:t>  </a:t>
            </a:r>
            <a:r>
              <a:rPr lang="ru-RU" sz="2000" dirty="0" err="1">
                <a:solidFill>
                  <a:srgbClr val="C00000"/>
                </a:solidFill>
              </a:rPr>
              <a:t>сығылған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кезде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жарылыссыз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жануға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қабілетті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>
                <a:solidFill>
                  <a:srgbClr val="C00000"/>
                </a:solidFill>
              </a:rPr>
              <a:t>Изооктан КС-нің </a:t>
            </a:r>
            <a:r>
              <a:rPr lang="ru-RU" sz="2000" err="1">
                <a:solidFill>
                  <a:srgbClr val="C00000"/>
                </a:solidFill>
              </a:rPr>
              <a:t>антидетонациялық</a:t>
            </a:r>
            <a:r>
              <a:rPr lang="ru-RU" sz="2000">
                <a:solidFill>
                  <a:srgbClr val="C00000"/>
                </a:solidFill>
              </a:rPr>
              <a:t> қасиетке ие.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4" y="4566214"/>
            <a:ext cx="4166886" cy="22917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551" y="358345"/>
            <a:ext cx="5857103" cy="40400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Бензин </a:t>
            </a:r>
            <a:r>
              <a:rPr lang="ru-RU" b="1" dirty="0" err="1">
                <a:solidFill>
                  <a:schemeClr val="tx1"/>
                </a:solidFill>
              </a:rPr>
              <a:t>фракциясында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көмірсутектердің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класы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парафинді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нафтенді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бензолдың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ароматты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қатарлары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болады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Керосин мен </a:t>
            </a:r>
            <a:r>
              <a:rPr lang="ru-RU" b="1" dirty="0" err="1">
                <a:solidFill>
                  <a:schemeClr val="tx1"/>
                </a:solidFill>
              </a:rPr>
              <a:t>газойл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фракцияларында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би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трициклді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көмірсутектер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кездеседі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Мұнайдың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жеңіл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фракцияларында</a:t>
            </a: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көмірсутектен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басқа,гетероатомды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</a:t>
            </a:r>
            <a:r>
              <a:rPr lang="ru-RU" dirty="0">
                <a:solidFill>
                  <a:schemeClr val="tx1"/>
                </a:solidFill>
              </a:rPr>
              <a:t>  да бар: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Оттегі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қосылыстары</a:t>
            </a:r>
            <a:r>
              <a:rPr lang="ru-RU" dirty="0">
                <a:solidFill>
                  <a:schemeClr val="tx1"/>
                </a:solidFill>
              </a:rPr>
              <a:t>-нафтен </a:t>
            </a:r>
            <a:r>
              <a:rPr lang="ru-RU" dirty="0" err="1">
                <a:solidFill>
                  <a:schemeClr val="tx1"/>
                </a:solidFill>
              </a:rPr>
              <a:t>қышқылдары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фенолдар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Күкіртті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қосылыстар-меркаптандар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сульфидтер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дисульфидтер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тиофендер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Азотты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</a:t>
            </a:r>
            <a:r>
              <a:rPr lang="ru-RU" dirty="0">
                <a:solidFill>
                  <a:schemeClr val="tx1"/>
                </a:solidFill>
              </a:rPr>
              <a:t>-пиридин </a:t>
            </a:r>
            <a:r>
              <a:rPr lang="ru-RU" dirty="0" err="1">
                <a:solidFill>
                  <a:schemeClr val="tx1"/>
                </a:solidFill>
              </a:rPr>
              <a:t>негіздері</a:t>
            </a:r>
            <a:r>
              <a:rPr lang="ru-RU" dirty="0">
                <a:solidFill>
                  <a:schemeClr val="tx1"/>
                </a:solidFill>
              </a:rPr>
              <a:t> мен </a:t>
            </a:r>
            <a:r>
              <a:rPr lang="ru-RU" dirty="0" err="1">
                <a:solidFill>
                  <a:schemeClr val="tx1"/>
                </a:solidFill>
              </a:rPr>
              <a:t>аминдер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Жеңіл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фракцияларда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гетероатомдар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</a:t>
            </a:r>
            <a:r>
              <a:rPr lang="ru-RU" dirty="0">
                <a:solidFill>
                  <a:schemeClr val="tx1"/>
                </a:solidFill>
              </a:rPr>
              <a:t> саны аз.</a:t>
            </a:r>
          </a:p>
        </p:txBody>
      </p:sp>
    </p:spTree>
    <p:extLst>
      <p:ext uri="{BB962C8B-B14F-4D97-AF65-F5344CB8AC3E}">
        <p14:creationId xmlns:p14="http://schemas.microsoft.com/office/powerpoint/2010/main" val="117181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6624" y="829056"/>
            <a:ext cx="7961376" cy="356006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4767072" y="925975"/>
            <a:ext cx="6595872" cy="4926185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1.Мұнайдың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фракциялық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4.Мұнайдың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12064" y="2609088"/>
            <a:ext cx="4084320" cy="20482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Лекция </a:t>
            </a:r>
            <a:r>
              <a:rPr lang="ru-RU" sz="4000" dirty="0" err="1">
                <a:solidFill>
                  <a:srgbClr val="FF0000"/>
                </a:solidFill>
              </a:rPr>
              <a:t>жоспары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6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 Фракция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дегеніміз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Неліктен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жеңіл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ауыр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Алкандар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мақсатпен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ҚТҚ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4698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433" y="358815"/>
            <a:ext cx="11013368" cy="5886076"/>
          </a:xfrm>
        </p:spPr>
        <p:txBody>
          <a:bodyPr>
            <a:normAutofit/>
          </a:bodyPr>
          <a:lstStyle/>
          <a:p>
            <a:pPr marL="0" marR="63340" indent="0">
              <a:buNone/>
            </a:pPr>
            <a:r>
              <a:rPr lang="kk-K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жіктеу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6334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жіктелуі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marR="96530" indent="0" algn="just">
              <a:buNone/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095992" y="2317141"/>
            <a:ext cx="7315200" cy="2214673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" y="1010155"/>
            <a:ext cx="4082127" cy="1783655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2" y="3206513"/>
            <a:ext cx="3268035" cy="22564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3144" y="3039635"/>
            <a:ext cx="440058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7182" y="2374741"/>
            <a:ext cx="7012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latin typeface="Arial" pitchFamily="34" charset="0"/>
                <a:cs typeface="Arial" pitchFamily="34" charset="0"/>
              </a:rPr>
              <a:t>Күкірт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құрамы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: 1-аз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күкіртті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S≤0,5% .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Бұл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ретте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бензиндік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реактивті-отындық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0,1% - дан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емес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дизельдік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0,2-ден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емес%2 -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орташа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астық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0,5 &lt;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S= 1%3-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күкіртті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1 &lt;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S≤ 3%,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бұл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ретте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бензинді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0,1% - дан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емес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реактивті-отынды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0,25% - дан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емес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дизельді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1-ден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емес%4-жоғары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дәнді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S&gt; 3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136" y="3298785"/>
            <a:ext cx="312158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err="1">
                <a:latin typeface="Arial" pitchFamily="34" charset="0"/>
                <a:cs typeface="Arial" pitchFamily="34" charset="0"/>
              </a:rPr>
              <a:t>Мұнай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құрамындағы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шайырлы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заттардың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%</a:t>
            </a:r>
            <a:endParaRPr lang="kk-KZ" b="1" i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Аз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шайырлы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&lt; 10%</a:t>
            </a:r>
          </a:p>
          <a:p>
            <a:r>
              <a:rPr lang="ru-RU" i="1" dirty="0" err="1">
                <a:latin typeface="Arial" pitchFamily="34" charset="0"/>
                <a:cs typeface="Arial" pitchFamily="34" charset="0"/>
              </a:rPr>
              <a:t>Шайырлы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10 &lt; АЅ≤ 20</a:t>
            </a:r>
          </a:p>
          <a:p>
            <a:r>
              <a:rPr lang="ru-RU" i="1" dirty="0" err="1">
                <a:latin typeface="Arial" pitchFamily="34" charset="0"/>
                <a:cs typeface="Arial" pitchFamily="34" charset="0"/>
              </a:rPr>
              <a:t>Жоғары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шайырлы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20 &lt; 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АЅ≤35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449" y="5180862"/>
            <a:ext cx="3714183" cy="16384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876" y="4978627"/>
            <a:ext cx="6295094" cy="204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7" name="Прямоугольник 16"/>
          <p:cNvSpPr/>
          <p:nvPr/>
        </p:nvSpPr>
        <p:spPr>
          <a:xfrm>
            <a:off x="2017301" y="5341996"/>
            <a:ext cx="3396294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b="1" i="1" dirty="0">
                <a:cs typeface="Arial" panose="020B0604020202020204" pitchFamily="34" charset="0"/>
              </a:rPr>
              <a:t>350°С-қа </a:t>
            </a:r>
            <a:r>
              <a:rPr lang="ru-RU" b="1" i="1" dirty="0" err="1">
                <a:cs typeface="Arial" panose="020B0604020202020204" pitchFamily="34" charset="0"/>
              </a:rPr>
              <a:t>дейін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айдалатын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мөлдір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фракциялардың</a:t>
            </a:r>
            <a:endParaRPr lang="ru-RU" b="1" i="1" dirty="0">
              <a:cs typeface="Arial" panose="020B0604020202020204" pitchFamily="34" charset="0"/>
            </a:endParaRPr>
          </a:p>
          <a:p>
            <a:pPr algn="just" fontAlgn="base"/>
            <a:r>
              <a:rPr lang="ru-RU" b="1" i="1" dirty="0" err="1">
                <a:cs typeface="Arial" panose="020B0604020202020204" pitchFamily="34" charset="0"/>
              </a:rPr>
              <a:t>шығымы</a:t>
            </a:r>
            <a:r>
              <a:rPr lang="ru-RU" b="1" i="1" dirty="0">
                <a:cs typeface="Arial" panose="020B0604020202020204" pitchFamily="34" charset="0"/>
              </a:rPr>
              <a:t>, % масс.</a:t>
            </a:r>
            <a:r>
              <a:rPr lang="en-US" i="1" dirty="0">
                <a:cs typeface="Arial" panose="020B0604020202020204" pitchFamily="34" charset="0"/>
              </a:rPr>
              <a:t>T</a:t>
            </a:r>
            <a:r>
              <a:rPr lang="kk-KZ" i="1" dirty="0">
                <a:cs typeface="Arial" panose="020B0604020202020204" pitchFamily="34" charset="0"/>
              </a:rPr>
              <a:t>1</a:t>
            </a:r>
            <a:r>
              <a:rPr lang="en-US" i="1" dirty="0">
                <a:cs typeface="Arial" panose="020B0604020202020204" pitchFamily="34" charset="0"/>
              </a:rPr>
              <a:t>-</a:t>
            </a:r>
            <a:r>
              <a:rPr lang="ru-RU" i="1" dirty="0" err="1">
                <a:cs typeface="Arial" panose="020B0604020202020204" pitchFamily="34" charset="0"/>
              </a:rPr>
              <a:t>кемінде</a:t>
            </a:r>
            <a:r>
              <a:rPr lang="ru-RU" i="1" dirty="0">
                <a:cs typeface="Arial" panose="020B0604020202020204" pitchFamily="34" charset="0"/>
              </a:rPr>
              <a:t> 45%; </a:t>
            </a:r>
            <a:r>
              <a:rPr lang="en-US" i="1" dirty="0">
                <a:cs typeface="Arial" panose="020B0604020202020204" pitchFamily="34" charset="0"/>
              </a:rPr>
              <a:t>T2-30-44, 9%;</a:t>
            </a:r>
            <a:r>
              <a:rPr lang="ru-RU" i="1" dirty="0">
                <a:cs typeface="Arial" panose="020B0604020202020204" pitchFamily="34" charset="0"/>
              </a:rPr>
              <a:t>Т3-30% - дан кем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27680" y="5103674"/>
            <a:ext cx="587992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>
                <a:cs typeface="Arial" panose="020B0604020202020204" pitchFamily="34" charset="0"/>
              </a:rPr>
              <a:t>Базалық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майлардың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үлес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салмағы</a:t>
            </a:r>
            <a:r>
              <a:rPr lang="ru-RU" b="1" i="1" dirty="0">
                <a:cs typeface="Arial" panose="020B0604020202020204" pitchFamily="34" charset="0"/>
              </a:rPr>
              <a:t>,% масс</a:t>
            </a:r>
            <a:r>
              <a:rPr lang="ru-RU" i="1" dirty="0">
                <a:cs typeface="Arial" panose="020B0604020202020204" pitchFamily="34" charset="0"/>
              </a:rPr>
              <a:t>. : </a:t>
            </a:r>
            <a:r>
              <a:rPr lang="en-US" i="1" dirty="0" err="1">
                <a:cs typeface="Arial" panose="020B0604020202020204" pitchFamily="34" charset="0"/>
              </a:rPr>
              <a:t>Mi</a:t>
            </a:r>
            <a:r>
              <a:rPr lang="en-US" i="1" dirty="0">
                <a:cs typeface="Arial" panose="020B0604020202020204" pitchFamily="34" charset="0"/>
              </a:rPr>
              <a:t> - </a:t>
            </a:r>
            <a:r>
              <a:rPr lang="ru-RU" i="1" dirty="0" err="1">
                <a:cs typeface="Arial" panose="020B0604020202020204" pitchFamily="34" charset="0"/>
              </a:rPr>
              <a:t>мұнайға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кемінде</a:t>
            </a:r>
            <a:r>
              <a:rPr lang="ru-RU" i="1" dirty="0">
                <a:cs typeface="Arial" panose="020B0604020202020204" pitchFamily="34" charset="0"/>
              </a:rPr>
              <a:t> 25%; </a:t>
            </a:r>
            <a:r>
              <a:rPr lang="en-US" i="1" dirty="0" err="1">
                <a:cs typeface="Arial" panose="020B0604020202020204" pitchFamily="34" charset="0"/>
              </a:rPr>
              <a:t>Mz</a:t>
            </a:r>
            <a:r>
              <a:rPr lang="en-US" i="1" dirty="0">
                <a:cs typeface="Arial" panose="020B0604020202020204" pitchFamily="34" charset="0"/>
              </a:rPr>
              <a:t> - </a:t>
            </a:r>
            <a:r>
              <a:rPr lang="ru-RU" i="1" dirty="0" err="1">
                <a:cs typeface="Arial" panose="020B0604020202020204" pitchFamily="34" charset="0"/>
              </a:rPr>
              <a:t>мұнайға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15-25% </a:t>
            </a:r>
            <a:r>
              <a:rPr lang="ru-RU" i="1" dirty="0" err="1">
                <a:cs typeface="Arial" panose="020B0604020202020204" pitchFamily="34" charset="0"/>
              </a:rPr>
              <a:t>және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мазутқа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кемінде</a:t>
            </a:r>
            <a:r>
              <a:rPr lang="ru-RU" i="1" dirty="0">
                <a:cs typeface="Arial" panose="020B0604020202020204" pitchFamily="34" charset="0"/>
              </a:rPr>
              <a:t> 45%; ДСМ - </a:t>
            </a:r>
            <a:r>
              <a:rPr lang="ru-RU" i="1" dirty="0" err="1">
                <a:cs typeface="Arial" panose="020B0604020202020204" pitchFamily="34" charset="0"/>
              </a:rPr>
              <a:t>мұнайға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15-25% </a:t>
            </a:r>
            <a:r>
              <a:rPr lang="ru-RU" i="1" dirty="0" err="1">
                <a:cs typeface="Arial" panose="020B0604020202020204" pitchFamily="34" charset="0"/>
              </a:rPr>
              <a:t>және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мазутқа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30-45%; М4 - </a:t>
            </a:r>
            <a:r>
              <a:rPr lang="ru-RU" i="1" dirty="0" err="1">
                <a:cs typeface="Arial" panose="020B0604020202020204" pitchFamily="34" charset="0"/>
              </a:rPr>
              <a:t>мұнайға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кемінде</a:t>
            </a:r>
            <a:r>
              <a:rPr lang="ru-RU" i="1" dirty="0">
                <a:cs typeface="Arial" panose="020B0604020202020204" pitchFamily="34" charset="0"/>
              </a:rPr>
              <a:t> 15% </a:t>
            </a:r>
            <a:r>
              <a:rPr lang="ru-RU" i="1" dirty="0" err="1">
                <a:cs typeface="Arial" panose="020B0604020202020204" pitchFamily="34" charset="0"/>
              </a:rPr>
              <a:t>мұнай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есебі</a:t>
            </a:r>
            <a:endParaRPr lang="ru-RU" i="1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135" y="1186249"/>
            <a:ext cx="3627258" cy="13221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Тығыздығы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0-өте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жеңіл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≤ 0,801-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жеңіл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≤ 0,842-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орташа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тығыздық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≤ 0,883-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ауыр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≤ 0.924-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ауыр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&gt; 0,92</a:t>
            </a:r>
            <a:endParaRPr lang="ru-RU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43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296" y="365125"/>
            <a:ext cx="5095503" cy="17993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классификацисы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4149" y="0"/>
            <a:ext cx="5359078" cy="29532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мұнайлар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тұтқырлық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қасиеті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екі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топқа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бөлінеді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И1 - </a:t>
            </a:r>
            <a:r>
              <a:rPr lang="ru-RU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тұтқырлық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индексі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85-тен </a:t>
            </a:r>
            <a:r>
              <a:rPr lang="ru-RU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жоғары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И2-тұтқырлық </a:t>
            </a:r>
            <a:r>
              <a:rPr lang="ru-RU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индексі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40-85.</a:t>
            </a:r>
          </a:p>
        </p:txBody>
      </p:sp>
      <p:sp>
        <p:nvSpPr>
          <p:cNvPr id="14" name="Овал 13"/>
          <p:cNvSpPr/>
          <p:nvPr/>
        </p:nvSpPr>
        <p:spPr>
          <a:xfrm>
            <a:off x="5145423" y="4195075"/>
            <a:ext cx="6273478" cy="237281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ru-RU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Парафинді</a:t>
            </a:r>
            <a:endParaRPr lang="ru-RU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парафин-</a:t>
            </a:r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</a:t>
            </a:r>
            <a:endParaRPr lang="ru-RU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парафин-нафтен-</a:t>
            </a:r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Нафтенді-ароматты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0" y="2652007"/>
            <a:ext cx="9607138" cy="187271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Парафиннің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құрамына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топқа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бөлінеді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парафинсіз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(1% - дан аз),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әлсіз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парафин (1-2. %),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парафинді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(2% - дан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астам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471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сұрақтары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/>
              <a:t>Технологиялық</a:t>
            </a:r>
            <a:r>
              <a:rPr lang="ru-RU" dirty="0"/>
              <a:t> </a:t>
            </a:r>
            <a:r>
              <a:rPr lang="ru-RU" dirty="0" err="1"/>
              <a:t>жіктеудің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 </a:t>
            </a:r>
            <a:r>
              <a:rPr lang="ru-RU" dirty="0" err="1"/>
              <a:t>неде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шифрі</a:t>
            </a:r>
            <a:r>
              <a:rPr lang="ru-RU" dirty="0"/>
              <a:t> не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жіктеледі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Күкірт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Мұнай</a:t>
            </a:r>
            <a:r>
              <a:rPr lang="ru-RU" dirty="0"/>
              <a:t> шифр ІТ2М3И1П3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049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53"/>
          </a:xfrm>
        </p:spPr>
        <p:txBody>
          <a:bodyPr/>
          <a:lstStyle/>
          <a:p>
            <a:pPr algn="ctr"/>
            <a:r>
              <a:rPr lang="ru-RU" dirty="0" err="1"/>
              <a:t>Пайдаланылған</a:t>
            </a:r>
            <a:r>
              <a:rPr lang="ru-RU" dirty="0"/>
              <a:t> </a:t>
            </a:r>
            <a:r>
              <a:rPr lang="ru-RU" dirty="0" err="1"/>
              <a:t>әдебиеттер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Абдуқадырова Қ.А. Мұнай және газ химиясы Алматы,2013</a:t>
            </a:r>
          </a:p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Бешимбаева Г. А. Мұнай және газ химиясының технологиясы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В.Д.Рябов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Химия нефти и газа, М., Форум, 2009 г.,334с 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В.А.Проскуряков,А.Е.Драбкин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Химия нефти и газа. М.2005.448 с.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Handbook of Oil Spill Science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andTechnology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https://onlinelibrary.wiley.com/doi/book/10.1002/978111898998214 November 2014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Журнал Нефтехимия 2018-2021 гг.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https://sciencejournals.ru/journal/neftkhim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244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5400" dirty="0">
                <a:solidFill>
                  <a:srgbClr val="C00000"/>
                </a:solidFill>
              </a:rPr>
              <a:t>Назарларыңызға  рақмет!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7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708"/>
            <a:ext cx="10515600" cy="936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8775" y="707978"/>
            <a:ext cx="48395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С:Н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мұнайдың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химиялық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физикалық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қасиеттерін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Жанғыш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қазбалар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-газ,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көмір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көміртегі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сутегінің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қатынасында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бір-бірінен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ерекшеленеді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Көмірсутектер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-мұнайдағы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химиялық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қосылыстардың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класы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құрамында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1817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швейцариялық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натуралист Н. Соссюр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тапты.Әр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мұнайдағы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КС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орта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есеппен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30-дан 70% -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ал газ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конденсаттарында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100% -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болуы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мүмкін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Мұнайдың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жану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жылуы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қатты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жаңғыш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қазбаларға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қарағанда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жоғары</a:t>
            </a:r>
            <a:endParaRPr lang="ru-RU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38759"/>
              </p:ext>
            </p:extLst>
          </p:nvPr>
        </p:nvGraphicFramePr>
        <p:xfrm>
          <a:off x="518983" y="4411363"/>
          <a:ext cx="5782965" cy="147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7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151">
                <a:tc>
                  <a:txBody>
                    <a:bodyPr/>
                    <a:lstStyle/>
                    <a:p>
                      <a:r>
                        <a:rPr lang="kk-KZ" dirty="0"/>
                        <a:t>Жаңғыш</a:t>
                      </a:r>
                      <a:r>
                        <a:rPr lang="kk-KZ" baseline="0" dirty="0"/>
                        <a:t> қазба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С,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Н,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r>
                        <a:rPr lang="kk-KZ" dirty="0"/>
                        <a:t>Мұнай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84-87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12-13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r>
                        <a:rPr lang="kk-KZ" dirty="0"/>
                        <a:t>газ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4DCEFAD1-6F9B-C768-A216-D0CA41DB7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694307"/>
              </p:ext>
            </p:extLst>
          </p:nvPr>
        </p:nvGraphicFramePr>
        <p:xfrm>
          <a:off x="518983" y="731161"/>
          <a:ext cx="5463747" cy="343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1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1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0447">
                <a:tc>
                  <a:txBody>
                    <a:bodyPr/>
                    <a:lstStyle/>
                    <a:p>
                      <a:r>
                        <a:rPr lang="kk-KZ" dirty="0"/>
                        <a:t>Құрамы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Шикі</a:t>
                      </a:r>
                      <a:r>
                        <a:rPr lang="kk-KZ" baseline="0" dirty="0"/>
                        <a:t> мұнай </a:t>
                      </a:r>
                      <a:r>
                        <a:rPr lang="en-US" baseline="0" dirty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Табиғи</a:t>
                      </a:r>
                      <a:r>
                        <a:rPr lang="kk-KZ" baseline="0" dirty="0"/>
                        <a:t> газ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Көміртек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84-87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65-80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Сутек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11-14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1-25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Күкірт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0,06-2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0-0,2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Азот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0,1-2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1-1,5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Оттек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0,1-2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79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343" y="430868"/>
            <a:ext cx="4940808" cy="127954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көмірсутектері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топқа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7440" y="2068480"/>
            <a:ext cx="7193280" cy="796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көмірсутектері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-85345" y="3146156"/>
            <a:ext cx="6412993" cy="13094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Реликтілі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биомаркерлер,биометтер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хемофоссилия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2992" y="3146156"/>
            <a:ext cx="5601086" cy="14103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Өзгертілген көмірсутектер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717280" y="2538080"/>
            <a:ext cx="731520" cy="8512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70047" y="2647271"/>
            <a:ext cx="731520" cy="777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607" y="4455585"/>
            <a:ext cx="5486400" cy="218905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биоорганикалық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молекулаларға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тән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ерекшеліктерін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сақталған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7648" y="4506042"/>
            <a:ext cx="5510784" cy="20881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биоорганикалық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молекулаларға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тән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ерекшеліктерін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жоғалтқан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104" y="658368"/>
            <a:ext cx="4669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каустобиолиттердің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жанғыш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қазбалар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грек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каустасынан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жанғыш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биос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литос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сутегі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0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085" y="172996"/>
            <a:ext cx="11571472" cy="63266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013996" y="532435"/>
            <a:ext cx="6863786" cy="101857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Реликт</a:t>
            </a:r>
            <a:r>
              <a:rPr lang="kk-KZ" sz="3200" b="1" dirty="0">
                <a:solidFill>
                  <a:srgbClr val="C00000"/>
                </a:solidFill>
              </a:rPr>
              <a:t>ілі көмірсутектер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8084" y="2052810"/>
            <a:ext cx="3588151" cy="3223525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78260"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8260"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8260"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8260"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826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Реликтілі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көмірсутектер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592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Изопреноидты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типті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құрылым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marR="7592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алифатикалық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алициклді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сияқты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молекуладағы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цикл саны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бірден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беске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дейін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R="75920" algn="ctr"/>
            <a:endParaRPr lang="ru-RU" dirty="0"/>
          </a:p>
          <a:p>
            <a:pPr marR="75920" algn="ctr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44622" y="2039092"/>
            <a:ext cx="3738622" cy="3359330"/>
          </a:xfrm>
          <a:prstGeom prst="round2DiagRect">
            <a:avLst>
              <a:gd name="adj1" fmla="val 16667"/>
              <a:gd name="adj2" fmla="val 99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08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Реликтілі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көмірсутектер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441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Изопреноидты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емес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типті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құрылым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marR="441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олар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н-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алкилды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немесе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әлсіз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тармақталған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тізбектері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бар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алифатикалық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қосылыстар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5596939" y="1331797"/>
            <a:ext cx="1586072" cy="74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47372" y="1597209"/>
            <a:ext cx="692456" cy="44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3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3568" y="316992"/>
            <a:ext cx="11669556" cy="60467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 –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дің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салыстырмалы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мұнайға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органикалық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заттардан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континентальды-қарашірік,сапропел-теңіз,қарашірік-сапропел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жыныстардан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болғанына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карбонатты,сазды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қабаттар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биодеградацииядан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көші-қоннан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жасына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қабатының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жасын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айтамыз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kk-K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Стеран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ЖБ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жинақтау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шарттарымен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байланысы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14" y="2739347"/>
            <a:ext cx="4317076" cy="2941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822" y="2171075"/>
            <a:ext cx="6849373" cy="40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5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1414272"/>
            <a:ext cx="11606784" cy="53157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1265" y="216280"/>
            <a:ext cx="7912608" cy="1076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қасиеттеріне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түрге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элементтік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фракциялық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23448"/>
              </p:ext>
            </p:extLst>
          </p:nvPr>
        </p:nvGraphicFramePr>
        <p:xfrm>
          <a:off x="266220" y="1414272"/>
          <a:ext cx="11736727" cy="523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2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6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3664">
                <a:tc>
                  <a:txBody>
                    <a:bodyPr/>
                    <a:lstStyle/>
                    <a:p>
                      <a:pPr algn="just"/>
                      <a:r>
                        <a:rPr lang="kk-KZ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Элементтік-</a:t>
                      </a:r>
                      <a:r>
                        <a:rPr lang="kk-KZ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мұнай С және Н тұрады , олардың массасы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79,5–87,5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11,0–14,5%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құрайды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</a:p>
                    <a:p>
                      <a:pPr algn="just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5–8%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құрайды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b="0" u="sng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Мұнайда</a:t>
                      </a:r>
                      <a:r>
                        <a:rPr lang="ru-RU" b="0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u="sng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кездесетін</a:t>
                      </a:r>
                      <a:r>
                        <a:rPr lang="ru-RU" b="0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u="sng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элементтер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V,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стронций, марганец, хром, кобальт, молибден, калий, натрий, цинк, кальций, серебро, галлий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т.б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 бор, мышьяк, йод.</a:t>
                      </a:r>
                    </a:p>
                    <a:p>
                      <a:pPr algn="just"/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Олардың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мұнайдағы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құрамы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сирек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массасынан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0,02–0,03%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құрайды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C00000"/>
                          </a:solidFill>
                        </a:rPr>
                        <a:t>Фракция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белгілі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бір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температура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аралығында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қайнайтын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көмірсутектер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тобы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/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Мұнай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фракцияларының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жеке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қосылыстардан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айырмашылығы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тұрақты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қайнау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температурасына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фракцияның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химиялық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құрамына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байланысты</a:t>
                      </a:r>
                      <a:r>
                        <a:rPr lang="ru-RU" sz="2000" b="0" dirty="0"/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>
                          <a:solidFill>
                            <a:srgbClr val="C00000"/>
                          </a:solidFill>
                        </a:rPr>
                        <a:t>Мұнайдың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rgbClr val="C00000"/>
                          </a:solidFill>
                        </a:rPr>
                        <a:t>топтық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rgbClr val="C00000"/>
                          </a:solidFill>
                        </a:rPr>
                        <a:t>химиялық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rgbClr val="C00000"/>
                          </a:solidFill>
                        </a:rPr>
                        <a:t>құрамы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-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С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Н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атомдарының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қосылыстарының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қатынасы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құрылымымен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сипатталатын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белгілі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бір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химиялық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топтардың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құрамы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/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Шамамен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500 КС  бар,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олардың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әрқайсысы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өз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кезегінде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неғұрлым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күрделі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қосылыстар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үшін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бастапқы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болып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табылады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Молекулалардың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құрылымына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байланысты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көмірсутектер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үш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топқа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бөлінеді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: метан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немесе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парафинді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алкандар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),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нафтенді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циклоалкандар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ароматты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арендер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232" y="4467827"/>
            <a:ext cx="3379808" cy="16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3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неге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Тереңдік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бірліктерде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отынның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отыннан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артықшылығы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изопреноидты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мысалдар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келтіріңіз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88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10065"/>
            <a:ext cx="10515600" cy="50662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Мұнайдың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топтық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химиялық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тобы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cf3.ppt-online.org/files3/slide/x/xEMcBaVAvOZiIH3tWYG7Rp09ysSnPXfumF2KU4/slide-31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b="43620"/>
          <a:stretch/>
        </p:blipFill>
        <p:spPr bwMode="auto">
          <a:xfrm>
            <a:off x="0" y="917575"/>
            <a:ext cx="5961063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15200" y="902769"/>
            <a:ext cx="46993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С1-С4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құрамындағы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алкандар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алкандар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С5 - С16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С17-32 парафиндер,С33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жоғары-церезиндер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кездеседі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Мұнайдағы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алкандардың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20-дан 70% 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алкандары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тармақталған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Блок-схема: дисплей 3"/>
          <p:cNvSpPr/>
          <p:nvPr/>
        </p:nvSpPr>
        <p:spPr>
          <a:xfrm>
            <a:off x="604386" y="4749999"/>
            <a:ext cx="9329194" cy="2048719"/>
          </a:xfrm>
          <a:prstGeom prst="flowChartDisplay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750" algn="just"/>
            <a:r>
              <a:rPr lang="ru-RU" dirty="0" err="1">
                <a:solidFill>
                  <a:schemeClr val="tx1"/>
                </a:solidFill>
              </a:rPr>
              <a:t>Мұнайда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құрылымдағы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изопреноидты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алкандардың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түрі</a:t>
            </a:r>
            <a:r>
              <a:rPr lang="ru-RU" dirty="0">
                <a:solidFill>
                  <a:schemeClr val="tx1"/>
                </a:solidFill>
              </a:rPr>
              <a:t> ("Басы- </a:t>
            </a:r>
            <a:r>
              <a:rPr lang="ru-RU" dirty="0" err="1">
                <a:solidFill>
                  <a:schemeClr val="tx1"/>
                </a:solidFill>
              </a:rPr>
              <a:t>ұшымен</a:t>
            </a:r>
            <a:r>
              <a:rPr lang="ru-RU" dirty="0">
                <a:solidFill>
                  <a:schemeClr val="tx1"/>
                </a:solidFill>
              </a:rPr>
              <a:t>" </a:t>
            </a:r>
            <a:r>
              <a:rPr lang="ru-RU" dirty="0" err="1">
                <a:solidFill>
                  <a:schemeClr val="tx1"/>
                </a:solidFill>
              </a:rPr>
              <a:t>типті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байланыс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құрылымы</a:t>
            </a:r>
            <a:r>
              <a:rPr lang="ru-RU" dirty="0">
                <a:solidFill>
                  <a:schemeClr val="tx1"/>
                </a:solidFill>
              </a:rPr>
              <a:t> ("</a:t>
            </a:r>
            <a:r>
              <a:rPr lang="ru-RU" dirty="0" err="1">
                <a:solidFill>
                  <a:schemeClr val="tx1"/>
                </a:solidFill>
              </a:rPr>
              <a:t>ұшы-ұшымен</a:t>
            </a:r>
            <a:r>
              <a:rPr lang="ru-RU" dirty="0">
                <a:solidFill>
                  <a:schemeClr val="tx1"/>
                </a:solidFill>
              </a:rPr>
              <a:t>" </a:t>
            </a:r>
            <a:r>
              <a:rPr lang="ru-RU" dirty="0" err="1">
                <a:solidFill>
                  <a:schemeClr val="tx1"/>
                </a:solidFill>
              </a:rPr>
              <a:t>типті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байланыс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"басы-</a:t>
            </a:r>
            <a:r>
              <a:rPr lang="ru-RU" dirty="0" err="1">
                <a:solidFill>
                  <a:schemeClr val="tx1"/>
                </a:solidFill>
              </a:rPr>
              <a:t>басымен"типті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байланыс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кездеседі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607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1839</Words>
  <Application>Microsoft Office PowerPoint</Application>
  <PresentationFormat>Широкоэкранный</PresentationFormat>
  <Paragraphs>270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Rounded MT Bold</vt:lpstr>
      <vt:lpstr>Bahnschrift SemiBold</vt:lpstr>
      <vt:lpstr>Calibri</vt:lpstr>
      <vt:lpstr>Calibri Light</vt:lpstr>
      <vt:lpstr>Times New Roman</vt:lpstr>
      <vt:lpstr>Тема Office</vt:lpstr>
      <vt:lpstr>Л.Н. Гумилев атындағы Еуразия ұлттық университеті</vt:lpstr>
      <vt:lpstr>Презентация PowerPoint</vt:lpstr>
      <vt:lpstr>Мұнайдың және табиғи газдың құрамы </vt:lpstr>
      <vt:lpstr>Мұнай көмірсутектері екі негізгі топқа бөлінеді</vt:lpstr>
      <vt:lpstr>Презентация PowerPoint</vt:lpstr>
      <vt:lpstr>Презентация PowerPoint</vt:lpstr>
      <vt:lpstr>Презентация PowerPoint</vt:lpstr>
      <vt:lpstr>Шолу сұрақтары</vt:lpstr>
      <vt:lpstr>Мұнайдың топтық химиялық тобы</vt:lpstr>
      <vt:lpstr>Алкен (олефиндер)</vt:lpstr>
      <vt:lpstr>Презентация PowerPoint</vt:lpstr>
      <vt:lpstr>Презентация PowerPoint</vt:lpstr>
      <vt:lpstr>Шолу сұрақтары</vt:lpstr>
      <vt:lpstr>Презентация PowerPoint</vt:lpstr>
      <vt:lpstr>Мұнайды зерттеу  Мұнай мен мұнай өнімдерін айдау:  – біртіндеп буландыру (ББ)  – бір рет буландыру (БРБ)  арқылы жүзеге асырылады.</vt:lpstr>
      <vt:lpstr>Мұнайды зерттеу .</vt:lpstr>
      <vt:lpstr>Презентация PowerPoint</vt:lpstr>
      <vt:lpstr>Презентация PowerPoint</vt:lpstr>
      <vt:lpstr>Презентация PowerPoint</vt:lpstr>
      <vt:lpstr>Шолу сұрақтары</vt:lpstr>
      <vt:lpstr>Презентация PowerPoint</vt:lpstr>
      <vt:lpstr>Химиялық  классификацисы </vt:lpstr>
      <vt:lpstr>Шолу сұрақтары </vt:lpstr>
      <vt:lpstr>Пайдаланылған әдебиеттер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Евразийский национальный университет имени Л.Н. Гумилева</dc:title>
  <dc:creator>Пользователь Windows</dc:creator>
  <cp:lastModifiedBy>Пользователь Windows</cp:lastModifiedBy>
  <cp:revision>146</cp:revision>
  <dcterms:created xsi:type="dcterms:W3CDTF">2022-01-14T08:13:22Z</dcterms:created>
  <dcterms:modified xsi:type="dcterms:W3CDTF">2022-11-04T12:42:44Z</dcterms:modified>
</cp:coreProperties>
</file>