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3" autoAdjust="0"/>
    <p:restoredTop sz="94660"/>
  </p:normalViewPr>
  <p:slideViewPr>
    <p:cSldViewPr snapToGrid="0">
      <p:cViewPr varScale="1">
        <p:scale>
          <a:sx n="49" d="100"/>
          <a:sy n="49" d="100"/>
        </p:scale>
        <p:origin x="60"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488712-E20C-41D7-8566-E76BEE4B1CDB}"/>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E008C8F7-4414-47F7-8AC3-CEFE76902E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3CBD1A39-50AC-40BC-B5CA-72B5531052BC}"/>
              </a:ext>
            </a:extLst>
          </p:cNvPr>
          <p:cNvSpPr>
            <a:spLocks noGrp="1"/>
          </p:cNvSpPr>
          <p:nvPr>
            <p:ph type="dt" sz="half" idx="10"/>
          </p:nvPr>
        </p:nvSpPr>
        <p:spPr/>
        <p:txBody>
          <a:bodyPr/>
          <a:lstStyle/>
          <a:p>
            <a:fld id="{7D17FFFA-ED57-412B-8D85-DFA1877C2DC1}" type="datetimeFigureOut">
              <a:rPr lang="ru-RU" smtClean="0"/>
              <a:t>31.10.2024</a:t>
            </a:fld>
            <a:endParaRPr lang="ru-RU"/>
          </a:p>
        </p:txBody>
      </p:sp>
      <p:sp>
        <p:nvSpPr>
          <p:cNvPr id="5" name="Нижний колонтитул 4">
            <a:extLst>
              <a:ext uri="{FF2B5EF4-FFF2-40B4-BE49-F238E27FC236}">
                <a16:creationId xmlns:a16="http://schemas.microsoft.com/office/drawing/2014/main" id="{AE0705A6-2C10-4D2C-9014-8E736F37691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AD03126-EEF0-4156-BF14-DECB41525290}"/>
              </a:ext>
            </a:extLst>
          </p:cNvPr>
          <p:cNvSpPr>
            <a:spLocks noGrp="1"/>
          </p:cNvSpPr>
          <p:nvPr>
            <p:ph type="sldNum" sz="quarter" idx="12"/>
          </p:nvPr>
        </p:nvSpPr>
        <p:spPr/>
        <p:txBody>
          <a:bodyPr/>
          <a:lstStyle/>
          <a:p>
            <a:fld id="{27761903-9B6C-4695-8F1A-2B1CD2ACA810}" type="slidenum">
              <a:rPr lang="ru-RU" smtClean="0"/>
              <a:t>‹#›</a:t>
            </a:fld>
            <a:endParaRPr lang="ru-RU"/>
          </a:p>
        </p:txBody>
      </p:sp>
    </p:spTree>
    <p:extLst>
      <p:ext uri="{BB962C8B-B14F-4D97-AF65-F5344CB8AC3E}">
        <p14:creationId xmlns:p14="http://schemas.microsoft.com/office/powerpoint/2010/main" val="1863851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B0978C-3CA6-48FF-8E4D-867369F1C499}"/>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58BE65AD-194F-47BB-BA9E-7BE4EB583A6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E4699F1-E110-4677-8AF9-04CFC30638D0}"/>
              </a:ext>
            </a:extLst>
          </p:cNvPr>
          <p:cNvSpPr>
            <a:spLocks noGrp="1"/>
          </p:cNvSpPr>
          <p:nvPr>
            <p:ph type="dt" sz="half" idx="10"/>
          </p:nvPr>
        </p:nvSpPr>
        <p:spPr/>
        <p:txBody>
          <a:bodyPr/>
          <a:lstStyle/>
          <a:p>
            <a:fld id="{7D17FFFA-ED57-412B-8D85-DFA1877C2DC1}" type="datetimeFigureOut">
              <a:rPr lang="ru-RU" smtClean="0"/>
              <a:t>31.10.2024</a:t>
            </a:fld>
            <a:endParaRPr lang="ru-RU"/>
          </a:p>
        </p:txBody>
      </p:sp>
      <p:sp>
        <p:nvSpPr>
          <p:cNvPr id="5" name="Нижний колонтитул 4">
            <a:extLst>
              <a:ext uri="{FF2B5EF4-FFF2-40B4-BE49-F238E27FC236}">
                <a16:creationId xmlns:a16="http://schemas.microsoft.com/office/drawing/2014/main" id="{257825C8-B0D6-43E8-B176-65868229C9C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BA345C6-7DE4-441F-ACFE-B8DEDEDB0016}"/>
              </a:ext>
            </a:extLst>
          </p:cNvPr>
          <p:cNvSpPr>
            <a:spLocks noGrp="1"/>
          </p:cNvSpPr>
          <p:nvPr>
            <p:ph type="sldNum" sz="quarter" idx="12"/>
          </p:nvPr>
        </p:nvSpPr>
        <p:spPr/>
        <p:txBody>
          <a:bodyPr/>
          <a:lstStyle/>
          <a:p>
            <a:fld id="{27761903-9B6C-4695-8F1A-2B1CD2ACA810}" type="slidenum">
              <a:rPr lang="ru-RU" smtClean="0"/>
              <a:t>‹#›</a:t>
            </a:fld>
            <a:endParaRPr lang="ru-RU"/>
          </a:p>
        </p:txBody>
      </p:sp>
    </p:spTree>
    <p:extLst>
      <p:ext uri="{BB962C8B-B14F-4D97-AF65-F5344CB8AC3E}">
        <p14:creationId xmlns:p14="http://schemas.microsoft.com/office/powerpoint/2010/main" val="2955270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0E514C47-2E19-4527-92DB-7F5B8B43783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028B32B8-42B1-4C47-ADF7-A550E9C224D3}"/>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0035AF7-3D28-486B-9752-42CD6AE817AF}"/>
              </a:ext>
            </a:extLst>
          </p:cNvPr>
          <p:cNvSpPr>
            <a:spLocks noGrp="1"/>
          </p:cNvSpPr>
          <p:nvPr>
            <p:ph type="dt" sz="half" idx="10"/>
          </p:nvPr>
        </p:nvSpPr>
        <p:spPr/>
        <p:txBody>
          <a:bodyPr/>
          <a:lstStyle/>
          <a:p>
            <a:fld id="{7D17FFFA-ED57-412B-8D85-DFA1877C2DC1}" type="datetimeFigureOut">
              <a:rPr lang="ru-RU" smtClean="0"/>
              <a:t>31.10.2024</a:t>
            </a:fld>
            <a:endParaRPr lang="ru-RU"/>
          </a:p>
        </p:txBody>
      </p:sp>
      <p:sp>
        <p:nvSpPr>
          <p:cNvPr id="5" name="Нижний колонтитул 4">
            <a:extLst>
              <a:ext uri="{FF2B5EF4-FFF2-40B4-BE49-F238E27FC236}">
                <a16:creationId xmlns:a16="http://schemas.microsoft.com/office/drawing/2014/main" id="{8F1A71B4-D432-4400-9FC8-2174078448C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1202697-C7D0-41AF-9DDE-49E4F3F24783}"/>
              </a:ext>
            </a:extLst>
          </p:cNvPr>
          <p:cNvSpPr>
            <a:spLocks noGrp="1"/>
          </p:cNvSpPr>
          <p:nvPr>
            <p:ph type="sldNum" sz="quarter" idx="12"/>
          </p:nvPr>
        </p:nvSpPr>
        <p:spPr/>
        <p:txBody>
          <a:bodyPr/>
          <a:lstStyle/>
          <a:p>
            <a:fld id="{27761903-9B6C-4695-8F1A-2B1CD2ACA810}" type="slidenum">
              <a:rPr lang="ru-RU" smtClean="0"/>
              <a:t>‹#›</a:t>
            </a:fld>
            <a:endParaRPr lang="ru-RU"/>
          </a:p>
        </p:txBody>
      </p:sp>
    </p:spTree>
    <p:extLst>
      <p:ext uri="{BB962C8B-B14F-4D97-AF65-F5344CB8AC3E}">
        <p14:creationId xmlns:p14="http://schemas.microsoft.com/office/powerpoint/2010/main" val="2068637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5C6B9E-D0B3-40AB-9718-427CB7E6B34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21A0FD4D-B8BF-46C2-A7C2-C8BA62741BCA}"/>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83DD4AF-69A6-462F-B130-D24DA6E1425A}"/>
              </a:ext>
            </a:extLst>
          </p:cNvPr>
          <p:cNvSpPr>
            <a:spLocks noGrp="1"/>
          </p:cNvSpPr>
          <p:nvPr>
            <p:ph type="dt" sz="half" idx="10"/>
          </p:nvPr>
        </p:nvSpPr>
        <p:spPr/>
        <p:txBody>
          <a:bodyPr/>
          <a:lstStyle/>
          <a:p>
            <a:fld id="{7D17FFFA-ED57-412B-8D85-DFA1877C2DC1}" type="datetimeFigureOut">
              <a:rPr lang="ru-RU" smtClean="0"/>
              <a:t>31.10.2024</a:t>
            </a:fld>
            <a:endParaRPr lang="ru-RU"/>
          </a:p>
        </p:txBody>
      </p:sp>
      <p:sp>
        <p:nvSpPr>
          <p:cNvPr id="5" name="Нижний колонтитул 4">
            <a:extLst>
              <a:ext uri="{FF2B5EF4-FFF2-40B4-BE49-F238E27FC236}">
                <a16:creationId xmlns:a16="http://schemas.microsoft.com/office/drawing/2014/main" id="{2F0B535B-30F4-4DC6-8392-25663C9F3E8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4ED0239-DED7-4295-B5E3-2D49715FB544}"/>
              </a:ext>
            </a:extLst>
          </p:cNvPr>
          <p:cNvSpPr>
            <a:spLocks noGrp="1"/>
          </p:cNvSpPr>
          <p:nvPr>
            <p:ph type="sldNum" sz="quarter" idx="12"/>
          </p:nvPr>
        </p:nvSpPr>
        <p:spPr/>
        <p:txBody>
          <a:bodyPr/>
          <a:lstStyle/>
          <a:p>
            <a:fld id="{27761903-9B6C-4695-8F1A-2B1CD2ACA810}" type="slidenum">
              <a:rPr lang="ru-RU" smtClean="0"/>
              <a:t>‹#›</a:t>
            </a:fld>
            <a:endParaRPr lang="ru-RU"/>
          </a:p>
        </p:txBody>
      </p:sp>
    </p:spTree>
    <p:extLst>
      <p:ext uri="{BB962C8B-B14F-4D97-AF65-F5344CB8AC3E}">
        <p14:creationId xmlns:p14="http://schemas.microsoft.com/office/powerpoint/2010/main" val="2971077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0EC1C0-45C6-4465-91B2-1C22C218B479}"/>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E4D6FF87-2772-43F2-B296-7C79A4D3F5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95577D42-01F9-4FB1-BD3F-8069049F0A26}"/>
              </a:ext>
            </a:extLst>
          </p:cNvPr>
          <p:cNvSpPr>
            <a:spLocks noGrp="1"/>
          </p:cNvSpPr>
          <p:nvPr>
            <p:ph type="dt" sz="half" idx="10"/>
          </p:nvPr>
        </p:nvSpPr>
        <p:spPr/>
        <p:txBody>
          <a:bodyPr/>
          <a:lstStyle/>
          <a:p>
            <a:fld id="{7D17FFFA-ED57-412B-8D85-DFA1877C2DC1}" type="datetimeFigureOut">
              <a:rPr lang="ru-RU" smtClean="0"/>
              <a:t>31.10.2024</a:t>
            </a:fld>
            <a:endParaRPr lang="ru-RU"/>
          </a:p>
        </p:txBody>
      </p:sp>
      <p:sp>
        <p:nvSpPr>
          <p:cNvPr id="5" name="Нижний колонтитул 4">
            <a:extLst>
              <a:ext uri="{FF2B5EF4-FFF2-40B4-BE49-F238E27FC236}">
                <a16:creationId xmlns:a16="http://schemas.microsoft.com/office/drawing/2014/main" id="{321AE99E-B3D8-4272-B17B-D96F647113B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BE7189B-72E7-447C-BEC7-61A7C9A42035}"/>
              </a:ext>
            </a:extLst>
          </p:cNvPr>
          <p:cNvSpPr>
            <a:spLocks noGrp="1"/>
          </p:cNvSpPr>
          <p:nvPr>
            <p:ph type="sldNum" sz="quarter" idx="12"/>
          </p:nvPr>
        </p:nvSpPr>
        <p:spPr/>
        <p:txBody>
          <a:bodyPr/>
          <a:lstStyle/>
          <a:p>
            <a:fld id="{27761903-9B6C-4695-8F1A-2B1CD2ACA810}" type="slidenum">
              <a:rPr lang="ru-RU" smtClean="0"/>
              <a:t>‹#›</a:t>
            </a:fld>
            <a:endParaRPr lang="ru-RU"/>
          </a:p>
        </p:txBody>
      </p:sp>
    </p:spTree>
    <p:extLst>
      <p:ext uri="{BB962C8B-B14F-4D97-AF65-F5344CB8AC3E}">
        <p14:creationId xmlns:p14="http://schemas.microsoft.com/office/powerpoint/2010/main" val="1435081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69799A-B95B-4D1A-9AA7-D890F02750C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C40AAAE0-6D85-4A97-9407-233E0F48F24C}"/>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117A39EC-37CB-454A-9DB4-7726CA61B22F}"/>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0AF8A735-D01F-4FBD-A471-BE3F843908FC}"/>
              </a:ext>
            </a:extLst>
          </p:cNvPr>
          <p:cNvSpPr>
            <a:spLocks noGrp="1"/>
          </p:cNvSpPr>
          <p:nvPr>
            <p:ph type="dt" sz="half" idx="10"/>
          </p:nvPr>
        </p:nvSpPr>
        <p:spPr/>
        <p:txBody>
          <a:bodyPr/>
          <a:lstStyle/>
          <a:p>
            <a:fld id="{7D17FFFA-ED57-412B-8D85-DFA1877C2DC1}" type="datetimeFigureOut">
              <a:rPr lang="ru-RU" smtClean="0"/>
              <a:t>31.10.2024</a:t>
            </a:fld>
            <a:endParaRPr lang="ru-RU"/>
          </a:p>
        </p:txBody>
      </p:sp>
      <p:sp>
        <p:nvSpPr>
          <p:cNvPr id="6" name="Нижний колонтитул 5">
            <a:extLst>
              <a:ext uri="{FF2B5EF4-FFF2-40B4-BE49-F238E27FC236}">
                <a16:creationId xmlns:a16="http://schemas.microsoft.com/office/drawing/2014/main" id="{BD08CC21-9776-42AF-BBCF-3A80124460E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9CB0E5C-ED06-4A95-B775-F116B7FC3B46}"/>
              </a:ext>
            </a:extLst>
          </p:cNvPr>
          <p:cNvSpPr>
            <a:spLocks noGrp="1"/>
          </p:cNvSpPr>
          <p:nvPr>
            <p:ph type="sldNum" sz="quarter" idx="12"/>
          </p:nvPr>
        </p:nvSpPr>
        <p:spPr/>
        <p:txBody>
          <a:bodyPr/>
          <a:lstStyle/>
          <a:p>
            <a:fld id="{27761903-9B6C-4695-8F1A-2B1CD2ACA810}" type="slidenum">
              <a:rPr lang="ru-RU" smtClean="0"/>
              <a:t>‹#›</a:t>
            </a:fld>
            <a:endParaRPr lang="ru-RU"/>
          </a:p>
        </p:txBody>
      </p:sp>
    </p:spTree>
    <p:extLst>
      <p:ext uri="{BB962C8B-B14F-4D97-AF65-F5344CB8AC3E}">
        <p14:creationId xmlns:p14="http://schemas.microsoft.com/office/powerpoint/2010/main" val="3912245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46D623-257A-4053-87FD-2D26652E5EEF}"/>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A27DF6A4-1FBE-4467-B782-F0EE4C0DA0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03D49514-4186-457C-AA23-3D810B7FC60E}"/>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42017187-8F80-412D-815F-583B63DA05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C16E35C8-0EA2-45AC-B38A-DC7ACF008100}"/>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9F5B0FBD-6820-431E-A210-95EEC61BCC87}"/>
              </a:ext>
            </a:extLst>
          </p:cNvPr>
          <p:cNvSpPr>
            <a:spLocks noGrp="1"/>
          </p:cNvSpPr>
          <p:nvPr>
            <p:ph type="dt" sz="half" idx="10"/>
          </p:nvPr>
        </p:nvSpPr>
        <p:spPr/>
        <p:txBody>
          <a:bodyPr/>
          <a:lstStyle/>
          <a:p>
            <a:fld id="{7D17FFFA-ED57-412B-8D85-DFA1877C2DC1}" type="datetimeFigureOut">
              <a:rPr lang="ru-RU" smtClean="0"/>
              <a:t>31.10.2024</a:t>
            </a:fld>
            <a:endParaRPr lang="ru-RU"/>
          </a:p>
        </p:txBody>
      </p:sp>
      <p:sp>
        <p:nvSpPr>
          <p:cNvPr id="8" name="Нижний колонтитул 7">
            <a:extLst>
              <a:ext uri="{FF2B5EF4-FFF2-40B4-BE49-F238E27FC236}">
                <a16:creationId xmlns:a16="http://schemas.microsoft.com/office/drawing/2014/main" id="{6809FE9B-EEC4-44CC-B601-2AE3A9E5E55B}"/>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2254787E-9021-44CC-82FD-24459CC9EBF7}"/>
              </a:ext>
            </a:extLst>
          </p:cNvPr>
          <p:cNvSpPr>
            <a:spLocks noGrp="1"/>
          </p:cNvSpPr>
          <p:nvPr>
            <p:ph type="sldNum" sz="quarter" idx="12"/>
          </p:nvPr>
        </p:nvSpPr>
        <p:spPr/>
        <p:txBody>
          <a:bodyPr/>
          <a:lstStyle/>
          <a:p>
            <a:fld id="{27761903-9B6C-4695-8F1A-2B1CD2ACA810}" type="slidenum">
              <a:rPr lang="ru-RU" smtClean="0"/>
              <a:t>‹#›</a:t>
            </a:fld>
            <a:endParaRPr lang="ru-RU"/>
          </a:p>
        </p:txBody>
      </p:sp>
    </p:spTree>
    <p:extLst>
      <p:ext uri="{BB962C8B-B14F-4D97-AF65-F5344CB8AC3E}">
        <p14:creationId xmlns:p14="http://schemas.microsoft.com/office/powerpoint/2010/main" val="2747377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424A30-A4B7-41D2-9F18-E1A1BA6D6547}"/>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8DC0C02-9062-4F04-8445-2727743A2030}"/>
              </a:ext>
            </a:extLst>
          </p:cNvPr>
          <p:cNvSpPr>
            <a:spLocks noGrp="1"/>
          </p:cNvSpPr>
          <p:nvPr>
            <p:ph type="dt" sz="half" idx="10"/>
          </p:nvPr>
        </p:nvSpPr>
        <p:spPr/>
        <p:txBody>
          <a:bodyPr/>
          <a:lstStyle/>
          <a:p>
            <a:fld id="{7D17FFFA-ED57-412B-8D85-DFA1877C2DC1}" type="datetimeFigureOut">
              <a:rPr lang="ru-RU" smtClean="0"/>
              <a:t>31.10.2024</a:t>
            </a:fld>
            <a:endParaRPr lang="ru-RU"/>
          </a:p>
        </p:txBody>
      </p:sp>
      <p:sp>
        <p:nvSpPr>
          <p:cNvPr id="4" name="Нижний колонтитул 3">
            <a:extLst>
              <a:ext uri="{FF2B5EF4-FFF2-40B4-BE49-F238E27FC236}">
                <a16:creationId xmlns:a16="http://schemas.microsoft.com/office/drawing/2014/main" id="{D0A4A2E0-6BEB-401F-AAEA-CA4F3BFBF691}"/>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AD4AE40-0C25-4D10-85EC-FD07E58B0202}"/>
              </a:ext>
            </a:extLst>
          </p:cNvPr>
          <p:cNvSpPr>
            <a:spLocks noGrp="1"/>
          </p:cNvSpPr>
          <p:nvPr>
            <p:ph type="sldNum" sz="quarter" idx="12"/>
          </p:nvPr>
        </p:nvSpPr>
        <p:spPr/>
        <p:txBody>
          <a:bodyPr/>
          <a:lstStyle/>
          <a:p>
            <a:fld id="{27761903-9B6C-4695-8F1A-2B1CD2ACA810}" type="slidenum">
              <a:rPr lang="ru-RU" smtClean="0"/>
              <a:t>‹#›</a:t>
            </a:fld>
            <a:endParaRPr lang="ru-RU"/>
          </a:p>
        </p:txBody>
      </p:sp>
    </p:spTree>
    <p:extLst>
      <p:ext uri="{BB962C8B-B14F-4D97-AF65-F5344CB8AC3E}">
        <p14:creationId xmlns:p14="http://schemas.microsoft.com/office/powerpoint/2010/main" val="928479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2BEFB367-BE47-4C42-80A8-EF6F54F0C81D}"/>
              </a:ext>
            </a:extLst>
          </p:cNvPr>
          <p:cNvSpPr>
            <a:spLocks noGrp="1"/>
          </p:cNvSpPr>
          <p:nvPr>
            <p:ph type="dt" sz="half" idx="10"/>
          </p:nvPr>
        </p:nvSpPr>
        <p:spPr/>
        <p:txBody>
          <a:bodyPr/>
          <a:lstStyle/>
          <a:p>
            <a:fld id="{7D17FFFA-ED57-412B-8D85-DFA1877C2DC1}" type="datetimeFigureOut">
              <a:rPr lang="ru-RU" smtClean="0"/>
              <a:t>31.10.2024</a:t>
            </a:fld>
            <a:endParaRPr lang="ru-RU"/>
          </a:p>
        </p:txBody>
      </p:sp>
      <p:sp>
        <p:nvSpPr>
          <p:cNvPr id="3" name="Нижний колонтитул 2">
            <a:extLst>
              <a:ext uri="{FF2B5EF4-FFF2-40B4-BE49-F238E27FC236}">
                <a16:creationId xmlns:a16="http://schemas.microsoft.com/office/drawing/2014/main" id="{64732D5F-E7A8-463C-89B7-177D068BDE5B}"/>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A932AAB4-52F7-4AA0-AB94-F4C23FDC69DB}"/>
              </a:ext>
            </a:extLst>
          </p:cNvPr>
          <p:cNvSpPr>
            <a:spLocks noGrp="1"/>
          </p:cNvSpPr>
          <p:nvPr>
            <p:ph type="sldNum" sz="quarter" idx="12"/>
          </p:nvPr>
        </p:nvSpPr>
        <p:spPr/>
        <p:txBody>
          <a:bodyPr/>
          <a:lstStyle/>
          <a:p>
            <a:fld id="{27761903-9B6C-4695-8F1A-2B1CD2ACA810}" type="slidenum">
              <a:rPr lang="ru-RU" smtClean="0"/>
              <a:t>‹#›</a:t>
            </a:fld>
            <a:endParaRPr lang="ru-RU"/>
          </a:p>
        </p:txBody>
      </p:sp>
    </p:spTree>
    <p:extLst>
      <p:ext uri="{BB962C8B-B14F-4D97-AF65-F5344CB8AC3E}">
        <p14:creationId xmlns:p14="http://schemas.microsoft.com/office/powerpoint/2010/main" val="58468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B9D326-20BC-4CDA-939B-626EB59DFA1D}"/>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340B6237-CBC5-4F79-B2F3-CCE2EABA8E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A199D908-6BF5-480B-B1EA-2DC1E38E09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6AC5430F-56D7-43F8-8143-30BF3A998A00}"/>
              </a:ext>
            </a:extLst>
          </p:cNvPr>
          <p:cNvSpPr>
            <a:spLocks noGrp="1"/>
          </p:cNvSpPr>
          <p:nvPr>
            <p:ph type="dt" sz="half" idx="10"/>
          </p:nvPr>
        </p:nvSpPr>
        <p:spPr/>
        <p:txBody>
          <a:bodyPr/>
          <a:lstStyle/>
          <a:p>
            <a:fld id="{7D17FFFA-ED57-412B-8D85-DFA1877C2DC1}" type="datetimeFigureOut">
              <a:rPr lang="ru-RU" smtClean="0"/>
              <a:t>31.10.2024</a:t>
            </a:fld>
            <a:endParaRPr lang="ru-RU"/>
          </a:p>
        </p:txBody>
      </p:sp>
      <p:sp>
        <p:nvSpPr>
          <p:cNvPr id="6" name="Нижний колонтитул 5">
            <a:extLst>
              <a:ext uri="{FF2B5EF4-FFF2-40B4-BE49-F238E27FC236}">
                <a16:creationId xmlns:a16="http://schemas.microsoft.com/office/drawing/2014/main" id="{BCD6565F-F4FD-4FFE-AB73-CF6C38303B0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2DA77EA-7798-4746-BDC5-7CA624E5982E}"/>
              </a:ext>
            </a:extLst>
          </p:cNvPr>
          <p:cNvSpPr>
            <a:spLocks noGrp="1"/>
          </p:cNvSpPr>
          <p:nvPr>
            <p:ph type="sldNum" sz="quarter" idx="12"/>
          </p:nvPr>
        </p:nvSpPr>
        <p:spPr/>
        <p:txBody>
          <a:bodyPr/>
          <a:lstStyle/>
          <a:p>
            <a:fld id="{27761903-9B6C-4695-8F1A-2B1CD2ACA810}" type="slidenum">
              <a:rPr lang="ru-RU" smtClean="0"/>
              <a:t>‹#›</a:t>
            </a:fld>
            <a:endParaRPr lang="ru-RU"/>
          </a:p>
        </p:txBody>
      </p:sp>
    </p:spTree>
    <p:extLst>
      <p:ext uri="{BB962C8B-B14F-4D97-AF65-F5344CB8AC3E}">
        <p14:creationId xmlns:p14="http://schemas.microsoft.com/office/powerpoint/2010/main" val="4121210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867094-E6F0-4793-BD8B-50A5B58B119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C496EC12-E8F9-4417-AB48-7D118A4C9E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83A09E5F-CC0A-4C93-9801-F828548714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69ADD4A-2C66-4590-8AD5-910039A7F26C}"/>
              </a:ext>
            </a:extLst>
          </p:cNvPr>
          <p:cNvSpPr>
            <a:spLocks noGrp="1"/>
          </p:cNvSpPr>
          <p:nvPr>
            <p:ph type="dt" sz="half" idx="10"/>
          </p:nvPr>
        </p:nvSpPr>
        <p:spPr/>
        <p:txBody>
          <a:bodyPr/>
          <a:lstStyle/>
          <a:p>
            <a:fld id="{7D17FFFA-ED57-412B-8D85-DFA1877C2DC1}" type="datetimeFigureOut">
              <a:rPr lang="ru-RU" smtClean="0"/>
              <a:t>31.10.2024</a:t>
            </a:fld>
            <a:endParaRPr lang="ru-RU"/>
          </a:p>
        </p:txBody>
      </p:sp>
      <p:sp>
        <p:nvSpPr>
          <p:cNvPr id="6" name="Нижний колонтитул 5">
            <a:extLst>
              <a:ext uri="{FF2B5EF4-FFF2-40B4-BE49-F238E27FC236}">
                <a16:creationId xmlns:a16="http://schemas.microsoft.com/office/drawing/2014/main" id="{29868BA8-BDF9-4512-B651-68382948112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FA1E8D1-11F2-4E67-BE7C-366F8BB86EF8}"/>
              </a:ext>
            </a:extLst>
          </p:cNvPr>
          <p:cNvSpPr>
            <a:spLocks noGrp="1"/>
          </p:cNvSpPr>
          <p:nvPr>
            <p:ph type="sldNum" sz="quarter" idx="12"/>
          </p:nvPr>
        </p:nvSpPr>
        <p:spPr/>
        <p:txBody>
          <a:bodyPr/>
          <a:lstStyle/>
          <a:p>
            <a:fld id="{27761903-9B6C-4695-8F1A-2B1CD2ACA810}" type="slidenum">
              <a:rPr lang="ru-RU" smtClean="0"/>
              <a:t>‹#›</a:t>
            </a:fld>
            <a:endParaRPr lang="ru-RU"/>
          </a:p>
        </p:txBody>
      </p:sp>
    </p:spTree>
    <p:extLst>
      <p:ext uri="{BB962C8B-B14F-4D97-AF65-F5344CB8AC3E}">
        <p14:creationId xmlns:p14="http://schemas.microsoft.com/office/powerpoint/2010/main" val="2791244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ACA071-D454-486C-A8C9-A8CF481587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903C78AE-E482-4EDD-8AC6-E35416665F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902AE36-890B-4B8C-8618-899B42DC9F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17FFFA-ED57-412B-8D85-DFA1877C2DC1}" type="datetimeFigureOut">
              <a:rPr lang="ru-RU" smtClean="0"/>
              <a:t>31.10.2024</a:t>
            </a:fld>
            <a:endParaRPr lang="ru-RU"/>
          </a:p>
        </p:txBody>
      </p:sp>
      <p:sp>
        <p:nvSpPr>
          <p:cNvPr id="5" name="Нижний колонтитул 4">
            <a:extLst>
              <a:ext uri="{FF2B5EF4-FFF2-40B4-BE49-F238E27FC236}">
                <a16:creationId xmlns:a16="http://schemas.microsoft.com/office/drawing/2014/main" id="{AD1740DA-6CF5-47F9-88B6-A081D8561B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7F7D282F-CC1F-40A1-94FA-9132C69247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761903-9B6C-4695-8F1A-2B1CD2ACA810}" type="slidenum">
              <a:rPr lang="ru-RU" smtClean="0"/>
              <a:t>‹#›</a:t>
            </a:fld>
            <a:endParaRPr lang="ru-RU"/>
          </a:p>
        </p:txBody>
      </p:sp>
    </p:spTree>
    <p:extLst>
      <p:ext uri="{BB962C8B-B14F-4D97-AF65-F5344CB8AC3E}">
        <p14:creationId xmlns:p14="http://schemas.microsoft.com/office/powerpoint/2010/main" val="3301659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29ECD101-C1D5-4470-AA5F-6EDFDE9B65E2}"/>
              </a:ext>
            </a:extLst>
          </p:cNvPr>
          <p:cNvSpPr/>
          <p:nvPr/>
        </p:nvSpPr>
        <p:spPr>
          <a:xfrm>
            <a:off x="285344" y="322607"/>
            <a:ext cx="10920919" cy="4524315"/>
          </a:xfrm>
          <a:prstGeom prst="rect">
            <a:avLst/>
          </a:prstGeom>
        </p:spPr>
        <p:txBody>
          <a:bodyPr wrap="square">
            <a:spAutoFit/>
          </a:bodyPr>
          <a:lstStyle/>
          <a:p>
            <a:pPr indent="450215" algn="just">
              <a:spcAft>
                <a:spcPts val="0"/>
              </a:spcAft>
            </a:pPr>
            <a:r>
              <a:rPr lang="ru-RU" sz="3200" b="1" dirty="0">
                <a:latin typeface="Times New Roman" panose="02020603050405020304" pitchFamily="18" charset="0"/>
                <a:ea typeface="Calibri" panose="020F0502020204030204" pitchFamily="34" charset="0"/>
                <a:cs typeface="Times New Roman" panose="02020603050405020304" pitchFamily="18" charset="0"/>
              </a:rPr>
              <a:t>1</a:t>
            </a:r>
            <a:r>
              <a:rPr lang="kk-KZ" sz="3200" b="1" dirty="0">
                <a:latin typeface="Times New Roman" panose="02020603050405020304" pitchFamily="18" charset="0"/>
                <a:ea typeface="Calibri" panose="020F0502020204030204" pitchFamily="34" charset="0"/>
                <a:cs typeface="Times New Roman" panose="02020603050405020304" pitchFamily="18" charset="0"/>
              </a:rPr>
              <a:t>3 Дәріс. Термодинамика негіздерін оқыту әдістемесі</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kk-KZ" sz="3200" b="1" dirty="0">
                <a:latin typeface="Times New Roman" panose="02020603050405020304" pitchFamily="18" charset="0"/>
                <a:ea typeface="Calibri" panose="020F0502020204030204" pitchFamily="34" charset="0"/>
                <a:cs typeface="Times New Roman" panose="02020603050405020304" pitchFamily="18" charset="0"/>
              </a:rPr>
              <a:t> </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kk-KZ" sz="3200" b="1" dirty="0">
                <a:latin typeface="Times New Roman" panose="02020603050405020304" pitchFamily="18" charset="0"/>
                <a:ea typeface="Calibri" panose="020F0502020204030204" pitchFamily="34" charset="0"/>
                <a:cs typeface="Times New Roman" panose="02020603050405020304" pitchFamily="18" charset="0"/>
              </a:rPr>
              <a:t>Жоспар</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kk-KZ" sz="3200" dirty="0">
                <a:latin typeface="Times New Roman" panose="02020603050405020304" pitchFamily="18" charset="0"/>
                <a:ea typeface="Calibri" panose="020F0502020204030204" pitchFamily="34" charset="0"/>
                <a:cs typeface="Times New Roman" panose="02020603050405020304" pitchFamily="18" charset="0"/>
              </a:rPr>
              <a:t>   1. Термодинамика негіздерінің құрылымы.</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kk-KZ" sz="3200" dirty="0">
                <a:latin typeface="Times New Roman" panose="02020603050405020304" pitchFamily="18" charset="0"/>
                <a:ea typeface="Calibri" panose="020F0502020204030204" pitchFamily="34" charset="0"/>
                <a:cs typeface="Times New Roman" panose="02020603050405020304" pitchFamily="18" charset="0"/>
              </a:rPr>
              <a:t>   2. “Ішкі энергия” , “жылу мөлшері” ұғымына ғылыми-әдістемелік талдау жасау.</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kk-KZ" sz="3200" dirty="0">
                <a:latin typeface="Times New Roman" panose="02020603050405020304" pitchFamily="18" charset="0"/>
                <a:ea typeface="Calibri" panose="020F0502020204030204" pitchFamily="34" charset="0"/>
                <a:cs typeface="Times New Roman" panose="02020603050405020304" pitchFamily="18" charset="0"/>
              </a:rPr>
              <a:t>   3. Идеал газдың ішкі энергиясы ұғымын қалыптастыру әдістемесі.</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kk-KZ" sz="3200" dirty="0">
                <a:latin typeface="Times New Roman" panose="02020603050405020304" pitchFamily="18" charset="0"/>
                <a:ea typeface="Calibri" panose="020F0502020204030204" pitchFamily="34" charset="0"/>
                <a:cs typeface="Times New Roman" panose="02020603050405020304" pitchFamily="18" charset="0"/>
              </a:rPr>
              <a:t>   4. Термодинамиканың бірінші заңын оқыту әдістемесі. </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0800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4FE6BED5-4677-4C4B-91E2-424707807DAE}"/>
              </a:ext>
            </a:extLst>
          </p:cNvPr>
          <p:cNvPicPr>
            <a:picLocks noChangeAspect="1"/>
          </p:cNvPicPr>
          <p:nvPr/>
        </p:nvPicPr>
        <p:blipFill>
          <a:blip r:embed="rId2"/>
          <a:stretch>
            <a:fillRect/>
          </a:stretch>
        </p:blipFill>
        <p:spPr>
          <a:xfrm>
            <a:off x="428261" y="460138"/>
            <a:ext cx="10739092" cy="5279181"/>
          </a:xfrm>
          <a:prstGeom prst="rect">
            <a:avLst/>
          </a:prstGeom>
        </p:spPr>
      </p:pic>
    </p:spTree>
    <p:extLst>
      <p:ext uri="{BB962C8B-B14F-4D97-AF65-F5344CB8AC3E}">
        <p14:creationId xmlns:p14="http://schemas.microsoft.com/office/powerpoint/2010/main" val="2793080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E3AEE589-23CC-49ED-A393-154053F456E3}"/>
              </a:ext>
            </a:extLst>
          </p:cNvPr>
          <p:cNvPicPr>
            <a:picLocks noChangeAspect="1"/>
          </p:cNvPicPr>
          <p:nvPr/>
        </p:nvPicPr>
        <p:blipFill>
          <a:blip r:embed="rId2"/>
          <a:stretch>
            <a:fillRect/>
          </a:stretch>
        </p:blipFill>
        <p:spPr>
          <a:xfrm>
            <a:off x="214009" y="175098"/>
            <a:ext cx="11439727" cy="6682902"/>
          </a:xfrm>
          <a:prstGeom prst="rect">
            <a:avLst/>
          </a:prstGeom>
        </p:spPr>
      </p:pic>
    </p:spTree>
    <p:extLst>
      <p:ext uri="{BB962C8B-B14F-4D97-AF65-F5344CB8AC3E}">
        <p14:creationId xmlns:p14="http://schemas.microsoft.com/office/powerpoint/2010/main" val="1546577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AB8405E-B672-4CC0-9B31-394E88F54696}"/>
              </a:ext>
            </a:extLst>
          </p:cNvPr>
          <p:cNvSpPr/>
          <p:nvPr/>
        </p:nvSpPr>
        <p:spPr>
          <a:xfrm>
            <a:off x="246434" y="622571"/>
            <a:ext cx="11407301" cy="5262979"/>
          </a:xfrm>
          <a:prstGeom prst="rect">
            <a:avLst/>
          </a:prstGeom>
        </p:spPr>
        <p:txBody>
          <a:bodyPr wrap="square">
            <a:spAutoFit/>
          </a:bodyPr>
          <a:lstStyle/>
          <a:p>
            <a:pPr indent="450215" algn="just">
              <a:spcAft>
                <a:spcPts val="0"/>
              </a:spcAft>
            </a:pPr>
            <a:r>
              <a:rPr lang="kk-KZ" sz="2400" dirty="0">
                <a:latin typeface="Times New Roman" panose="02020603050405020304" pitchFamily="18" charset="0"/>
                <a:ea typeface="Calibri" panose="020F0502020204030204" pitchFamily="34" charset="0"/>
              </a:rPr>
              <a:t>Энергияның әр түрлі формаларына байланысты механикада </a:t>
            </a:r>
            <a:r>
              <a:rPr lang="kk-KZ" sz="2400" i="1" dirty="0">
                <a:latin typeface="Times New Roman" panose="02020603050405020304" pitchFamily="18" charset="0"/>
                <a:ea typeface="Calibri" panose="020F0502020204030204" pitchFamily="34" charset="0"/>
              </a:rPr>
              <a:t>механикалық </a:t>
            </a:r>
            <a:r>
              <a:rPr lang="kk-KZ" sz="2400" dirty="0">
                <a:latin typeface="Times New Roman" panose="02020603050405020304" pitchFamily="18" charset="0"/>
                <a:ea typeface="Calibri" panose="020F0502020204030204" pitchFamily="34" charset="0"/>
              </a:rPr>
              <a:t>энергия, </a:t>
            </a:r>
            <a:r>
              <a:rPr lang="kk-KZ" sz="2400" i="1" dirty="0">
                <a:latin typeface="Times New Roman" panose="02020603050405020304" pitchFamily="18" charset="0"/>
                <a:ea typeface="Calibri" panose="020F0502020204030204" pitchFamily="34" charset="0"/>
              </a:rPr>
              <a:t>электромагниттік</a:t>
            </a:r>
            <a:r>
              <a:rPr lang="kk-KZ" sz="2400" dirty="0">
                <a:latin typeface="Times New Roman" panose="02020603050405020304" pitchFamily="18" charset="0"/>
                <a:ea typeface="Calibri" panose="020F0502020204030204" pitchFamily="34" charset="0"/>
              </a:rPr>
              <a:t> яғни, </a:t>
            </a:r>
            <a:r>
              <a:rPr lang="kk-KZ" sz="2400" i="1" dirty="0">
                <a:latin typeface="Times New Roman" panose="02020603050405020304" pitchFamily="18" charset="0"/>
                <a:ea typeface="Calibri" panose="020F0502020204030204" pitchFamily="34" charset="0"/>
              </a:rPr>
              <a:t>электр өрісінің</a:t>
            </a:r>
            <a:r>
              <a:rPr lang="kk-KZ" sz="2400" dirty="0">
                <a:latin typeface="Times New Roman" panose="02020603050405020304" pitchFamily="18" charset="0"/>
                <a:ea typeface="Calibri" panose="020F0502020204030204" pitchFamily="34" charset="0"/>
              </a:rPr>
              <a:t> және </a:t>
            </a:r>
            <a:r>
              <a:rPr lang="kk-KZ" sz="2400" i="1" dirty="0">
                <a:latin typeface="Times New Roman" panose="02020603050405020304" pitchFamily="18" charset="0"/>
                <a:ea typeface="Calibri" panose="020F0502020204030204" pitchFamily="34" charset="0"/>
              </a:rPr>
              <a:t>магнит өрісінің </a:t>
            </a:r>
            <a:r>
              <a:rPr lang="kk-KZ" sz="2400" dirty="0">
                <a:latin typeface="Times New Roman" panose="02020603050405020304" pitchFamily="18" charset="0"/>
                <a:ea typeface="Calibri" panose="020F0502020204030204" pitchFamily="34" charset="0"/>
              </a:rPr>
              <a:t>энгергиясы, </a:t>
            </a:r>
            <a:r>
              <a:rPr lang="kk-KZ" sz="2400" i="1" dirty="0">
                <a:latin typeface="Times New Roman" panose="02020603050405020304" pitchFamily="18" charset="0"/>
                <a:ea typeface="Calibri" panose="020F0502020204030204" pitchFamily="34" charset="0"/>
              </a:rPr>
              <a:t>ішкі </a:t>
            </a:r>
            <a:r>
              <a:rPr lang="kk-KZ" sz="2400" dirty="0">
                <a:latin typeface="Times New Roman" panose="02020603050405020304" pitchFamily="18" charset="0"/>
                <a:ea typeface="Calibri" panose="020F0502020204030204" pitchFamily="34" charset="0"/>
              </a:rPr>
              <a:t>энергия деп бөледі. "Ішкі энергия" үғымы енгізілгеннен кейін энергияның сақталу заңын жылу процестеріне қолдануға жол ашылды. Ішкі энергия ұғымы тек дененің ішкі күйіне байланысты (</a:t>
            </a:r>
            <a:r>
              <a:rPr lang="en-US" sz="2400" dirty="0">
                <a:latin typeface="Times New Roman" panose="02020603050405020304" pitchFamily="18" charset="0"/>
                <a:ea typeface="Calibri" panose="020F0502020204030204" pitchFamily="34" charset="0"/>
              </a:rPr>
              <a:t>P, V, </a:t>
            </a:r>
            <a:r>
              <a:rPr lang="kk-KZ" sz="2400" dirty="0">
                <a:latin typeface="Times New Roman" panose="02020603050405020304" pitchFamily="18" charset="0"/>
                <a:ea typeface="Calibri" panose="020F0502020204030204" pitchFamily="34" charset="0"/>
              </a:rPr>
              <a:t>Т), ал дененің өзінің қозғалысына тәуелді емес шама. Дененің немесе жүйенің әрбір күйіне ішкі энергиясының белгілі бір мәні сөйкес келеді. Оған мынадай талдау арқылы көз жеткізуге болады. Дененің бір күйіне ішкі энергияның </a:t>
            </a:r>
            <a:r>
              <a:rPr lang="en-US" sz="2400" dirty="0">
                <a:latin typeface="Times New Roman" panose="02020603050405020304" pitchFamily="18" charset="0"/>
                <a:ea typeface="Calibri" panose="020F0502020204030204" pitchFamily="34" charset="0"/>
              </a:rPr>
              <a:t>U_1 </a:t>
            </a:r>
            <a:r>
              <a:rPr lang="kk-KZ" sz="2400" dirty="0">
                <a:latin typeface="Times New Roman" panose="02020603050405020304" pitchFamily="18" charset="0"/>
                <a:ea typeface="Calibri" panose="020F0502020204030204" pitchFamily="34" charset="0"/>
              </a:rPr>
              <a:t>және </a:t>
            </a:r>
            <a:r>
              <a:rPr lang="en-US" sz="2400" dirty="0">
                <a:latin typeface="Times New Roman" panose="02020603050405020304" pitchFamily="18" charset="0"/>
                <a:ea typeface="Calibri" panose="020F0502020204030204" pitchFamily="34" charset="0"/>
              </a:rPr>
              <a:t>U_2  </a:t>
            </a:r>
            <a:r>
              <a:rPr lang="kk-KZ" sz="2400" dirty="0">
                <a:latin typeface="Times New Roman" panose="02020603050405020304" pitchFamily="18" charset="0"/>
                <a:ea typeface="Calibri" panose="020F0502020204030204" pitchFamily="34" charset="0"/>
              </a:rPr>
              <a:t>екі мәні сәйкес келеді десек, онда жүйеден оның айырмасын (</a:t>
            </a:r>
            <a:r>
              <a:rPr lang="en-US" sz="2400" dirty="0">
                <a:latin typeface="Times New Roman" panose="02020603050405020304" pitchFamily="18" charset="0"/>
                <a:ea typeface="Calibri" panose="020F0502020204030204" pitchFamily="34" charset="0"/>
              </a:rPr>
              <a:t>U_1 - U_2) </a:t>
            </a:r>
            <a:r>
              <a:rPr lang="kk-KZ" sz="2400" dirty="0">
                <a:latin typeface="Times New Roman" panose="02020603050405020304" pitchFamily="18" charset="0"/>
                <a:ea typeface="Calibri" panose="020F0502020204030204" pitchFamily="34" charset="0"/>
              </a:rPr>
              <a:t>алып, дененің күйі өзгеріссіз қалар еді. Мұндай жүйе ешқандай өзгеріссіз-ақ энергия көзі болар еді, бұл термодинамиканың 1-ші заңына сәйкес келмейді (энергияның сақталу заңы бойынша). Олай болса, жүйенің ішкі энергиясының өзгерісі бір күйден екінші күйге қалай ауысқанға байланыссыз, яғни жүйенің ішкі энергиясы процестің функциясы емес, күйдің функциясы болып табылады.</a:t>
            </a:r>
            <a:endParaRPr lang="ru-RU" sz="24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15389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A8859E11-64E5-4853-974C-7F1C51EAED71}"/>
              </a:ext>
            </a:extLst>
          </p:cNvPr>
          <p:cNvPicPr>
            <a:picLocks noChangeAspect="1"/>
          </p:cNvPicPr>
          <p:nvPr/>
        </p:nvPicPr>
        <p:blipFill>
          <a:blip r:embed="rId2"/>
          <a:stretch>
            <a:fillRect/>
          </a:stretch>
        </p:blipFill>
        <p:spPr>
          <a:xfrm>
            <a:off x="775092" y="179289"/>
            <a:ext cx="10641816" cy="6499421"/>
          </a:xfrm>
          <a:prstGeom prst="rect">
            <a:avLst/>
          </a:prstGeom>
        </p:spPr>
      </p:pic>
    </p:spTree>
    <p:extLst>
      <p:ext uri="{BB962C8B-B14F-4D97-AF65-F5344CB8AC3E}">
        <p14:creationId xmlns:p14="http://schemas.microsoft.com/office/powerpoint/2010/main" val="2240554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a:extLst>
              <a:ext uri="{FF2B5EF4-FFF2-40B4-BE49-F238E27FC236}">
                <a16:creationId xmlns:a16="http://schemas.microsoft.com/office/drawing/2014/main" id="{32774022-5660-4B35-9B47-A895993312EC}"/>
              </a:ext>
            </a:extLst>
          </p:cNvPr>
          <p:cNvPicPr>
            <a:picLocks noChangeAspect="1"/>
          </p:cNvPicPr>
          <p:nvPr/>
        </p:nvPicPr>
        <p:blipFill>
          <a:blip r:embed="rId2"/>
          <a:stretch>
            <a:fillRect/>
          </a:stretch>
        </p:blipFill>
        <p:spPr>
          <a:xfrm>
            <a:off x="720090" y="0"/>
            <a:ext cx="10077611" cy="6972059"/>
          </a:xfrm>
          <a:prstGeom prst="rect">
            <a:avLst/>
          </a:prstGeom>
        </p:spPr>
      </p:pic>
    </p:spTree>
    <p:extLst>
      <p:ext uri="{BB962C8B-B14F-4D97-AF65-F5344CB8AC3E}">
        <p14:creationId xmlns:p14="http://schemas.microsoft.com/office/powerpoint/2010/main" val="2281613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37BE76DF-0D11-43C5-BADB-C48B937E6818}"/>
              </a:ext>
            </a:extLst>
          </p:cNvPr>
          <p:cNvPicPr>
            <a:picLocks noChangeAspect="1"/>
          </p:cNvPicPr>
          <p:nvPr/>
        </p:nvPicPr>
        <p:blipFill>
          <a:blip r:embed="rId2"/>
          <a:stretch>
            <a:fillRect/>
          </a:stretch>
        </p:blipFill>
        <p:spPr>
          <a:xfrm>
            <a:off x="701339" y="509867"/>
            <a:ext cx="10789322" cy="5093266"/>
          </a:xfrm>
          <a:prstGeom prst="rect">
            <a:avLst/>
          </a:prstGeom>
        </p:spPr>
      </p:pic>
    </p:spTree>
    <p:extLst>
      <p:ext uri="{BB962C8B-B14F-4D97-AF65-F5344CB8AC3E}">
        <p14:creationId xmlns:p14="http://schemas.microsoft.com/office/powerpoint/2010/main" val="3409548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A6F1CC8-2329-4FCD-B154-66D83D7A29DE}"/>
              </a:ext>
            </a:extLst>
          </p:cNvPr>
          <p:cNvSpPr/>
          <p:nvPr/>
        </p:nvSpPr>
        <p:spPr>
          <a:xfrm>
            <a:off x="285345" y="320457"/>
            <a:ext cx="11640766" cy="6124754"/>
          </a:xfrm>
          <a:prstGeom prst="rect">
            <a:avLst/>
          </a:prstGeom>
        </p:spPr>
        <p:txBody>
          <a:bodyPr wrap="square">
            <a:spAutoFit/>
          </a:bodyPr>
          <a:lstStyle/>
          <a:p>
            <a:pPr indent="450215" algn="just">
              <a:spcAft>
                <a:spcPts val="0"/>
              </a:spcAft>
              <a:tabLst>
                <a:tab pos="540385" algn="l"/>
              </a:tabLst>
            </a:pPr>
            <a:r>
              <a:rPr lang="kk-KZ" sz="2800" b="1" dirty="0">
                <a:latin typeface="Times New Roman" panose="02020603050405020304" pitchFamily="18" charset="0"/>
                <a:ea typeface="Times New Roman" panose="02020603050405020304" pitchFamily="18" charset="0"/>
              </a:rPr>
              <a:t>Дәрісті бекіту сұрақтары</a:t>
            </a:r>
            <a:endParaRPr lang="ru-RU" sz="2800" dirty="0">
              <a:latin typeface="Calibri" panose="020F0502020204030204" pitchFamily="34" charset="0"/>
              <a:ea typeface="Calibri" panose="020F0502020204030204" pitchFamily="34" charset="0"/>
            </a:endParaRPr>
          </a:p>
          <a:p>
            <a:pPr marL="342900" lvl="0" indent="-342900" algn="just">
              <a:spcAft>
                <a:spcPts val="0"/>
              </a:spcAft>
              <a:buFont typeface="+mj-lt"/>
              <a:buAutoNum type="arabicPeriod"/>
              <a:tabLst>
                <a:tab pos="630555" algn="l"/>
              </a:tabLst>
            </a:pPr>
            <a:r>
              <a:rPr lang="ru-RU" sz="2800" dirty="0">
                <a:latin typeface="Times New Roman" panose="02020603050405020304" pitchFamily="18" charset="0"/>
                <a:ea typeface="Times New Roman" panose="02020603050405020304" pitchFamily="18" charset="0"/>
              </a:rPr>
              <a:t>Термодинамика </a:t>
            </a:r>
            <a:r>
              <a:rPr lang="ru-RU" sz="2800" dirty="0" err="1">
                <a:latin typeface="Times New Roman" panose="02020603050405020304" pitchFamily="18" charset="0"/>
                <a:ea typeface="Times New Roman" panose="02020603050405020304" pitchFamily="18" charset="0"/>
              </a:rPr>
              <a:t>негіздерінің</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құрылымы</a:t>
            </a:r>
            <a:r>
              <a:rPr lang="kk-KZ" sz="2800" dirty="0">
                <a:latin typeface="Times New Roman" panose="02020603050405020304" pitchFamily="18" charset="0"/>
                <a:ea typeface="Times New Roman" panose="02020603050405020304" pitchFamily="18" charset="0"/>
              </a:rPr>
              <a:t>н атаңыз.</a:t>
            </a:r>
            <a:endParaRPr lang="ru-RU" sz="2800" dirty="0">
              <a:latin typeface="Times New Roman" panose="02020603050405020304" pitchFamily="18" charset="0"/>
              <a:ea typeface="Calibri" panose="020F0502020204030204" pitchFamily="34" charset="0"/>
            </a:endParaRPr>
          </a:p>
          <a:p>
            <a:pPr marL="342900" lvl="0" indent="-342900" algn="just">
              <a:spcAft>
                <a:spcPts val="0"/>
              </a:spcAft>
              <a:buFont typeface="+mj-lt"/>
              <a:buAutoNum type="arabicPeriod"/>
              <a:tabLst>
                <a:tab pos="630555" algn="l"/>
              </a:tabLst>
            </a:pPr>
            <a:r>
              <a:rPr lang="ru-RU" sz="2800" dirty="0">
                <a:latin typeface="Times New Roman" panose="02020603050405020304" pitchFamily="18" charset="0"/>
                <a:ea typeface="Times New Roman" panose="02020603050405020304" pitchFamily="18" charset="0"/>
              </a:rPr>
              <a:t>“</a:t>
            </a:r>
            <a:r>
              <a:rPr lang="ru-RU" sz="2800" dirty="0" err="1">
                <a:latin typeface="Times New Roman" panose="02020603050405020304" pitchFamily="18" charset="0"/>
                <a:ea typeface="Times New Roman" panose="02020603050405020304" pitchFamily="18" charset="0"/>
              </a:rPr>
              <a:t>Ішкі</a:t>
            </a:r>
            <a:r>
              <a:rPr lang="ru-RU" sz="2800" dirty="0">
                <a:latin typeface="Times New Roman" panose="02020603050405020304" pitchFamily="18" charset="0"/>
                <a:ea typeface="Times New Roman" panose="02020603050405020304" pitchFamily="18" charset="0"/>
              </a:rPr>
              <a:t> энергия” , “</a:t>
            </a:r>
            <a:r>
              <a:rPr lang="ru-RU" sz="2800" dirty="0" err="1">
                <a:latin typeface="Times New Roman" panose="02020603050405020304" pitchFamily="18" charset="0"/>
                <a:ea typeface="Times New Roman" panose="02020603050405020304" pitchFamily="18" charset="0"/>
              </a:rPr>
              <a:t>жылу</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мөлшері</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ұғымына</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ғылыми-әдістемелік</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талдау</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жаса</a:t>
            </a:r>
            <a:r>
              <a:rPr lang="kk-KZ" sz="2800" dirty="0">
                <a:latin typeface="Times New Roman" panose="02020603050405020304" pitchFamily="18" charset="0"/>
                <a:ea typeface="Times New Roman" panose="02020603050405020304" pitchFamily="18" charset="0"/>
              </a:rPr>
              <a:t>ңыз</a:t>
            </a:r>
            <a:r>
              <a:rPr lang="ru-RU" sz="2800" dirty="0">
                <a:latin typeface="Times New Roman" panose="02020603050405020304" pitchFamily="18" charset="0"/>
                <a:ea typeface="Times New Roman" panose="02020603050405020304" pitchFamily="18" charset="0"/>
              </a:rPr>
              <a:t>.</a:t>
            </a:r>
            <a:endParaRPr lang="ru-RU" sz="2800" dirty="0">
              <a:latin typeface="Times New Roman" panose="02020603050405020304" pitchFamily="18" charset="0"/>
              <a:ea typeface="Calibri" panose="020F0502020204030204" pitchFamily="34" charset="0"/>
            </a:endParaRPr>
          </a:p>
          <a:p>
            <a:pPr marL="342900" lvl="0" indent="-342900" algn="just">
              <a:spcAft>
                <a:spcPts val="0"/>
              </a:spcAft>
              <a:buFont typeface="+mj-lt"/>
              <a:buAutoNum type="arabicPeriod"/>
              <a:tabLst>
                <a:tab pos="630555" algn="l"/>
              </a:tabLst>
            </a:pPr>
            <a:r>
              <a:rPr lang="ru-RU" sz="2800" dirty="0">
                <a:latin typeface="Times New Roman" panose="02020603050405020304" pitchFamily="18" charset="0"/>
                <a:ea typeface="Times New Roman" panose="02020603050405020304" pitchFamily="18" charset="0"/>
              </a:rPr>
              <a:t>Идеал газ</a:t>
            </a:r>
            <a:r>
              <a:rPr lang="kk-KZ" sz="2800" dirty="0">
                <a:latin typeface="Times New Roman" panose="02020603050405020304" pitchFamily="18" charset="0"/>
                <a:ea typeface="Times New Roman" panose="02020603050405020304" pitchFamily="18" charset="0"/>
              </a:rPr>
              <a:t> дегеніміз не? </a:t>
            </a:r>
            <a:endParaRPr lang="ru-RU" sz="2800" dirty="0">
              <a:latin typeface="Times New Roman" panose="02020603050405020304" pitchFamily="18" charset="0"/>
              <a:ea typeface="Calibri" panose="020F0502020204030204" pitchFamily="34" charset="0"/>
            </a:endParaRPr>
          </a:p>
          <a:p>
            <a:pPr marL="342900" lvl="0" indent="-342900" algn="just">
              <a:spcAft>
                <a:spcPts val="0"/>
              </a:spcAft>
              <a:buFont typeface="+mj-lt"/>
              <a:buAutoNum type="arabicPeriod"/>
              <a:tabLst>
                <a:tab pos="630555" algn="l"/>
              </a:tabLst>
            </a:pPr>
            <a:r>
              <a:rPr lang="ru-RU" sz="2800" dirty="0" err="1">
                <a:latin typeface="Times New Roman" panose="02020603050405020304" pitchFamily="18" charset="0"/>
                <a:ea typeface="Times New Roman" panose="02020603050405020304" pitchFamily="18" charset="0"/>
              </a:rPr>
              <a:t>Термодинамиканың</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бірінші</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заңын</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оқыту</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әдістемесі</a:t>
            </a:r>
            <a:r>
              <a:rPr lang="ru-RU" sz="2800" dirty="0">
                <a:latin typeface="Times New Roman" panose="02020603050405020304" pitchFamily="18" charset="0"/>
                <a:ea typeface="Times New Roman" panose="02020603050405020304" pitchFamily="18" charset="0"/>
              </a:rPr>
              <a:t>.</a:t>
            </a:r>
            <a:endParaRPr lang="ru-RU" sz="2800" dirty="0">
              <a:latin typeface="Times New Roman" panose="02020603050405020304" pitchFamily="18" charset="0"/>
              <a:ea typeface="Calibri" panose="020F0502020204030204" pitchFamily="34" charset="0"/>
            </a:endParaRPr>
          </a:p>
          <a:p>
            <a:pPr marL="342900" lvl="0" indent="-342900" algn="just">
              <a:spcAft>
                <a:spcPts val="0"/>
              </a:spcAft>
              <a:buFont typeface="+mj-lt"/>
              <a:buAutoNum type="arabicPeriod"/>
              <a:tabLst>
                <a:tab pos="630555" algn="l"/>
              </a:tabLst>
            </a:pPr>
            <a:r>
              <a:rPr lang="ru-RU" sz="2800" dirty="0" err="1">
                <a:latin typeface="Times New Roman" panose="02020603050405020304" pitchFamily="18" charset="0"/>
                <a:ea typeface="Times New Roman" panose="02020603050405020304" pitchFamily="18" charset="0"/>
              </a:rPr>
              <a:t>Термодинамиканың</a:t>
            </a:r>
            <a:r>
              <a:rPr lang="ru-RU" sz="2800" dirty="0">
                <a:latin typeface="Times New Roman" panose="02020603050405020304" pitchFamily="18" charset="0"/>
                <a:ea typeface="Times New Roman" panose="02020603050405020304" pitchFamily="18" charset="0"/>
              </a:rPr>
              <a:t> </a:t>
            </a:r>
            <a:r>
              <a:rPr lang="kk-KZ" sz="2800" dirty="0">
                <a:latin typeface="Times New Roman" panose="02020603050405020304" pitchFamily="18" charset="0"/>
                <a:ea typeface="Times New Roman" panose="02020603050405020304" pitchFamily="18" charset="0"/>
              </a:rPr>
              <a:t>екінші</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заңын</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оқыту</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әдістемесі</a:t>
            </a:r>
            <a:r>
              <a:rPr lang="ru-RU" sz="2800" dirty="0">
                <a:latin typeface="Times New Roman" panose="02020603050405020304" pitchFamily="18" charset="0"/>
                <a:ea typeface="Times New Roman" panose="02020603050405020304" pitchFamily="18" charset="0"/>
              </a:rPr>
              <a:t>. </a:t>
            </a:r>
            <a:endParaRPr lang="ru-RU" sz="2800" dirty="0">
              <a:latin typeface="Times New Roman" panose="02020603050405020304" pitchFamily="18" charset="0"/>
              <a:ea typeface="Calibri" panose="020F0502020204030204" pitchFamily="34" charset="0"/>
            </a:endParaRPr>
          </a:p>
          <a:p>
            <a:pPr marL="342900" lvl="0" indent="-342900" algn="just">
              <a:spcAft>
                <a:spcPts val="0"/>
              </a:spcAft>
              <a:buFont typeface="+mj-lt"/>
              <a:buAutoNum type="arabicPeriod"/>
              <a:tabLst>
                <a:tab pos="630555" algn="l"/>
              </a:tabLst>
            </a:pPr>
            <a:r>
              <a:rPr lang="ru-RU" sz="2800" dirty="0">
                <a:latin typeface="Times New Roman" panose="02020603050405020304" pitchFamily="18" charset="0"/>
                <a:ea typeface="Times New Roman" panose="02020603050405020304" pitchFamily="18" charset="0"/>
              </a:rPr>
              <a:t>Идеал </a:t>
            </a:r>
            <a:r>
              <a:rPr lang="ru-RU" sz="2800" dirty="0" err="1">
                <a:latin typeface="Times New Roman" panose="02020603050405020304" pitchFamily="18" charset="0"/>
                <a:ea typeface="Times New Roman" panose="02020603050405020304" pitchFamily="18" charset="0"/>
              </a:rPr>
              <a:t>газдың</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ішкі</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энергиясы</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ұғымын</a:t>
            </a:r>
            <a:r>
              <a:rPr lang="ru-RU" sz="2800" dirty="0">
                <a:latin typeface="Times New Roman" panose="02020603050405020304" pitchFamily="18" charset="0"/>
                <a:ea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rPr>
              <a:t>қалыптастыру</a:t>
            </a:r>
            <a:r>
              <a:rPr lang="kk-KZ" sz="2800" dirty="0">
                <a:latin typeface="Times New Roman" panose="02020603050405020304" pitchFamily="18" charset="0"/>
                <a:ea typeface="Times New Roman" panose="02020603050405020304" pitchFamily="18" charset="0"/>
              </a:rPr>
              <a:t>ға арналған мысалдар құрастырыңыз.</a:t>
            </a:r>
            <a:endParaRPr lang="ru-RU" sz="2800" dirty="0">
              <a:latin typeface="Times New Roman" panose="02020603050405020304" pitchFamily="18" charset="0"/>
              <a:ea typeface="Calibri" panose="020F0502020204030204" pitchFamily="34" charset="0"/>
            </a:endParaRPr>
          </a:p>
          <a:p>
            <a:pPr marL="342900" lvl="0" indent="-342900" algn="just">
              <a:spcAft>
                <a:spcPts val="0"/>
              </a:spcAft>
              <a:buFont typeface="+mj-lt"/>
              <a:buAutoNum type="arabicPeriod"/>
              <a:tabLst>
                <a:tab pos="630555" algn="l"/>
              </a:tabLst>
            </a:pPr>
            <a:r>
              <a:rPr lang="kk-KZ" sz="2800" dirty="0">
                <a:latin typeface="Times New Roman" panose="02020603050405020304" pitchFamily="18" charset="0"/>
                <a:ea typeface="Times New Roman" panose="02020603050405020304" pitchFamily="18" charset="0"/>
              </a:rPr>
              <a:t>И</a:t>
            </a:r>
            <a:r>
              <a:rPr lang="ru-RU" sz="2800" dirty="0" err="1">
                <a:latin typeface="Times New Roman" panose="02020603050405020304" pitchFamily="18" charset="0"/>
                <a:ea typeface="Times New Roman" panose="02020603050405020304" pitchFamily="18" charset="0"/>
              </a:rPr>
              <a:t>зопроцестер</a:t>
            </a:r>
            <a:r>
              <a:rPr lang="kk-KZ" sz="2800" dirty="0">
                <a:latin typeface="Times New Roman" panose="02020603050405020304" pitchFamily="18" charset="0"/>
                <a:ea typeface="Times New Roman" panose="02020603050405020304" pitchFamily="18" charset="0"/>
              </a:rPr>
              <a:t> дегеніміз не?</a:t>
            </a:r>
            <a:r>
              <a:rPr lang="ru-RU" sz="2800" dirty="0">
                <a:latin typeface="Times New Roman" panose="02020603050405020304" pitchFamily="18" charset="0"/>
                <a:ea typeface="Times New Roman" panose="02020603050405020304" pitchFamily="18" charset="0"/>
              </a:rPr>
              <a:t>  </a:t>
            </a:r>
            <a:endParaRPr lang="ru-RU" sz="2800" dirty="0">
              <a:latin typeface="Times New Roman" panose="02020603050405020304" pitchFamily="18" charset="0"/>
              <a:ea typeface="Calibri" panose="020F0502020204030204" pitchFamily="34" charset="0"/>
            </a:endParaRPr>
          </a:p>
          <a:p>
            <a:pPr marL="342900" lvl="0" indent="-342900" algn="just">
              <a:spcAft>
                <a:spcPts val="0"/>
              </a:spcAft>
              <a:buFont typeface="+mj-lt"/>
              <a:buAutoNum type="arabicPeriod"/>
              <a:tabLst>
                <a:tab pos="630555" algn="l"/>
              </a:tabLst>
            </a:pPr>
            <a:r>
              <a:rPr lang="ru-RU" sz="2800" dirty="0" err="1">
                <a:latin typeface="Times New Roman" panose="02020603050405020304" pitchFamily="18" charset="0"/>
                <a:ea typeface="Times New Roman" panose="02020603050405020304" pitchFamily="18" charset="0"/>
              </a:rPr>
              <a:t>Изотермдік</a:t>
            </a:r>
            <a:r>
              <a:rPr lang="ru-RU" sz="2800" dirty="0">
                <a:latin typeface="Times New Roman" panose="02020603050405020304" pitchFamily="18" charset="0"/>
                <a:ea typeface="Times New Roman" panose="02020603050405020304" pitchFamily="18" charset="0"/>
              </a:rPr>
              <a:t> процесс</a:t>
            </a:r>
            <a:r>
              <a:rPr lang="kk-KZ" sz="2800" dirty="0">
                <a:latin typeface="Times New Roman" panose="02020603050405020304" pitchFamily="18" charset="0"/>
                <a:ea typeface="Times New Roman" panose="02020603050405020304" pitchFamily="18" charset="0"/>
              </a:rPr>
              <a:t> дегеніміз не?  Графигін салып түсіндіріңіз</a:t>
            </a:r>
            <a:r>
              <a:rPr lang="ru-RU" sz="2800" dirty="0">
                <a:latin typeface="Times New Roman" panose="02020603050405020304" pitchFamily="18" charset="0"/>
                <a:ea typeface="Times New Roman" panose="02020603050405020304" pitchFamily="18" charset="0"/>
              </a:rPr>
              <a:t>.</a:t>
            </a:r>
            <a:endParaRPr lang="ru-RU" sz="2800" dirty="0">
              <a:latin typeface="Times New Roman" panose="02020603050405020304" pitchFamily="18" charset="0"/>
              <a:ea typeface="Calibri" panose="020F0502020204030204" pitchFamily="34" charset="0"/>
            </a:endParaRPr>
          </a:p>
          <a:p>
            <a:pPr marL="342900" lvl="0" indent="-342900" algn="just">
              <a:spcAft>
                <a:spcPts val="0"/>
              </a:spcAft>
              <a:buFont typeface="+mj-lt"/>
              <a:buAutoNum type="arabicPeriod"/>
              <a:tabLst>
                <a:tab pos="630555" algn="l"/>
              </a:tabLst>
            </a:pPr>
            <a:r>
              <a:rPr lang="ru-RU" sz="2800" dirty="0" err="1">
                <a:latin typeface="Times New Roman" panose="02020603050405020304" pitchFamily="18" charset="0"/>
                <a:ea typeface="Times New Roman" panose="02020603050405020304" pitchFamily="18" charset="0"/>
              </a:rPr>
              <a:t>Изобарлық</a:t>
            </a:r>
            <a:r>
              <a:rPr lang="ru-RU" sz="2800" dirty="0">
                <a:latin typeface="Times New Roman" panose="02020603050405020304" pitchFamily="18" charset="0"/>
                <a:ea typeface="Times New Roman" panose="02020603050405020304" pitchFamily="18" charset="0"/>
              </a:rPr>
              <a:t> процесс</a:t>
            </a:r>
            <a:r>
              <a:rPr lang="kk-KZ" sz="2800" dirty="0">
                <a:latin typeface="Times New Roman" panose="02020603050405020304" pitchFamily="18" charset="0"/>
                <a:ea typeface="Times New Roman" panose="02020603050405020304" pitchFamily="18" charset="0"/>
              </a:rPr>
              <a:t> дегеніміз не?  </a:t>
            </a:r>
            <a:endParaRPr lang="ru-RU" sz="2800" dirty="0">
              <a:latin typeface="Times New Roman" panose="02020603050405020304" pitchFamily="18" charset="0"/>
              <a:ea typeface="Calibri" panose="020F0502020204030204" pitchFamily="34" charset="0"/>
            </a:endParaRPr>
          </a:p>
          <a:p>
            <a:pPr marL="342900" lvl="0" indent="-342900" algn="just">
              <a:spcAft>
                <a:spcPts val="0"/>
              </a:spcAft>
              <a:buFont typeface="+mj-lt"/>
              <a:buAutoNum type="arabicPeriod"/>
              <a:tabLst>
                <a:tab pos="630555" algn="l"/>
              </a:tabLst>
            </a:pPr>
            <a:r>
              <a:rPr lang="ru-RU" sz="2800" dirty="0" err="1">
                <a:latin typeface="Times New Roman" panose="02020603050405020304" pitchFamily="18" charset="0"/>
                <a:ea typeface="Times New Roman" panose="02020603050405020304" pitchFamily="18" charset="0"/>
              </a:rPr>
              <a:t>Изохорлық</a:t>
            </a:r>
            <a:r>
              <a:rPr lang="ru-RU" sz="2800" dirty="0">
                <a:latin typeface="Times New Roman" panose="02020603050405020304" pitchFamily="18" charset="0"/>
                <a:ea typeface="Times New Roman" panose="02020603050405020304" pitchFamily="18" charset="0"/>
              </a:rPr>
              <a:t> процесс </a:t>
            </a:r>
            <a:r>
              <a:rPr lang="ru-RU" sz="2800" dirty="0" err="1">
                <a:latin typeface="Times New Roman" panose="02020603050405020304" pitchFamily="18" charset="0"/>
                <a:ea typeface="Times New Roman" panose="02020603050405020304" pitchFamily="18" charset="0"/>
              </a:rPr>
              <a:t>дегеніміз</a:t>
            </a:r>
            <a:r>
              <a:rPr lang="ru-RU" sz="2800" dirty="0">
                <a:latin typeface="Times New Roman" panose="02020603050405020304" pitchFamily="18" charset="0"/>
                <a:ea typeface="Times New Roman" panose="02020603050405020304" pitchFamily="18" charset="0"/>
              </a:rPr>
              <a:t> не?  </a:t>
            </a:r>
            <a:endParaRPr lang="ru-RU" sz="2800" dirty="0">
              <a:latin typeface="Times New Roman" panose="02020603050405020304" pitchFamily="18" charset="0"/>
              <a:ea typeface="Calibri" panose="020F0502020204030204" pitchFamily="34" charset="0"/>
            </a:endParaRPr>
          </a:p>
          <a:p>
            <a:pPr marL="342900" lvl="0" indent="-342900" algn="just">
              <a:spcAft>
                <a:spcPts val="0"/>
              </a:spcAft>
              <a:buFont typeface="+mj-lt"/>
              <a:buAutoNum type="arabicPeriod"/>
              <a:tabLst>
                <a:tab pos="630555" algn="l"/>
              </a:tabLst>
            </a:pPr>
            <a:r>
              <a:rPr lang="ru-RU" sz="2800" dirty="0" err="1">
                <a:latin typeface="Times New Roman" panose="02020603050405020304" pitchFamily="18" charset="0"/>
                <a:ea typeface="Times New Roman" panose="02020603050405020304" pitchFamily="18" charset="0"/>
              </a:rPr>
              <a:t>Адиабаттық</a:t>
            </a:r>
            <a:r>
              <a:rPr lang="ru-RU" sz="2800" dirty="0">
                <a:latin typeface="Times New Roman" panose="02020603050405020304" pitchFamily="18" charset="0"/>
                <a:ea typeface="Times New Roman" panose="02020603050405020304" pitchFamily="18" charset="0"/>
              </a:rPr>
              <a:t> процесс</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Times New Roman" panose="02020603050405020304" pitchFamily="18" charset="0"/>
              </a:rPr>
              <a:t>дегеніміз</a:t>
            </a:r>
            <a:r>
              <a:rPr lang="ru-RU" sz="2800" dirty="0">
                <a:latin typeface="Times New Roman" panose="02020603050405020304" pitchFamily="18" charset="0"/>
                <a:ea typeface="Times New Roman" panose="02020603050405020304" pitchFamily="18" charset="0"/>
              </a:rPr>
              <a:t> не?  </a:t>
            </a:r>
            <a:endParaRPr lang="ru-RU" sz="28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21125130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307</Words>
  <Application>Microsoft Office PowerPoint</Application>
  <PresentationFormat>Широкоэкранный</PresentationFormat>
  <Paragraphs>20</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Аралбаева Гульнара Мырзахановна</dc:creator>
  <cp:lastModifiedBy>Аралбаева Гульнара Мырзахановна</cp:lastModifiedBy>
  <cp:revision>1</cp:revision>
  <dcterms:created xsi:type="dcterms:W3CDTF">2024-10-31T18:38:37Z</dcterms:created>
  <dcterms:modified xsi:type="dcterms:W3CDTF">2024-10-31T18:40:30Z</dcterms:modified>
</cp:coreProperties>
</file>