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95" r:id="rId2"/>
    <p:sldId id="256" r:id="rId3"/>
    <p:sldId id="257" r:id="rId4"/>
    <p:sldId id="270" r:id="rId5"/>
    <p:sldId id="271" r:id="rId6"/>
    <p:sldId id="273" r:id="rId7"/>
    <p:sldId id="274" r:id="rId8"/>
    <p:sldId id="275" r:id="rId9"/>
    <p:sldId id="278" r:id="rId10"/>
    <p:sldId id="279" r:id="rId11"/>
    <p:sldId id="280" r:id="rId12"/>
    <p:sldId id="282" r:id="rId13"/>
    <p:sldId id="283" r:id="rId14"/>
    <p:sldId id="284" r:id="rId15"/>
    <p:sldId id="285" r:id="rId16"/>
    <p:sldId id="288" r:id="rId17"/>
    <p:sldId id="286" r:id="rId18"/>
    <p:sldId id="294" r:id="rId19"/>
    <p:sldId id="258" r:id="rId20"/>
    <p:sldId id="259" r:id="rId21"/>
    <p:sldId id="260" r:id="rId22"/>
    <p:sldId id="261" r:id="rId23"/>
    <p:sldId id="262" r:id="rId24"/>
    <p:sldId id="263" r:id="rId25"/>
    <p:sldId id="264" r:id="rId26"/>
    <p:sldId id="265" r:id="rId27"/>
    <p:sldId id="266" r:id="rId28"/>
    <p:sldId id="269" r:id="rId29"/>
    <p:sldId id="296" r:id="rId30"/>
    <p:sldId id="29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83" d="100"/>
          <a:sy n="83" d="100"/>
        </p:scale>
        <p:origin x="146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powerbranding.ru/osnovy-marketinga/vosprinimaemaya-cennost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powerbranding.ru/tovar/urovni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powerbranding.ru/cenoobrazovanie/strategii/" TargetMode="External"/><Relationship Id="rId2" Type="http://schemas.openxmlformats.org/officeDocument/2006/relationships/hyperlink" Target="http://powerbranding.ru/video/osnovy-marketinga-kurs/teoriya-vc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powerbranding.ru/mediastrategiya/geografiya-reklamy/" TargetMode="External"/><Relationship Id="rId3" Type="http://schemas.openxmlformats.org/officeDocument/2006/relationships/hyperlink" Target="http://powerbranding.ru/brending/znanie-tovara/" TargetMode="External"/><Relationship Id="rId7" Type="http://schemas.openxmlformats.org/officeDocument/2006/relationships/hyperlink" Target="http://powerbranding.ru/potrebitel/celevaya-auditoriya/" TargetMode="External"/><Relationship Id="rId2" Type="http://schemas.openxmlformats.org/officeDocument/2006/relationships/hyperlink" Target="http://powerbranding.ru/mediastrategiy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owerbranding.ru/mediastrategiya/mediapokazateli/sov/" TargetMode="External"/><Relationship Id="rId5" Type="http://schemas.openxmlformats.org/officeDocument/2006/relationships/hyperlink" Target="http://powerbranding.ru/mediastrategiya/budget/" TargetMode="External"/><Relationship Id="rId4" Type="http://schemas.openxmlformats.org/officeDocument/2006/relationships/hyperlink" Target="http://powerbranding.ru/trejd-marketing/" TargetMode="External"/><Relationship Id="rId9" Type="http://schemas.openxmlformats.org/officeDocument/2006/relationships/hyperlink" Target="http://powerbranding.ru/trejd-marketing/consumer-promotion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14348" y="1785926"/>
            <a:ext cx="8072438" cy="355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Евразийский национальный университет им. Л.Н. Гумилева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Республика Казахстан, г. </a:t>
            </a:r>
            <a:r>
              <a:rPr lang="ru-RU" altLang="ru-RU" b="1" dirty="0" err="1">
                <a:solidFill>
                  <a:srgbClr val="000000"/>
                </a:solidFill>
                <a:cs typeface="Arial" charset="0"/>
              </a:rPr>
              <a:t>Нур-Султан</a:t>
            </a:r>
            <a:endParaRPr lang="ru-RU" altLang="ru-RU" b="1" dirty="0">
              <a:solidFill>
                <a:srgbClr val="000000"/>
              </a:solidFill>
              <a:cs typeface="Arial" charset="0"/>
            </a:endParaRPr>
          </a:p>
          <a:p>
            <a:pPr eaLnBrk="1" hangingPunct="1">
              <a:lnSpc>
                <a:spcPct val="150000"/>
              </a:lnSpc>
            </a:pPr>
            <a:endParaRPr lang="en-US" altLang="ru-RU" b="1" dirty="0">
              <a:solidFill>
                <a:srgbClr val="000000"/>
              </a:solidFill>
              <a:cs typeface="Arial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ru-RU" altLang="ru-RU" sz="2400" b="1" dirty="0">
                <a:solidFill>
                  <a:srgbClr val="000000"/>
                </a:solidFill>
                <a:cs typeface="Arial" charset="0"/>
              </a:rPr>
              <a:t>МУТАЛИЕВА ЛЯЙЛЯ МАРАТОВНА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кандидат экономических наук, профессор</a:t>
            </a:r>
          </a:p>
          <a:p>
            <a:pPr eaLnBrk="1" hangingPunct="1">
              <a:lnSpc>
                <a:spcPct val="150000"/>
              </a:lnSpc>
            </a:pPr>
            <a:endParaRPr lang="ru-RU" altLang="ru-RU" b="1" dirty="0">
              <a:solidFill>
                <a:srgbClr val="000000"/>
              </a:solidFill>
              <a:cs typeface="Arial" charset="0"/>
            </a:endParaRPr>
          </a:p>
          <a:p>
            <a:pPr eaLnBrk="1" hangingPunct="1"/>
            <a:endParaRPr lang="ru-RU" altLang="ru-RU" b="1" dirty="0">
              <a:solidFill>
                <a:srgbClr val="000000"/>
              </a:solidFill>
              <a:cs typeface="Arial" charset="0"/>
            </a:endParaRPr>
          </a:p>
          <a:p>
            <a:pPr algn="r" eaLnBrk="1" hangingPunct="1"/>
            <a:r>
              <a:rPr lang="en-US" altLang="ru-RU" b="1" dirty="0">
                <a:solidFill>
                  <a:srgbClr val="000000"/>
                </a:solidFill>
                <a:cs typeface="Arial" charset="0"/>
              </a:rPr>
              <a:t>mutalieva_leila@mail.ru</a:t>
            </a:r>
            <a:endParaRPr lang="ru-RU" altLang="ru-RU" b="1" dirty="0">
              <a:solidFill>
                <a:srgbClr val="000000"/>
              </a:solidFill>
              <a:cs typeface="Arial" charset="0"/>
            </a:endParaRPr>
          </a:p>
          <a:p>
            <a:pPr algn="r" eaLnBrk="1" hangingPunct="1"/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altLang="ru-RU" b="1" dirty="0">
                <a:solidFill>
                  <a:srgbClr val="000000"/>
                </a:solidFill>
                <a:cs typeface="Arial" charset="0"/>
              </a:rPr>
              <a:t>+7 701 723 6972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6440" y="1484785"/>
            <a:ext cx="7810016" cy="230425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6 Лекция</a:t>
            </a:r>
            <a:br>
              <a:rPr lang="ru-RU" b="1" dirty="0" smtClean="0"/>
            </a:br>
            <a:r>
              <a:rPr lang="ru-RU" b="1" dirty="0" smtClean="0"/>
              <a:t> Маркетинг и продажи в ресторанном бизнесе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2473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План лекции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64382" y="2489200"/>
            <a:ext cx="7884082" cy="35306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Особенности маркетинга в ресторанном бизнесе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Задачи ресторанного маркетинга.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Инструменты маркетинга. Модели маркетинга.</a:t>
            </a:r>
          </a:p>
        </p:txBody>
      </p:sp>
    </p:spTree>
    <p:extLst>
      <p:ext uri="{BB962C8B-B14F-4D97-AF65-F5344CB8AC3E}">
        <p14:creationId xmlns:p14="http://schemas.microsoft.com/office/powerpoint/2010/main" val="174116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14290"/>
            <a:ext cx="7522454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ресторанного маркетинга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7158" y="1928802"/>
            <a:ext cx="8568952" cy="3530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Ресторан –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один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из самых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сложных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типов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предприятий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сервиса</a:t>
            </a:r>
            <a:r>
              <a:rPr lang="ru-RU" b="1" dirty="0">
                <a:solidFill>
                  <a:schemeClr val="tx1"/>
                </a:solidFill>
              </a:rPr>
              <a:t>.	</a:t>
            </a: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От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управляющего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рестораном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требуются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не только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организаторские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способности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и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экономические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знания, но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и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умение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создать особую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атмосферу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заведения</a:t>
            </a:r>
            <a:r>
              <a:rPr lang="ru-RU" b="1" dirty="0">
                <a:solidFill>
                  <a:schemeClr val="tx1"/>
                </a:solidFill>
              </a:rPr>
              <a:t>.	</a:t>
            </a: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А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значит, необходима</a:t>
            </a:r>
            <a:r>
              <a:rPr lang="ru-RU" b="1" dirty="0">
                <a:solidFill>
                  <a:schemeClr val="tx1"/>
                </a:solidFill>
              </a:rPr>
              <a:t>	«</a:t>
            </a:r>
            <a:r>
              <a:rPr lang="ru-RU" b="1" dirty="0" smtClean="0">
                <a:solidFill>
                  <a:schemeClr val="tx1"/>
                </a:solidFill>
              </a:rPr>
              <a:t>тонкая» настройка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маркетинга, позволяющая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и привлечь, и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удержать клиента</a:t>
            </a:r>
            <a:r>
              <a:rPr lang="ru-RU" b="1" dirty="0">
                <a:solidFill>
                  <a:schemeClr val="tx1"/>
                </a:solidFill>
              </a:rPr>
              <a:t>.	</a:t>
            </a:r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Но, к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сожалению</a:t>
            </a:r>
            <a:r>
              <a:rPr lang="ru-RU" b="1" dirty="0">
                <a:solidFill>
                  <a:schemeClr val="tx1"/>
                </a:solidFill>
              </a:rPr>
              <a:t>,	</a:t>
            </a:r>
            <a:r>
              <a:rPr lang="ru-RU" b="1" dirty="0" smtClean="0">
                <a:solidFill>
                  <a:schemeClr val="tx1"/>
                </a:solidFill>
              </a:rPr>
              <a:t>именно в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ресторанах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часто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маркетингу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уделяется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недостаточно</a:t>
            </a:r>
            <a:r>
              <a:rPr lang="ru-RU" b="1" dirty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внимания</a:t>
            </a:r>
            <a:r>
              <a:rPr lang="ru-RU" b="1" dirty="0">
                <a:solidFill>
                  <a:schemeClr val="tx1"/>
                </a:solidFill>
              </a:rPr>
              <a:t>.	</a:t>
            </a:r>
          </a:p>
        </p:txBody>
      </p:sp>
    </p:spTree>
    <p:extLst>
      <p:ext uri="{BB962C8B-B14F-4D97-AF65-F5344CB8AC3E}">
        <p14:creationId xmlns:p14="http://schemas.microsoft.com/office/powerpoint/2010/main" val="12535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594462" cy="12057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Задачи ресторанного маркетинга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78725" y="2147728"/>
            <a:ext cx="8568952" cy="4180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u="sng" dirty="0">
                <a:solidFill>
                  <a:schemeClr val="tx1"/>
                </a:solidFill>
              </a:rPr>
              <a:t>Существует	</a:t>
            </a:r>
            <a:r>
              <a:rPr lang="ru-RU" sz="2800" b="1" u="sng" dirty="0" smtClean="0">
                <a:solidFill>
                  <a:schemeClr val="tx1"/>
                </a:solidFill>
              </a:rPr>
              <a:t>    5</a:t>
            </a:r>
            <a:r>
              <a:rPr lang="ru-RU" sz="2800" b="1" u="sng" dirty="0">
                <a:solidFill>
                  <a:schemeClr val="tx1"/>
                </a:solidFill>
              </a:rPr>
              <a:t>	основных	задач	</a:t>
            </a:r>
            <a:r>
              <a:rPr lang="en-US" sz="2800" b="1" u="sng" dirty="0" smtClean="0">
                <a:solidFill>
                  <a:schemeClr val="tx1"/>
                </a:solidFill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</a:rPr>
              <a:t>ресторанного</a:t>
            </a:r>
            <a:r>
              <a:rPr lang="ru-RU" sz="2800" b="1" u="sng" dirty="0">
                <a:solidFill>
                  <a:schemeClr val="tx1"/>
                </a:solidFill>
              </a:rPr>
              <a:t>	маркетинга:</a:t>
            </a:r>
          </a:p>
          <a:p>
            <a:pPr marL="0" lv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1. Информирование</a:t>
            </a:r>
            <a:r>
              <a:rPr lang="ru-RU" sz="2800" b="1" dirty="0">
                <a:solidFill>
                  <a:schemeClr val="tx1"/>
                </a:solidFill>
              </a:rPr>
              <a:t>	</a:t>
            </a:r>
            <a:r>
              <a:rPr lang="ru-RU" sz="2800" b="1" dirty="0" smtClean="0">
                <a:solidFill>
                  <a:schemeClr val="tx1"/>
                </a:solidFill>
              </a:rPr>
              <a:t>посетителей о ресторане</a:t>
            </a:r>
            <a:r>
              <a:rPr lang="ru-RU" sz="2800" b="1" dirty="0">
                <a:solidFill>
                  <a:schemeClr val="tx1"/>
                </a:solidFill>
              </a:rPr>
              <a:t>;</a:t>
            </a:r>
          </a:p>
          <a:p>
            <a:pPr marL="0" lv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2. Привлечение</a:t>
            </a:r>
            <a:r>
              <a:rPr lang="ru-RU" sz="2800" b="1" dirty="0">
                <a:solidFill>
                  <a:schemeClr val="tx1"/>
                </a:solidFill>
              </a:rPr>
              <a:t>	целевых	групп	клиентов;</a:t>
            </a:r>
          </a:p>
          <a:p>
            <a:pPr marL="0" lv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3. Расширение круга</a:t>
            </a:r>
            <a:r>
              <a:rPr lang="ru-RU" sz="2800" b="1" dirty="0">
                <a:solidFill>
                  <a:schemeClr val="tx1"/>
                </a:solidFill>
              </a:rPr>
              <a:t>	посетителей	ресторана;</a:t>
            </a:r>
          </a:p>
          <a:p>
            <a:pPr marL="0" lv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4. Удержание клиентов</a:t>
            </a:r>
            <a:r>
              <a:rPr lang="ru-RU" sz="2800" b="1" dirty="0">
                <a:solidFill>
                  <a:schemeClr val="tx1"/>
                </a:solidFill>
              </a:rPr>
              <a:t>;</a:t>
            </a:r>
          </a:p>
          <a:p>
            <a:pPr marL="0" lv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5. Увеличение</a:t>
            </a:r>
            <a:r>
              <a:rPr lang="ru-RU" sz="2800" b="1" dirty="0"/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дохода </a:t>
            </a:r>
            <a:r>
              <a:rPr lang="ru-RU" sz="2800" b="1" dirty="0">
                <a:solidFill>
                  <a:schemeClr val="tx1"/>
                </a:solidFill>
              </a:rPr>
              <a:t>	</a:t>
            </a:r>
            <a:r>
              <a:rPr lang="ru-RU" sz="2800" b="1" dirty="0" smtClean="0">
                <a:solidFill>
                  <a:schemeClr val="tx1"/>
                </a:solidFill>
              </a:rPr>
              <a:t>с клиента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816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136904" cy="1421782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Информирование</a:t>
            </a:r>
            <a:r>
              <a:rPr lang="ru-RU" b="1" dirty="0"/>
              <a:t>	посетителей	о	</a:t>
            </a:r>
            <a:r>
              <a:rPr lang="ru-RU" b="1" dirty="0" smtClean="0"/>
              <a:t>ресторане.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2132856"/>
            <a:ext cx="9036496" cy="4392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/>
              <a:t>Эта	задача	</a:t>
            </a:r>
            <a:r>
              <a:rPr lang="ru-RU" sz="2400" b="1" dirty="0" smtClean="0"/>
              <a:t> относится</a:t>
            </a:r>
            <a:r>
              <a:rPr lang="ru-RU" sz="2400" b="1" dirty="0"/>
              <a:t>	к	начальному	</a:t>
            </a:r>
            <a:r>
              <a:rPr lang="ru-RU" sz="2400" b="1" dirty="0" smtClean="0"/>
              <a:t>этапу деятельности</a:t>
            </a:r>
            <a:r>
              <a:rPr lang="ru-RU" sz="2400" b="1" dirty="0"/>
              <a:t>	ресторана	–	сразу	после	</a:t>
            </a:r>
            <a:r>
              <a:rPr lang="ru-RU" sz="2400" b="1" dirty="0" smtClean="0"/>
              <a:t>открытия необходимо</a:t>
            </a:r>
            <a:r>
              <a:rPr lang="ru-RU" sz="2400" b="1" dirty="0"/>
              <a:t>	</a:t>
            </a:r>
            <a:r>
              <a:rPr lang="ru-RU" sz="2400" b="1" dirty="0" smtClean="0"/>
              <a:t>информировать</a:t>
            </a:r>
            <a:r>
              <a:rPr lang="ru-RU" sz="2400" b="1" dirty="0"/>
              <a:t>	потенциальных	</a:t>
            </a:r>
            <a:r>
              <a:rPr lang="ru-RU" sz="2400" b="1" dirty="0" smtClean="0"/>
              <a:t>клиентов об</a:t>
            </a:r>
            <a:r>
              <a:rPr lang="ru-RU" sz="2400" b="1" dirty="0"/>
              <a:t>	этом	событии.	Хорошо	также	</a:t>
            </a:r>
            <a:r>
              <a:rPr lang="ru-RU" sz="2400" b="1" dirty="0" smtClean="0"/>
              <a:t> анонсировать</a:t>
            </a:r>
            <a:r>
              <a:rPr lang="ru-RU" sz="2400" b="1" dirty="0"/>
              <a:t> </a:t>
            </a:r>
            <a:r>
              <a:rPr lang="ru-RU" sz="2400" b="1" dirty="0" smtClean="0"/>
              <a:t>открытие</a:t>
            </a:r>
            <a:r>
              <a:rPr lang="ru-RU" sz="2400" b="1" dirty="0"/>
              <a:t>	ресторана	</a:t>
            </a:r>
            <a:r>
              <a:rPr lang="ru-RU" sz="2400" b="1" dirty="0" smtClean="0"/>
              <a:t>загодя.</a:t>
            </a:r>
          </a:p>
          <a:p>
            <a:pPr marL="0" indent="0" algn="just">
              <a:buNone/>
            </a:pPr>
            <a:r>
              <a:rPr lang="ru-RU" sz="2400" b="1" dirty="0" smtClean="0"/>
              <a:t>Информирование</a:t>
            </a:r>
            <a:r>
              <a:rPr lang="ru-RU" sz="2400" b="1" dirty="0"/>
              <a:t>	о	ресторане	уместно	</a:t>
            </a:r>
            <a:r>
              <a:rPr lang="ru-RU" sz="2400" b="1" dirty="0" smtClean="0"/>
              <a:t> и</a:t>
            </a:r>
            <a:r>
              <a:rPr lang="ru-RU" sz="2400" b="1" dirty="0"/>
              <a:t>	</a:t>
            </a:r>
            <a:r>
              <a:rPr lang="ru-RU" sz="2400" b="1" dirty="0" smtClean="0"/>
              <a:t>в тех</a:t>
            </a:r>
            <a:r>
              <a:rPr lang="ru-RU" sz="2400" b="1" dirty="0"/>
              <a:t>	случаях,	когда	меняется	концепция	</a:t>
            </a:r>
            <a:r>
              <a:rPr lang="ru-RU" sz="2400" b="1" dirty="0" smtClean="0"/>
              <a:t>ресторана или</a:t>
            </a:r>
            <a:r>
              <a:rPr lang="ru-RU" sz="2400" b="1" dirty="0"/>
              <a:t>	внедряются	другие	настолько	</a:t>
            </a:r>
            <a:r>
              <a:rPr lang="ru-RU" sz="2400" b="1" dirty="0" smtClean="0"/>
              <a:t>сильные изменения</a:t>
            </a:r>
            <a:r>
              <a:rPr lang="ru-RU" sz="2400" b="1" dirty="0"/>
              <a:t>,	что	в	глазах	бывших	клиентов	</a:t>
            </a:r>
            <a:r>
              <a:rPr lang="ru-RU" sz="2400" b="1" dirty="0" smtClean="0"/>
              <a:t>он начинает восприниматься как другой ресторан.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320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594462" cy="10229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Привлечение</a:t>
            </a:r>
            <a:r>
              <a:rPr lang="ru-RU" b="1" dirty="0"/>
              <a:t>	целевых	групп	клиентов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492896"/>
            <a:ext cx="8784976" cy="38884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</a:rPr>
              <a:t>Планировать	целевую	группу	посетителей	надо	еще	</a:t>
            </a:r>
            <a:r>
              <a:rPr lang="ru-RU" sz="2000" b="1" dirty="0" smtClean="0">
                <a:solidFill>
                  <a:schemeClr val="tx1"/>
                </a:solidFill>
              </a:rPr>
              <a:t>на стадии</a:t>
            </a:r>
            <a:r>
              <a:rPr lang="ru-RU" sz="2000" b="1" dirty="0">
                <a:solidFill>
                  <a:schemeClr val="tx1"/>
                </a:solidFill>
              </a:rPr>
              <a:t>	</a:t>
            </a:r>
            <a:r>
              <a:rPr lang="ru-RU" sz="2000" b="1" dirty="0" smtClean="0">
                <a:solidFill>
                  <a:schemeClr val="tx1"/>
                </a:solidFill>
              </a:rPr>
              <a:t>разработки </a:t>
            </a:r>
            <a:r>
              <a:rPr lang="ru-RU" sz="2000" b="1" dirty="0">
                <a:solidFill>
                  <a:schemeClr val="tx1"/>
                </a:solidFill>
              </a:rPr>
              <a:t>	концепции	ресторана.	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Концепция</a:t>
            </a:r>
            <a:r>
              <a:rPr lang="ru-RU" sz="2000" b="1" dirty="0">
                <a:solidFill>
                  <a:schemeClr val="tx1"/>
                </a:solidFill>
              </a:rPr>
              <a:t>	же	базируется	на	</a:t>
            </a:r>
            <a:r>
              <a:rPr lang="ru-RU" sz="2000" b="1" dirty="0" smtClean="0">
                <a:solidFill>
                  <a:schemeClr val="tx1"/>
                </a:solidFill>
              </a:rPr>
              <a:t>маркетинговом исследовании</a:t>
            </a:r>
            <a:r>
              <a:rPr lang="ru-RU" sz="2000" b="1" dirty="0">
                <a:solidFill>
                  <a:schemeClr val="tx1"/>
                </a:solidFill>
              </a:rPr>
              <a:t>,	в	котором	и	</a:t>
            </a:r>
            <a:r>
              <a:rPr lang="ru-RU" sz="2000" b="1" dirty="0" smtClean="0">
                <a:solidFill>
                  <a:schemeClr val="tx1"/>
                </a:solidFill>
              </a:rPr>
              <a:t>вырисовывается целевая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группа</a:t>
            </a:r>
            <a:r>
              <a:rPr lang="ru-RU" sz="2000" b="1" dirty="0">
                <a:solidFill>
                  <a:schemeClr val="tx1"/>
                </a:solidFill>
              </a:rPr>
              <a:t>.	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Также</a:t>
            </a:r>
            <a:r>
              <a:rPr lang="ru-RU" sz="2000" b="1" dirty="0">
                <a:solidFill>
                  <a:schemeClr val="tx1"/>
                </a:solidFill>
              </a:rPr>
              <a:t>	на	стадии	разработки	</a:t>
            </a:r>
            <a:r>
              <a:rPr lang="ru-RU" sz="2000" b="1" dirty="0" smtClean="0">
                <a:solidFill>
                  <a:schemeClr val="tx1"/>
                </a:solidFill>
              </a:rPr>
              <a:t> концепции</a:t>
            </a:r>
            <a:r>
              <a:rPr lang="ru-RU" sz="2000" b="1" dirty="0">
                <a:solidFill>
                  <a:schemeClr val="tx1"/>
                </a:solidFill>
              </a:rPr>
              <a:t>	</a:t>
            </a:r>
            <a:r>
              <a:rPr lang="ru-RU" sz="2000" b="1" dirty="0" smtClean="0">
                <a:solidFill>
                  <a:schemeClr val="tx1"/>
                </a:solidFill>
              </a:rPr>
              <a:t>определяются параметры</a:t>
            </a:r>
            <a:r>
              <a:rPr lang="ru-RU" sz="2000" b="1" dirty="0">
                <a:solidFill>
                  <a:schemeClr val="tx1"/>
                </a:solidFill>
              </a:rPr>
              <a:t>	заведения,	способные	привлечь	</a:t>
            </a:r>
            <a:r>
              <a:rPr lang="ru-RU" sz="2000" b="1" dirty="0" smtClean="0">
                <a:solidFill>
                  <a:schemeClr val="tx1"/>
                </a:solidFill>
              </a:rPr>
              <a:t>целевую группу</a:t>
            </a:r>
            <a:r>
              <a:rPr lang="ru-RU" sz="2000" b="1" dirty="0">
                <a:solidFill>
                  <a:schemeClr val="tx1"/>
                </a:solidFill>
              </a:rPr>
              <a:t>,	а	также	те,	что	будут	</a:t>
            </a:r>
            <a:r>
              <a:rPr lang="ru-RU" sz="2000" b="1" dirty="0" smtClean="0">
                <a:solidFill>
                  <a:schemeClr val="tx1"/>
                </a:solidFill>
              </a:rPr>
              <a:t>отсекать нежелательную публику</a:t>
            </a:r>
            <a:r>
              <a:rPr lang="ru-RU" sz="2000" b="1" dirty="0">
                <a:solidFill>
                  <a:schemeClr val="tx1"/>
                </a:solidFill>
              </a:rPr>
              <a:t>.	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Эти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понятия</a:t>
            </a:r>
            <a:r>
              <a:rPr lang="ru-RU" sz="2000" b="1" dirty="0">
                <a:solidFill>
                  <a:schemeClr val="tx1"/>
                </a:solidFill>
              </a:rPr>
              <a:t>	взаимосвязаны	–	четкое	</a:t>
            </a:r>
            <a:r>
              <a:rPr lang="ru-RU" sz="2000" b="1" dirty="0" smtClean="0">
                <a:solidFill>
                  <a:schemeClr val="tx1"/>
                </a:solidFill>
              </a:rPr>
              <a:t>позиционирование заведения</a:t>
            </a:r>
            <a:r>
              <a:rPr lang="ru-RU" sz="2000" b="1" dirty="0">
                <a:solidFill>
                  <a:schemeClr val="tx1"/>
                </a:solidFill>
              </a:rPr>
              <a:t>	привлекает	определенных	</a:t>
            </a:r>
            <a:r>
              <a:rPr lang="ru-RU" sz="2000" b="1" dirty="0" smtClean="0">
                <a:solidFill>
                  <a:schemeClr val="tx1"/>
                </a:solidFill>
              </a:rPr>
              <a:t>посетителей, автоматически</a:t>
            </a:r>
            <a:r>
              <a:rPr lang="ru-RU" sz="2000" b="1" dirty="0">
                <a:solidFill>
                  <a:schemeClr val="tx1"/>
                </a:solidFill>
              </a:rPr>
              <a:t>	отсекая	других.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89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2852"/>
            <a:ext cx="8208912" cy="10715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комплекс</a:t>
            </a:r>
            <a:r>
              <a:rPr lang="ru-RU" sz="2800" b="1" dirty="0"/>
              <a:t>	мер,	предназначенных	для</a:t>
            </a:r>
            <a:r>
              <a:rPr lang="ru-RU" sz="2000" b="1" dirty="0"/>
              <a:t>	</a:t>
            </a:r>
            <a:r>
              <a:rPr lang="ru-RU" sz="2400" b="1" dirty="0"/>
              <a:t>привлечения	</a:t>
            </a:r>
            <a:r>
              <a:rPr lang="ru-RU" sz="2400" b="1" dirty="0" smtClean="0"/>
              <a:t>целевой группы</a:t>
            </a:r>
            <a:r>
              <a:rPr lang="ru-RU" sz="2400" b="1" dirty="0"/>
              <a:t> </a:t>
            </a:r>
            <a:r>
              <a:rPr lang="ru-RU" sz="2400" b="1" dirty="0" smtClean="0"/>
              <a:t>и</a:t>
            </a:r>
            <a:r>
              <a:rPr lang="ru-RU" sz="2400" b="1" dirty="0"/>
              <a:t> </a:t>
            </a:r>
            <a:r>
              <a:rPr lang="ru-RU" sz="2400" b="1" dirty="0" smtClean="0"/>
              <a:t>отсечения</a:t>
            </a:r>
            <a:r>
              <a:rPr lang="ru-RU" sz="2400" b="1" dirty="0"/>
              <a:t>	нежелательной	публики:</a:t>
            </a:r>
            <a:r>
              <a:rPr lang="ru-RU" sz="2400" dirty="0"/>
              <a:t/>
            </a:r>
            <a:br>
              <a:rPr lang="ru-RU" sz="24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282" y="2143116"/>
            <a:ext cx="8784976" cy="2928958"/>
          </a:xfrm>
        </p:spPr>
        <p:txBody>
          <a:bodyPr>
            <a:normAutofit/>
          </a:bodyPr>
          <a:lstStyle/>
          <a:p>
            <a:pPr lvl="0" algn="just" fontAlgn="base"/>
            <a:r>
              <a:rPr lang="ru-RU" sz="2000" b="1" dirty="0" smtClean="0">
                <a:solidFill>
                  <a:schemeClr val="tx1"/>
                </a:solidFill>
              </a:rPr>
              <a:t>Хорошо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спланированная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рекламная</a:t>
            </a:r>
            <a:r>
              <a:rPr lang="ru-RU" sz="2000" b="1" dirty="0">
                <a:solidFill>
                  <a:schemeClr val="tx1"/>
                </a:solidFill>
              </a:rPr>
              <a:t>	</a:t>
            </a:r>
            <a:r>
              <a:rPr lang="ru-RU" sz="2000" b="1" dirty="0" smtClean="0">
                <a:solidFill>
                  <a:schemeClr val="tx1"/>
                </a:solidFill>
              </a:rPr>
              <a:t>кампания, где</a:t>
            </a:r>
            <a:r>
              <a:rPr lang="ru-RU" sz="2000" b="1" dirty="0">
                <a:solidFill>
                  <a:schemeClr val="tx1"/>
                </a:solidFill>
              </a:rPr>
              <a:t>	</a:t>
            </a:r>
            <a:r>
              <a:rPr lang="ru-RU" sz="2000" b="1" dirty="0" smtClean="0">
                <a:solidFill>
                  <a:schemeClr val="tx1"/>
                </a:solidFill>
              </a:rPr>
              <a:t>четко просматривается</a:t>
            </a:r>
            <a:r>
              <a:rPr lang="ru-RU" sz="2000" b="1" dirty="0">
                <a:solidFill>
                  <a:schemeClr val="tx1"/>
                </a:solidFill>
              </a:rPr>
              <a:t>	образ	ресторана.</a:t>
            </a:r>
          </a:p>
          <a:p>
            <a:pPr lvl="0" algn="just" fontAlgn="base"/>
            <a:r>
              <a:rPr lang="ru-RU" sz="2000" b="1" dirty="0">
                <a:solidFill>
                  <a:schemeClr val="tx1"/>
                </a:solidFill>
              </a:rPr>
              <a:t>Месторасположение.</a:t>
            </a:r>
          </a:p>
          <a:p>
            <a:pPr lvl="0" algn="just" fontAlgn="base"/>
            <a:r>
              <a:rPr lang="ru-RU" sz="2000" b="1" dirty="0" smtClean="0">
                <a:solidFill>
                  <a:schemeClr val="tx1"/>
                </a:solidFill>
              </a:rPr>
              <a:t>Ценовая категория</a:t>
            </a:r>
            <a:r>
              <a:rPr lang="ru-RU" sz="2000" b="1" dirty="0">
                <a:solidFill>
                  <a:schemeClr val="tx1"/>
                </a:solidFill>
              </a:rPr>
              <a:t>,	</a:t>
            </a:r>
            <a:r>
              <a:rPr lang="ru-RU" sz="2000" b="1" dirty="0" smtClean="0">
                <a:solidFill>
                  <a:schemeClr val="tx1"/>
                </a:solidFill>
              </a:rPr>
              <a:t>в которой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работает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ресторан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</a:p>
          <a:p>
            <a:pPr lvl="0" algn="just" fontAlgn="base"/>
            <a:r>
              <a:rPr lang="ru-RU" sz="2000" b="1" dirty="0" smtClean="0">
                <a:solidFill>
                  <a:schemeClr val="tx1"/>
                </a:solidFill>
              </a:rPr>
              <a:t>Кухня и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качество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продукции</a:t>
            </a:r>
            <a:r>
              <a:rPr lang="ru-RU" sz="2000" b="1" dirty="0">
                <a:solidFill>
                  <a:schemeClr val="tx1"/>
                </a:solidFill>
              </a:rPr>
              <a:t>,	оформление	блюд.</a:t>
            </a:r>
          </a:p>
          <a:p>
            <a:pPr lvl="0" algn="just" fontAlgn="base"/>
            <a:r>
              <a:rPr lang="ru-RU" sz="2000" b="1" dirty="0" smtClean="0">
                <a:solidFill>
                  <a:schemeClr val="tx1"/>
                </a:solidFill>
              </a:rPr>
              <a:t>Уровень сервиса, качество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сервировки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</a:p>
          <a:p>
            <a:pPr lvl="0" algn="just" fontAlgn="base"/>
            <a:r>
              <a:rPr lang="ru-RU" sz="2000" b="1" dirty="0" smtClean="0">
                <a:solidFill>
                  <a:schemeClr val="tx1"/>
                </a:solidFill>
              </a:rPr>
              <a:t>Дизайн фасада, вывески, входа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и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интерьера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</a:p>
          <a:p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02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522454" cy="78739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400" b="1" dirty="0" smtClean="0"/>
              <a:t> </a:t>
            </a:r>
            <a:r>
              <a:rPr lang="ru-RU" sz="2400" b="1" dirty="0"/>
              <a:t>Расширение	круга	посетителей	ресторана;</a:t>
            </a:r>
            <a:br>
              <a:rPr lang="ru-RU" sz="2400" b="1" dirty="0"/>
            </a:b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18148873"/>
              </p:ext>
            </p:extLst>
          </p:nvPr>
        </p:nvGraphicFramePr>
        <p:xfrm>
          <a:off x="214282" y="2143116"/>
          <a:ext cx="8643998" cy="3357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3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7586">
                <a:tc>
                  <a:txBody>
                    <a:bodyPr/>
                    <a:lstStyle/>
                    <a:p>
                      <a:pPr marR="29845" indent="179705" algn="l">
                        <a:lnSpc>
                          <a:spcPct val="9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Под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этим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процессом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подразумевается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привлечение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той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аудитории,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которая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 не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совсем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 свойственна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данному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заведению.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Однако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 здесь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кроется 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серьезная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опасность, поскольку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пересечение</a:t>
                      </a:r>
                      <a:r>
                        <a:rPr lang="ru-RU" sz="1800" dirty="0">
                          <a:effectLst/>
                        </a:rPr>
                        <a:t>	разных	типов	посетителей	</a:t>
                      </a:r>
                      <a:r>
                        <a:rPr lang="ru-RU" sz="1800" dirty="0" smtClean="0">
                          <a:effectLst/>
                        </a:rPr>
                        <a:t>может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плохо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сказаться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на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имидже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ресторана</a:t>
                      </a:r>
                      <a:r>
                        <a:rPr lang="ru-RU" sz="1800" dirty="0">
                          <a:effectLst/>
                        </a:rPr>
                        <a:t>.	</a:t>
                      </a:r>
                      <a:endParaRPr lang="ru-RU" sz="2400" dirty="0">
                        <a:effectLst/>
                      </a:endParaRPr>
                    </a:p>
                    <a:p>
                      <a:pPr marR="29845" indent="179705" algn="l">
                        <a:lnSpc>
                          <a:spcPct val="9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Например, если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вы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намереваетесь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в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классическом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пивном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ресторане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проводить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трансляцию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спортивных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 мероприятий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и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при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этом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обещаете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существенные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скидки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на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пиво,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то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рискуете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получить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публику,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которая 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будет</a:t>
                      </a:r>
                      <a:r>
                        <a:rPr lang="ru-RU" sz="1800" dirty="0">
                          <a:effectLst/>
                        </a:rPr>
                        <a:t>	вести	</a:t>
                      </a:r>
                      <a:r>
                        <a:rPr lang="ru-RU" sz="1800" dirty="0" smtClean="0">
                          <a:effectLst/>
                        </a:rPr>
                        <a:t>себя,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как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в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дешевом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пивном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баре</a:t>
                      </a:r>
                      <a:r>
                        <a:rPr lang="ru-RU" sz="1800" dirty="0">
                          <a:effectLst/>
                        </a:rPr>
                        <a:t>.	</a:t>
                      </a:r>
                      <a:r>
                        <a:rPr lang="ru-RU" sz="1800" dirty="0" smtClean="0">
                          <a:effectLst/>
                        </a:rPr>
                        <a:t>Это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может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очень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не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понравиться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уже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наработанной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клиентуре.</a:t>
                      </a:r>
                      <a:r>
                        <a:rPr lang="ru-RU" sz="1800" baseline="0" dirty="0" smtClean="0">
                          <a:effectLst/>
                        </a:rPr>
                        <a:t>   </a:t>
                      </a:r>
                      <a:r>
                        <a:rPr lang="ru-RU" sz="1800" dirty="0" smtClean="0">
                          <a:effectLst/>
                        </a:rPr>
                        <a:t>В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таких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случаях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необходимо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либо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разделять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такие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потоки</a:t>
                      </a:r>
                      <a:r>
                        <a:rPr lang="ru-RU" sz="1800" dirty="0">
                          <a:effectLst/>
                        </a:rPr>
                        <a:t>,	</a:t>
                      </a:r>
                      <a:r>
                        <a:rPr lang="ru-RU" sz="1800" dirty="0" smtClean="0">
                          <a:effectLst/>
                        </a:rPr>
                        <a:t>либо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привлекать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людей,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близких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по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своей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модели</a:t>
                      </a:r>
                      <a:r>
                        <a:rPr lang="ru-RU" sz="1800" dirty="0">
                          <a:effectLst/>
                        </a:rPr>
                        <a:t>	</a:t>
                      </a:r>
                      <a:r>
                        <a:rPr lang="ru-RU" sz="1800" dirty="0" smtClean="0">
                          <a:effectLst/>
                        </a:rPr>
                        <a:t> поведения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уже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имеющейся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публике. Второе</a:t>
                      </a:r>
                      <a:r>
                        <a:rPr lang="ru-RU" sz="1800" dirty="0">
                          <a:effectLst/>
                        </a:rPr>
                        <a:t>,	</a:t>
                      </a:r>
                      <a:r>
                        <a:rPr lang="ru-RU" sz="1800" dirty="0" smtClean="0">
                          <a:effectLst/>
                        </a:rPr>
                        <a:t>естественно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предпочтительнее,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но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труднее</a:t>
                      </a:r>
                      <a:r>
                        <a:rPr lang="ru-RU" sz="1800" dirty="0">
                          <a:effectLst/>
                        </a:rPr>
                        <a:t>.	</a:t>
                      </a:r>
                      <a:endParaRPr lang="ru-RU" sz="2400" dirty="0">
                        <a:effectLst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289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594462" cy="7098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Два способа разделения потока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2489200"/>
            <a:ext cx="8856984" cy="4368800"/>
          </a:xfrm>
        </p:spPr>
        <p:txBody>
          <a:bodyPr>
            <a:normAutofit fontScale="85000" lnSpcReduction="20000"/>
          </a:bodyPr>
          <a:lstStyle/>
          <a:p>
            <a:r>
              <a:rPr lang="ru-RU" sz="2100" b="1" dirty="0"/>
              <a:t>Первый	–	привлекать	посетителей	на	банкетное	обслуживание.	Конечно,	эта	категория	посетителей	далеко	не	всегда	совпадает	с	целевой	аудиторией	ресторана,	но	есть	возможность	разнести	их	по	времени.	</a:t>
            </a:r>
            <a:endParaRPr lang="ru-RU" sz="2100" b="1" dirty="0" smtClean="0"/>
          </a:p>
          <a:p>
            <a:pPr marL="0" indent="0">
              <a:buNone/>
            </a:pPr>
            <a:r>
              <a:rPr lang="ru-RU" sz="2100" b="1" dirty="0" smtClean="0"/>
              <a:t>Например</a:t>
            </a:r>
            <a:r>
              <a:rPr lang="ru-RU" sz="2100" b="1" dirty="0"/>
              <a:t>,	в	выходные	дни	многие	рестораны,	в	том	числе	расположенные	в	центре	города,	испытывают	существенный	недостаток	клиентов</a:t>
            </a:r>
            <a:r>
              <a:rPr lang="ru-RU" sz="2100" b="1" dirty="0" smtClean="0"/>
              <a:t>.</a:t>
            </a:r>
          </a:p>
          <a:p>
            <a:pPr marL="0" indent="0">
              <a:buNone/>
            </a:pPr>
            <a:r>
              <a:rPr lang="ru-RU" sz="2100" b="1" dirty="0"/>
              <a:t>На	эти	дни	можно	принимать	заказы	на	банкетное	обслуживание.	</a:t>
            </a:r>
            <a:r>
              <a:rPr lang="ru-RU" sz="2100" b="1" dirty="0" smtClean="0"/>
              <a:t>Или </a:t>
            </a:r>
            <a:r>
              <a:rPr lang="ru-RU" sz="2100" b="1" dirty="0"/>
              <a:t>	же	устраивать	семейные	обеды.	Только	опять	же	надо	иметь	в	виду,	что	это	подходит	не	для	всех	ресторанов	и	связано	с	месторасположением.	</a:t>
            </a:r>
          </a:p>
          <a:p>
            <a:pPr marL="0" indent="0">
              <a:buNone/>
            </a:pPr>
            <a:r>
              <a:rPr lang="ru-RU" sz="2100" b="1" dirty="0"/>
              <a:t>Проводить	семейные	обеды	имеет	смысл	там,	где	проживает	достаточное	количество	потенциальных	посетителей	(например,	в	спальных	районах).	Для	ресторанов,	расположенных	в	бизнес-районах,	это	мероприятие	будет	провальным.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2615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5970" y="476672"/>
            <a:ext cx="6343672" cy="116029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/>
              <a:t>Второй	способ	размежевания	посетителей	на	потоки	–	работа	в	нескольких	форматах.	</a:t>
            </a:r>
            <a:br>
              <a:rPr lang="ru-RU" sz="1800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988840"/>
            <a:ext cx="9144000" cy="44644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b="1" dirty="0" smtClean="0"/>
              <a:t>Например</a:t>
            </a:r>
            <a:r>
              <a:rPr lang="ru-RU" sz="1600" b="1" dirty="0"/>
              <a:t>,	днем	ресторан	работает	по	схеме	раздаточной	линии,	а	в	вечернее	время	–	в	формате	ресторана	с	обслуживанием.	</a:t>
            </a:r>
            <a:endParaRPr lang="ru-RU" sz="1600" b="1" dirty="0" smtClean="0"/>
          </a:p>
          <a:p>
            <a:pPr marL="0" indent="0" algn="just">
              <a:buNone/>
            </a:pPr>
            <a:r>
              <a:rPr lang="ru-RU" sz="1600" b="1" dirty="0" smtClean="0"/>
              <a:t>Это</a:t>
            </a:r>
            <a:r>
              <a:rPr lang="ru-RU" sz="1600" b="1" dirty="0"/>
              <a:t>	может	быть	целесообразным,	поскольку	публика,	посещающая	заведение	в	дневное	и	вечернее	время,	разная.	</a:t>
            </a:r>
            <a:endParaRPr lang="ru-RU" sz="1600" b="1" dirty="0" smtClean="0"/>
          </a:p>
          <a:p>
            <a:pPr marL="0" indent="0" algn="just">
              <a:buNone/>
            </a:pPr>
            <a:r>
              <a:rPr lang="ru-RU" sz="1600" b="1" dirty="0" smtClean="0"/>
              <a:t>То</a:t>
            </a:r>
            <a:r>
              <a:rPr lang="ru-RU" sz="1600" b="1" dirty="0"/>
              <a:t>	же	самое	касается	и	ресторанов	в	бизнес-центрах.	</a:t>
            </a:r>
            <a:endParaRPr lang="ru-RU" sz="1600" b="1" dirty="0" smtClean="0"/>
          </a:p>
          <a:p>
            <a:pPr marL="0" indent="0" algn="just">
              <a:buNone/>
            </a:pPr>
            <a:r>
              <a:rPr lang="ru-RU" sz="1600" b="1" dirty="0" smtClean="0"/>
              <a:t>Очевидно</a:t>
            </a:r>
            <a:r>
              <a:rPr lang="ru-RU" sz="1600" b="1" dirty="0"/>
              <a:t>,	что	днем	люди	используют	его	как	место	принятия	пищи,	а	в	вечернее	время	–	как	место	отдыха.	</a:t>
            </a:r>
            <a:endParaRPr lang="ru-RU" sz="1600" b="1" dirty="0" smtClean="0"/>
          </a:p>
          <a:p>
            <a:pPr marL="0" indent="0" algn="just">
              <a:buNone/>
            </a:pPr>
            <a:r>
              <a:rPr lang="ru-RU" sz="1600" b="1" dirty="0" smtClean="0"/>
              <a:t>Для</a:t>
            </a:r>
            <a:r>
              <a:rPr lang="ru-RU" sz="1600" b="1" dirty="0"/>
              <a:t>	привлечения	дополнительной	публики	можно	договориться	с	руководством	центра,	чтобы	оно	днем	беспрепятственно	пропускало	в	ресторан	всех	желающих	из	офисов,	не	расположенных	в	этом	бизнес-центре.	</a:t>
            </a:r>
            <a:endParaRPr lang="ru-RU" sz="1600" b="1" dirty="0" smtClean="0"/>
          </a:p>
          <a:p>
            <a:pPr marL="0" indent="0" algn="just">
              <a:buNone/>
            </a:pPr>
            <a:r>
              <a:rPr lang="ru-RU" sz="1600" b="1" dirty="0" smtClean="0"/>
              <a:t>Не</a:t>
            </a:r>
            <a:r>
              <a:rPr lang="ru-RU" sz="1600" b="1" dirty="0"/>
              <a:t>	лишним	будет	</a:t>
            </a:r>
            <a:r>
              <a:rPr lang="ru-RU" sz="1600" b="1" dirty="0" smtClean="0"/>
              <a:t>провести </a:t>
            </a:r>
            <a:r>
              <a:rPr lang="ru-RU" sz="1600" b="1" dirty="0"/>
              <a:t>	соответствующую	рекламную	кампанию.	В	вечернее	время	можно	привлекать	людей,	живущих	в	непосредственной	близости	от	кафе,	а	также	рекламировать	</a:t>
            </a:r>
            <a:r>
              <a:rPr lang="ru-RU" sz="1600" b="1" dirty="0" smtClean="0"/>
              <a:t>банкеты.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33847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064896" cy="70986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Удержание клиентов.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489200"/>
            <a:ext cx="8784976" cy="3530600"/>
          </a:xfrm>
        </p:spPr>
        <p:txBody>
          <a:bodyPr/>
          <a:lstStyle/>
          <a:p>
            <a:pPr algn="just"/>
            <a:r>
              <a:rPr lang="ru-RU" sz="2000" b="1" dirty="0"/>
              <a:t>Удержать	</a:t>
            </a:r>
            <a:r>
              <a:rPr lang="ru-RU" sz="2000" b="1" dirty="0" smtClean="0"/>
              <a:t>клиента –</a:t>
            </a:r>
            <a:r>
              <a:rPr lang="ru-RU" sz="2000" b="1" dirty="0"/>
              <a:t> </a:t>
            </a:r>
            <a:r>
              <a:rPr lang="ru-RU" sz="2000" b="1" dirty="0" smtClean="0"/>
              <a:t>это</a:t>
            </a:r>
            <a:r>
              <a:rPr lang="ru-RU" sz="2000" b="1" dirty="0"/>
              <a:t> </a:t>
            </a:r>
            <a:r>
              <a:rPr lang="ru-RU" sz="2000" b="1" dirty="0" smtClean="0"/>
              <a:t>значит</a:t>
            </a:r>
            <a:r>
              <a:rPr lang="ru-RU" sz="2000" b="1" dirty="0"/>
              <a:t> </a:t>
            </a:r>
            <a:r>
              <a:rPr lang="ru-RU" sz="2000" b="1" dirty="0" smtClean="0"/>
              <a:t>сделать</a:t>
            </a:r>
            <a:r>
              <a:rPr lang="ru-RU" sz="2000" b="1" dirty="0"/>
              <a:t> </a:t>
            </a:r>
            <a:r>
              <a:rPr lang="ru-RU" sz="2000" b="1" dirty="0" smtClean="0"/>
              <a:t>так</a:t>
            </a:r>
            <a:r>
              <a:rPr lang="ru-RU" sz="2000" b="1" dirty="0"/>
              <a:t>,	чтобы	клиент	</a:t>
            </a:r>
            <a:r>
              <a:rPr lang="ru-RU" sz="2000" b="1" dirty="0" smtClean="0"/>
              <a:t>перешел</a:t>
            </a:r>
            <a:r>
              <a:rPr lang="ru-RU" sz="2000" b="1" dirty="0"/>
              <a:t> </a:t>
            </a:r>
            <a:r>
              <a:rPr lang="ru-RU" sz="2000" b="1" dirty="0" smtClean="0"/>
              <a:t>из разряда</a:t>
            </a:r>
            <a:r>
              <a:rPr lang="ru-RU" sz="2000" b="1" dirty="0"/>
              <a:t>	</a:t>
            </a:r>
            <a:r>
              <a:rPr lang="ru-RU" sz="2000" b="1" dirty="0" smtClean="0"/>
              <a:t>случайных в</a:t>
            </a:r>
            <a:r>
              <a:rPr lang="ru-RU" sz="2000" b="1" dirty="0"/>
              <a:t> </a:t>
            </a:r>
            <a:r>
              <a:rPr lang="ru-RU" sz="2000" b="1" dirty="0" smtClean="0"/>
              <a:t>разряд</a:t>
            </a:r>
            <a:r>
              <a:rPr lang="ru-RU" sz="2000" b="1" dirty="0"/>
              <a:t> </a:t>
            </a:r>
            <a:r>
              <a:rPr lang="ru-RU" sz="2000" b="1" dirty="0" smtClean="0"/>
              <a:t>постоянных</a:t>
            </a:r>
            <a:r>
              <a:rPr lang="ru-RU" sz="2000" b="1" dirty="0"/>
              <a:t>	</a:t>
            </a:r>
            <a:r>
              <a:rPr lang="ru-RU" sz="2000" b="1" dirty="0" smtClean="0"/>
              <a:t>и надолго</a:t>
            </a:r>
            <a:r>
              <a:rPr lang="ru-RU" sz="2000" b="1" dirty="0"/>
              <a:t> </a:t>
            </a:r>
            <a:r>
              <a:rPr lang="ru-RU" sz="2000" b="1" dirty="0" smtClean="0"/>
              <a:t>таковым</a:t>
            </a:r>
            <a:r>
              <a:rPr lang="ru-RU" sz="2000" b="1" dirty="0"/>
              <a:t> </a:t>
            </a:r>
            <a:r>
              <a:rPr lang="ru-RU" sz="2000" b="1" dirty="0" smtClean="0"/>
              <a:t>остался. Первоначально</a:t>
            </a:r>
            <a:r>
              <a:rPr lang="ru-RU" sz="2000" b="1" dirty="0"/>
              <a:t> </a:t>
            </a:r>
            <a:r>
              <a:rPr lang="ru-RU" sz="2000" b="1" dirty="0" smtClean="0"/>
              <a:t>задача</a:t>
            </a:r>
            <a:r>
              <a:rPr lang="ru-RU" sz="2000" b="1" dirty="0"/>
              <a:t> </a:t>
            </a:r>
            <a:r>
              <a:rPr lang="ru-RU" sz="2000" b="1" dirty="0" smtClean="0"/>
              <a:t>решается</a:t>
            </a:r>
            <a:r>
              <a:rPr lang="ru-RU" sz="2000" b="1" dirty="0"/>
              <a:t> </a:t>
            </a:r>
            <a:r>
              <a:rPr lang="ru-RU" sz="2000" b="1" dirty="0" smtClean="0"/>
              <a:t>довольно просто. Вы</a:t>
            </a:r>
            <a:r>
              <a:rPr lang="ru-RU" sz="2000" b="1" dirty="0"/>
              <a:t>	</a:t>
            </a:r>
            <a:r>
              <a:rPr lang="ru-RU" sz="2000" b="1" dirty="0" smtClean="0"/>
              <a:t>открываете ресторан, рассчитанный</a:t>
            </a:r>
            <a:r>
              <a:rPr lang="ru-RU" sz="2000" b="1" dirty="0"/>
              <a:t> </a:t>
            </a:r>
            <a:r>
              <a:rPr lang="ru-RU" sz="2000" b="1" dirty="0" smtClean="0"/>
              <a:t>на определенную</a:t>
            </a:r>
            <a:r>
              <a:rPr lang="ru-RU" sz="2000" b="1" dirty="0"/>
              <a:t> </a:t>
            </a:r>
            <a:r>
              <a:rPr lang="ru-RU" sz="2000" b="1" dirty="0" smtClean="0"/>
              <a:t>целевую</a:t>
            </a:r>
            <a:r>
              <a:rPr lang="ru-RU" sz="2000" b="1" dirty="0"/>
              <a:t>	</a:t>
            </a:r>
            <a:r>
              <a:rPr lang="ru-RU" sz="2000" b="1" dirty="0" smtClean="0"/>
              <a:t>аудиторию, и</a:t>
            </a:r>
            <a:r>
              <a:rPr lang="ru-RU" sz="2000" b="1" dirty="0"/>
              <a:t> </a:t>
            </a:r>
            <a:r>
              <a:rPr lang="ru-RU" sz="2000" b="1" dirty="0" smtClean="0"/>
              <a:t>при помощи</a:t>
            </a:r>
            <a:r>
              <a:rPr lang="ru-RU" sz="2000" b="1" dirty="0"/>
              <a:t> </a:t>
            </a:r>
            <a:r>
              <a:rPr lang="ru-RU" sz="2000" b="1" dirty="0" smtClean="0"/>
              <a:t>различных</a:t>
            </a:r>
            <a:r>
              <a:rPr lang="ru-RU" sz="2000" b="1" dirty="0"/>
              <a:t>	рекламных	мероприятий	привлекаете	</a:t>
            </a:r>
            <a:r>
              <a:rPr lang="ru-RU" sz="2000" b="1" dirty="0" smtClean="0"/>
              <a:t>в него</a:t>
            </a:r>
            <a:r>
              <a:rPr lang="ru-RU" sz="2000" b="1" dirty="0"/>
              <a:t>	людей.</a:t>
            </a:r>
            <a:r>
              <a:rPr lang="ru-RU" dirty="0"/>
              <a:t>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98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Известно, что….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857364"/>
            <a:ext cx="9036496" cy="4162436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/>
              <a:t>Еще	</a:t>
            </a:r>
            <a:r>
              <a:rPr lang="ru-RU" sz="2000" b="1" dirty="0" smtClean="0"/>
              <a:t>в XIX</a:t>
            </a:r>
            <a:r>
              <a:rPr lang="ru-RU" sz="2000" b="1" dirty="0"/>
              <a:t> </a:t>
            </a:r>
            <a:r>
              <a:rPr lang="ru-RU" sz="2000" b="1" dirty="0" smtClean="0"/>
              <a:t>веке</a:t>
            </a:r>
            <a:r>
              <a:rPr lang="ru-RU" sz="2000" b="1" dirty="0"/>
              <a:t> </a:t>
            </a:r>
            <a:r>
              <a:rPr lang="ru-RU" sz="2000" b="1" dirty="0" smtClean="0"/>
              <a:t>итальянский</a:t>
            </a:r>
            <a:r>
              <a:rPr lang="ru-RU" sz="2000" b="1" dirty="0"/>
              <a:t>	</a:t>
            </a:r>
            <a:r>
              <a:rPr lang="ru-RU" sz="2000" b="1" dirty="0" smtClean="0"/>
              <a:t>экономист </a:t>
            </a:r>
            <a:r>
              <a:rPr lang="ru-RU" sz="2000" b="1" dirty="0" err="1" smtClean="0"/>
              <a:t>Вильфредо</a:t>
            </a:r>
            <a:r>
              <a:rPr lang="ru-RU" sz="2000" b="1" dirty="0"/>
              <a:t>	</a:t>
            </a:r>
            <a:r>
              <a:rPr lang="ru-RU" sz="2000" b="1" dirty="0" smtClean="0"/>
              <a:t>Парето сформулировал</a:t>
            </a:r>
            <a:r>
              <a:rPr lang="ru-RU" sz="2000" b="1" dirty="0"/>
              <a:t> </a:t>
            </a:r>
            <a:r>
              <a:rPr lang="ru-RU" sz="2000" b="1" dirty="0" smtClean="0"/>
              <a:t> тезис</a:t>
            </a:r>
            <a:r>
              <a:rPr lang="ru-RU" sz="2000" b="1" dirty="0"/>
              <a:t> </a:t>
            </a:r>
            <a:r>
              <a:rPr lang="ru-RU" sz="2000" b="1" dirty="0" smtClean="0"/>
              <a:t>«20/80», который</a:t>
            </a:r>
            <a:r>
              <a:rPr lang="ru-RU" sz="2000" b="1" dirty="0"/>
              <a:t> </a:t>
            </a:r>
            <a:r>
              <a:rPr lang="ru-RU" sz="2000" b="1" dirty="0" smtClean="0"/>
              <a:t>находит</a:t>
            </a:r>
            <a:r>
              <a:rPr lang="ru-RU" sz="2000" b="1" dirty="0"/>
              <a:t> </a:t>
            </a:r>
            <a:r>
              <a:rPr lang="ru-RU" sz="2000" b="1" dirty="0" smtClean="0"/>
              <a:t>свое</a:t>
            </a:r>
            <a:r>
              <a:rPr lang="ru-RU" sz="2000" b="1" dirty="0"/>
              <a:t>	подтверждение	</a:t>
            </a:r>
            <a:r>
              <a:rPr lang="ru-RU" sz="2000" b="1" dirty="0" smtClean="0"/>
              <a:t>и в</a:t>
            </a:r>
            <a:r>
              <a:rPr lang="ru-RU" sz="2000" b="1" dirty="0"/>
              <a:t> </a:t>
            </a:r>
            <a:r>
              <a:rPr lang="ru-RU" sz="2000" b="1" dirty="0" smtClean="0"/>
              <a:t>ресторанном бизнесе: 80</a:t>
            </a:r>
            <a:r>
              <a:rPr lang="ru-RU" sz="2000" b="1" dirty="0"/>
              <a:t>%	</a:t>
            </a:r>
            <a:r>
              <a:rPr lang="ru-RU" sz="2000" b="1" dirty="0" smtClean="0"/>
              <a:t>доходов приносят</a:t>
            </a:r>
            <a:r>
              <a:rPr lang="ru-RU" sz="2000" b="1" dirty="0"/>
              <a:t> </a:t>
            </a:r>
            <a:r>
              <a:rPr lang="ru-RU" sz="2000" b="1" dirty="0" smtClean="0"/>
              <a:t>20</a:t>
            </a:r>
            <a:r>
              <a:rPr lang="ru-RU" sz="2000" b="1" dirty="0"/>
              <a:t>%	</a:t>
            </a:r>
            <a:r>
              <a:rPr lang="ru-RU" sz="2000" b="1" dirty="0" err="1" smtClean="0"/>
              <a:t>клиентов.Эти</a:t>
            </a:r>
            <a:r>
              <a:rPr lang="ru-RU" sz="2000" b="1" dirty="0"/>
              <a:t> </a:t>
            </a:r>
            <a:r>
              <a:rPr lang="ru-RU" sz="2000" b="1" dirty="0" smtClean="0"/>
              <a:t>двадцать</a:t>
            </a:r>
            <a:r>
              <a:rPr lang="ru-RU" sz="2000" b="1" dirty="0"/>
              <a:t> </a:t>
            </a:r>
            <a:r>
              <a:rPr lang="ru-RU" sz="2000" b="1" dirty="0" smtClean="0"/>
              <a:t>процентов</a:t>
            </a:r>
            <a:r>
              <a:rPr lang="ru-RU" sz="2000" b="1" dirty="0"/>
              <a:t>	</a:t>
            </a:r>
            <a:r>
              <a:rPr lang="ru-RU" sz="2000" b="1" dirty="0" smtClean="0"/>
              <a:t>– клиенты, не</a:t>
            </a:r>
            <a:r>
              <a:rPr lang="ru-RU" sz="2000" b="1" dirty="0"/>
              <a:t> </a:t>
            </a:r>
            <a:r>
              <a:rPr lang="ru-RU" sz="2000" b="1" dirty="0" smtClean="0"/>
              <a:t>первый</a:t>
            </a:r>
            <a:r>
              <a:rPr lang="ru-RU" sz="2000" b="1" dirty="0"/>
              <a:t> </a:t>
            </a:r>
            <a:r>
              <a:rPr lang="ru-RU" sz="2000" b="1" dirty="0" smtClean="0"/>
              <a:t>раз </a:t>
            </a:r>
            <a:r>
              <a:rPr lang="ru-RU" sz="2000" b="1" dirty="0"/>
              <a:t> </a:t>
            </a:r>
            <a:r>
              <a:rPr lang="ru-RU" sz="2000" b="1" dirty="0" smtClean="0"/>
              <a:t>посещающие</a:t>
            </a:r>
            <a:r>
              <a:rPr lang="ru-RU" sz="2000" b="1" dirty="0"/>
              <a:t>	</a:t>
            </a:r>
            <a:r>
              <a:rPr lang="ru-RU" sz="2000" b="1" dirty="0" smtClean="0"/>
              <a:t>заведение. Скажем</a:t>
            </a:r>
            <a:r>
              <a:rPr lang="ru-RU" sz="2000" b="1" dirty="0"/>
              <a:t> </a:t>
            </a:r>
            <a:r>
              <a:rPr lang="ru-RU" sz="2000" b="1" dirty="0" smtClean="0"/>
              <a:t>иначе: это</a:t>
            </a:r>
            <a:r>
              <a:rPr lang="ru-RU" sz="2000" b="1" dirty="0"/>
              <a:t>	</a:t>
            </a:r>
            <a:r>
              <a:rPr lang="ru-RU" sz="2000" b="1" dirty="0" smtClean="0"/>
              <a:t>– лояльные</a:t>
            </a:r>
            <a:r>
              <a:rPr lang="ru-RU" sz="2000" b="1" dirty="0"/>
              <a:t> </a:t>
            </a:r>
            <a:r>
              <a:rPr lang="ru-RU" sz="2000" b="1" dirty="0" smtClean="0"/>
              <a:t>(постоянные) клиенты</a:t>
            </a:r>
            <a:r>
              <a:rPr lang="ru-RU" sz="2000" b="1" dirty="0"/>
              <a:t>.	</a:t>
            </a:r>
          </a:p>
          <a:p>
            <a:pPr algn="just"/>
            <a:r>
              <a:rPr lang="ru-RU" sz="2000" b="1" dirty="0" smtClean="0"/>
              <a:t>Более того</a:t>
            </a:r>
            <a:r>
              <a:rPr lang="ru-RU" sz="2000" b="1" dirty="0"/>
              <a:t>,	</a:t>
            </a:r>
            <a:r>
              <a:rPr lang="ru-RU" sz="2000" b="1" dirty="0" smtClean="0"/>
              <a:t>в результате</a:t>
            </a:r>
            <a:r>
              <a:rPr lang="ru-RU" sz="2000" b="1" dirty="0"/>
              <a:t>	многочисленных	</a:t>
            </a:r>
            <a:r>
              <a:rPr lang="ru-RU" sz="2000" b="1" dirty="0" smtClean="0"/>
              <a:t>исследований установлено</a:t>
            </a:r>
            <a:r>
              <a:rPr lang="ru-RU" sz="2000" b="1" dirty="0"/>
              <a:t>,	</a:t>
            </a:r>
            <a:r>
              <a:rPr lang="ru-RU" sz="2000" b="1" dirty="0" smtClean="0"/>
              <a:t>что    </a:t>
            </a:r>
            <a:r>
              <a:rPr lang="ru-RU" sz="2000" b="1" dirty="0"/>
              <a:t> </a:t>
            </a:r>
            <a:r>
              <a:rPr lang="ru-RU" sz="2000" b="1" dirty="0" smtClean="0"/>
              <a:t>повышение</a:t>
            </a:r>
            <a:r>
              <a:rPr lang="ru-RU" sz="2000" b="1" dirty="0"/>
              <a:t>	расходов,	связанных	</a:t>
            </a:r>
            <a:r>
              <a:rPr lang="ru-RU" sz="2000" b="1" dirty="0" smtClean="0"/>
              <a:t>с удержанием</a:t>
            </a:r>
            <a:r>
              <a:rPr lang="ru-RU" sz="2000" b="1" dirty="0"/>
              <a:t>	</a:t>
            </a:r>
            <a:r>
              <a:rPr lang="ru-RU" sz="2000" b="1" dirty="0" smtClean="0"/>
              <a:t>клиентуры, всего</a:t>
            </a:r>
            <a:r>
              <a:rPr lang="ru-RU" sz="2000" b="1" dirty="0"/>
              <a:t> </a:t>
            </a:r>
            <a:r>
              <a:rPr lang="ru-RU" sz="2000" b="1" dirty="0" smtClean="0"/>
              <a:t>на</a:t>
            </a:r>
            <a:r>
              <a:rPr lang="ru-RU" sz="2000" b="1" dirty="0"/>
              <a:t> </a:t>
            </a:r>
            <a:r>
              <a:rPr lang="ru-RU" sz="2000" b="1" dirty="0" smtClean="0"/>
              <a:t>5</a:t>
            </a:r>
            <a:r>
              <a:rPr lang="ru-RU" sz="2000" b="1" dirty="0"/>
              <a:t> </a:t>
            </a:r>
            <a:r>
              <a:rPr lang="ru-RU" sz="2000" b="1" dirty="0" smtClean="0"/>
              <a:t>%</a:t>
            </a:r>
            <a:r>
              <a:rPr lang="ru-RU" sz="2000" b="1" dirty="0"/>
              <a:t>	</a:t>
            </a:r>
            <a:r>
              <a:rPr lang="ru-RU" sz="2000" b="1" dirty="0" smtClean="0"/>
              <a:t>приводит к</a:t>
            </a:r>
            <a:r>
              <a:rPr lang="ru-RU" sz="2000" b="1" dirty="0"/>
              <a:t> </a:t>
            </a:r>
            <a:r>
              <a:rPr lang="ru-RU" sz="2000" b="1" dirty="0" smtClean="0"/>
              <a:t>увеличению</a:t>
            </a:r>
            <a:r>
              <a:rPr lang="ru-RU" sz="2000" b="1" dirty="0"/>
              <a:t>	</a:t>
            </a:r>
            <a:r>
              <a:rPr lang="ru-RU" sz="2000" b="1" dirty="0" smtClean="0"/>
              <a:t>прибыли компании</a:t>
            </a:r>
            <a:r>
              <a:rPr lang="ru-RU" sz="2000" b="1" dirty="0"/>
              <a:t> </a:t>
            </a:r>
            <a:r>
              <a:rPr lang="ru-RU" sz="2000" b="1" dirty="0" smtClean="0"/>
              <a:t>в</a:t>
            </a:r>
            <a:r>
              <a:rPr lang="ru-RU" sz="2000" b="1" dirty="0"/>
              <a:t>	</a:t>
            </a:r>
            <a:r>
              <a:rPr lang="ru-RU" sz="2000" b="1" dirty="0" smtClean="0"/>
              <a:t>среднем с</a:t>
            </a:r>
            <a:r>
              <a:rPr lang="ru-RU" sz="2000" b="1" dirty="0"/>
              <a:t> </a:t>
            </a:r>
            <a:r>
              <a:rPr lang="ru-RU" sz="2000" b="1" dirty="0" smtClean="0"/>
              <a:t>25</a:t>
            </a:r>
            <a:r>
              <a:rPr lang="ru-RU" sz="2000" b="1" dirty="0"/>
              <a:t>%	</a:t>
            </a:r>
            <a:r>
              <a:rPr lang="ru-RU" sz="2000" b="1" dirty="0" smtClean="0"/>
              <a:t>до 125</a:t>
            </a:r>
            <a:r>
              <a:rPr lang="ru-RU" sz="2000" b="1" dirty="0"/>
              <a:t>%.	</a:t>
            </a:r>
          </a:p>
        </p:txBody>
      </p:sp>
    </p:spTree>
    <p:extLst>
      <p:ext uri="{BB962C8B-B14F-4D97-AF65-F5344CB8AC3E}">
        <p14:creationId xmlns:p14="http://schemas.microsoft.com/office/powerpoint/2010/main" val="5174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666470" cy="70986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Сложный-простой вопрос….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42910" y="1857364"/>
            <a:ext cx="8172114" cy="353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 smtClean="0"/>
              <a:t>Исходя из</a:t>
            </a:r>
            <a:r>
              <a:rPr lang="ru-RU" sz="2400" b="1" dirty="0"/>
              <a:t> </a:t>
            </a:r>
            <a:r>
              <a:rPr lang="ru-RU" sz="2400" b="1" dirty="0" smtClean="0"/>
              <a:t>этого, ресторан, который</a:t>
            </a:r>
            <a:r>
              <a:rPr lang="ru-RU" sz="2400" b="1" dirty="0"/>
              <a:t> </a:t>
            </a:r>
            <a:r>
              <a:rPr lang="ru-RU" sz="2400" b="1" dirty="0" smtClean="0"/>
              <a:t>может</a:t>
            </a:r>
            <a:r>
              <a:rPr lang="ru-RU" sz="2400" b="1" dirty="0"/>
              <a:t> </a:t>
            </a:r>
            <a:r>
              <a:rPr lang="ru-RU" sz="2400" b="1" dirty="0" smtClean="0"/>
              <a:t>повысить</a:t>
            </a:r>
            <a:r>
              <a:rPr lang="ru-RU" sz="2400" b="1" dirty="0"/>
              <a:t> </a:t>
            </a:r>
            <a:r>
              <a:rPr lang="ru-RU" sz="2400" b="1" dirty="0" smtClean="0"/>
              <a:t>долю</a:t>
            </a:r>
            <a:r>
              <a:rPr lang="ru-RU" sz="2400" b="1" dirty="0"/>
              <a:t> </a:t>
            </a:r>
            <a:r>
              <a:rPr lang="ru-RU" sz="2400" b="1" dirty="0" smtClean="0"/>
              <a:t>постоянных</a:t>
            </a:r>
            <a:r>
              <a:rPr lang="ru-RU" sz="2400" b="1" dirty="0"/>
              <a:t> </a:t>
            </a:r>
            <a:r>
              <a:rPr lang="ru-RU" sz="2400" b="1" dirty="0" smtClean="0"/>
              <a:t>клиентов</a:t>
            </a:r>
            <a:r>
              <a:rPr lang="ru-RU" sz="2400" b="1" dirty="0"/>
              <a:t> </a:t>
            </a:r>
            <a:r>
              <a:rPr lang="ru-RU" sz="2400" b="1" dirty="0" smtClean="0"/>
              <a:t>с</a:t>
            </a:r>
            <a:r>
              <a:rPr lang="ru-RU" sz="2400" b="1" dirty="0"/>
              <a:t> </a:t>
            </a:r>
            <a:r>
              <a:rPr lang="ru-RU" sz="2400" b="1" dirty="0" smtClean="0"/>
              <a:t>35</a:t>
            </a:r>
            <a:r>
              <a:rPr lang="ru-RU" sz="2400" b="1" dirty="0"/>
              <a:t> </a:t>
            </a:r>
            <a:r>
              <a:rPr lang="ru-RU" sz="2400" b="1" dirty="0" smtClean="0"/>
              <a:t>до</a:t>
            </a:r>
            <a:r>
              <a:rPr lang="ru-RU" sz="2400" b="1" dirty="0"/>
              <a:t> </a:t>
            </a:r>
            <a:r>
              <a:rPr lang="ru-RU" sz="2400" b="1" dirty="0" smtClean="0"/>
              <a:t>40%, должен</a:t>
            </a:r>
            <a:r>
              <a:rPr lang="ru-RU" sz="2400" b="1" dirty="0"/>
              <a:t>	</a:t>
            </a:r>
            <a:r>
              <a:rPr lang="ru-RU" sz="2400" b="1" dirty="0" smtClean="0"/>
              <a:t>получить по</a:t>
            </a:r>
            <a:r>
              <a:rPr lang="ru-RU" sz="2400" b="1" dirty="0"/>
              <a:t>	крайней	мере	25%	</a:t>
            </a:r>
            <a:r>
              <a:rPr lang="ru-RU" sz="2400" b="1" dirty="0" smtClean="0"/>
              <a:t>дополнительной прибыли</a:t>
            </a:r>
            <a:r>
              <a:rPr lang="ru-RU" sz="2400" b="1" dirty="0"/>
              <a:t>.	</a:t>
            </a:r>
            <a:r>
              <a:rPr lang="ru-RU" sz="2400" b="1" dirty="0" smtClean="0"/>
              <a:t>Вопрос о</a:t>
            </a:r>
            <a:r>
              <a:rPr lang="ru-RU" sz="2400" b="1" dirty="0"/>
              <a:t> </a:t>
            </a:r>
            <a:r>
              <a:rPr lang="ru-RU" sz="2400" b="1" dirty="0" smtClean="0"/>
              <a:t>том, как</a:t>
            </a:r>
            <a:r>
              <a:rPr lang="ru-RU" sz="2400" b="1" dirty="0"/>
              <a:t>	удержать	</a:t>
            </a:r>
            <a:r>
              <a:rPr lang="ru-RU" sz="2400" b="1" dirty="0" smtClean="0"/>
              <a:t>лояльных покупателей</a:t>
            </a:r>
            <a:r>
              <a:rPr lang="ru-RU" sz="2400" b="1" dirty="0"/>
              <a:t> </a:t>
            </a:r>
            <a:r>
              <a:rPr lang="ru-RU" sz="2400" b="1" dirty="0" smtClean="0"/>
              <a:t>и</a:t>
            </a:r>
            <a:r>
              <a:rPr lang="ru-RU" sz="2400" b="1" dirty="0"/>
              <a:t> </a:t>
            </a:r>
            <a:r>
              <a:rPr lang="ru-RU" sz="2400" b="1" dirty="0" smtClean="0"/>
              <a:t>сформировать</a:t>
            </a:r>
            <a:r>
              <a:rPr lang="ru-RU" sz="2400" b="1" dirty="0"/>
              <a:t> </a:t>
            </a:r>
            <a:r>
              <a:rPr lang="ru-RU" sz="2400" b="1" dirty="0" smtClean="0"/>
              <a:t>их</a:t>
            </a:r>
            <a:r>
              <a:rPr lang="ru-RU" sz="2400" b="1" dirty="0"/>
              <a:t> </a:t>
            </a:r>
            <a:r>
              <a:rPr lang="ru-RU" sz="2400" b="1" dirty="0" smtClean="0"/>
              <a:t>сообщество</a:t>
            </a:r>
            <a:r>
              <a:rPr lang="ru-RU" sz="2400" b="1" dirty="0"/>
              <a:t>,	</a:t>
            </a:r>
            <a:r>
              <a:rPr lang="ru-RU" sz="2400" b="1" dirty="0" smtClean="0"/>
              <a:t>актуален для</a:t>
            </a:r>
            <a:r>
              <a:rPr lang="ru-RU" sz="2400" b="1" dirty="0"/>
              <a:t>	большинства	компаний</a:t>
            </a:r>
          </a:p>
          <a:p>
            <a:pPr algn="ctr"/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3075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Известно, что 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282" y="2143116"/>
            <a:ext cx="8712968" cy="418016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/>
              <a:t>Известно,	что	если	посетителю	в	ресторане	приятно	</a:t>
            </a:r>
            <a:r>
              <a:rPr lang="ru-RU" dirty="0" smtClean="0"/>
              <a:t> проводить</a:t>
            </a:r>
            <a:r>
              <a:rPr lang="ru-RU" dirty="0"/>
              <a:t>	время,	то	он	будет	приходить	туда	регулярно.	Причем	это	происходит	как	бы	само	по	себе.	</a:t>
            </a:r>
            <a:endParaRPr lang="ru-RU" dirty="0" smtClean="0"/>
          </a:p>
          <a:p>
            <a:pPr algn="ctr"/>
            <a:r>
              <a:rPr lang="ru-RU" b="1" dirty="0" smtClean="0"/>
              <a:t>Это</a:t>
            </a:r>
            <a:r>
              <a:rPr lang="ru-RU" b="1" dirty="0"/>
              <a:t>	еще	можно	назвать	</a:t>
            </a:r>
            <a:r>
              <a:rPr lang="ru-RU" b="1" dirty="0" smtClean="0"/>
              <a:t> комфортностью</a:t>
            </a:r>
            <a:r>
              <a:rPr lang="ru-RU" b="1" dirty="0"/>
              <a:t>	пребывания	в	ресторане.	</a:t>
            </a:r>
          </a:p>
          <a:p>
            <a:pPr algn="just"/>
            <a:r>
              <a:rPr lang="ru-RU" b="1" dirty="0"/>
              <a:t>Уровень	комфортности	</a:t>
            </a:r>
            <a:r>
              <a:rPr lang="ru-RU" dirty="0"/>
              <a:t>–	показатель,	который	используется	для	описания	тех	или	иных	видов	бизнеса,	но	он	довольно	субъективен.	</a:t>
            </a:r>
            <a:endParaRPr lang="ru-RU" dirty="0" smtClean="0"/>
          </a:p>
          <a:p>
            <a:pPr algn="just"/>
            <a:r>
              <a:rPr lang="ru-RU" dirty="0" smtClean="0"/>
              <a:t>А</a:t>
            </a:r>
            <a:r>
              <a:rPr lang="ru-RU" dirty="0"/>
              <a:t>	для	ресторанов	его	практически	невозможно	перевести	на	рациональные	рельсы,	поскольку	довольно	сложно	просуммировать	такие	показатели,	как	дизайн,	освещенность,	температура,	планировка	и	многие	другие,	и	вывести	идеальную	формулу	успешного	ресторана.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153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Методы стимулирования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2489200"/>
            <a:ext cx="8856984" cy="3530600"/>
          </a:xfrm>
        </p:spPr>
        <p:txBody>
          <a:bodyPr>
            <a:normAutofit/>
          </a:bodyPr>
          <a:lstStyle/>
          <a:p>
            <a:pPr lvl="0" algn="just" fontAlgn="base"/>
            <a:r>
              <a:rPr lang="ru-RU" sz="2400" b="1" dirty="0"/>
              <a:t>Различные	методы	стимулирования,	например,	программы	скидок,	бонусные	программы.	При	этом	во	многих	заведениях	практикуется	продажа	</a:t>
            </a:r>
            <a:r>
              <a:rPr lang="ru-RU" sz="2400" b="1" dirty="0" err="1"/>
              <a:t>скидочных</a:t>
            </a:r>
            <a:r>
              <a:rPr lang="ru-RU" sz="2400" b="1" dirty="0"/>
              <a:t>	карт.	</a:t>
            </a:r>
          </a:p>
          <a:p>
            <a:pPr lvl="0" algn="just" fontAlgn="base"/>
            <a:r>
              <a:rPr lang="ru-RU" sz="2400" b="1" dirty="0"/>
              <a:t>Поздравление	</a:t>
            </a:r>
            <a:r>
              <a:rPr lang="ru-RU" sz="2400" b="1" dirty="0" smtClean="0"/>
              <a:t>клиента </a:t>
            </a:r>
            <a:r>
              <a:rPr lang="ru-RU" sz="2400" b="1" dirty="0"/>
              <a:t>	с	днем	рождения	по	электронной	почте,	SMS	и	т.п.,	ставшие	популярными	в	других	видах	бизнеса,	начинают	также	активно	использоваться	и	в	ресторанах.</a:t>
            </a:r>
          </a:p>
          <a:p>
            <a:pPr algn="just"/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3178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36904" cy="106174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Увеличение дохода с клиента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7158" y="1928802"/>
            <a:ext cx="8568952" cy="353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b="1" dirty="0"/>
              <a:t>Увеличение	дохода	с	клиента	подразумевает,	что	клиент	либо	чаще	приходит	в	ресторан,	либо	платит	больше	по	счетам	при	том	же	графике	посещений	(желательно,	конечно,	и	то	и	другое).	</a:t>
            </a:r>
            <a:endParaRPr lang="ru-RU" sz="2800" b="1" dirty="0" smtClean="0"/>
          </a:p>
          <a:p>
            <a:pPr marL="0" indent="0" algn="ctr">
              <a:buNone/>
            </a:pPr>
            <a:r>
              <a:rPr lang="ru-RU" sz="2800" b="1" dirty="0" smtClean="0"/>
              <a:t>Методов</a:t>
            </a:r>
            <a:r>
              <a:rPr lang="ru-RU" sz="2800" b="1" dirty="0"/>
              <a:t>	для	этого	существует	достаточно	много.	</a:t>
            </a:r>
          </a:p>
          <a:p>
            <a:pPr marL="0" indent="0" algn="just">
              <a:buNone/>
            </a:pPr>
            <a:r>
              <a:rPr lang="ru-RU" sz="2800" b="1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82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Инструменты маркетинга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2489200"/>
            <a:ext cx="8568952" cy="353060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b="1" dirty="0"/>
              <a:t>Для	того,	чтобы	справиться	с	запутанным	клубком	личных	переживаний	сотрудников,	настроений	потребителей	и	производственных	требований,	нужен	системный	маркетинговый	подход,	который	бы	связал	воедино	все	эти	важные	аспекты.</a:t>
            </a:r>
          </a:p>
          <a:p>
            <a:pPr algn="ctr"/>
            <a:r>
              <a:rPr lang="ru-RU" sz="2400" b="1" dirty="0"/>
              <a:t>Маркетинг	предлагает	схему,	немного	облегчающую	разработку	такой	стратегии	–	это	так	называемый	маркетинг-</a:t>
            </a:r>
            <a:r>
              <a:rPr lang="ru-RU" sz="2400" b="1" dirty="0" err="1"/>
              <a:t>микс</a:t>
            </a:r>
            <a:r>
              <a:rPr lang="ru-RU" sz="2400" b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522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Модель маркетинга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64382" y="2489200"/>
            <a:ext cx="7524042" cy="353060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/>
              <a:t>Модель маркетинг — </a:t>
            </a:r>
            <a:r>
              <a:rPr lang="ru-RU" b="1" dirty="0" err="1"/>
              <a:t>микс</a:t>
            </a:r>
            <a:r>
              <a:rPr lang="ru-RU" b="1" dirty="0"/>
              <a:t> (</a:t>
            </a:r>
            <a:r>
              <a:rPr lang="ru-RU" b="1" dirty="0" err="1"/>
              <a:t>marketing</a:t>
            </a:r>
            <a:r>
              <a:rPr lang="ru-RU" b="1" dirty="0"/>
              <a:t> </a:t>
            </a:r>
            <a:r>
              <a:rPr lang="ru-RU" b="1" dirty="0" err="1"/>
              <a:t>mix</a:t>
            </a:r>
            <a:r>
              <a:rPr lang="ru-RU" b="1" dirty="0"/>
              <a:t> </a:t>
            </a:r>
            <a:r>
              <a:rPr lang="ru-RU" b="1" dirty="0" err="1"/>
              <a:t>model</a:t>
            </a:r>
            <a:r>
              <a:rPr lang="ru-RU" b="1" dirty="0"/>
              <a:t>) или также называемый комплекс маркетинга является основным элементом любой бизнес стратегии. </a:t>
            </a:r>
            <a:endParaRPr lang="ru-RU" b="1" dirty="0" smtClean="0"/>
          </a:p>
          <a:p>
            <a:pPr marL="0" indent="0" algn="just">
              <a:buNone/>
            </a:pPr>
            <a:r>
              <a:rPr lang="ru-RU" b="1" dirty="0" smtClean="0"/>
              <a:t>Модель </a:t>
            </a:r>
            <a:r>
              <a:rPr lang="ru-RU" b="1" dirty="0"/>
              <a:t>проста и универсальна в использовании, и представляет собой некий чек-лист для результативного развития продукта компании на рынке. </a:t>
            </a:r>
            <a:endParaRPr lang="ru-RU" b="1" dirty="0" smtClean="0"/>
          </a:p>
          <a:p>
            <a:pPr marL="0" indent="0" algn="just">
              <a:buNone/>
            </a:pPr>
            <a:r>
              <a:rPr lang="ru-RU" b="1" dirty="0" smtClean="0"/>
              <a:t>Именно </a:t>
            </a:r>
            <a:r>
              <a:rPr lang="ru-RU" b="1" dirty="0"/>
              <a:t>из-за своей простоты модель маркетинг </a:t>
            </a:r>
            <a:r>
              <a:rPr lang="ru-RU" b="1" dirty="0" err="1"/>
              <a:t>микса</a:t>
            </a:r>
            <a:r>
              <a:rPr lang="ru-RU" b="1" dirty="0"/>
              <a:t> может использовать любой — даже человек, не являющийся специалистом в области маркетинга.</a:t>
            </a:r>
          </a:p>
        </p:txBody>
      </p:sp>
    </p:spTree>
    <p:extLst>
      <p:ext uri="{BB962C8B-B14F-4D97-AF65-F5344CB8AC3E}">
        <p14:creationId xmlns:p14="http://schemas.microsoft.com/office/powerpoint/2010/main" val="388295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2180498"/>
            <a:ext cx="5122912" cy="4169004"/>
          </a:xfrm>
        </p:spPr>
        <p:txBody>
          <a:bodyPr>
            <a:noAutofit/>
          </a:bodyPr>
          <a:lstStyle/>
          <a:p>
            <a:r>
              <a:rPr lang="ru-RU" sz="1400" dirty="0"/>
              <a:t>Понятие «маркетинг </a:t>
            </a:r>
            <a:r>
              <a:rPr lang="ru-RU" sz="1400" dirty="0" err="1"/>
              <a:t>микс</a:t>
            </a:r>
            <a:r>
              <a:rPr lang="ru-RU" sz="1400" dirty="0"/>
              <a:t>» появилось в статье «Концепция маркетинг-</a:t>
            </a:r>
            <a:r>
              <a:rPr lang="ru-RU" sz="1400" dirty="0" err="1"/>
              <a:t>микса</a:t>
            </a:r>
            <a:r>
              <a:rPr lang="ru-RU" sz="1400" dirty="0"/>
              <a:t>», опубликованной </a:t>
            </a:r>
            <a:r>
              <a:rPr lang="ru-RU" sz="1400" dirty="0" err="1"/>
              <a:t>Нэлом</a:t>
            </a:r>
            <a:r>
              <a:rPr lang="ru-RU" sz="1400" dirty="0"/>
              <a:t> </a:t>
            </a:r>
            <a:r>
              <a:rPr lang="ru-RU" sz="1400" dirty="0" err="1"/>
              <a:t>Борденом</a:t>
            </a:r>
            <a:r>
              <a:rPr lang="ru-RU" sz="1400" dirty="0"/>
              <a:t> (</a:t>
            </a:r>
            <a:r>
              <a:rPr lang="ru-RU" sz="1400" dirty="0" err="1"/>
              <a:t>Neil</a:t>
            </a:r>
            <a:r>
              <a:rPr lang="ru-RU" sz="1400" dirty="0"/>
              <a:t> </a:t>
            </a:r>
            <a:r>
              <a:rPr lang="ru-RU" sz="1400" dirty="0" err="1"/>
              <a:t>Borden</a:t>
            </a:r>
            <a:r>
              <a:rPr lang="ru-RU" sz="1400" dirty="0"/>
              <a:t>) в 1964 году. С помощью данной концепции </a:t>
            </a:r>
            <a:r>
              <a:rPr lang="ru-RU" sz="1400" dirty="0" err="1"/>
              <a:t>Борден</a:t>
            </a:r>
            <a:r>
              <a:rPr lang="ru-RU" sz="1400" dirty="0"/>
              <a:t> хотел систематизировать и описать все инструменты маркетинга, необходимые для создания маркетингового плана по развитию товара компании. На создание такого удобного инструмента для разработки маркетинговой стратегии </a:t>
            </a:r>
            <a:r>
              <a:rPr lang="ru-RU" sz="1400" dirty="0" err="1"/>
              <a:t>Бордена</a:t>
            </a:r>
            <a:r>
              <a:rPr lang="ru-RU" sz="1400" dirty="0"/>
              <a:t> подтолкнул его партнер Джеймс </a:t>
            </a:r>
            <a:r>
              <a:rPr lang="ru-RU" sz="1400" dirty="0" err="1"/>
              <a:t>Куллитон</a:t>
            </a:r>
            <a:r>
              <a:rPr lang="ru-RU" sz="1400" dirty="0"/>
              <a:t> (</a:t>
            </a:r>
            <a:r>
              <a:rPr lang="ru-RU" sz="1400" dirty="0" err="1"/>
              <a:t>James</a:t>
            </a:r>
            <a:r>
              <a:rPr lang="ru-RU" sz="1400" dirty="0"/>
              <a:t> </a:t>
            </a:r>
            <a:r>
              <a:rPr lang="ru-RU" sz="1400" dirty="0" err="1"/>
              <a:t>Culliton</a:t>
            </a:r>
            <a:r>
              <a:rPr lang="ru-RU" sz="1400" dirty="0"/>
              <a:t>). Джеймс в 1948 году необычным способом описал маркетолога компании, сравнив его с «миксером из необходимых ингредиентов». Первоначальный комплекс маркетинга «маркетинг — </a:t>
            </a:r>
            <a:r>
              <a:rPr lang="ru-RU" sz="1400" dirty="0" err="1"/>
              <a:t>микс</a:t>
            </a:r>
            <a:r>
              <a:rPr lang="ru-RU" sz="1400" dirty="0"/>
              <a:t>» по </a:t>
            </a:r>
            <a:r>
              <a:rPr lang="ru-RU" sz="1400" dirty="0" err="1"/>
              <a:t>Бордену</a:t>
            </a:r>
            <a:r>
              <a:rPr lang="ru-RU" sz="1400" dirty="0"/>
              <a:t> состоял из огромного количества «ингредиентов»: ценообразование, </a:t>
            </a:r>
            <a:r>
              <a:rPr lang="ru-RU" sz="1400" dirty="0" err="1"/>
              <a:t>брендинг</a:t>
            </a:r>
            <a:r>
              <a:rPr lang="ru-RU" sz="1400" dirty="0"/>
              <a:t>, дистрибуция, персональные продажи, реклама, промо мероприятия, упаковка, сервис, разработка продукта и т.д. </a:t>
            </a:r>
          </a:p>
        </p:txBody>
      </p:sp>
      <p:pic>
        <p:nvPicPr>
          <p:cNvPr id="1026" name="Picture 2" descr="marketingmix-found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889" y="187697"/>
            <a:ext cx="524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2160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70765" y="2594628"/>
            <a:ext cx="3804797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Только </a:t>
            </a:r>
            <a:r>
              <a:rPr lang="ru-RU" sz="1400" dirty="0"/>
              <a:t>впоследствии E. </a:t>
            </a:r>
            <a:r>
              <a:rPr lang="ru-RU" sz="1400" dirty="0" err="1"/>
              <a:t>Jerome</a:t>
            </a:r>
            <a:r>
              <a:rPr lang="ru-RU" sz="1400" dirty="0"/>
              <a:t> </a:t>
            </a:r>
            <a:r>
              <a:rPr lang="ru-RU" sz="1400" dirty="0" err="1"/>
              <a:t>McCarthy</a:t>
            </a:r>
            <a:r>
              <a:rPr lang="ru-RU" sz="1400" dirty="0"/>
              <a:t> сгруппировал все «ингредиенты» в маркетинг-</a:t>
            </a:r>
            <a:r>
              <a:rPr lang="ru-RU" sz="1400" dirty="0" err="1"/>
              <a:t>микс</a:t>
            </a:r>
            <a:r>
              <a:rPr lang="ru-RU" sz="1400" dirty="0"/>
              <a:t> 4Р’s, сделав их удобными для запоминания и для оперативной работы.</a:t>
            </a:r>
          </a:p>
          <a:p>
            <a:r>
              <a:rPr lang="ru-RU" sz="1400" dirty="0"/>
              <a:t>Считается, что модель маркетинг </a:t>
            </a:r>
            <a:r>
              <a:rPr lang="ru-RU" sz="1400" dirty="0" err="1"/>
              <a:t>микс</a:t>
            </a:r>
            <a:r>
              <a:rPr lang="ru-RU" sz="1400" dirty="0"/>
              <a:t> включает все необходимые параметры продукта, которые может контролировать и развивать маркетолог для результативного продвижения товара на рынке. Цель комплекса маркетинга – разработать стратегию, которая позволит повысить </a:t>
            </a:r>
            <a:r>
              <a:rPr lang="ru-RU" sz="1400" u="sng" dirty="0">
                <a:hlinkClick r:id="rId3" tooltip="Концепция воспринимаемой ценности"/>
              </a:rPr>
              <a:t>воспринимаемую ценность товара</a:t>
            </a:r>
            <a:r>
              <a:rPr lang="ru-RU" sz="1400" dirty="0"/>
              <a:t>, а также поможет максимизировать долгосрочную прибыль компании на рынке.</a:t>
            </a:r>
          </a:p>
        </p:txBody>
      </p:sp>
    </p:spTree>
    <p:extLst>
      <p:ext uri="{BB962C8B-B14F-4D97-AF65-F5344CB8AC3E}">
        <p14:creationId xmlns:p14="http://schemas.microsoft.com/office/powerpoint/2010/main" val="267081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Базовая модель: маркетинг </a:t>
            </a:r>
            <a:r>
              <a:rPr lang="ru-RU" dirty="0" err="1"/>
              <a:t>микс</a:t>
            </a:r>
            <a:r>
              <a:rPr lang="ru-RU" dirty="0"/>
              <a:t> 4Р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4p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78" y="1772816"/>
            <a:ext cx="7597732" cy="365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254963"/>
            <a:ext cx="83164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Изначально, как мы </a:t>
            </a:r>
            <a:r>
              <a:rPr lang="ru-RU" dirty="0" smtClean="0"/>
              <a:t>говорили, </a:t>
            </a:r>
            <a:r>
              <a:rPr lang="ru-RU" dirty="0"/>
              <a:t>комплекс маркетинга включал в себя только 4 основных элемента: </a:t>
            </a:r>
            <a:endParaRPr lang="ru-RU" dirty="0" smtClean="0"/>
          </a:p>
          <a:p>
            <a:pPr algn="ctr"/>
            <a:r>
              <a:rPr lang="ru-RU" dirty="0" smtClean="0"/>
              <a:t>продукт</a:t>
            </a:r>
            <a:r>
              <a:rPr lang="ru-RU" dirty="0"/>
              <a:t>, цена, место продажи и продвижение товара. </a:t>
            </a:r>
            <a:endParaRPr lang="ru-RU" dirty="0" smtClean="0"/>
          </a:p>
          <a:p>
            <a:pPr algn="ctr"/>
            <a:r>
              <a:rPr lang="ru-RU" dirty="0" smtClean="0"/>
              <a:t>Такой </a:t>
            </a:r>
            <a:r>
              <a:rPr lang="ru-RU" dirty="0"/>
              <a:t>маркетинг </a:t>
            </a:r>
            <a:r>
              <a:rPr lang="ru-RU" dirty="0" err="1"/>
              <a:t>микс</a:t>
            </a:r>
            <a:r>
              <a:rPr lang="ru-RU" dirty="0"/>
              <a:t> называется базовой моделью 4Р: </a:t>
            </a:r>
            <a:r>
              <a:rPr lang="ru-RU" dirty="0" err="1"/>
              <a:t>product</a:t>
            </a:r>
            <a:r>
              <a:rPr lang="ru-RU" dirty="0"/>
              <a:t>, </a:t>
            </a:r>
            <a:r>
              <a:rPr lang="ru-RU" dirty="0" err="1"/>
              <a:t>price</a:t>
            </a:r>
            <a:r>
              <a:rPr lang="ru-RU" dirty="0"/>
              <a:t>, </a:t>
            </a:r>
            <a:r>
              <a:rPr lang="ru-RU" dirty="0" err="1"/>
              <a:t>pace</a:t>
            </a:r>
            <a:r>
              <a:rPr lang="ru-RU" dirty="0"/>
              <a:t>, </a:t>
            </a:r>
            <a:r>
              <a:rPr lang="ru-RU" dirty="0" err="1"/>
              <a:t>promotion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962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052736"/>
            <a:ext cx="3322712" cy="562074"/>
          </a:xfrm>
        </p:spPr>
        <p:txBody>
          <a:bodyPr>
            <a:normAutofit fontScale="90000"/>
          </a:bodyPr>
          <a:lstStyle/>
          <a:p>
            <a:r>
              <a:rPr lang="en-US" dirty="0"/>
              <a:t>PRODUCT: </a:t>
            </a:r>
            <a:r>
              <a:rPr lang="ru-RU" dirty="0" smtClean="0"/>
              <a:t>Продукт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708920"/>
            <a:ext cx="3898776" cy="396044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Продукт представляет собой то, что компания предлагает рынку и потребителю. Продуктом может быть как физический товар, так и услуга. Продукт – это первое, с чего начинается работа над маркетинг </a:t>
            </a:r>
            <a:r>
              <a:rPr lang="ru-RU" dirty="0" err="1" smtClean="0"/>
              <a:t>миксом</a:t>
            </a:r>
            <a:r>
              <a:rPr lang="ru-RU" dirty="0" smtClean="0"/>
              <a:t>. Успешный продукт всегда строится на понимании и удовлетворении важных потребностей целевого рынка.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16016" y="1052736"/>
            <a:ext cx="44279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Решения, которые должны быть отражены в маркетинговой стратегии на уровне «продукт</a:t>
            </a:r>
            <a:r>
              <a:rPr lang="ru-RU" sz="1600" dirty="0" smtClean="0"/>
              <a:t>»:</a:t>
            </a:r>
          </a:p>
          <a:p>
            <a:r>
              <a:rPr lang="ru-RU" sz="1600" dirty="0" smtClean="0"/>
              <a:t> =Символика </a:t>
            </a:r>
            <a:r>
              <a:rPr lang="ru-RU" sz="1600" dirty="0"/>
              <a:t>бренда: имя, логотип, фирменный стиль</a:t>
            </a:r>
          </a:p>
          <a:p>
            <a:r>
              <a:rPr lang="ru-RU" sz="1600" dirty="0" smtClean="0"/>
              <a:t>=Функционал </a:t>
            </a:r>
            <a:r>
              <a:rPr lang="ru-RU" sz="1600" dirty="0"/>
              <a:t>продукта – необходимые и уникальные свойства товара или услуги. </a:t>
            </a:r>
            <a:r>
              <a:rPr lang="ru-RU" sz="1600" dirty="0" smtClean="0"/>
              <a:t>=Более </a:t>
            </a:r>
            <a:r>
              <a:rPr lang="ru-RU" sz="1600" dirty="0"/>
              <a:t>подробно построить функционал продукта поможет понимание уровней товара – </a:t>
            </a:r>
            <a:r>
              <a:rPr lang="ru-RU" sz="1600" u="sng" dirty="0" err="1">
                <a:hlinkClick r:id="rId2" tooltip="Уровни товара"/>
              </a:rPr>
              <a:t>см.Товар</a:t>
            </a:r>
            <a:endParaRPr lang="ru-RU" sz="1600" dirty="0"/>
          </a:p>
          <a:p>
            <a:r>
              <a:rPr lang="ru-RU" sz="1600" dirty="0" smtClean="0"/>
              <a:t>=Необходимый </a:t>
            </a:r>
            <a:r>
              <a:rPr lang="ru-RU" sz="1600" dirty="0"/>
              <a:t>уровень качества продукта – с точки зрения целевого рынка. Качество продукта должно строится на восприятии потребителей. (Например, Для одних потребителей качество хлеба проявляется через вкус и запах, а для других через сорт пшеницы, используемый для приготовления хлеба.)</a:t>
            </a:r>
          </a:p>
          <a:p>
            <a:r>
              <a:rPr lang="ru-RU" sz="1600" dirty="0"/>
              <a:t>-</a:t>
            </a:r>
            <a:r>
              <a:rPr lang="ru-RU" sz="1600" dirty="0" smtClean="0"/>
              <a:t>Внешний </a:t>
            </a:r>
            <a:r>
              <a:rPr lang="ru-RU" sz="1600" dirty="0"/>
              <a:t>вид продукта – стиль, дизайн, упаковка</a:t>
            </a:r>
          </a:p>
          <a:p>
            <a:r>
              <a:rPr lang="ru-RU" sz="1600" dirty="0" smtClean="0"/>
              <a:t>-Вариативность </a:t>
            </a:r>
            <a:r>
              <a:rPr lang="ru-RU" sz="1600" dirty="0"/>
              <a:t>или ассортиментный ряд продукта</a:t>
            </a:r>
          </a:p>
          <a:p>
            <a:r>
              <a:rPr lang="ru-RU" sz="1600" dirty="0" smtClean="0"/>
              <a:t>-Поддержка </a:t>
            </a:r>
            <a:r>
              <a:rPr lang="ru-RU" sz="1600" dirty="0"/>
              <a:t>и уровень сервиса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6673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857364"/>
            <a:ext cx="1666528" cy="792088"/>
          </a:xfrm>
        </p:spPr>
        <p:txBody>
          <a:bodyPr>
            <a:normAutofit fontScale="90000"/>
          </a:bodyPr>
          <a:lstStyle/>
          <a:p>
            <a:r>
              <a:rPr lang="ru-RU" dirty="0"/>
              <a:t>PRICE: Цена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2857496"/>
            <a:ext cx="4283968" cy="4000504"/>
          </a:xfrm>
        </p:spPr>
        <p:txBody>
          <a:bodyPr>
            <a:normAutofit/>
          </a:bodyPr>
          <a:lstStyle/>
          <a:p>
            <a:r>
              <a:rPr lang="ru-RU" sz="2200" dirty="0" smtClean="0"/>
              <a:t>Цена является важным элементом комплекса маркетинга, она отвечает за конечную прибыль от продажи товара. Цена определяется на основе </a:t>
            </a:r>
            <a:r>
              <a:rPr lang="ru-RU" sz="2200" u="sng" dirty="0" smtClean="0">
                <a:hlinkClick r:id="rId2" tooltip="Теория воспринимаемой ценности товара (потребительская ценность)"/>
              </a:rPr>
              <a:t>воспринимаемой ценности товара</a:t>
            </a:r>
            <a:r>
              <a:rPr lang="ru-RU" sz="2200" dirty="0" smtClean="0"/>
              <a:t> потребителем, себестоимости продукта, цен конкурентов и желаемой нормы прибыли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0"/>
            <a:ext cx="478802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Решения, которые могут быть отражены в маркетинговой стратегии на уровне «цена»:</a:t>
            </a:r>
          </a:p>
          <a:p>
            <a:r>
              <a:rPr lang="ru-RU" sz="1600" u="sng" dirty="0">
                <a:hlinkClick r:id="rId3" tooltip="Стратегии конкурентного ценообразования"/>
              </a:rPr>
              <a:t>Ценовая стратегия</a:t>
            </a:r>
            <a:r>
              <a:rPr lang="ru-RU" sz="1600" dirty="0"/>
              <a:t> входа на рынок (проникновение, снятие сливок и </a:t>
            </a:r>
            <a:r>
              <a:rPr lang="ru-RU" sz="1600" dirty="0" err="1"/>
              <a:t>пр</a:t>
            </a:r>
            <a:r>
              <a:rPr lang="ru-RU" sz="1600" dirty="0"/>
              <a:t>)</a:t>
            </a:r>
          </a:p>
          <a:p>
            <a:r>
              <a:rPr lang="ru-RU" sz="1600" dirty="0"/>
              <a:t>Розничная цена – обязательно необходимо соотносить отпускную цену на товар с желаемой розничной ценой, если компания не является последним звеном в сбытовой цепи. (Отпускная цена проходит ряд наценок и надбавок до того, как достигает целевого потребителя – НДС, наценка оптового звена, наценка розничной сети и т.д.)</a:t>
            </a:r>
          </a:p>
          <a:p>
            <a:r>
              <a:rPr lang="ru-RU" sz="1600" dirty="0"/>
              <a:t>Ценообразование для различных каналов продаж. Предусматривает разные уровень цен для разных звеньев сбытовой цепи, для разных поставщиков (например, скидки за объем, бонусы для крупных оптовиков и </a:t>
            </a:r>
            <a:r>
              <a:rPr lang="ru-RU" sz="1600" dirty="0" err="1"/>
              <a:t>т.д</a:t>
            </a:r>
            <a:r>
              <a:rPr lang="ru-RU" sz="1600" dirty="0"/>
              <a:t>)</a:t>
            </a:r>
          </a:p>
          <a:p>
            <a:r>
              <a:rPr lang="ru-RU" sz="1600" dirty="0"/>
              <a:t>Пакетное ценообразование предусматривает реализацию одновременно нескольких товаров компании по специальному уровню цен</a:t>
            </a:r>
          </a:p>
          <a:p>
            <a:r>
              <a:rPr lang="ru-RU" sz="1600" dirty="0"/>
              <a:t>Наличие сезонных скидок или акций</a:t>
            </a:r>
          </a:p>
          <a:p>
            <a:r>
              <a:rPr lang="ru-RU" sz="1600" dirty="0"/>
              <a:t>Политика относительно промо-мероприятий (условия предоставления скидок, максимальные и минимальные уровни скидок, периодичность промо-мероприятий и </a:t>
            </a:r>
            <a:r>
              <a:rPr lang="ru-RU" sz="1600" dirty="0" err="1"/>
              <a:t>т.д</a:t>
            </a:r>
            <a:r>
              <a:rPr lang="ru-RU" sz="1600" dirty="0"/>
              <a:t>)</a:t>
            </a:r>
          </a:p>
          <a:p>
            <a:r>
              <a:rPr lang="ru-RU" sz="1600" dirty="0"/>
              <a:t>Возможность ценовой дискриминации</a:t>
            </a:r>
          </a:p>
        </p:txBody>
      </p:sp>
    </p:spTree>
    <p:extLst>
      <p:ext uri="{BB962C8B-B14F-4D97-AF65-F5344CB8AC3E}">
        <p14:creationId xmlns:p14="http://schemas.microsoft.com/office/powerpoint/2010/main" val="404609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2016224" cy="432048"/>
          </a:xfrm>
        </p:spPr>
        <p:txBody>
          <a:bodyPr>
            <a:normAutofit fontScale="90000"/>
          </a:bodyPr>
          <a:lstStyle/>
          <a:p>
            <a:r>
              <a:rPr lang="en-US" dirty="0"/>
              <a:t>PLACE: </a:t>
            </a:r>
            <a:r>
              <a:rPr lang="ru-RU" dirty="0"/>
              <a:t>Место </a:t>
            </a:r>
            <a:r>
              <a:rPr lang="ru-RU" dirty="0" smtClean="0"/>
              <a:t>продаж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3538736" cy="424847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Место продажи обеспечивает доступность продукта для целевого рынка и означает, что товар компании должен присутствовать на рынке в нужном месте (тем, где целевой потребитель может его увидеть и купить) в нужное время (тогда, когда у целевого потребителя возникает потребность его купить). Другими словами место продажи обозначает модель дистрибуции товара компании.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87866" y="836712"/>
            <a:ext cx="50760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Решения, которые могут быть отражены в маркетинговой стратегии на уровне «место продажи»:</a:t>
            </a:r>
          </a:p>
          <a:p>
            <a:r>
              <a:rPr lang="ru-RU" dirty="0"/>
              <a:t>Рынки, на которых планируется продавать товар (в </a:t>
            </a:r>
            <a:r>
              <a:rPr lang="ru-RU" dirty="0" err="1"/>
              <a:t>т.ч</a:t>
            </a:r>
            <a:r>
              <a:rPr lang="ru-RU" dirty="0"/>
              <a:t>. стратегия географической экспансии)</a:t>
            </a:r>
          </a:p>
          <a:p>
            <a:r>
              <a:rPr lang="ru-RU" dirty="0"/>
              <a:t>Каналы дистрибуции, через которые планируется продавать товар.</a:t>
            </a:r>
          </a:p>
          <a:p>
            <a:r>
              <a:rPr lang="ru-RU" dirty="0"/>
              <a:t>Вид дистрибуции (эксклюзив, ограниченный список дилеров или неограниченная дистрибуция)</a:t>
            </a:r>
          </a:p>
          <a:p>
            <a:r>
              <a:rPr lang="ru-RU" dirty="0"/>
              <a:t>Условия дистрибуции товара (скидки и бонусы для дилеров, требования к выкладке товара для дилеров и штрафные санкции и т.д.)</a:t>
            </a:r>
          </a:p>
          <a:p>
            <a:r>
              <a:rPr lang="ru-RU" dirty="0"/>
              <a:t>Условия выкладки товара и правила выкладки (уровень полки, целевая доля полки, количество </a:t>
            </a:r>
            <a:r>
              <a:rPr lang="ru-RU" dirty="0" err="1"/>
              <a:t>фейсингов</a:t>
            </a:r>
            <a:r>
              <a:rPr lang="ru-RU" dirty="0"/>
              <a:t> на полке, дублирование </a:t>
            </a:r>
            <a:r>
              <a:rPr lang="ru-RU" dirty="0" err="1"/>
              <a:t>фейсингов</a:t>
            </a:r>
            <a:r>
              <a:rPr lang="ru-RU" dirty="0"/>
              <a:t>, обязательный ассортимент и т.д.)</a:t>
            </a:r>
          </a:p>
          <a:p>
            <a:r>
              <a:rPr lang="ru-RU" dirty="0"/>
              <a:t>Управление запасами товара и логистика (уровень страховых запасов, требования к срокам годности и </a:t>
            </a:r>
            <a:r>
              <a:rPr lang="ru-RU" dirty="0" err="1"/>
              <a:t>т.д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3526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3532792" cy="936104"/>
          </a:xfrm>
        </p:spPr>
        <p:txBody>
          <a:bodyPr>
            <a:normAutofit fontScale="90000"/>
          </a:bodyPr>
          <a:lstStyle/>
          <a:p>
            <a:r>
              <a:rPr lang="en-US" dirty="0"/>
              <a:t>PROMOTIONAL: </a:t>
            </a:r>
            <a:r>
              <a:rPr lang="ru-RU" dirty="0"/>
              <a:t>Продвижение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2060848"/>
            <a:ext cx="4355976" cy="4797152"/>
          </a:xfrm>
        </p:spPr>
        <p:txBody>
          <a:bodyPr>
            <a:normAutofit/>
          </a:bodyPr>
          <a:lstStyle/>
          <a:p>
            <a:r>
              <a:rPr lang="ru-RU" sz="1600" dirty="0"/>
              <a:t>В контексте маркетинг </a:t>
            </a:r>
            <a:r>
              <a:rPr lang="ru-RU" sz="1600" dirty="0" err="1"/>
              <a:t>микса</a:t>
            </a:r>
            <a:r>
              <a:rPr lang="ru-RU" sz="1600" dirty="0"/>
              <a:t> под продвижением понимаются все </a:t>
            </a:r>
            <a:r>
              <a:rPr lang="ru-RU" sz="1600" u="sng" dirty="0">
                <a:hlinkClick r:id="rId2" tooltip="Медиастратегия"/>
              </a:rPr>
              <a:t>маркетинговые коммуникации</a:t>
            </a:r>
            <a:r>
              <a:rPr lang="ru-RU" sz="1600" dirty="0"/>
              <a:t>, которые позволяют привлечь внимание потребителя к товару, </a:t>
            </a:r>
            <a:r>
              <a:rPr lang="ru-RU" sz="1600" u="sng" dirty="0">
                <a:hlinkClick r:id="rId3"/>
              </a:rPr>
              <a:t>сформировать знание</a:t>
            </a:r>
            <a:r>
              <a:rPr lang="ru-RU" sz="1600" dirty="0"/>
              <a:t> о товаре и его ключевых характеристиках, сформировать потребность в приобретении товара и повторные покупки.</a:t>
            </a:r>
          </a:p>
          <a:p>
            <a:r>
              <a:rPr lang="ru-RU" sz="1600" dirty="0"/>
              <a:t>К продвижению относятся такие маркетинговые коммуникации как: реклама, </a:t>
            </a:r>
            <a:r>
              <a:rPr lang="ru-RU" sz="1600" u="sng" dirty="0">
                <a:hlinkClick r:id="rId4" tooltip="Трейд-маркетинг"/>
              </a:rPr>
              <a:t>продвижение в местах продаж</a:t>
            </a:r>
            <a:r>
              <a:rPr lang="ru-RU" sz="1600" dirty="0"/>
              <a:t>, поисковая оптимизация, PR, прямой маркетинг и другие.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8369" y="1628800"/>
            <a:ext cx="4572000" cy="477053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Решения, которые могут быть отражены в маркетинговой стратегии на уровне «продвижение»:</a:t>
            </a:r>
          </a:p>
          <a:p>
            <a:r>
              <a:rPr lang="ru-RU" sz="1600" dirty="0"/>
              <a:t>Стратегия продвижения: </a:t>
            </a:r>
            <a:r>
              <a:rPr lang="ru-RU" sz="1600" dirty="0" err="1"/>
              <a:t>pull</a:t>
            </a:r>
            <a:r>
              <a:rPr lang="ru-RU" sz="1600" dirty="0"/>
              <a:t> или </a:t>
            </a:r>
            <a:r>
              <a:rPr lang="ru-RU" sz="1600" dirty="0" err="1"/>
              <a:t>push</a:t>
            </a:r>
            <a:endParaRPr lang="ru-RU" sz="1600" dirty="0"/>
          </a:p>
          <a:p>
            <a:r>
              <a:rPr lang="ru-RU" sz="1600" dirty="0"/>
              <a:t>Требуемый </a:t>
            </a:r>
            <a:r>
              <a:rPr lang="ru-RU" sz="1600" u="sng" dirty="0">
                <a:hlinkClick r:id="rId5" tooltip="Каким должен быть рекламный бюджет?"/>
              </a:rPr>
              <a:t>маркетинговый бюджет</a:t>
            </a:r>
            <a:r>
              <a:rPr lang="ru-RU" sz="1600" dirty="0"/>
              <a:t> и </a:t>
            </a:r>
            <a:r>
              <a:rPr lang="ru-RU" sz="1600" u="sng" dirty="0">
                <a:hlinkClick r:id="rId6" tooltip="Доля голоса"/>
              </a:rPr>
              <a:t>SOV</a:t>
            </a:r>
            <a:r>
              <a:rPr lang="ru-RU" sz="1600" dirty="0"/>
              <a:t> в сегменте</a:t>
            </a:r>
          </a:p>
          <a:p>
            <a:r>
              <a:rPr lang="ru-RU" sz="1600" dirty="0"/>
              <a:t>Целевые значения знания, потребления и лояльности бренда среди </a:t>
            </a:r>
            <a:r>
              <a:rPr lang="ru-RU" sz="1600" u="sng" dirty="0">
                <a:hlinkClick r:id="rId7" tooltip="Целевая аудитория"/>
              </a:rPr>
              <a:t>целевой аудитории</a:t>
            </a:r>
            <a:endParaRPr lang="ru-RU" sz="1600" dirty="0"/>
          </a:p>
          <a:p>
            <a:r>
              <a:rPr lang="ru-RU" sz="1600" dirty="0"/>
              <a:t>Участие в специализированных событиях и шоу</a:t>
            </a:r>
          </a:p>
          <a:p>
            <a:r>
              <a:rPr lang="ru-RU" sz="1600" dirty="0"/>
              <a:t>Каналы коммуникации, через которые планируется контактировать с потребителем</a:t>
            </a:r>
          </a:p>
          <a:p>
            <a:r>
              <a:rPr lang="ru-RU" sz="1600" u="sng" dirty="0">
                <a:hlinkClick r:id="rId8" tooltip="Выбор географии размещения рекламной кампании"/>
              </a:rPr>
              <a:t>География коммуникации</a:t>
            </a:r>
            <a:endParaRPr lang="ru-RU" sz="1600" dirty="0"/>
          </a:p>
          <a:p>
            <a:r>
              <a:rPr lang="ru-RU" sz="1600" dirty="0"/>
              <a:t>Стратегия PR и </a:t>
            </a:r>
            <a:r>
              <a:rPr lang="ru-RU" sz="1600" dirty="0" err="1"/>
              <a:t>event</a:t>
            </a:r>
            <a:r>
              <a:rPr lang="ru-RU" sz="1600" dirty="0"/>
              <a:t>-маркетинг</a:t>
            </a:r>
          </a:p>
          <a:p>
            <a:r>
              <a:rPr lang="ru-RU" sz="1600" dirty="0"/>
              <a:t>Медиа-стратегия бренда</a:t>
            </a:r>
          </a:p>
          <a:p>
            <a:r>
              <a:rPr lang="ru-RU" sz="1600" dirty="0"/>
              <a:t>Промо-мероприятия в течение года и </a:t>
            </a:r>
            <a:r>
              <a:rPr lang="ru-RU" sz="1600" u="sng" dirty="0">
                <a:hlinkClick r:id="rId9" tooltip="Энциклопедия промо акций для конечного потребителя"/>
              </a:rPr>
              <a:t>акции по стимулированию сбыта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143582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427168" cy="1368152"/>
          </a:xfrm>
        </p:spPr>
        <p:txBody>
          <a:bodyPr>
            <a:normAutofit fontScale="90000"/>
          </a:bodyPr>
          <a:lstStyle/>
          <a:p>
            <a:r>
              <a:rPr lang="ru-RU" dirty="0"/>
              <a:t>Расширенные модели маркетинг-</a:t>
            </a:r>
            <a:r>
              <a:rPr lang="ru-RU" dirty="0" err="1"/>
              <a:t>микса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348879"/>
            <a:ext cx="7859216" cy="1008113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По мере усложнения конкуренции на всех рынках модель маркетинг </a:t>
            </a:r>
            <a:r>
              <a:rPr lang="ru-RU" dirty="0" err="1"/>
              <a:t>микса</a:t>
            </a:r>
            <a:r>
              <a:rPr lang="ru-RU" dirty="0"/>
              <a:t> 4Р также претерпела изменения и превратилась сначала в модель 5Р, а затем в модель 7Р.</a:t>
            </a:r>
          </a:p>
        </p:txBody>
      </p:sp>
      <p:pic>
        <p:nvPicPr>
          <p:cNvPr id="3074" name="Picture 2" descr="7p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8560137" cy="308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0860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14290"/>
            <a:ext cx="3458664" cy="1428759"/>
          </a:xfrm>
        </p:spPr>
        <p:txBody>
          <a:bodyPr>
            <a:normAutofit fontScale="90000"/>
          </a:bodyPr>
          <a:lstStyle/>
          <a:p>
            <a:r>
              <a:rPr lang="kk-KZ" dirty="0" smtClean="0"/>
              <a:t/>
            </a:r>
            <a:br>
              <a:rPr lang="kk-KZ" dirty="0" smtClean="0"/>
            </a:br>
            <a:r>
              <a:rPr lang="en-US" dirty="0" smtClean="0"/>
              <a:t>PEOPLE</a:t>
            </a:r>
            <a:r>
              <a:rPr lang="en-US" dirty="0"/>
              <a:t>: </a:t>
            </a:r>
            <a:r>
              <a:rPr lang="ru-RU" dirty="0"/>
              <a:t>Люди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85720" y="1857364"/>
            <a:ext cx="3927950" cy="32689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Термин появился в связи с развитием маркетинга отношений и маркетинга услуг. Под термином «</a:t>
            </a:r>
            <a:r>
              <a:rPr lang="ru-RU" dirty="0" err="1" smtClean="0"/>
              <a:t>People</a:t>
            </a:r>
            <a:r>
              <a:rPr lang="ru-RU" dirty="0" smtClean="0"/>
              <a:t>» подразумеваются люди, способных оказать влияние на восприятие Вашего товара в глазах целевого рынка: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242088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Термин описывает то, что окружает потребителя в момент приобретения услуги. Физическое окружение позволяет сформировать правильный имидж компании, выделить отличительные характеристики продукта.</a:t>
            </a:r>
          </a:p>
        </p:txBody>
      </p:sp>
    </p:spTree>
    <p:extLst>
      <p:ext uri="{BB962C8B-B14F-4D97-AF65-F5344CB8AC3E}">
        <p14:creationId xmlns:p14="http://schemas.microsoft.com/office/powerpoint/2010/main" val="15593000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343672" cy="7098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Виды маркетинга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ww.grandars.ru/images/1/review/id/3669/552b62d8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2" y="1700808"/>
            <a:ext cx="9004893" cy="515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376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000240"/>
            <a:ext cx="7643866" cy="37147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Чтобы удержать постоянных клиентов  и привлечь новых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условиях жесткой конкуренции стильного интерьера  и качественной вкусной еды мало, здесь приходят на помощь инновации в ресторанном бизнесе….. и интересные маркетинговые шаги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Предложите свои инновационные идеи….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Какие маркетинговые шаги предложили бы ВЫ?</a:t>
            </a:r>
          </a:p>
          <a:p>
            <a:pPr algn="ctr"/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214414" y="2000240"/>
            <a:ext cx="7215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kk-KZ" sz="4000" b="1" i="1" dirty="0">
                <a:solidFill>
                  <a:srgbClr val="000000"/>
                </a:solidFill>
                <a:latin typeface="Cambria" pitchFamily="18" charset="0"/>
                <a:cs typeface="Arial" charset="0"/>
              </a:rPr>
              <a:t>Спасибо за внимание</a:t>
            </a:r>
            <a:r>
              <a:rPr lang="kk-KZ" sz="4000" b="1" dirty="0">
                <a:solidFill>
                  <a:srgbClr val="000000"/>
                </a:solidFill>
                <a:latin typeface="Cambria" pitchFamily="18" charset="0"/>
                <a:cs typeface="Arial" charset="0"/>
              </a:rPr>
              <a:t>!</a:t>
            </a:r>
            <a:endParaRPr lang="ru-RU" sz="4000" b="1" dirty="0">
              <a:solidFill>
                <a:srgbClr val="000000"/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571736" y="4357694"/>
            <a:ext cx="5873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kk-KZ" sz="3600" b="1" i="1" dirty="0">
                <a:solidFill>
                  <a:srgbClr val="000000"/>
                </a:solidFill>
                <a:latin typeface="Cambria" pitchFamily="18" charset="0"/>
                <a:cs typeface="Arial" charset="0"/>
              </a:rPr>
              <a:t>До  встречи </a:t>
            </a:r>
          </a:p>
          <a:p>
            <a:pPr algn="r" eaLnBrk="1" hangingPunct="1"/>
            <a:r>
              <a:rPr lang="kk-KZ" sz="3600" b="1" i="1" dirty="0">
                <a:solidFill>
                  <a:srgbClr val="000000"/>
                </a:solidFill>
                <a:latin typeface="Cambria" pitchFamily="18" charset="0"/>
                <a:cs typeface="Arial" charset="0"/>
              </a:rPr>
              <a:t>на следующей неделе</a:t>
            </a:r>
            <a:endParaRPr lang="ru-RU" sz="3600" b="1" i="1" dirty="0">
              <a:solidFill>
                <a:srgbClr val="000000"/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450</TotalTime>
  <Words>928</Words>
  <Application>Microsoft Office PowerPoint</Application>
  <PresentationFormat>Экран (4:3)</PresentationFormat>
  <Paragraphs>143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Cambria</vt:lpstr>
      <vt:lpstr>Tw Cen MT</vt:lpstr>
      <vt:lpstr>Wingdings</vt:lpstr>
      <vt:lpstr>Wingdings 2</vt:lpstr>
      <vt:lpstr>Обычная</vt:lpstr>
      <vt:lpstr>Презентация PowerPoint</vt:lpstr>
      <vt:lpstr>6 Лекция  Маркетинг и продажи в ресторанном бизнесе</vt:lpstr>
      <vt:lpstr>План лекции</vt:lpstr>
      <vt:lpstr>Особенности ресторанного маркетинга </vt:lpstr>
      <vt:lpstr>Задачи ресторанного маркетинга</vt:lpstr>
      <vt:lpstr> Информирование посетителей о ресторане. </vt:lpstr>
      <vt:lpstr>Привлечение целевых групп клиентов</vt:lpstr>
      <vt:lpstr> комплекс мер, предназначенных для привлечения целевой группы и отсечения нежелательной публики: </vt:lpstr>
      <vt:lpstr> Расширение круга посетителей ресторана; </vt:lpstr>
      <vt:lpstr>Два способа разделения потока</vt:lpstr>
      <vt:lpstr>Второй способ размежевания посетителей на потоки – работа в нескольких форматах.  </vt:lpstr>
      <vt:lpstr>Удержание клиентов.</vt:lpstr>
      <vt:lpstr>Известно, что….</vt:lpstr>
      <vt:lpstr>Сложный-простой вопрос….</vt:lpstr>
      <vt:lpstr>Известно, что …</vt:lpstr>
      <vt:lpstr>Методы стимулирования:</vt:lpstr>
      <vt:lpstr>Увеличение дохода с клиента</vt:lpstr>
      <vt:lpstr>Инструменты маркетинга</vt:lpstr>
      <vt:lpstr>Модель маркетинга</vt:lpstr>
      <vt:lpstr>Презентация PowerPoint</vt:lpstr>
      <vt:lpstr>Базовая модель: маркетинг микс 4Р</vt:lpstr>
      <vt:lpstr>PRODUCT: Продукт</vt:lpstr>
      <vt:lpstr>PRICE: Цена </vt:lpstr>
      <vt:lpstr>PLACE: Место продаж</vt:lpstr>
      <vt:lpstr>PROMOTIONAL: Продвижение</vt:lpstr>
      <vt:lpstr>Расширенные модели маркетинг-микса</vt:lpstr>
      <vt:lpstr> PEOPLE: Люди </vt:lpstr>
      <vt:lpstr>Виды маркетинга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Модели маркетинга. Виды маркетинга</dc:title>
  <dc:creator>Ainura</dc:creator>
  <cp:lastModifiedBy>User</cp:lastModifiedBy>
  <cp:revision>30</cp:revision>
  <dcterms:created xsi:type="dcterms:W3CDTF">2016-02-16T15:53:08Z</dcterms:created>
  <dcterms:modified xsi:type="dcterms:W3CDTF">2023-11-15T12:33:11Z</dcterms:modified>
</cp:coreProperties>
</file>