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53"/>
  </p:normalViewPr>
  <p:slideViewPr>
    <p:cSldViewPr snapToGrid="0" snapToObjects="1">
      <p:cViewPr varScale="1">
        <p:scale>
          <a:sx n="113" d="100"/>
          <a:sy n="113" d="100"/>
        </p:scale>
        <p:origin x="62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486126"/>
            <a:ext cx="762000" cy="381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09600" y="2726084"/>
            <a:ext cx="9101137" cy="9599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sz="3150" b="1" i="0" u="none">
                <a:solidFill>
                  <a:srgbClr val="FFFFFF"/>
                </a:solidFill>
                <a:latin typeface="Times New Roman"/>
              </a:rPr>
              <a:t>Стокс заңы және люминесценцияның спектрлік ығысуы. Квазисызықты спектрлер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914626"/>
            <a:ext cx="10715625" cy="2667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sz="1500" b="0" i="0" u="none">
                <a:solidFill>
                  <a:srgbClr val="94A3B8"/>
                </a:solidFill>
                <a:latin typeface="Times New Roman"/>
              </a:rPr>
              <a:t>Стокс және антистокс ығысуы, спектрлердің пайда болу физикасы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575595"/>
            <a:ext cx="5334000" cy="561975"/>
          </a:xfrm>
          <a:prstGeom prst="roundRect">
            <a:avLst>
              <a:gd name="adj" fmla="val 10169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3575595"/>
            <a:ext cx="38100" cy="5619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48400" y="2513558"/>
            <a:ext cx="5334000" cy="1243905"/>
          </a:xfrm>
          <a:prstGeom prst="roundRect">
            <a:avLst>
              <a:gd name="adj" fmla="val 61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48400" y="3909863"/>
            <a:ext cx="5334000" cy="1017240"/>
          </a:xfrm>
          <a:prstGeom prst="roundRect">
            <a:avLst>
              <a:gd name="adj" fmla="val 749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525" y="2761208"/>
            <a:ext cx="171450" cy="1905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525" y="4157513"/>
            <a:ext cx="190500" cy="1905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1. Люминесценция спектрінің қоздыру толқын ұзындығынан тәуелсіздігі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2671018"/>
            <a:ext cx="5429250" cy="73096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600" b="1" i="0" u="none" dirty="0" err="1">
                <a:solidFill>
                  <a:srgbClr val="334155"/>
                </a:solidFill>
                <a:latin typeface="Times New Roman"/>
              </a:rPr>
              <a:t>Негізгі</a:t>
            </a:r>
            <a:r>
              <a:rPr sz="1600" b="1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334155"/>
                </a:solidFill>
                <a:latin typeface="Times New Roman"/>
              </a:rPr>
              <a:t>заңдылық</a:t>
            </a:r>
            <a:r>
              <a:rPr sz="1600" b="1" i="0" u="none" dirty="0">
                <a:solidFill>
                  <a:srgbClr val="334155"/>
                </a:solidFill>
                <a:latin typeface="Times New Roman"/>
              </a:rPr>
              <a:t>: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Күрделі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көп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атомды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молекулалардың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флуоресценция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спектрінің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пішіні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мен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орны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қоздырушы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жарықтың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толқын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ұзындығына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(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λ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қозб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)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тәуелді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334155"/>
                </a:solidFill>
                <a:latin typeface="Times New Roman"/>
              </a:rPr>
              <a:t>болмайды</a:t>
            </a:r>
            <a:r>
              <a:rPr sz="16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" y="3727995"/>
            <a:ext cx="6210300" cy="2571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 dirty="0">
                <a:solidFill>
                  <a:srgbClr val="1E3A8A"/>
                </a:solidFill>
                <a:latin typeface="Times New Roman"/>
              </a:rPr>
              <a:t>S₀ → S₂, S₃ (</a:t>
            </a:r>
            <a:r>
              <a:rPr sz="1500" b="1" i="0" u="none" dirty="0" err="1">
                <a:solidFill>
                  <a:srgbClr val="1E3A8A"/>
                </a:solidFill>
                <a:latin typeface="Times New Roman"/>
              </a:rPr>
              <a:t>Жұтылу</a:t>
            </a:r>
            <a:r>
              <a:rPr sz="1500" b="1" i="0" u="none" dirty="0">
                <a:solidFill>
                  <a:srgbClr val="1E3A8A"/>
                </a:solidFill>
                <a:latin typeface="Times New Roman"/>
              </a:rPr>
              <a:t>) ⟹ S₁ → S₀ (</a:t>
            </a:r>
            <a:r>
              <a:rPr sz="1500" b="1" i="0" u="none" dirty="0" err="1">
                <a:solidFill>
                  <a:srgbClr val="1E3A8A"/>
                </a:solidFill>
                <a:latin typeface="Times New Roman"/>
              </a:rPr>
              <a:t>Шығару</a:t>
            </a:r>
            <a:r>
              <a:rPr sz="1500" b="1" i="0" u="none" dirty="0">
                <a:solidFill>
                  <a:srgbClr val="1E3A8A"/>
                </a:solidFill>
                <a:latin typeface="Times New Roman"/>
              </a:rPr>
              <a:t>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289970"/>
            <a:ext cx="54292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Жоғарғы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күйлерге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қозған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молекулалар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сәуле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шығармай-ақ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ең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төменгі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қозған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деңгейге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(S₁)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өтеді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6525" y="2751683"/>
            <a:ext cx="2147511" cy="246221"/>
          </a:xfrm>
          <a:prstGeom prst="rect">
            <a:avLst/>
          </a:prstGeom>
          <a:noFill/>
        </p:spPr>
        <p:txBody>
          <a:bodyPr wrap="none" lIns="24765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Жұтылу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жолақтары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86525" y="3066008"/>
            <a:ext cx="4953000" cy="45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Күрделі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молекулалар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кең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жуылған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жолақтарының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жиынтығына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ие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6525" y="4147988"/>
            <a:ext cx="2510624" cy="246221"/>
          </a:xfrm>
          <a:prstGeom prst="rect">
            <a:avLst/>
          </a:prstGeom>
          <a:noFill/>
        </p:spPr>
        <p:txBody>
          <a:bodyPr wrap="none" lIns="26670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Люминесценттік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деңгей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86525" y="4462313"/>
            <a:ext cx="4819461" cy="2151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Сәулелік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өту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әрдайым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тек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бір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ғана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S₁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деңгейінен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жүзеге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асады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886075"/>
            <a:ext cx="5192017" cy="1668660"/>
          </a:xfrm>
          <a:prstGeom prst="roundRect">
            <a:avLst>
              <a:gd name="adj" fmla="val 684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06417" y="2381250"/>
            <a:ext cx="5475982" cy="1282005"/>
          </a:xfrm>
          <a:prstGeom prst="roundRect">
            <a:avLst>
              <a:gd name="adj" fmla="val 5943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106417" y="3815655"/>
            <a:ext cx="5475982" cy="1243905"/>
          </a:xfrm>
          <a:prstGeom prst="roundRect">
            <a:avLst>
              <a:gd name="adj" fmla="val 61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2. Энергетикалық деңгейлер диаграммасы және сәулесіз релаксация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3504" y="3200400"/>
            <a:ext cx="5704209" cy="68580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sz="5400" b="1" i="0" u="none">
                <a:solidFill>
                  <a:srgbClr val="2563EB"/>
                </a:solidFill>
                <a:latin typeface="Times New Roman"/>
              </a:rPr>
              <a:t>10⁻¹² – 10⁻¹³ 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3504" y="4000500"/>
            <a:ext cx="5704209" cy="2399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1889"/>
              </a:lnSpc>
            </a:pPr>
            <a:r>
              <a:rPr sz="1350" b="0" i="0" u="none">
                <a:solidFill>
                  <a:srgbClr val="64748B"/>
                </a:solidFill>
                <a:latin typeface="Times New Roman"/>
              </a:rPr>
              <a:t>Сәулесіз ішкі конверсия өтулерінің уақыты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4542" y="2619375"/>
            <a:ext cx="2998385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Сәулесіз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өтулер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(S₂ ⤳ S₁, S₃ ⤳ S₁)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4542" y="2971800"/>
            <a:ext cx="5094982" cy="45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Артық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қоздыру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энергиясы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өте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жылдам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өзгеріп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энергиясына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айналады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44542" y="4053780"/>
            <a:ext cx="2748060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Ішкі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молекулалық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өзара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әсер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344542" y="4368105"/>
            <a:ext cx="5094982" cy="45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тұрақтылығын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анықтайды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;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еріткіш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молекулаларымен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әсерлесу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қосымша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рөл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атқарады</a:t>
            </a:r>
            <a:r>
              <a:rPr sz="1275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866876"/>
            <a:ext cx="10972800" cy="594270"/>
          </a:xfrm>
          <a:prstGeom prst="roundRect">
            <a:avLst>
              <a:gd name="adj" fmla="val 9616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866876"/>
            <a:ext cx="38100" cy="59427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804046"/>
            <a:ext cx="5372100" cy="1276498"/>
          </a:xfrm>
          <a:prstGeom prst="roundRect">
            <a:avLst>
              <a:gd name="adj" fmla="val 59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3804046"/>
            <a:ext cx="5372100" cy="1276498"/>
          </a:xfrm>
          <a:prstGeom prst="roundRect">
            <a:avLst>
              <a:gd name="adj" fmla="val 59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3. Тербелмелі деңгейлер арасындағы өтулер теңдеуі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360265"/>
            <a:ext cx="10636758" cy="22480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Люминесценция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интенсивтілігі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электронды-тербелмелі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өтулердің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ықтималдығына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бастапқы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деңгейдегі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молекулалар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санына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тәуелді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66700" y="3019276"/>
            <a:ext cx="12725400" cy="2894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3A8A"/>
                </a:solidFill>
                <a:latin typeface="Times New Roman"/>
              </a:rPr>
              <a:t>I</a:t>
            </a:r>
            <a:r>
              <a:rPr sz="1374" b="1" i="0" u="none">
                <a:solidFill>
                  <a:srgbClr val="1E3A8A"/>
                </a:solidFill>
                <a:latin typeface="Times New Roman"/>
              </a:rPr>
              <a:t>исп</a:t>
            </a:r>
            <a:r>
              <a:rPr sz="1650" b="1" i="0" u="none">
                <a:solidFill>
                  <a:srgbClr val="1E3A8A"/>
                </a:solidFill>
                <a:latin typeface="Times New Roman"/>
              </a:rPr>
              <a:t> = n · hν</a:t>
            </a:r>
            <a:r>
              <a:rPr sz="1374" b="1" i="0" u="none">
                <a:solidFill>
                  <a:srgbClr val="1E3A8A"/>
                </a:solidFill>
                <a:latin typeface="Times New Roman"/>
              </a:rPr>
              <a:t>исп</a:t>
            </a:r>
            <a:r>
              <a:rPr sz="1650" b="1" i="0" u="none">
                <a:solidFill>
                  <a:srgbClr val="1E3A8A"/>
                </a:solidFill>
                <a:latin typeface="Times New Roman"/>
              </a:rPr>
              <a:t> ∫ ρ(E*</a:t>
            </a:r>
            <a:r>
              <a:rPr sz="1374" b="1" i="0" u="none">
                <a:solidFill>
                  <a:srgbClr val="1E3A8A"/>
                </a:solidFill>
                <a:latin typeface="Times New Roman"/>
              </a:rPr>
              <a:t>кол</a:t>
            </a:r>
            <a:r>
              <a:rPr sz="1650" b="1" i="0" u="none">
                <a:solidFill>
                  <a:srgbClr val="1E3A8A"/>
                </a:solidFill>
                <a:latin typeface="Times New Roman"/>
              </a:rPr>
              <a:t>) f(E*</a:t>
            </a:r>
            <a:r>
              <a:rPr sz="1374" b="1" i="0" u="none">
                <a:solidFill>
                  <a:srgbClr val="1E3A8A"/>
                </a:solidFill>
                <a:latin typeface="Times New Roman"/>
              </a:rPr>
              <a:t>кол</a:t>
            </a:r>
            <a:r>
              <a:rPr sz="1650" b="1" i="0" u="none">
                <a:solidFill>
                  <a:srgbClr val="1E3A8A"/>
                </a:solidFill>
                <a:latin typeface="Times New Roman"/>
              </a:rPr>
              <a:t>, ν) dE*</a:t>
            </a:r>
            <a:r>
              <a:rPr sz="1374" b="1" i="0" u="none">
                <a:solidFill>
                  <a:srgbClr val="1E3A8A"/>
                </a:solidFill>
                <a:latin typeface="Times New Roman"/>
              </a:rPr>
              <a:t>кол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4042171"/>
            <a:ext cx="642580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Өту шарты (1.5.2)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4356496"/>
            <a:ext cx="2222788" cy="215187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hνисп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+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E⁰кол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=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hνэл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+ E*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кол</a:t>
            </a:r>
            <a:endParaRPr sz="1400" b="0" i="0" u="none" dirty="0">
              <a:solidFill>
                <a:srgbClr val="475569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48425" y="4042171"/>
            <a:ext cx="57435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1E293B"/>
                </a:solidFill>
                <a:latin typeface="Times New Roman"/>
              </a:rPr>
              <a:t>Функциялар</a:t>
            </a:r>
            <a:r>
              <a:rPr sz="15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500" b="1" i="0" u="none" dirty="0" err="1">
                <a:solidFill>
                  <a:srgbClr val="1E293B"/>
                </a:solidFill>
                <a:latin typeface="Times New Roman"/>
              </a:rPr>
              <a:t>сипаты</a:t>
            </a:r>
            <a:endParaRPr sz="15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48425" y="4356496"/>
            <a:ext cx="4991100" cy="676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f(E*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кол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ρ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(E*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кол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қоздырушы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жарықтың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жиілігіне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тәуелсіз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бұл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күрделі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молекулалардың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критерийі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болып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табылады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265289"/>
            <a:ext cx="5334000" cy="639960"/>
          </a:xfrm>
          <a:prstGeom prst="roundRect">
            <a:avLst>
              <a:gd name="adj" fmla="val 893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3265289"/>
            <a:ext cx="38100" cy="63996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48400" y="3238351"/>
            <a:ext cx="5334000" cy="693836"/>
          </a:xfrm>
          <a:prstGeom prst="roundRect">
            <a:avLst>
              <a:gd name="adj" fmla="val 8236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248400" y="3238351"/>
            <a:ext cx="38100" cy="693836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4. Стокс — Ломмель заңы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903339"/>
            <a:ext cx="7000875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Times New Roman"/>
              </a:rPr>
              <a:t>Стокс ережесі (1.5.4):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50" y="3417689"/>
            <a:ext cx="6210300" cy="335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1E3A8A"/>
                </a:solidFill>
                <a:latin typeface="Times New Roman"/>
              </a:rPr>
              <a:t>ν</a:t>
            </a:r>
            <a:r>
              <a:rPr sz="1625" b="1" i="0" u="none">
                <a:solidFill>
                  <a:srgbClr val="1E3A8A"/>
                </a:solidFill>
                <a:latin typeface="Times New Roman"/>
              </a:rPr>
              <a:t>қозб</a:t>
            </a:r>
            <a:r>
              <a:rPr sz="1950" b="1" i="0" u="none">
                <a:solidFill>
                  <a:srgbClr val="1E3A8A"/>
                </a:solidFill>
                <a:latin typeface="Times New Roman"/>
              </a:rPr>
              <a:t> ≥ ν</a:t>
            </a:r>
            <a:r>
              <a:rPr sz="1625" b="1" i="0" u="none">
                <a:solidFill>
                  <a:srgbClr val="1E3A8A"/>
                </a:solidFill>
                <a:latin typeface="Times New Roman"/>
              </a:rPr>
              <a:t>люм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4057650"/>
            <a:ext cx="54292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Қоздырушы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жарықтың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жиілігі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люминесценция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жиілігінен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әрдайым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үлкен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немесе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оған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тең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болады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2876401"/>
            <a:ext cx="5943600" cy="24765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50" b="1" i="0" u="none">
                <a:solidFill>
                  <a:srgbClr val="1E293B"/>
                </a:solidFill>
                <a:latin typeface="Times New Roman"/>
              </a:rPr>
              <a:t>Ломмель толықтыруы (1.5.8):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10250" y="3390751"/>
            <a:ext cx="6210300" cy="3890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950" b="1" i="0" u="none">
                <a:solidFill>
                  <a:srgbClr val="1E3A8A"/>
                </a:solidFill>
                <a:latin typeface="Times New Roman"/>
              </a:rPr>
              <a:t>hν</a:t>
            </a:r>
            <a:r>
              <a:rPr sz="1625" b="1" i="0" u="none">
                <a:solidFill>
                  <a:srgbClr val="1E3A8A"/>
                </a:solidFill>
                <a:latin typeface="Times New Roman"/>
              </a:rPr>
              <a:t>люммакс</a:t>
            </a:r>
            <a:r>
              <a:rPr sz="1950" b="1" i="0" u="none">
                <a:solidFill>
                  <a:srgbClr val="1E3A8A"/>
                </a:solidFill>
                <a:latin typeface="Times New Roman"/>
              </a:rPr>
              <a:t> &lt; hν</a:t>
            </a:r>
            <a:r>
              <a:rPr sz="1625" b="1" i="0" u="none">
                <a:solidFill>
                  <a:srgbClr val="1E3A8A"/>
                </a:solidFill>
                <a:latin typeface="Times New Roman"/>
              </a:rPr>
              <a:t>поглмакс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48400" y="4084587"/>
            <a:ext cx="54292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Сәуле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шығару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спектрі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оның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максимумы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Times New Roman"/>
              </a:rPr>
              <a:t>жұтылу</a:t>
            </a:r>
            <a:r>
              <a:rPr sz="135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Times New Roman"/>
              </a:rPr>
              <a:t>спектріне</a:t>
            </a:r>
            <a:r>
              <a:rPr sz="135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Times New Roman"/>
              </a:rPr>
              <a:t>қарағанда</a:t>
            </a:r>
            <a:r>
              <a:rPr sz="135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Times New Roman"/>
              </a:rPr>
              <a:t>ұзын</a:t>
            </a:r>
            <a:r>
              <a:rPr sz="135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Times New Roman"/>
              </a:rPr>
              <a:t>толқындар</a:t>
            </a:r>
            <a:r>
              <a:rPr sz="135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Times New Roman"/>
              </a:rPr>
              <a:t>жағына</a:t>
            </a:r>
            <a:r>
              <a:rPr sz="135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Times New Roman"/>
              </a:rPr>
              <a:t>қарай</a:t>
            </a:r>
            <a:r>
              <a:rPr sz="135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350" b="0" i="0" u="none" dirty="0" err="1">
                <a:solidFill>
                  <a:srgbClr val="334155"/>
                </a:solidFill>
                <a:latin typeface="Times New Roman"/>
              </a:rPr>
              <a:t>ығысады</a:t>
            </a:r>
            <a:r>
              <a:rPr sz="135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781151"/>
            <a:ext cx="10972800" cy="5715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781151"/>
            <a:ext cx="38100" cy="57150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695551"/>
            <a:ext cx="3530649" cy="1470570"/>
          </a:xfrm>
          <a:prstGeom prst="roundRect">
            <a:avLst>
              <a:gd name="adj" fmla="val 5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330749" y="3695551"/>
            <a:ext cx="3530649" cy="1470570"/>
          </a:xfrm>
          <a:prstGeom prst="roundRect">
            <a:avLst>
              <a:gd name="adj" fmla="val 5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051899" y="3695551"/>
            <a:ext cx="3530649" cy="1470570"/>
          </a:xfrm>
          <a:prstGeom prst="roundRect">
            <a:avLst>
              <a:gd name="adj" fmla="val 5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5. Стокс ығысуының физикалық механизмі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2274540"/>
            <a:ext cx="7812331" cy="22480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Жарықты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жұту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шығару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кезінде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молекуланың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тербелмелі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де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энергиясы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өзгереді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-266700" y="2933551"/>
            <a:ext cx="12725400" cy="2667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500" b="1" i="0" u="none">
                <a:solidFill>
                  <a:srgbClr val="1E3A8A"/>
                </a:solidFill>
                <a:latin typeface="Times New Roman"/>
              </a:rPr>
              <a:t>hν</a:t>
            </a:r>
            <a:r>
              <a:rPr sz="1250" b="1" i="0" u="none">
                <a:solidFill>
                  <a:srgbClr val="1E3A8A"/>
                </a:solidFill>
                <a:latin typeface="Times New Roman"/>
              </a:rPr>
              <a:t>қозб</a:t>
            </a:r>
            <a:r>
              <a:rPr sz="1500" b="1" i="0" u="none">
                <a:solidFill>
                  <a:srgbClr val="1E3A8A"/>
                </a:solidFill>
                <a:latin typeface="Times New Roman"/>
              </a:rPr>
              <a:t> - hν</a:t>
            </a:r>
            <a:r>
              <a:rPr sz="1250" b="1" i="0" u="none">
                <a:solidFill>
                  <a:srgbClr val="1E3A8A"/>
                </a:solidFill>
                <a:latin typeface="Times New Roman"/>
              </a:rPr>
              <a:t>люм</a:t>
            </a:r>
            <a:r>
              <a:rPr sz="1500" b="1" i="0" u="none">
                <a:solidFill>
                  <a:srgbClr val="1E3A8A"/>
                </a:solidFill>
                <a:latin typeface="Times New Roman"/>
              </a:rPr>
              <a:t> = ΔE</a:t>
            </a:r>
            <a:r>
              <a:rPr sz="1250" b="1" i="0" u="none">
                <a:solidFill>
                  <a:srgbClr val="1E3A8A"/>
                </a:solidFill>
                <a:latin typeface="Times New Roman"/>
              </a:rPr>
              <a:t>кол</a:t>
            </a:r>
            <a:r>
              <a:rPr sz="1500" b="1" i="0" u="none">
                <a:solidFill>
                  <a:srgbClr val="1E3A8A"/>
                </a:solidFill>
                <a:latin typeface="Times New Roman"/>
              </a:rPr>
              <a:t> - ΔE*</a:t>
            </a:r>
            <a:r>
              <a:rPr sz="1250" b="1" i="0" u="none">
                <a:solidFill>
                  <a:srgbClr val="1E3A8A"/>
                </a:solidFill>
                <a:latin typeface="Times New Roman"/>
              </a:rPr>
              <a:t>кол</a:t>
            </a:r>
            <a:r>
              <a:rPr sz="1500" b="1" i="0" u="none">
                <a:solidFill>
                  <a:srgbClr val="1E3A8A"/>
                </a:solidFill>
                <a:latin typeface="Times New Roman"/>
              </a:rPr>
              <a:t> &gt; 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3933676"/>
            <a:ext cx="40088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1. Фотон жұтылуы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7725" y="4248001"/>
            <a:ext cx="3111698" cy="4460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hνқозб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=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ΔEэл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+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ΔEкол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энергиясы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сіңіріледі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68874" y="3933676"/>
            <a:ext cx="40088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2. Энергия шығыны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68874" y="4248001"/>
            <a:ext cx="3149649" cy="6799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Жұтылған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энергияның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бір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бөлігі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релаксацияға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(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жылуға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жұмсалады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90024" y="3933676"/>
            <a:ext cx="39019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3. Фотон шығару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90024" y="4248001"/>
            <a:ext cx="3149649" cy="4460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Люминесценция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кванты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кішірек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энергиямен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сәулеленеді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: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hνлюм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&lt;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hνқозб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3138487"/>
            <a:ext cx="5334000" cy="607665"/>
          </a:xfrm>
          <a:prstGeom prst="roundRect">
            <a:avLst>
              <a:gd name="adj" fmla="val 9404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3138487"/>
            <a:ext cx="38100" cy="60766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48400" y="2400300"/>
            <a:ext cx="5334000" cy="1243905"/>
          </a:xfrm>
          <a:prstGeom prst="roundRect">
            <a:avLst>
              <a:gd name="adj" fmla="val 61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48400" y="3796605"/>
            <a:ext cx="5334000" cy="1243905"/>
          </a:xfrm>
          <a:prstGeom prst="roundRect">
            <a:avLst>
              <a:gd name="adj" fmla="val 61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6. Антистокс ығысуы және оның механизмі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1450" y="3290887"/>
            <a:ext cx="6210300" cy="3028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1E3A8A"/>
                </a:solidFill>
                <a:latin typeface="Times New Roman"/>
              </a:rPr>
              <a:t>hν</a:t>
            </a:r>
            <a:r>
              <a:rPr sz="1500" b="1" i="0" u="none">
                <a:solidFill>
                  <a:srgbClr val="1E3A8A"/>
                </a:solidFill>
                <a:latin typeface="Times New Roman"/>
              </a:rPr>
              <a:t>люм</a:t>
            </a:r>
            <a:r>
              <a:rPr sz="1800" b="1" i="0" u="none">
                <a:solidFill>
                  <a:srgbClr val="1E3A8A"/>
                </a:solidFill>
                <a:latin typeface="Times New Roman"/>
              </a:rPr>
              <a:t> &gt; hν</a:t>
            </a:r>
            <a:r>
              <a:rPr sz="1500" b="1" i="0" u="none">
                <a:solidFill>
                  <a:srgbClr val="1E3A8A"/>
                </a:solidFill>
                <a:latin typeface="Times New Roman"/>
              </a:rPr>
              <a:t>погл</a:t>
            </a:r>
            <a:r>
              <a:rPr sz="1800" b="1" i="0" u="none">
                <a:solidFill>
                  <a:srgbClr val="1E3A8A"/>
                </a:solidFill>
                <a:latin typeface="Times New Roman"/>
              </a:rPr>
              <a:t> ⟹ ΔE</a:t>
            </a:r>
            <a:r>
              <a:rPr sz="1500" b="1" i="0" u="none">
                <a:solidFill>
                  <a:srgbClr val="1E3A8A"/>
                </a:solidFill>
                <a:latin typeface="Times New Roman"/>
              </a:rPr>
              <a:t>кол</a:t>
            </a:r>
            <a:r>
              <a:rPr sz="1800" b="1" i="0" u="none">
                <a:solidFill>
                  <a:srgbClr val="1E3A8A"/>
                </a:solidFill>
                <a:latin typeface="Times New Roman"/>
              </a:rPr>
              <a:t> - ΔE*</a:t>
            </a:r>
            <a:r>
              <a:rPr sz="1500" b="1" i="0" u="none">
                <a:solidFill>
                  <a:srgbClr val="1E3A8A"/>
                </a:solidFill>
                <a:latin typeface="Times New Roman"/>
              </a:rPr>
              <a:t>кол</a:t>
            </a:r>
            <a:r>
              <a:rPr sz="1800" b="1" i="0" u="none">
                <a:solidFill>
                  <a:srgbClr val="1E3A8A"/>
                </a:solidFill>
                <a:latin typeface="Times New Roman"/>
              </a:rPr>
              <a:t> &lt; 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936652"/>
            <a:ext cx="5429250" cy="7121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Физикалық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1" i="0" u="none" dirty="0" err="1">
                <a:solidFill>
                  <a:srgbClr val="334155"/>
                </a:solidFill>
                <a:latin typeface="Times New Roman"/>
              </a:rPr>
              <a:t>мәні</a:t>
            </a:r>
            <a:r>
              <a:rPr sz="1400" b="1" i="0" u="none" dirty="0">
                <a:solidFill>
                  <a:srgbClr val="334155"/>
                </a:solidFill>
                <a:latin typeface="Times New Roman"/>
              </a:rPr>
              <a:t>: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Ауытқу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энергияның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сақталу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заңына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қайшы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келмейді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Молекула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өзінің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жылулық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тербелмелі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энергия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қорын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пайдаланады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86525" y="2638425"/>
            <a:ext cx="3531223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Жылулық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энергия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трансформациясы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86525" y="2952750"/>
            <a:ext cx="4953000" cy="45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Бастапқы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күйдегі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тербелмелі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энергиясы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люминесценция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фотонының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энергиясына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айналады</a:t>
            </a:r>
            <a:r>
              <a:rPr sz="1275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6525" y="4034730"/>
            <a:ext cx="1749261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Антистокс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аймағы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6525" y="4349055"/>
            <a:ext cx="4953000" cy="45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Қоздыру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жиілігінен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жоғары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жиіліктегі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сәулелену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аймағы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антистокстық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деп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аталады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767643" y="1585621"/>
            <a:ext cx="4504267" cy="1613735"/>
          </a:xfrm>
          <a:prstGeom prst="roundRect">
            <a:avLst>
              <a:gd name="adj" fmla="val 5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558844" y="1571335"/>
            <a:ext cx="4684889" cy="1642309"/>
          </a:xfrm>
          <a:prstGeom prst="roundRect">
            <a:avLst>
              <a:gd name="adj" fmla="val 5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7. Спектрлердің қабаттасуы және Стокс кесіндісі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1711" y="1753955"/>
            <a:ext cx="195072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Спектрлік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қабаттасу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24957" y="2146748"/>
            <a:ext cx="3124200" cy="67685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люминесценция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спектрлері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бір-бірін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жабады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(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мысалы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эозин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сулы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ерітіндісі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14-сурет).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00425" y="1743075"/>
            <a:ext cx="2585323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Стокстық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кесінді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(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Отсечка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21298" y="2161036"/>
            <a:ext cx="3124200" cy="6799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Қарапайым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молекулалар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мен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буларда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(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йод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буы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, 15-сурет)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қоздыру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жиілігінен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жоғары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спектр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бөлігі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жойылады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pic>
        <p:nvPicPr>
          <p:cNvPr id="14" name="Рисунок 13" descr="Изображение выглядит как диаграмма, линия, рисунок, График&#10;&#10;Автоматически созданное описание">
            <a:extLst>
              <a:ext uri="{FF2B5EF4-FFF2-40B4-BE49-F238E27FC236}">
                <a16:creationId xmlns:a16="http://schemas.microsoft.com/office/drawing/2014/main" id="{54F8FBD5-71CF-F0D8-C69D-66E0761C6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7207" y="3429000"/>
            <a:ext cx="2679700" cy="2908300"/>
          </a:xfrm>
          <a:prstGeom prst="rect">
            <a:avLst/>
          </a:prstGeom>
        </p:spPr>
      </p:pic>
      <p:pic>
        <p:nvPicPr>
          <p:cNvPr id="16" name="Рисунок 15" descr="Изображение выглядит как рисунок, зарисовка, диаграмма, Штриховая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05652996-5097-EEE8-DA64-961E671C3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0425" y="3429000"/>
            <a:ext cx="3054350" cy="27912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95325" y="2175195"/>
            <a:ext cx="10972800" cy="655290"/>
          </a:xfrm>
          <a:prstGeom prst="roundRect">
            <a:avLst>
              <a:gd name="adj" fmla="val 8721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57224" y="2235808"/>
            <a:ext cx="38100" cy="65529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7700" y="3184851"/>
            <a:ext cx="5372100" cy="1276498"/>
          </a:xfrm>
          <a:prstGeom prst="roundRect">
            <a:avLst>
              <a:gd name="adj" fmla="val 59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76274" y="4662876"/>
            <a:ext cx="5372100" cy="1276498"/>
          </a:xfrm>
          <a:prstGeom prst="roundRect">
            <a:avLst>
              <a:gd name="adj" fmla="val 596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8. В.Л. Левшиннің айналық симметрия ережесі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7700" y="1467223"/>
            <a:ext cx="11068050" cy="4798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Нормаланған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жұтылу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α(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мен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люминесценция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I(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)/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спектрлері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қиылысу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нүктесі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арқылы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өтетін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перпендикуляр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ν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₀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түзуіне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қатысты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334155"/>
                </a:solidFill>
                <a:latin typeface="Times New Roman"/>
              </a:rPr>
              <a:t>айналы-симметриялы</a:t>
            </a:r>
            <a:r>
              <a:rPr sz="1400" b="0" i="0" u="none" dirty="0">
                <a:solidFill>
                  <a:srgbClr val="334155"/>
                </a:solidFill>
                <a:latin typeface="Times New Roman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180975" y="2343448"/>
            <a:ext cx="12725400" cy="3504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 dirty="0" err="1">
                <a:solidFill>
                  <a:srgbClr val="1E3A8A"/>
                </a:solidFill>
                <a:latin typeface="Times New Roman"/>
              </a:rPr>
              <a:t>ν</a:t>
            </a:r>
            <a:r>
              <a:rPr sz="1500" b="1" i="0" u="none" dirty="0" err="1">
                <a:solidFill>
                  <a:srgbClr val="1E3A8A"/>
                </a:solidFill>
                <a:latin typeface="Times New Roman"/>
              </a:rPr>
              <a:t>погл</a:t>
            </a:r>
            <a:r>
              <a:rPr sz="1800" b="1" i="0" u="none" dirty="0">
                <a:solidFill>
                  <a:srgbClr val="1E3A8A"/>
                </a:solidFill>
                <a:latin typeface="Times New Roman"/>
              </a:rPr>
              <a:t> + </a:t>
            </a:r>
            <a:r>
              <a:rPr sz="1800" b="1" i="0" u="none" dirty="0" err="1">
                <a:solidFill>
                  <a:srgbClr val="1E3A8A"/>
                </a:solidFill>
                <a:latin typeface="Times New Roman"/>
              </a:rPr>
              <a:t>ν</a:t>
            </a:r>
            <a:r>
              <a:rPr sz="1500" b="1" i="0" u="none" dirty="0" err="1">
                <a:solidFill>
                  <a:srgbClr val="1E3A8A"/>
                </a:solidFill>
                <a:latin typeface="Times New Roman"/>
              </a:rPr>
              <a:t>люм</a:t>
            </a:r>
            <a:r>
              <a:rPr sz="1800" b="1" i="0" u="none" dirty="0">
                <a:solidFill>
                  <a:srgbClr val="1E3A8A"/>
                </a:solidFill>
                <a:latin typeface="Times New Roman"/>
              </a:rPr>
              <a:t> = 2ν₀ ⟹ </a:t>
            </a:r>
            <a:r>
              <a:rPr sz="1800" b="1" i="0" u="none" dirty="0" err="1">
                <a:solidFill>
                  <a:srgbClr val="1E3A8A"/>
                </a:solidFill>
                <a:latin typeface="Times New Roman"/>
              </a:rPr>
              <a:t>ν</a:t>
            </a:r>
            <a:r>
              <a:rPr sz="1500" b="1" i="0" u="none" dirty="0" err="1">
                <a:solidFill>
                  <a:srgbClr val="1E3A8A"/>
                </a:solidFill>
                <a:latin typeface="Times New Roman"/>
              </a:rPr>
              <a:t>погл</a:t>
            </a:r>
            <a:r>
              <a:rPr sz="1800" b="1" i="0" u="none" dirty="0">
                <a:solidFill>
                  <a:srgbClr val="1E3A8A"/>
                </a:solidFill>
                <a:latin typeface="Times New Roman"/>
              </a:rPr>
              <a:t> - </a:t>
            </a:r>
            <a:r>
              <a:rPr sz="1800" b="1" i="0" u="none" dirty="0" err="1">
                <a:solidFill>
                  <a:srgbClr val="1E3A8A"/>
                </a:solidFill>
                <a:latin typeface="Times New Roman"/>
              </a:rPr>
              <a:t>ν</a:t>
            </a:r>
            <a:r>
              <a:rPr sz="1500" b="1" i="0" u="none" dirty="0" err="1">
                <a:solidFill>
                  <a:srgbClr val="1E3A8A"/>
                </a:solidFill>
                <a:latin typeface="Times New Roman"/>
              </a:rPr>
              <a:t>люм</a:t>
            </a:r>
            <a:r>
              <a:rPr sz="1800" b="1" i="0" u="none" dirty="0">
                <a:solidFill>
                  <a:srgbClr val="1E3A8A"/>
                </a:solidFill>
                <a:latin typeface="Times New Roman"/>
              </a:rPr>
              <a:t> = 2(</a:t>
            </a:r>
            <a:r>
              <a:rPr sz="1800" b="1" i="0" u="none" dirty="0" err="1">
                <a:solidFill>
                  <a:srgbClr val="1E3A8A"/>
                </a:solidFill>
                <a:latin typeface="Times New Roman"/>
              </a:rPr>
              <a:t>ν</a:t>
            </a:r>
            <a:r>
              <a:rPr sz="1500" b="1" i="0" u="none" dirty="0" err="1">
                <a:solidFill>
                  <a:srgbClr val="1E3A8A"/>
                </a:solidFill>
                <a:latin typeface="Times New Roman"/>
              </a:rPr>
              <a:t>погл</a:t>
            </a:r>
            <a:r>
              <a:rPr sz="1800" b="1" i="0" u="none" dirty="0">
                <a:solidFill>
                  <a:srgbClr val="1E3A8A"/>
                </a:solidFill>
                <a:latin typeface="Times New Roman"/>
              </a:rPr>
              <a:t> - </a:t>
            </a:r>
            <a:r>
              <a:rPr sz="1800" b="1" i="0" u="none" dirty="0" err="1">
                <a:solidFill>
                  <a:srgbClr val="1E3A8A"/>
                </a:solidFill>
                <a:latin typeface="Times New Roman"/>
              </a:rPr>
              <a:t>ν</a:t>
            </a:r>
            <a:r>
              <a:rPr sz="1800" b="1" i="0" u="none" dirty="0">
                <a:solidFill>
                  <a:srgbClr val="1E3A8A"/>
                </a:solidFill>
                <a:latin typeface="Times New Roman"/>
              </a:rPr>
              <a:t>₀)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3331444"/>
            <a:ext cx="642580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1E293B"/>
                </a:solidFill>
                <a:latin typeface="Times New Roman"/>
              </a:rPr>
              <a:t>Симметрия</a:t>
            </a:r>
            <a:r>
              <a:rPr sz="15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500" b="1" i="0" u="none" dirty="0" err="1">
                <a:solidFill>
                  <a:srgbClr val="1E293B"/>
                </a:solidFill>
                <a:latin typeface="Times New Roman"/>
              </a:rPr>
              <a:t>шарты</a:t>
            </a:r>
            <a:r>
              <a:rPr sz="1500" b="1" i="0" u="none" dirty="0">
                <a:solidFill>
                  <a:srgbClr val="1E293B"/>
                </a:solidFill>
                <a:latin typeface="Times New Roman"/>
              </a:rPr>
              <a:t> (1.5.15)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3716496"/>
            <a:ext cx="499110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275" b="0" i="0" u="none" dirty="0" err="1">
                <a:solidFill>
                  <a:srgbClr val="475569"/>
                </a:solidFill>
                <a:latin typeface="Times New Roman"/>
              </a:rPr>
              <a:t>ρ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*(E*</a:t>
            </a:r>
            <a:r>
              <a:rPr sz="1200" b="0" i="0" u="none" dirty="0" err="1">
                <a:solidFill>
                  <a:srgbClr val="475569"/>
                </a:solidFill>
                <a:latin typeface="Times New Roman"/>
              </a:rPr>
              <a:t>кол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) =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ρ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(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E</a:t>
            </a:r>
            <a:r>
              <a:rPr sz="1200" b="0" i="0" u="none" dirty="0" err="1">
                <a:solidFill>
                  <a:srgbClr val="475569"/>
                </a:solidFill>
                <a:latin typeface="Times New Roman"/>
              </a:rPr>
              <a:t>кол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) —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негізгі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және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қозған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күйлердегі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тербелмелі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деңгейлердің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орналасуы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бірдей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болуы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керек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.</a:t>
            </a:r>
            <a:endParaRPr sz="1275" b="0" i="0" u="none" dirty="0">
              <a:solidFill>
                <a:srgbClr val="475569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47725" y="4807226"/>
            <a:ext cx="57435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1E293B"/>
                </a:solidFill>
                <a:latin typeface="Times New Roman"/>
              </a:rPr>
              <a:t>Тәжірибелік</a:t>
            </a:r>
            <a:r>
              <a:rPr sz="15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500" b="1" i="0" u="none" dirty="0" err="1">
                <a:solidFill>
                  <a:srgbClr val="1E293B"/>
                </a:solidFill>
                <a:latin typeface="Times New Roman"/>
              </a:rPr>
              <a:t>дәлелдеу</a:t>
            </a:r>
            <a:r>
              <a:rPr sz="1500" b="1" i="0" u="none" dirty="0">
                <a:solidFill>
                  <a:srgbClr val="1E293B"/>
                </a:solidFill>
                <a:latin typeface="Times New Roman"/>
              </a:rPr>
              <a:t> (16-сурет)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7725" y="5205936"/>
            <a:ext cx="4991100" cy="4460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Родамин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6Ж,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флуоресцеин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родулин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оранжевый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ерітінділерінде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Δν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(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νпогл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түзу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сызықты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тәуелділікті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көрсетеді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pic>
        <p:nvPicPr>
          <p:cNvPr id="15" name="Рисунок 14" descr="Изображение выглядит как текст, диаграмма, линия, Шрифт&#10;&#10;Автоматически созданное описание">
            <a:extLst>
              <a:ext uri="{FF2B5EF4-FFF2-40B4-BE49-F238E27FC236}">
                <a16:creationId xmlns:a16="http://schemas.microsoft.com/office/drawing/2014/main" id="{4DED76C0-552B-47AB-60D8-9A7F1BAE02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553" y="3255167"/>
            <a:ext cx="3117320" cy="27293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452" y="4273052"/>
            <a:ext cx="3530649" cy="2185266"/>
          </a:xfrm>
          <a:prstGeom prst="roundRect">
            <a:avLst>
              <a:gd name="adj" fmla="val 5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30675" y="4292102"/>
            <a:ext cx="3530649" cy="2166216"/>
          </a:xfrm>
          <a:prstGeom prst="roundRect">
            <a:avLst>
              <a:gd name="adj" fmla="val 5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99523" y="4273052"/>
            <a:ext cx="3530649" cy="2147166"/>
          </a:xfrm>
          <a:prstGeom prst="roundRect">
            <a:avLst>
              <a:gd name="adj" fmla="val 5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9. Айналық симметрияның микроскопиялық моделдері (17-сурет)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4460825"/>
            <a:ext cx="2777492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а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)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Гармоникалық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осциллятор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7725" y="4911077"/>
            <a:ext cx="3149649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Деңгейлер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эквидистантты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Жұтылу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мен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люминесценция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спектрлерінде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қатаң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айналық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симметрия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орындалады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68874" y="4480516"/>
            <a:ext cx="3018327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 dirty="0" err="1">
                <a:solidFill>
                  <a:srgbClr val="1E293B"/>
                </a:solidFill>
                <a:latin typeface="Times New Roman"/>
              </a:rPr>
              <a:t>б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)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Ангармоникалық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осциллятор</a:t>
            </a:r>
            <a:endParaRPr sz="15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68874" y="4915150"/>
            <a:ext cx="3149649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Деңгейлер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аралығы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тарайды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,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бірақ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екі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күйде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де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бірдей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Симметрия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заңы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толық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сақталады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0022" y="4448100"/>
            <a:ext cx="2307298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в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)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Асимметриялық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жүйе</a:t>
            </a:r>
            <a:endParaRPr sz="1600" b="1" i="0" u="none" dirty="0">
              <a:solidFill>
                <a:srgbClr val="1E293B"/>
              </a:solidFill>
              <a:latin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90022" y="4915149"/>
            <a:ext cx="3149649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Төменгі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және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жоғарғы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күйлердің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тербелмелі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деңгейлері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әртүрлі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.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Айналық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симметрия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600" b="0" i="0" u="none" dirty="0" err="1">
                <a:solidFill>
                  <a:srgbClr val="475569"/>
                </a:solidFill>
                <a:latin typeface="Times New Roman"/>
              </a:rPr>
              <a:t>бұзылады</a:t>
            </a:r>
            <a:r>
              <a:rPr sz="16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pic>
        <p:nvPicPr>
          <p:cNvPr id="14" name="Рисунок 13" descr="Изображение выглядит как зарисовка, диаграмма, линия, Параллельный&#10;&#10;Автоматически созданное описание">
            <a:extLst>
              <a:ext uri="{FF2B5EF4-FFF2-40B4-BE49-F238E27FC236}">
                <a16:creationId xmlns:a16="http://schemas.microsoft.com/office/drawing/2014/main" id="{E1CF01D3-D303-2120-746D-5500CAADD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218" y="1107356"/>
            <a:ext cx="7473122" cy="29654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634544"/>
            <a:ext cx="5334000" cy="2360442"/>
          </a:xfrm>
          <a:prstGeom prst="roundRect">
            <a:avLst>
              <a:gd name="adj" fmla="val 3980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400800" y="4994986"/>
            <a:ext cx="5334000" cy="1243905"/>
          </a:xfrm>
          <a:prstGeom prst="roundRect">
            <a:avLst>
              <a:gd name="adj" fmla="val 61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47725" y="3315592"/>
            <a:ext cx="4857750" cy="594270"/>
          </a:xfrm>
          <a:prstGeom prst="roundRect">
            <a:avLst>
              <a:gd name="adj" fmla="val 9616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47725" y="3315592"/>
            <a:ext cx="38100" cy="59427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10. Спектрлерге температураның әсері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2898379"/>
            <a:ext cx="3251659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Сәулелену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қабілеті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қатысы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(1.5.18)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9106" y="3467992"/>
            <a:ext cx="5614987" cy="2894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 dirty="0" err="1">
                <a:solidFill>
                  <a:srgbClr val="1E3A8A"/>
                </a:solidFill>
                <a:latin typeface="Times New Roman"/>
              </a:rPr>
              <a:t>I</a:t>
            </a:r>
            <a:r>
              <a:rPr sz="1374" b="1" i="0" u="none" dirty="0" err="1">
                <a:solidFill>
                  <a:srgbClr val="1E3A8A"/>
                </a:solidFill>
                <a:latin typeface="Times New Roman"/>
              </a:rPr>
              <a:t>кв</a:t>
            </a:r>
            <a:r>
              <a:rPr sz="1650" b="1" i="0" u="none" dirty="0">
                <a:solidFill>
                  <a:srgbClr val="1E3A8A"/>
                </a:solidFill>
                <a:latin typeface="Times New Roman"/>
              </a:rPr>
              <a:t> / A = const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3986063"/>
            <a:ext cx="4953000" cy="45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Сәулелік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және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жұту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қабілеттерінің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қатынасы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сыртқы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әсерлерге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қарамастан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тұрақты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болып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қалады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10703" y="5153024"/>
            <a:ext cx="3210623" cy="246221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Температуралық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</a:t>
            </a:r>
            <a:r>
              <a:rPr sz="1600" b="1" i="0" u="none" dirty="0" err="1">
                <a:solidFill>
                  <a:srgbClr val="1E293B"/>
                </a:solidFill>
                <a:latin typeface="Times New Roman"/>
              </a:rPr>
              <a:t>ығысу</a:t>
            </a:r>
            <a:r>
              <a:rPr sz="1600" b="1" i="0" u="none" dirty="0">
                <a:solidFill>
                  <a:srgbClr val="1E293B"/>
                </a:solidFill>
                <a:latin typeface="Times New Roman"/>
              </a:rPr>
              <a:t> (19-сурет)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29400" y="5557283"/>
            <a:ext cx="4953000" cy="4460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3,6-диаминоакридин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гидрохлоридін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қыздырғанда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(-100°C-тан +100°C-қа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дейін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)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таза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электрондық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өту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жиілігі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айқын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 </a:t>
            </a:r>
            <a:r>
              <a:rPr sz="1400" b="0" i="0" u="none" dirty="0" err="1">
                <a:solidFill>
                  <a:srgbClr val="475569"/>
                </a:solidFill>
                <a:latin typeface="Times New Roman"/>
              </a:rPr>
              <a:t>өзгереді</a:t>
            </a:r>
            <a:r>
              <a:rPr sz="1400" b="0" i="0" u="none" dirty="0">
                <a:solidFill>
                  <a:srgbClr val="475569"/>
                </a:solidFill>
                <a:latin typeface="Times New Roman"/>
              </a:rPr>
              <a:t>.</a:t>
            </a:r>
          </a:p>
        </p:txBody>
      </p:sp>
      <p:pic>
        <p:nvPicPr>
          <p:cNvPr id="14" name="Рисунок 13" descr="Изображение выглядит как зарисовка, рисунок, диаграмма, линия&#10;&#10;Автоматически созданное описание">
            <a:extLst>
              <a:ext uri="{FF2B5EF4-FFF2-40B4-BE49-F238E27FC236}">
                <a16:creationId xmlns:a16="http://schemas.microsoft.com/office/drawing/2014/main" id="{5BD2EB34-42B5-F425-7349-985A0F059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711" y="1445728"/>
            <a:ext cx="3603668" cy="33977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870745"/>
            <a:ext cx="10972800" cy="619125"/>
          </a:xfrm>
          <a:prstGeom prst="roundRect">
            <a:avLst>
              <a:gd name="adj" fmla="val 923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870745"/>
            <a:ext cx="38100" cy="61912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832770"/>
            <a:ext cx="5372100" cy="1243905"/>
          </a:xfrm>
          <a:prstGeom prst="roundRect">
            <a:avLst>
              <a:gd name="adj" fmla="val 61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3832770"/>
            <a:ext cx="5372100" cy="1243905"/>
          </a:xfrm>
          <a:prstGeom prst="roundRect">
            <a:avLst>
              <a:gd name="adj" fmla="val 61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11. Д.И. Блохинцевтің кванттық-механикалық түзетуі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364134"/>
            <a:ext cx="11582400" cy="2399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Д.И. Блохинцев айналық симметрия ережесін кванттық механика тұрғысынан нақтылады: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66700" y="3023145"/>
            <a:ext cx="12725400" cy="3143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1" i="0" u="none">
                <a:solidFill>
                  <a:srgbClr val="1E3A8A"/>
                </a:solidFill>
                <a:latin typeface="Times New Roman"/>
              </a:rPr>
              <a:t>α(ν)/ν және I(ν)/ν⁴ функциялары айналы-симметриялы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4070895"/>
            <a:ext cx="642580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Кванттық интенсивтілік қатысы (1.5.17)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4385220"/>
            <a:ext cx="6119812" cy="259258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275" b="0" i="0" u="none">
                <a:solidFill>
                  <a:srgbClr val="475569"/>
                </a:solidFill>
                <a:latin typeface="Times New Roman"/>
              </a:rPr>
              <a:t>I</a:t>
            </a:r>
            <a:r>
              <a:rPr sz="1062" b="0" i="0" u="none">
                <a:solidFill>
                  <a:srgbClr val="475569"/>
                </a:solidFill>
                <a:latin typeface="Times New Roman"/>
              </a:rPr>
              <a:t>изл.кв</a:t>
            </a:r>
            <a:r>
              <a:rPr sz="1275" b="0" i="0" u="none">
                <a:solidFill>
                  <a:srgbClr val="475569"/>
                </a:solidFill>
                <a:latin typeface="Times New Roman"/>
              </a:rPr>
              <a:t> / α</a:t>
            </a:r>
            <a:r>
              <a:rPr sz="1062" b="0" i="0" u="none">
                <a:solidFill>
                  <a:srgbClr val="475569"/>
                </a:solidFill>
                <a:latin typeface="Times New Roman"/>
              </a:rPr>
              <a:t>погл</a:t>
            </a:r>
            <a:r>
              <a:rPr sz="1275" b="0" i="0" u="none">
                <a:solidFill>
                  <a:srgbClr val="475569"/>
                </a:solidFill>
                <a:latin typeface="Times New Roman"/>
              </a:rPr>
              <a:t> = a (тұрақты көбейткіш)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8425" y="4070895"/>
            <a:ext cx="57435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Ауытқулар ауқымы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8425" y="4385220"/>
            <a:ext cx="4991100" cy="45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275" b="0" i="0" u="none">
                <a:solidFill>
                  <a:srgbClr val="475569"/>
                </a:solidFill>
                <a:latin typeface="Times New Roman"/>
              </a:rPr>
              <a:t>Көптеген кең жолақты молекулалық спектрлер үшін бұл түзету сипатты бұзбайды, бірақ өте дәл есептеулерде ескеріледі.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883396"/>
            <a:ext cx="10972800" cy="593675"/>
          </a:xfrm>
          <a:prstGeom prst="roundRect">
            <a:avLst>
              <a:gd name="adj" fmla="val 9626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09600" y="2883396"/>
            <a:ext cx="38100" cy="5936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09600" y="3819971"/>
            <a:ext cx="5372100" cy="1243905"/>
          </a:xfrm>
          <a:prstGeom prst="roundRect">
            <a:avLst>
              <a:gd name="adj" fmla="val 61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210300" y="3819971"/>
            <a:ext cx="5372100" cy="1243905"/>
          </a:xfrm>
          <a:prstGeom prst="roundRect">
            <a:avLst>
              <a:gd name="adj" fmla="val 6125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12. Б.И. Степановтың универсалды қатысы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376785"/>
            <a:ext cx="11582400" cy="2399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sz="1350" b="0" i="0" u="none">
                <a:solidFill>
                  <a:srgbClr val="334155"/>
                </a:solidFill>
                <a:latin typeface="Times New Roman"/>
              </a:rPr>
              <a:t>Жұтылу және люминесценция спектрлері арасындағы термодинамикалық байланыс (1.5.19):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266700" y="3035796"/>
            <a:ext cx="12725400" cy="2888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>
                <a:solidFill>
                  <a:srgbClr val="1E3A8A"/>
                </a:solidFill>
                <a:latin typeface="Times New Roman"/>
              </a:rPr>
              <a:t>(w</a:t>
            </a:r>
            <a:r>
              <a:rPr sz="1374" b="1" i="0" u="none">
                <a:solidFill>
                  <a:srgbClr val="1E3A8A"/>
                </a:solidFill>
                <a:latin typeface="Times New Roman"/>
              </a:rPr>
              <a:t>т.исп</a:t>
            </a:r>
            <a:r>
              <a:rPr sz="1650" b="1" i="0" u="none">
                <a:solidFill>
                  <a:srgbClr val="1E3A8A"/>
                </a:solidFill>
                <a:latin typeface="Times New Roman"/>
              </a:rPr>
              <a:t> / A) = (hν³ / π²c³) · [1 / (exp(hν/kT) - 1)] = 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7725" y="4058096"/>
            <a:ext cx="6425803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Термодинамикалық тепе-теңдік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7725" y="4372421"/>
            <a:ext cx="4991100" cy="45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275" b="0" i="0" u="none">
                <a:solidFill>
                  <a:srgbClr val="475569"/>
                </a:solidFill>
                <a:latin typeface="Times New Roman"/>
              </a:rPr>
              <a:t>Жұтылу мен люминесценция арасында бірінші электрондық күйдің тербелмелі деңгейлері бойынша Больцман үлестірілуі орнайды.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8425" y="4058096"/>
            <a:ext cx="57435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Кирхгоф заңымен байланысы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8425" y="4372421"/>
            <a:ext cx="4991100" cy="45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275" b="0" i="0" u="none">
                <a:solidFill>
                  <a:srgbClr val="475569"/>
                </a:solidFill>
                <a:latin typeface="Times New Roman"/>
              </a:rPr>
              <a:t>Степанов қатысы Кирхгофтың жылулық сәулелену заңын люминесцириялайтын жүйелерге жалпылайды.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0460"/>
            <a:ext cx="10972800" cy="190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2985045"/>
            <a:ext cx="3530649" cy="1470570"/>
          </a:xfrm>
          <a:prstGeom prst="roundRect">
            <a:avLst>
              <a:gd name="adj" fmla="val 5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30749" y="2985045"/>
            <a:ext cx="3530649" cy="1470570"/>
          </a:xfrm>
          <a:prstGeom prst="roundRect">
            <a:avLst>
              <a:gd name="adj" fmla="val 5181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051899" y="2871787"/>
            <a:ext cx="3530649" cy="1697235"/>
          </a:xfrm>
          <a:prstGeom prst="roundRect">
            <a:avLst>
              <a:gd name="adj" fmla="val 4489"/>
            </a:avLst>
          </a:prstGeom>
          <a:solidFill>
            <a:srgbClr val="F8FAFC"/>
          </a:solidFill>
          <a:ln w="9525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09600" y="457200"/>
            <a:ext cx="11582400" cy="31611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2340"/>
              </a:lnSpc>
            </a:pPr>
            <a:r>
              <a:rPr sz="1950" b="1" i="0" u="none">
                <a:solidFill>
                  <a:srgbClr val="0F172A"/>
                </a:solidFill>
                <a:latin typeface="Times New Roman"/>
              </a:rPr>
              <a:t>13. Квазисызықты спектрлер (Шпольский эффектісі)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7725" y="3223170"/>
            <a:ext cx="40088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Төмен температура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537495"/>
            <a:ext cx="3149649" cy="6799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275" b="0" i="0" u="none">
                <a:solidFill>
                  <a:srgbClr val="475569"/>
                </a:solidFill>
                <a:latin typeface="Times New Roman"/>
              </a:rPr>
              <a:t>Сұйық азот пен гелий температурасында (77K – 4.2K) кең жолақтар тар квазисызықтарға ыдырайды.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68874" y="3223170"/>
            <a:ext cx="4008899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Кристалдық матрица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68874" y="3537495"/>
            <a:ext cx="3149649" cy="6799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275" b="0" i="0" u="none">
                <a:solidFill>
                  <a:srgbClr val="475569"/>
                </a:solidFill>
                <a:latin typeface="Times New Roman"/>
              </a:rPr>
              <a:t>Зерттелетін органикалық молекулалар сәйкес келетін n-парафиндердің бейтарап матрицасына енгізіледі.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90024" y="3109912"/>
            <a:ext cx="3901975" cy="219075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/>
            <a:r>
              <a:rPr sz="1500" b="1" i="0" u="none">
                <a:solidFill>
                  <a:srgbClr val="1E293B"/>
                </a:solidFill>
                <a:latin typeface="Times New Roman"/>
              </a:rPr>
              <a:t>Мультиплетті құрылым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0024" y="3424237"/>
            <a:ext cx="3149649" cy="9066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785"/>
              </a:lnSpc>
            </a:pPr>
            <a:r>
              <a:rPr sz="1275" b="0" i="0" u="none">
                <a:solidFill>
                  <a:srgbClr val="475569"/>
                </a:solidFill>
                <a:latin typeface="Times New Roman"/>
              </a:rPr>
              <a:t>Спектрлерде айқын электронды-тербелмелі мультиплеттер байқалып, молекуланың тербеліс жиіліктерін дәл анықтауға мүмкіндік береді.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810250" y="4889152"/>
            <a:ext cx="571500" cy="28575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-381000" y="1940272"/>
            <a:ext cx="12954000" cy="43428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>
              <a:lnSpc>
                <a:spcPts val="3420"/>
              </a:lnSpc>
            </a:pPr>
            <a:r>
              <a:rPr sz="2850" b="1" i="0" u="none">
                <a:solidFill>
                  <a:srgbClr val="FFFFFF"/>
                </a:solidFill>
                <a:latin typeface="Times New Roman"/>
              </a:rPr>
              <a:t>Қорытынды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2603152"/>
            <a:ext cx="9525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0" i="0" u="none">
                <a:solidFill>
                  <a:srgbClr val="94A3B8"/>
                </a:solidFill>
                <a:latin typeface="Times New Roman"/>
              </a:rPr>
              <a:t>• </a:t>
            </a:r>
            <a:r>
              <a:rPr sz="1500" b="1" i="0" u="none">
                <a:solidFill>
                  <a:srgbClr val="94A3B8"/>
                </a:solidFill>
                <a:latin typeface="Times New Roman"/>
              </a:rPr>
              <a:t>Стокс заңы</a:t>
            </a:r>
            <a:r>
              <a:rPr sz="1500" b="0" i="0" u="none">
                <a:solidFill>
                  <a:srgbClr val="94A3B8"/>
                </a:solidFill>
                <a:latin typeface="Times New Roman"/>
              </a:rPr>
              <a:t> мен </a:t>
            </a:r>
            <a:r>
              <a:rPr sz="1500" b="1" i="0" u="none">
                <a:solidFill>
                  <a:srgbClr val="94A3B8"/>
                </a:solidFill>
                <a:latin typeface="Times New Roman"/>
              </a:rPr>
              <a:t>Левшиннің айналық симметриясы</a:t>
            </a:r>
            <a:r>
              <a:rPr sz="1500" b="0" i="0" u="none">
                <a:solidFill>
                  <a:srgbClr val="94A3B8"/>
                </a:solidFill>
                <a:latin typeface="Times New Roman"/>
              </a:rPr>
              <a:t> молекулалардағы электронды-тербелмелі өтулердің негізгі энергетикалық заңдылықтарын сипаттайды.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3500" y="3327052"/>
            <a:ext cx="9525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0" i="0" u="none">
                <a:solidFill>
                  <a:srgbClr val="94A3B8"/>
                </a:solidFill>
                <a:latin typeface="Times New Roman"/>
              </a:rPr>
              <a:t>• </a:t>
            </a:r>
            <a:r>
              <a:rPr sz="1500" b="1" i="0" u="none">
                <a:solidFill>
                  <a:srgbClr val="94A3B8"/>
                </a:solidFill>
                <a:latin typeface="Times New Roman"/>
              </a:rPr>
              <a:t>Степановтың универсалды қатысы</a:t>
            </a:r>
            <a:r>
              <a:rPr sz="1500" b="0" i="0" u="none">
                <a:solidFill>
                  <a:srgbClr val="94A3B8"/>
                </a:solidFill>
                <a:latin typeface="Times New Roman"/>
              </a:rPr>
              <a:t> люминесценцияны термодинамикалық тепе-теңдік заңдарымен байланыстырады.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3500" y="4050952"/>
            <a:ext cx="9525000" cy="533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sz="1500" b="0" i="0" u="none">
                <a:solidFill>
                  <a:srgbClr val="94A3B8"/>
                </a:solidFill>
                <a:latin typeface="Times New Roman"/>
              </a:rPr>
              <a:t>• </a:t>
            </a:r>
            <a:r>
              <a:rPr sz="1500" b="1" i="0" u="none">
                <a:solidFill>
                  <a:srgbClr val="94A3B8"/>
                </a:solidFill>
                <a:latin typeface="Times New Roman"/>
              </a:rPr>
              <a:t>Шпольский эффектісі</a:t>
            </a:r>
            <a:r>
              <a:rPr sz="1500" b="0" i="0" u="none">
                <a:solidFill>
                  <a:srgbClr val="94A3B8"/>
                </a:solidFill>
                <a:latin typeface="Times New Roman"/>
              </a:rPr>
              <a:t> күрделі органикалық қосылыстардың құрылымын жоғары дәлдікпен спектрлік талдауға мүмкіндік береді.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950</Words>
  <Application>Microsoft Macintosh PowerPoint</Application>
  <PresentationFormat>Широкоэкранный</PresentationFormat>
  <Paragraphs>97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Жумабаева Айкөркем Жаксылыкқызы</cp:lastModifiedBy>
  <cp:revision>2</cp:revision>
  <dcterms:created xsi:type="dcterms:W3CDTF">2013-01-27T09:14:16Z</dcterms:created>
  <dcterms:modified xsi:type="dcterms:W3CDTF">2026-09-26T03:16:50Z</dcterms:modified>
  <cp:category/>
</cp:coreProperties>
</file>