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53"/>
  </p:normalViewPr>
  <p:slideViewPr>
    <p:cSldViewPr snapToGrid="0" snapToObjects="1">
      <p:cViewPr varScale="1">
        <p:scale>
          <a:sx n="113" d="100"/>
          <a:sy n="113" d="100"/>
        </p:scale>
        <p:origin x="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292798"/>
            <a:ext cx="10972800" cy="628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4292798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2136576"/>
            <a:ext cx="9701212" cy="9746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3200" b="1" i="0" u="none" dirty="0" err="1">
                <a:solidFill>
                  <a:sysClr val="windowText" lastClr="000000"/>
                </a:solidFill>
                <a:latin typeface="Times New Roman"/>
              </a:rPr>
              <a:t>Люминесценция</a:t>
            </a:r>
            <a:r>
              <a:rPr sz="3200" b="1" i="0" u="none" dirty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sz="3200" b="1" i="0" u="none" dirty="0" err="1">
                <a:solidFill>
                  <a:sysClr val="windowText" lastClr="000000"/>
                </a:solidFill>
                <a:latin typeface="Times New Roman"/>
              </a:rPr>
              <a:t>түрлері</a:t>
            </a:r>
            <a:r>
              <a:rPr sz="3200" b="1" i="0" u="none" dirty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sz="3200" b="1" i="0" u="none" dirty="0" err="1">
                <a:solidFill>
                  <a:sysClr val="windowText" lastClr="000000"/>
                </a:solidFill>
                <a:latin typeface="Times New Roman"/>
              </a:rPr>
              <a:t>және</a:t>
            </a:r>
            <a:r>
              <a:rPr sz="3200" b="1" i="0" u="none" dirty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sz="3200" b="1" i="0" u="none" dirty="0" err="1">
                <a:solidFill>
                  <a:sysClr val="windowText" lastClr="000000"/>
                </a:solidFill>
                <a:latin typeface="Times New Roman"/>
              </a:rPr>
              <a:t>олардың</a:t>
            </a:r>
            <a:r>
              <a:rPr sz="3200" b="1" i="0" u="none" dirty="0">
                <a:solidFill>
                  <a:sysClr val="windowText" lastClr="000000"/>
                </a:solidFill>
                <a:latin typeface="Times New Roman"/>
              </a:rPr>
              <a:t> </a:t>
            </a:r>
            <a:r>
              <a:rPr sz="3200" b="1" i="0" u="none" dirty="0" err="1">
                <a:solidFill>
                  <a:sysClr val="windowText" lastClr="000000"/>
                </a:solidFill>
                <a:latin typeface="Times New Roman"/>
              </a:rPr>
              <a:t>классификациясы</a:t>
            </a:r>
            <a:endParaRPr sz="3200" b="1" i="0" u="none" dirty="0">
              <a:solidFill>
                <a:sysClr val="windowText" lastClr="000000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325117"/>
            <a:ext cx="819150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Флуоресценция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мен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фосфоресценция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: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қозу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табиғаты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,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негізгі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айырмашылықтары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және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физикалық</a:t>
            </a:r>
            <a:r>
              <a:rPr sz="1650" b="0" i="0" u="none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chemeClr val="tx2">
                    <a:lumMod val="75000"/>
                  </a:schemeClr>
                </a:solidFill>
                <a:latin typeface="Times New Roman"/>
              </a:rPr>
              <a:t>механизмдері</a:t>
            </a:r>
            <a:endParaRPr sz="1650" b="0" i="0" u="none" dirty="0">
              <a:solidFill>
                <a:schemeClr val="tx2">
                  <a:lumMod val="75000"/>
                </a:schemeClr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129837" y="490537"/>
            <a:ext cx="1452562" cy="28575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466975"/>
            <a:ext cx="5657850" cy="2447925"/>
          </a:xfrm>
          <a:prstGeom prst="roundRect">
            <a:avLst>
              <a:gd name="adj" fmla="val 311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466975"/>
            <a:ext cx="38100" cy="2447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72250" y="2443162"/>
            <a:ext cx="5010150" cy="1152525"/>
          </a:xfrm>
          <a:prstGeom prst="roundRect">
            <a:avLst>
              <a:gd name="adj" fmla="val 661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72250" y="3786187"/>
            <a:ext cx="5010150" cy="1152525"/>
          </a:xfrm>
          <a:prstGeom prst="roundRect">
            <a:avLst>
              <a:gd name="adj" fmla="val 661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850" y="2681287"/>
            <a:ext cx="171450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850" y="4024312"/>
            <a:ext cx="19050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0081924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Times New Roman"/>
              </a:rPr>
              <a:t>Люминесценцияның анықтамасы мен физикалық мәні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2237" y="547687"/>
            <a:ext cx="1243012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Times New Roman"/>
              </a:rPr>
              <a:t>01 / Негізгі ұғым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2771775"/>
            <a:ext cx="657582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Люминесценция дегеніміз не?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171825"/>
            <a:ext cx="51054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Заттың қоздыру энергиясын жұтып, оның бөлшектерінің (атомдар, молекулалар, иондар) қалыпты күйден қозған электрондық күйге өтуі нәтижесінде туындайтын </a:t>
            </a:r>
            <a:r>
              <a:rPr sz="1350" b="1" i="0" u="none">
                <a:solidFill>
                  <a:srgbClr val="334155"/>
                </a:solidFill>
                <a:latin typeface="Times New Roman"/>
              </a:rPr>
              <a:t>артық сәулеленуі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95750"/>
            <a:ext cx="51054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Times New Roman"/>
              </a:rPr>
              <a:t>Қозған бөлшектер бастапқы қалыпты күйіне қайта оралғанда фотон кванттарын бөліп шығарады.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00850" y="2671762"/>
            <a:ext cx="5391150" cy="219075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Тепе-теңдіксіз процесс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00850" y="2967037"/>
            <a:ext cx="4648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Бұл «салқын жарқырау». Сәулелену соңында молекула ұзақ уақыт бойы қозбаған күйде қала алады.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00850" y="4014787"/>
            <a:ext cx="5391150" cy="219075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Энергия түрленуі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00850" y="4310062"/>
            <a:ext cx="4648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Жұтылған сыртқы энергия заттың меншікті сәулеленуіне айналады. Бұл оны шағылысу мен шашыраудан айырады.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088760" y="490537"/>
            <a:ext cx="1493639" cy="28575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317402"/>
            <a:ext cx="5353050" cy="2746920"/>
          </a:xfrm>
          <a:prstGeom prst="roundRect">
            <a:avLst>
              <a:gd name="adj" fmla="val 277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29350" y="2043112"/>
            <a:ext cx="5353050" cy="3295501"/>
          </a:xfrm>
          <a:prstGeom prst="roundRect">
            <a:avLst>
              <a:gd name="adj" fmla="val 231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23925" y="4321373"/>
            <a:ext cx="4724400" cy="428625"/>
          </a:xfrm>
          <a:prstGeom prst="roundRect">
            <a:avLst>
              <a:gd name="adj" fmla="val 13333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43675" y="4595663"/>
            <a:ext cx="4724400" cy="428625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641252"/>
            <a:ext cx="20002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75" y="2366962"/>
            <a:ext cx="20002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8603028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Times New Roman"/>
              </a:rPr>
              <a:t>Жарқырау ұзақтығы бойынша классификация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160" y="547687"/>
            <a:ext cx="1284089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Times New Roman"/>
              </a:rPr>
              <a:t>02 / 1-басты белгі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2917477"/>
            <a:ext cx="5905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Times New Roman"/>
              </a:rPr>
              <a:t>Өте жылдам сөнетін жарқырау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4435673"/>
            <a:ext cx="5524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Times New Roman"/>
              </a:rPr>
              <a:t>Сипаттама: Қоздыру көзі сөнген бойда жоғалады.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43675" y="2643187"/>
            <a:ext cx="56483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Times New Roman"/>
              </a:rPr>
              <a:t>Ұзаққа созылатын кейінгі жарқырау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6075" y="4709963"/>
            <a:ext cx="54959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Times New Roman"/>
              </a:rPr>
              <a:t>Сипаттама: Энергияны ұзақ уақыт сақтайды.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8250" y="2631727"/>
            <a:ext cx="230497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 dirty="0" err="1">
                <a:solidFill>
                  <a:srgbClr val="0F172A"/>
                </a:solidFill>
                <a:latin typeface="Times New Roman"/>
              </a:rPr>
              <a:t>Флуоресценция</a:t>
            </a:r>
            <a:endParaRPr sz="195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7275" y="3268950"/>
            <a:ext cx="571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425" y="3269902"/>
            <a:ext cx="5667375" cy="274290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Times New Roman"/>
              </a:rPr>
              <a:t>Өшу ұзақтығы: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τ ~ 10⁻⁹ с (наносекундтар).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7275" y="3543240"/>
            <a:ext cx="571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4425" y="3544192"/>
            <a:ext cx="5667375" cy="274290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Times New Roman"/>
              </a:rPr>
              <a:t>Механизмі: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Қоздыру тоқтасымен лезде тыйылады.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7275" y="3817530"/>
            <a:ext cx="571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4425" y="3818483"/>
            <a:ext cx="5667375" cy="274290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Times New Roman"/>
              </a:rPr>
              <a:t>Өту түрі: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Рұқсат етілген синглет-синглетті өтулер (S₁ → S₀).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0" y="2357437"/>
            <a:ext cx="2511642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 dirty="0" err="1">
                <a:solidFill>
                  <a:srgbClr val="0F172A"/>
                </a:solidFill>
                <a:latin typeface="Times New Roman"/>
              </a:rPr>
              <a:t>Фосфоресценция</a:t>
            </a:r>
            <a:endParaRPr sz="195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77025" y="2994660"/>
            <a:ext cx="571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4175" y="2995612"/>
            <a:ext cx="4629150" cy="54858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Times New Roman"/>
              </a:rPr>
              <a:t>Өшу ұзақтығы: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τ &gt; 10⁻⁶ с (миллисекундтардан сағаттарға дейін).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7025" y="3543240"/>
            <a:ext cx="571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34175" y="3544192"/>
            <a:ext cx="5457825" cy="274290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Times New Roman"/>
              </a:rPr>
              <a:t>Механизмі: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Қоздыру тоқтағаннан кейін де байқалады.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7025" y="3817530"/>
            <a:ext cx="571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34175" y="3818483"/>
            <a:ext cx="4629150" cy="54858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Times New Roman"/>
              </a:rPr>
              <a:t>Өту түрі: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Тыйым салынған триплет-синглетті өтулер (T₁ → S₀).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97925" y="490537"/>
            <a:ext cx="1984474" cy="28575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47937"/>
            <a:ext cx="5334000" cy="2286000"/>
          </a:xfrm>
          <a:prstGeom prst="roundRect">
            <a:avLst>
              <a:gd name="adj" fmla="val 33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2166937"/>
            <a:ext cx="5334000" cy="3048000"/>
          </a:xfrm>
          <a:prstGeom prst="roundRect">
            <a:avLst>
              <a:gd name="adj" fmla="val 25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76300" y="3138487"/>
            <a:ext cx="4800600" cy="190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515100" y="3005137"/>
            <a:ext cx="4800600" cy="190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Times New Roman"/>
              </a:rPr>
              <a:t>Флуоресценция мен Фосфоресценцияның физикалық механизмі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50325" y="547687"/>
            <a:ext cx="1774924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Times New Roman"/>
              </a:rPr>
              <a:t>03 / Кванттық механизм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2814637"/>
            <a:ext cx="514064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Синглеттік күй (Флуоресценция)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309937"/>
            <a:ext cx="60007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• Молекула S₀ негізгі күйден S₁ қозған күйіне ауысады.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3681412"/>
            <a:ext cx="48958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• Электрондардың спиндері антипараллель қалыпта сақталады (спин өзгермейді).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4310062"/>
            <a:ext cx="60007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• Қайта оралу фотон квантын бөлу арқылы </a:t>
            </a:r>
            <a:r>
              <a:rPr sz="1350" b="1" i="0" u="none">
                <a:solidFill>
                  <a:srgbClr val="334155"/>
                </a:solidFill>
                <a:latin typeface="Times New Roman"/>
              </a:rPr>
              <a:t>жылдам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жүреді.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5100" y="2433637"/>
            <a:ext cx="5140642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Триплеттік (Метастабильді) күй (Фосфоресценция)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5100" y="3176587"/>
            <a:ext cx="48958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• Электрон S₁ күйінен спинаралық конверсия арқылы </a:t>
            </a:r>
            <a:r>
              <a:rPr sz="1350" b="1" i="0" u="none">
                <a:solidFill>
                  <a:srgbClr val="334155"/>
                </a:solidFill>
                <a:latin typeface="Times New Roman"/>
              </a:rPr>
              <a:t>M (T₁) метастабильді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деңгейге өтеді.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5100" y="3805237"/>
            <a:ext cx="48958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• Бұл деңгейден S₀ негізгі күйге өту кванттық механикада тыйым салынған.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5100" y="4433887"/>
            <a:ext cx="48958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• Молекула M деңгейінде ұзақ болып, жылулық қозғалыс арқылы баяу сәуле шығарады.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629179" y="490537"/>
            <a:ext cx="1953220" cy="28575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71762"/>
            <a:ext cx="2584995" cy="2038350"/>
          </a:xfrm>
          <a:prstGeom prst="roundRect">
            <a:avLst>
              <a:gd name="adj" fmla="val 373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385095" y="2771775"/>
            <a:ext cx="2584995" cy="1838325"/>
          </a:xfrm>
          <a:prstGeom prst="roundRect">
            <a:avLst>
              <a:gd name="adj" fmla="val 41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60591" y="2771775"/>
            <a:ext cx="2646461" cy="1838325"/>
          </a:xfrm>
          <a:prstGeom prst="roundRect">
            <a:avLst>
              <a:gd name="adj" fmla="val 41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997553" y="2771775"/>
            <a:ext cx="2584995" cy="1838325"/>
          </a:xfrm>
          <a:prstGeom prst="roundRect">
            <a:avLst>
              <a:gd name="adj" fmla="val 41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2909887"/>
            <a:ext cx="2667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220" y="3009900"/>
            <a:ext cx="2667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8716" y="3009900"/>
            <a:ext cx="2667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5678" y="3009900"/>
            <a:ext cx="266700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761306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Times New Roman"/>
              </a:rPr>
              <a:t>Қозу табиғаты бойынша түрлері (1-бөлім)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1579" y="547687"/>
            <a:ext cx="174367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Times New Roman"/>
              </a:rPr>
              <a:t>04 / Сыртқы факторлар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176587"/>
            <a:ext cx="276772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Фотолюминесценция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3471862"/>
            <a:ext cx="2203995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Жарық кванттарының (көрінетін немесе УК сәулелер) жұтылуынан туындайды. Атомдық флуоресценция кіреді.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23220" y="3276600"/>
            <a:ext cx="276772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Катодолюминесценция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3220" y="3571875"/>
            <a:ext cx="220399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Жылдам электрондар (катодтық сәулелер) ағынының соқтығысуынан пайда болатын жарқырау.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8716" y="3276600"/>
            <a:ext cx="284840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Рентгенолюминесценция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98716" y="3571875"/>
            <a:ext cx="2265461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Рентген сәулелерінің жоғары энергиялы кванттарының әсерінен заттардың жарық шығаруы.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678" y="3276600"/>
            <a:ext cx="276772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Радиолюминесценция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678" y="3571875"/>
            <a:ext cx="220399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Радиоактивті ыдырау өнімдері (ядролық бөлшектер) мен ғарыштық сәулелер әсерінен жүреді.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654926" y="490537"/>
            <a:ext cx="1927473" cy="28575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771775"/>
            <a:ext cx="2596157" cy="1838325"/>
          </a:xfrm>
          <a:prstGeom prst="roundRect">
            <a:avLst>
              <a:gd name="adj" fmla="val 41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396257" y="2771775"/>
            <a:ext cx="2398365" cy="1838325"/>
          </a:xfrm>
          <a:prstGeom prst="roundRect">
            <a:avLst>
              <a:gd name="adj" fmla="val 41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85123" y="2771775"/>
            <a:ext cx="2398365" cy="1838325"/>
          </a:xfrm>
          <a:prstGeom prst="roundRect">
            <a:avLst>
              <a:gd name="adj" fmla="val 41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573988" y="2871787"/>
            <a:ext cx="3008411" cy="1638300"/>
          </a:xfrm>
          <a:prstGeom prst="roundRect">
            <a:avLst>
              <a:gd name="adj" fmla="val 46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3009900"/>
            <a:ext cx="20002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382" y="3009900"/>
            <a:ext cx="238125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248" y="3009900"/>
            <a:ext cx="238125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2113" y="3109912"/>
            <a:ext cx="266700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761306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Times New Roman"/>
              </a:rPr>
              <a:t>Қозу табиғаты бойынша түрлері (2-бөлім)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07326" y="547687"/>
            <a:ext cx="1717923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Times New Roman"/>
              </a:rPr>
              <a:t>05 / Электр және химия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276600"/>
            <a:ext cx="278237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Электролюминесценция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3571875"/>
            <a:ext cx="2215157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Сыртқы электр өрісінің немесе ток өтуінің тікелей әсерінен туындайтын жарқырау.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4382" y="3276600"/>
            <a:ext cx="252277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Хемилюминесценция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4382" y="3571875"/>
            <a:ext cx="201736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Химиялық реакциялар кезінде бөлінетін энергия есебінен молекулалардың қозған күйге өтуі.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3248" y="3276600"/>
            <a:ext cx="252277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Биолюминесценция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3248" y="3571875"/>
            <a:ext cx="201736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Тирі организмдердегі арнайы заттардың тотығуы кезінде жүретін хемилюминесценция түрі.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2113" y="3376612"/>
            <a:ext cx="332346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Электрохемилюминесценция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12113" y="3671887"/>
            <a:ext cx="2627411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Электродтық реакциялар нәтижесінде туындайтын электрохимиялық жарқырау.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54319" y="490537"/>
            <a:ext cx="2028080" cy="28575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309812"/>
            <a:ext cx="5372100" cy="1381125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309812"/>
            <a:ext cx="5372100" cy="1381125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919537"/>
            <a:ext cx="5372100" cy="1152525"/>
          </a:xfrm>
          <a:prstGeom prst="roundRect">
            <a:avLst>
              <a:gd name="adj" fmla="val 66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3919537"/>
            <a:ext cx="5372100" cy="1152525"/>
          </a:xfrm>
          <a:prstGeom prst="roundRect">
            <a:avLst>
              <a:gd name="adj" fmla="val 66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309812"/>
            <a:ext cx="38100" cy="13811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10300" y="2309812"/>
            <a:ext cx="38100" cy="13811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3919537"/>
            <a:ext cx="38100" cy="11525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0300" y="3919537"/>
            <a:ext cx="38100" cy="11525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9791067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Times New Roman"/>
              </a:rPr>
              <a:t>С.И. Вавилов бойынша кинетикалық классификация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06719" y="547687"/>
            <a:ext cx="181853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Times New Roman"/>
              </a:rPr>
              <a:t>06 / Процесс кинетикасы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2538412"/>
            <a:ext cx="6400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1. Резонанстық флуоресценция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2833687"/>
            <a:ext cx="4972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Сәулеленетін фотонның энергиясы жұтылған фотон энергиясына дәл тең. Газдар мен атомдық жүйелерге тән.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253841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2. Спонтанды люминесценция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2833687"/>
            <a:ext cx="4972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E₀ → E₁ (қоздыру) → сәулесіз релаксация E₂ → E₀ (фотон шығару). Температураға тәуелді емес, ішкі қасиеттермен анықталады.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4148137"/>
            <a:ext cx="6400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3. Мәжбүрлі (еріксіз) люминесценция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4443412"/>
            <a:ext cx="4972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Молекула M метастабильді деңгейге түседі. Ұзақтығы жылулық немесе тербелмелі энергияға және </a:t>
            </a:r>
            <a:r>
              <a:rPr sz="1350" b="1" i="0" u="none">
                <a:solidFill>
                  <a:srgbClr val="334155"/>
                </a:solidFill>
                <a:latin typeface="Times New Roman"/>
              </a:rPr>
              <a:t>температураға тәуелді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0" y="4148137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4. Рекомбинациялық люминесценция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7000" y="4443412"/>
            <a:ext cx="4972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Қарама-қарсы зарядталған бөлшектердің (иондар, радикалдар, кристаллофосфорлар) қайта қосылуы кезінде туындайды.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679781" y="490537"/>
            <a:ext cx="1902618" cy="28575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433637"/>
          <a:ext cx="10963274" cy="2476500"/>
        </p:xfrm>
        <a:graphic>
          <a:graphicData uri="http://schemas.openxmlformats.org/drawingml/2006/table">
            <a:tbl>
              <a:tblPr/>
              <a:tblGrid>
                <a:gridCol w="2140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9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4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8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Times New Roman"/>
                        </a:rPr>
                        <a:t>Люминесценция түрі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Times New Roman"/>
                        </a:rPr>
                        <a:t>Қозу көзі / Ерекшелігі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Times New Roman"/>
                        </a:rPr>
                        <a:t>Жарқырау ұзақтығы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Times New Roman"/>
                        </a:rPr>
                        <a:t>Температураға тәуелділігі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284C7"/>
                          </a:solidFill>
                          <a:latin typeface="Times New Roman"/>
                        </a:rPr>
                        <a:t>Флуоресценция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Жарық кванттары (S₁ → S₀)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~ 10⁻⁹ с (жылдам)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Тәуелді емес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D97706"/>
                          </a:solidFill>
                          <a:latin typeface="Times New Roman"/>
                        </a:rPr>
                        <a:t>Фосфоресценция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Метастабильді күй (T₁ → S₀)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&gt; 10⁻⁶ с (ұзақ)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Тәуелді (төмен темп. айқын)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Times New Roman"/>
                        </a:rPr>
                        <a:t>Спонтанды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Ішкі өтулер (E₂ → E₀)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Қысқа / орташа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Тәуелді емес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Times New Roman"/>
                        </a:rPr>
                        <a:t>Рекомбинациялық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Иондар мен радикалдардың қайта қосылуы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Күрделі кинетика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Times New Roman"/>
                        </a:rPr>
                        <a:t>Кристалдар мен ортаға тәуелді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57200"/>
            <a:ext cx="930878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Times New Roman"/>
              </a:rPr>
              <a:t>Люминесценция түрлерінің салыстырмалы кестесі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32181" y="547687"/>
            <a:ext cx="1693068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Times New Roman"/>
              </a:rPr>
              <a:t>07 / Жалпы салыстыру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91482" y="4494758"/>
            <a:ext cx="5608885" cy="647700"/>
          </a:xfrm>
          <a:prstGeom prst="roundRect">
            <a:avLst>
              <a:gd name="adj" fmla="val 11764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271678" y="1715541"/>
            <a:ext cx="164864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59E0B"/>
                </a:solidFill>
                <a:latin typeface="Times New Roman"/>
              </a:rPr>
              <a:t>ҚОРЫТЫНДЫ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2835" y="2067966"/>
            <a:ext cx="10626328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sz="3150" b="1" i="0" u="none">
                <a:solidFill>
                  <a:srgbClr val="F8FAFC"/>
                </a:solidFill>
                <a:latin typeface="Times New Roman"/>
              </a:rPr>
              <a:t>Люминесценция — заманауи оптика мен физиканың негізгі процесі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1156" y="3256508"/>
            <a:ext cx="8929687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Times New Roman"/>
              </a:rPr>
              <a:t>Қозу түрі мен созылу кинетикасына байланысты жіктелуі оны биомедицинада, жартылай өткізгіштерде, дисплейлерде және аналитикалық химияда кеңінен қолдануға мүмкіндік береді.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8528" y="4694783"/>
            <a:ext cx="603479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F8FAFC"/>
                </a:solidFill>
                <a:latin typeface="Times New Roman"/>
              </a:rPr>
              <a:t>Назарларыңызға рахмет! / Сұрақтарыңыз бар ма?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657</Words>
  <Application>Microsoft Macintosh PowerPoint</Application>
  <PresentationFormat>Широкоэкранный</PresentationFormat>
  <Paragraphs>97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Жумабаева Айкөркем Жаксылыкқызы</cp:lastModifiedBy>
  <cp:revision>2</cp:revision>
  <dcterms:created xsi:type="dcterms:W3CDTF">2013-01-27T09:14:16Z</dcterms:created>
  <dcterms:modified xsi:type="dcterms:W3CDTF">2026-09-26T01:58:00Z</dcterms:modified>
  <cp:category/>
</cp:coreProperties>
</file>