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6" r:id="rId4"/>
    <p:sldId id="267" r:id="rId5"/>
    <p:sldId id="268" r:id="rId6"/>
    <p:sldId id="269" r:id="rId7"/>
    <p:sldId id="270" r:id="rId8"/>
    <p:sldId id="259" r:id="rId9"/>
    <p:sldId id="260"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98"/>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00E786-07E9-9A4A-ABF7-2362E7ABF474}"/>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8613FDA-D703-C24D-96BC-A88E3C884F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DC6F6287-E2F5-8847-AB7B-78B8D2836DA6}"/>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DB308CCB-AF88-9F4F-A456-491D12FD182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E89C9BC-F3B7-3249-B599-531DE7509012}"/>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361123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D8936E-136F-1C4F-B643-B3E4AE37608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8B0A898-9435-A846-9DDD-025C77084DE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9111CF0-3AD0-8348-9BFE-37E0956C0109}"/>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1E678CA0-BE49-E545-A9C6-9FE88C68F2B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CF9F61A-7DAD-0141-926D-9A57D1FE4579}"/>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2014667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DB2F110-C7B4-9A4E-8D4E-544E39CD82E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5BBA929-C009-7741-ACE1-1A84C511E867}"/>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7444E33-E819-1942-9513-D532EDBCBDF8}"/>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EA73565F-0563-FD43-8318-D689562BCEB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A0F36F-2088-4B4B-9E9A-586A52A7F0CE}"/>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2977164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2ECD57-63CA-9944-B9F2-AF5A12E7464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5DD3295-7DD8-3549-A72D-8F831AAC75F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6A3D423-9ED0-444B-9221-8B54A32EE17D}"/>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81253453-5535-CC42-8E4B-260C3CAA23F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FFBD0B7-D1BB-1A47-98FA-7F3E3B9C0A0D}"/>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2318645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E3AF84-6844-6643-8B63-729B34665EE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A6EDD442-9F28-B142-B57F-5FEE562245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53F1FAA-7AA5-3E4C-8702-CFD061E896C9}"/>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A552BA00-5E0D-7E4E-8872-5CA25EF5113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A4306F5-7ACF-4A4B-A3A8-E35390D978E3}"/>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757354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94E338-CA1D-684B-84CB-0222F2D9E75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E5A3F8B-EE3A-5949-B791-3826D67078F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8A3E232-23D0-4142-A6E9-1C952CC5391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29D5956-437A-EE48-842C-66821ECFBC8F}"/>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9BBBD20D-B3AB-9A48-99A5-B3FE198B4F7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5DF2818-4E12-FA47-81F6-B57391A6C5AA}"/>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3820645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39A227-A5EE-EB49-A326-1B324B601D8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2D966074-30BD-3F4F-9730-475C7D744C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692AF47-CE1C-184F-8A79-5B61BB70F4D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70D73D18-B1AD-0A47-8407-33F4D759FB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D3A4938-CA26-8A43-89EC-086EEAEF02A7}"/>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FB2D95BA-87F4-5042-BCA4-029E639A9792}"/>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8" name="Нижний колонтитул 7">
            <a:extLst>
              <a:ext uri="{FF2B5EF4-FFF2-40B4-BE49-F238E27FC236}">
                <a16:creationId xmlns:a16="http://schemas.microsoft.com/office/drawing/2014/main" id="{CB587360-83C4-2341-810C-B668D92720D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B1026BD-5E48-F543-B9AC-A4C2BACC4262}"/>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2418558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9983C0-8B53-D14F-8B8E-BC00227BBA0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07D31D8-CB7A-8B47-A72D-71DB7A1473BA}"/>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4" name="Нижний колонтитул 3">
            <a:extLst>
              <a:ext uri="{FF2B5EF4-FFF2-40B4-BE49-F238E27FC236}">
                <a16:creationId xmlns:a16="http://schemas.microsoft.com/office/drawing/2014/main" id="{7FD4125C-976F-704C-805C-698DCFAC457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91BBE0BF-7CE9-7749-B3C1-19E9397502FC}"/>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79032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1D534B9-5029-1740-9A3D-151C9188A34E}"/>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3" name="Нижний колонтитул 2">
            <a:extLst>
              <a:ext uri="{FF2B5EF4-FFF2-40B4-BE49-F238E27FC236}">
                <a16:creationId xmlns:a16="http://schemas.microsoft.com/office/drawing/2014/main" id="{D23ECB03-A306-0445-B0EC-CCED40967AA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463F61C-4BA9-7442-956C-B62C5B714400}"/>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2706084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FC4F61-E2FA-AD4B-B12B-B4FC3812966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CB85B17-08A4-5845-9C31-2370BF4AB1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7DD80A26-AF5B-FF4D-A4EC-F01F0C7CA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70B3B951-7D29-E143-886F-A1132C64A07D}"/>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AACC13B1-B00A-DF44-94A0-D45C00582B1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BA02EE2-D530-954F-A3FD-3CD986B43589}"/>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3060167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B7D622-8AE5-4147-88D6-09BD81E468E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4BE9A7B-2B01-FE4B-9DB7-B174D46711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8DB9851-5146-0D4D-8783-04AA355D0E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EB50364-34AB-DB44-90C3-856380ACA097}"/>
              </a:ext>
            </a:extLst>
          </p:cNvPr>
          <p:cNvSpPr>
            <a:spLocks noGrp="1"/>
          </p:cNvSpPr>
          <p:nvPr>
            <p:ph type="dt" sz="half" idx="10"/>
          </p:nvPr>
        </p:nvSpPr>
        <p:spPr/>
        <p:txBody>
          <a:bodyPr/>
          <a:lstStyle/>
          <a:p>
            <a:fld id="{DD7BB079-A872-5340-A009-74C2F15BB244}"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1331F498-33CB-B348-BE74-C5FCAF3251F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246AAA7-5476-A143-9E84-E324A911FAED}"/>
              </a:ext>
            </a:extLst>
          </p:cNvPr>
          <p:cNvSpPr>
            <a:spLocks noGrp="1"/>
          </p:cNvSpPr>
          <p:nvPr>
            <p:ph type="sldNum" sz="quarter" idx="12"/>
          </p:nvPr>
        </p:nvSpPr>
        <p:spPr/>
        <p:txBody>
          <a:bodyPr/>
          <a:lstStyle/>
          <a:p>
            <a:fld id="{2831BCCB-68B2-FE48-9C78-6A6849C7B1BC}" type="slidenum">
              <a:rPr lang="ru-RU" smtClean="0"/>
              <a:t>‹#›</a:t>
            </a:fld>
            <a:endParaRPr lang="ru-RU"/>
          </a:p>
        </p:txBody>
      </p:sp>
    </p:spTree>
    <p:extLst>
      <p:ext uri="{BB962C8B-B14F-4D97-AF65-F5344CB8AC3E}">
        <p14:creationId xmlns:p14="http://schemas.microsoft.com/office/powerpoint/2010/main" val="1051821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87053E-EB3D-D34F-9A0F-CC1D7C65AB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A9C9195F-3936-5B49-890E-DF3D36812F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B018ED9-BC4B-9741-83FD-972C36D40E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7BB079-A872-5340-A009-74C2F15BB244}"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E85A0946-7020-1F4E-9302-37DEAFB1EE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908054BC-3B05-DC49-BF81-BBAE538D75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1BCCB-68B2-FE48-9C78-6A6849C7B1BC}" type="slidenum">
              <a:rPr lang="ru-RU" smtClean="0"/>
              <a:t>‹#›</a:t>
            </a:fld>
            <a:endParaRPr lang="ru-RU"/>
          </a:p>
        </p:txBody>
      </p:sp>
    </p:spTree>
    <p:extLst>
      <p:ext uri="{BB962C8B-B14F-4D97-AF65-F5344CB8AC3E}">
        <p14:creationId xmlns:p14="http://schemas.microsoft.com/office/powerpoint/2010/main" val="3058262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C39B1D-5EA5-834B-A0F5-8D95D30FFFF7}"/>
              </a:ext>
            </a:extLst>
          </p:cNvPr>
          <p:cNvSpPr>
            <a:spLocks noGrp="1"/>
          </p:cNvSpPr>
          <p:nvPr>
            <p:ph type="title"/>
          </p:nvPr>
        </p:nvSpPr>
        <p:spPr/>
        <p:txBody>
          <a:bodyPr>
            <a:normAutofit/>
          </a:bodyPr>
          <a:lstStyle/>
          <a:p>
            <a:pPr algn="ctr"/>
            <a:r>
              <a:rPr lang="ru-RU" sz="2800" dirty="0"/>
              <a:t>Лекция_11. Проверка данных</a:t>
            </a:r>
          </a:p>
        </p:txBody>
      </p:sp>
      <p:sp>
        <p:nvSpPr>
          <p:cNvPr id="3" name="Объект 2">
            <a:extLst>
              <a:ext uri="{FF2B5EF4-FFF2-40B4-BE49-F238E27FC236}">
                <a16:creationId xmlns:a16="http://schemas.microsoft.com/office/drawing/2014/main" id="{998AD480-A15B-5349-9ADC-16C5C781D6F7}"/>
              </a:ext>
            </a:extLst>
          </p:cNvPr>
          <p:cNvSpPr>
            <a:spLocks noGrp="1"/>
          </p:cNvSpPr>
          <p:nvPr>
            <p:ph idx="1"/>
          </p:nvPr>
        </p:nvSpPr>
        <p:spPr/>
        <p:txBody>
          <a:bodyPr/>
          <a:lstStyle/>
          <a:p>
            <a:pPr marL="0" indent="0">
              <a:buNone/>
            </a:pPr>
            <a:r>
              <a:rPr lang="ru-RU" dirty="0"/>
              <a:t>Вопросы лекции:</a:t>
            </a:r>
          </a:p>
          <a:p>
            <a:pPr marL="514350" indent="-514350">
              <a:buAutoNum type="arabicPeriod"/>
            </a:pPr>
            <a:r>
              <a:rPr lang="ru-RU" dirty="0"/>
              <a:t>Построение гистограмм.</a:t>
            </a:r>
          </a:p>
          <a:p>
            <a:pPr marL="514350" indent="-514350">
              <a:buAutoNum type="arabicPeriod"/>
            </a:pPr>
            <a:r>
              <a:rPr lang="ru-RU" dirty="0"/>
              <a:t>Компьютерная обработка данных.</a:t>
            </a:r>
          </a:p>
          <a:p>
            <a:pPr marL="514350" indent="-514350">
              <a:buAutoNum type="arabicPeriod"/>
            </a:pPr>
            <a:r>
              <a:rPr lang="ru-RU" dirty="0"/>
              <a:t>Выбор прикладных статистических программ. </a:t>
            </a:r>
          </a:p>
          <a:p>
            <a:pPr marL="514350" indent="-514350">
              <a:buAutoNum type="arabicPeriod"/>
            </a:pPr>
            <a:endParaRPr lang="ru-RU" dirty="0"/>
          </a:p>
        </p:txBody>
      </p:sp>
    </p:spTree>
    <p:extLst>
      <p:ext uri="{BB962C8B-B14F-4D97-AF65-F5344CB8AC3E}">
        <p14:creationId xmlns:p14="http://schemas.microsoft.com/office/powerpoint/2010/main" val="303959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60C0AF-83FF-DD4E-9C1E-0758D73A582C}"/>
              </a:ext>
            </a:extLst>
          </p:cNvPr>
          <p:cNvSpPr>
            <a:spLocks noGrp="1"/>
          </p:cNvSpPr>
          <p:nvPr>
            <p:ph type="title"/>
          </p:nvPr>
        </p:nvSpPr>
        <p:spPr>
          <a:xfrm>
            <a:off x="838200" y="365126"/>
            <a:ext cx="10515600" cy="315912"/>
          </a:xfrm>
        </p:spPr>
        <p:txBody>
          <a:bodyPr>
            <a:normAutofit fontScale="90000"/>
          </a:bodyPr>
          <a:lstStyle/>
          <a:p>
            <a:pPr algn="ctr"/>
            <a:r>
              <a:rPr lang="ru-RU" sz="2800" dirty="0"/>
              <a:t>Построение гистограмм</a:t>
            </a:r>
          </a:p>
        </p:txBody>
      </p:sp>
      <p:sp>
        <p:nvSpPr>
          <p:cNvPr id="3" name="Объект 2">
            <a:extLst>
              <a:ext uri="{FF2B5EF4-FFF2-40B4-BE49-F238E27FC236}">
                <a16:creationId xmlns:a16="http://schemas.microsoft.com/office/drawing/2014/main" id="{3EC07F5F-A2A8-9F4F-AA1B-93F2CF3C0F45}"/>
              </a:ext>
            </a:extLst>
          </p:cNvPr>
          <p:cNvSpPr>
            <a:spLocks noGrp="1"/>
          </p:cNvSpPr>
          <p:nvPr>
            <p:ph idx="1"/>
          </p:nvPr>
        </p:nvSpPr>
        <p:spPr>
          <a:xfrm>
            <a:off x="137160" y="1074420"/>
            <a:ext cx="11216640" cy="5102543"/>
          </a:xfrm>
        </p:spPr>
        <p:txBody>
          <a:bodyPr>
            <a:normAutofit/>
          </a:bodyPr>
          <a:lstStyle/>
          <a:p>
            <a:pPr algn="just"/>
            <a:r>
              <a:rPr lang="ru-RU" sz="2400" dirty="0"/>
              <a:t>Построение гистограммы может облегчить решение ряда задач: поиск ошибок при наборе, анализ распределения значений переменной, наглядное представление результатов, при котором хорошо видны размах варьирования переменной, мода (значение с самой высокой частотой, графически это пик кривой или ломаной линии), близость к нормальному распределению (или отдаленность), асимметрия и эксцесс. В виде гистограммы хорошо могут быть представлены данные, которые не удается включить в корреляционный и факторный анализ. Например, динамика показателей по сериям опытов, по дням обучения, возрастная динамика при наличии данных о характеристиках в разных возрастных группах и др.</a:t>
            </a:r>
            <a:endParaRPr lang="ru-RU" sz="2400" i="1" dirty="0"/>
          </a:p>
          <a:p>
            <a:endParaRPr lang="ru-RU" dirty="0"/>
          </a:p>
        </p:txBody>
      </p:sp>
    </p:spTree>
    <p:extLst>
      <p:ext uri="{BB962C8B-B14F-4D97-AF65-F5344CB8AC3E}">
        <p14:creationId xmlns:p14="http://schemas.microsoft.com/office/powerpoint/2010/main" val="306449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68DD847-4C88-EC43-89BD-45DBE652B7BC}"/>
              </a:ext>
            </a:extLst>
          </p:cNvPr>
          <p:cNvSpPr>
            <a:spLocks noGrp="1"/>
          </p:cNvSpPr>
          <p:nvPr>
            <p:ph idx="1"/>
          </p:nvPr>
        </p:nvSpPr>
        <p:spPr>
          <a:xfrm>
            <a:off x="0" y="0"/>
            <a:ext cx="12192000" cy="6938010"/>
          </a:xfrm>
        </p:spPr>
        <p:txBody>
          <a:bodyPr>
            <a:normAutofit fontScale="92500" lnSpcReduction="20000"/>
          </a:bodyPr>
          <a:lstStyle/>
          <a:p>
            <a:pPr marL="0" indent="0" algn="ctr">
              <a:buNone/>
            </a:pPr>
            <a:r>
              <a:rPr lang="ru-RU" dirty="0"/>
              <a:t>Демонстрация построения гистограмм на примере п/о </a:t>
            </a:r>
            <a:r>
              <a:rPr lang="ru-RU" b="1" dirty="0" err="1"/>
              <a:t>Statistica</a:t>
            </a:r>
            <a:endParaRPr lang="ru-RU" b="1" dirty="0"/>
          </a:p>
          <a:p>
            <a:pPr marL="0" indent="0">
              <a:buNone/>
            </a:pPr>
            <a:endParaRPr lang="en-US" dirty="0"/>
          </a:p>
          <a:p>
            <a:pPr algn="just"/>
            <a:r>
              <a:rPr lang="ru-RU" sz="2600" dirty="0"/>
              <a:t>Для построения гистограммы распределения в программе </a:t>
            </a:r>
            <a:r>
              <a:rPr lang="ru-RU" sz="2600" b="1" dirty="0" err="1"/>
              <a:t>Statistica</a:t>
            </a:r>
            <a:r>
              <a:rPr lang="ru-RU" sz="2600" dirty="0"/>
              <a:t> выбираем модуль: «</a:t>
            </a:r>
            <a:r>
              <a:rPr lang="ru-RU" sz="2600" dirty="0" err="1"/>
              <a:t>Basic</a:t>
            </a:r>
            <a:r>
              <a:rPr lang="ru-RU" sz="2600" dirty="0"/>
              <a:t> </a:t>
            </a:r>
            <a:r>
              <a:rPr lang="ru-RU" sz="2600" dirty="0" err="1"/>
              <a:t>statistics</a:t>
            </a:r>
            <a:r>
              <a:rPr lang="ru-RU" sz="2600" dirty="0"/>
              <a:t> &amp; </a:t>
            </a:r>
            <a:r>
              <a:rPr lang="ru-RU" sz="2600" dirty="0" err="1"/>
              <a:t>tables</a:t>
            </a:r>
            <a:r>
              <a:rPr lang="ru-RU" sz="2600" dirty="0"/>
              <a:t>» (Основные статистики и таблицы), в нем диалоговое окно: “</a:t>
            </a:r>
            <a:r>
              <a:rPr lang="ru-RU" sz="2600" dirty="0" err="1"/>
              <a:t>Descriptive</a:t>
            </a:r>
            <a:r>
              <a:rPr lang="ru-RU" sz="2600" dirty="0"/>
              <a:t> </a:t>
            </a:r>
            <a:r>
              <a:rPr lang="ru-RU" sz="2600" dirty="0" err="1"/>
              <a:t>statistics</a:t>
            </a:r>
            <a:r>
              <a:rPr lang="ru-RU" sz="2600" dirty="0"/>
              <a:t>" (Описательные стати­стики). Затем выбираем  одну или несколько переменных, для которых хотим построить гистограммы, поэтому нажимаем кнопку «</a:t>
            </a:r>
            <a:r>
              <a:rPr lang="ru-RU" sz="2600" dirty="0" err="1"/>
              <a:t>Variables</a:t>
            </a:r>
            <a:r>
              <a:rPr lang="ru-RU" sz="2600" dirty="0"/>
              <a:t>».</a:t>
            </a:r>
            <a:endParaRPr lang="ru-RU" sz="2600" i="1" dirty="0"/>
          </a:p>
          <a:p>
            <a:pPr algn="just"/>
            <a:r>
              <a:rPr lang="ru-RU" sz="2600" dirty="0"/>
              <a:t>Для построения гистограммы надо нажа­ть кнопку "</a:t>
            </a:r>
            <a:r>
              <a:rPr lang="ru-RU" sz="2600" dirty="0" err="1"/>
              <a:t>Histograms</a:t>
            </a:r>
            <a:r>
              <a:rPr lang="ru-RU" sz="2600" dirty="0"/>
              <a:t>". Если будет отмечен флажок "</a:t>
            </a:r>
            <a:r>
              <a:rPr lang="ru-RU" sz="2600" dirty="0" err="1"/>
              <a:t>Normal</a:t>
            </a:r>
            <a:r>
              <a:rPr lang="ru-RU" sz="2600" dirty="0"/>
              <a:t> </a:t>
            </a:r>
            <a:r>
              <a:rPr lang="ru-RU" sz="2600" dirty="0" err="1"/>
              <a:t>expected</a:t>
            </a:r>
            <a:r>
              <a:rPr lang="ru-RU" sz="2600" dirty="0"/>
              <a:t> </a:t>
            </a:r>
            <a:r>
              <a:rPr lang="ru-RU" sz="2600" dirty="0" err="1"/>
              <a:t>frequencies</a:t>
            </a:r>
            <a:r>
              <a:rPr lang="ru-RU" sz="2600" dirty="0"/>
              <a:t>", то на гистограмме будет вычерчена кривая, соответствующая нормальному распределению анали­зируемой случайной величины. По умолчанию программа примет 10 интервалов квантования или скорректирует это число с учетом количества значений и характера распределения. Но можно задать число интервалов квантования от 5 до 36. Для этого надо в строке "</a:t>
            </a:r>
            <a:r>
              <a:rPr lang="ru-RU" sz="2600" dirty="0" err="1"/>
              <a:t>Categorization</a:t>
            </a:r>
            <a:r>
              <a:rPr lang="ru-RU" sz="2600" dirty="0"/>
              <a:t>" указать количество ин­тервалов ("</a:t>
            </a:r>
            <a:r>
              <a:rPr lang="ru-RU" sz="2600" dirty="0" err="1"/>
              <a:t>Number</a:t>
            </a:r>
            <a:r>
              <a:rPr lang="ru-RU" sz="2600" dirty="0"/>
              <a:t> </a:t>
            </a:r>
            <a:r>
              <a:rPr lang="ru-RU" sz="2600" dirty="0" err="1"/>
              <a:t>of</a:t>
            </a:r>
            <a:r>
              <a:rPr lang="ru-RU" sz="2600" dirty="0"/>
              <a:t> </a:t>
            </a:r>
            <a:r>
              <a:rPr lang="ru-RU" sz="2600" dirty="0" err="1"/>
              <a:t>intervals</a:t>
            </a:r>
            <a:r>
              <a:rPr lang="ru-RU" sz="2600" dirty="0"/>
              <a:t>"). Построенную гистограмму можно перенести в текст, набираемый в </a:t>
            </a:r>
            <a:r>
              <a:rPr lang="ru-RU" sz="2600" dirty="0" err="1"/>
              <a:t>Word</a:t>
            </a:r>
            <a:r>
              <a:rPr lang="ru-RU" sz="2600" dirty="0"/>
              <a:t>. Для этого в поле гистограммы надо щелкнуть правой клавишей мыши, в появившемся контекстном меню выбрать «Сору </a:t>
            </a:r>
            <a:r>
              <a:rPr lang="ru-RU" sz="2600" dirty="0" err="1"/>
              <a:t>Graph</a:t>
            </a:r>
            <a:r>
              <a:rPr lang="ru-RU" sz="2600" dirty="0"/>
              <a:t>», перейти в текстовый файл в </a:t>
            </a:r>
            <a:r>
              <a:rPr lang="ru-RU" sz="2600" dirty="0" err="1"/>
              <a:t>Word</a:t>
            </a:r>
            <a:r>
              <a:rPr lang="ru-RU" sz="2600" dirty="0"/>
              <a:t>. В нем поставить указатель в то место страницы, где должна быть гистограмма, щелкнуть правой клавишей мыши, в появившемся контекстном меню выбрать «Вставить». С гистограммой в </a:t>
            </a:r>
            <a:r>
              <a:rPr lang="ru-RU" sz="2600" dirty="0" err="1"/>
              <a:t>Word</a:t>
            </a:r>
            <a:r>
              <a:rPr lang="ru-RU" sz="2600" dirty="0"/>
              <a:t> далее можно осуществить множество операций для того, чтобы она удовлетворяла вашим требованиям. С этой целью в поле гистограммы надо щелкнуть правой клавишей мыши, а затем в появившемся контекстном меню выбирать необходимые операции.</a:t>
            </a:r>
            <a:endParaRPr lang="ru-RU" sz="2600" i="1" dirty="0"/>
          </a:p>
          <a:p>
            <a:endParaRPr lang="ru-RU" dirty="0"/>
          </a:p>
        </p:txBody>
      </p:sp>
    </p:spTree>
    <p:extLst>
      <p:ext uri="{BB962C8B-B14F-4D97-AF65-F5344CB8AC3E}">
        <p14:creationId xmlns:p14="http://schemas.microsoft.com/office/powerpoint/2010/main" val="2401546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07C7E0-2DE6-5045-8BBE-DA147774F2B0}"/>
              </a:ext>
            </a:extLst>
          </p:cNvPr>
          <p:cNvSpPr>
            <a:spLocks noGrp="1"/>
          </p:cNvSpPr>
          <p:nvPr>
            <p:ph type="title"/>
          </p:nvPr>
        </p:nvSpPr>
        <p:spPr>
          <a:xfrm>
            <a:off x="838200" y="365125"/>
            <a:ext cx="10515600" cy="549275"/>
          </a:xfrm>
        </p:spPr>
        <p:txBody>
          <a:bodyPr>
            <a:normAutofit/>
          </a:bodyPr>
          <a:lstStyle/>
          <a:p>
            <a:pPr algn="ctr"/>
            <a:r>
              <a:rPr lang="ru-RU" sz="2800" b="1" dirty="0"/>
              <a:t>Компьютерная обработка данных</a:t>
            </a:r>
          </a:p>
        </p:txBody>
      </p:sp>
      <p:sp>
        <p:nvSpPr>
          <p:cNvPr id="3" name="Объект 2">
            <a:extLst>
              <a:ext uri="{FF2B5EF4-FFF2-40B4-BE49-F238E27FC236}">
                <a16:creationId xmlns:a16="http://schemas.microsoft.com/office/drawing/2014/main" id="{8DBE8CA9-EA72-6548-B25B-676986CA0908}"/>
              </a:ext>
            </a:extLst>
          </p:cNvPr>
          <p:cNvSpPr>
            <a:spLocks noGrp="1"/>
          </p:cNvSpPr>
          <p:nvPr>
            <p:ph idx="1"/>
          </p:nvPr>
        </p:nvSpPr>
        <p:spPr/>
        <p:txBody>
          <a:bodyPr/>
          <a:lstStyle/>
          <a:p>
            <a:pPr marL="0" indent="0">
              <a:buNone/>
            </a:pPr>
            <a:r>
              <a:rPr lang="ru-RU" dirty="0"/>
              <a:t>Заведите в электронную таблицу те данные, которые вы намерены обрабатывать. Для этого удобно использовать программу </a:t>
            </a:r>
            <a:r>
              <a:rPr lang="ru-RU" dirty="0" err="1"/>
              <a:t>Paradox</a:t>
            </a:r>
            <a:r>
              <a:rPr lang="ru-RU" dirty="0"/>
              <a:t> или </a:t>
            </a:r>
            <a:r>
              <a:rPr lang="ru-RU" dirty="0" err="1"/>
              <a:t>Excel</a:t>
            </a:r>
            <a:r>
              <a:rPr lang="ru-RU" dirty="0"/>
              <a:t>. Я предпочитаю </a:t>
            </a:r>
            <a:r>
              <a:rPr lang="ru-RU" dirty="0" err="1"/>
              <a:t>Paradox</a:t>
            </a:r>
            <a:r>
              <a:rPr lang="ru-RU" dirty="0"/>
              <a:t> по той причине, что перед каждой операцией по трансформации или обработке данных эта программа запрашивает подтверждение. При этом с массивом данных невозможно невозможно сделать что-либо случайно  (по ошибке) или не заметив всех произошедших изменений с данными. Вероятно, тем, кто много работает с </a:t>
            </a:r>
            <a:r>
              <a:rPr lang="ru-RU" dirty="0" err="1"/>
              <a:t>Excel</a:t>
            </a:r>
            <a:r>
              <a:rPr lang="ru-RU" dirty="0"/>
              <a:t>, она удобнее, им легче контролировать свои действия.</a:t>
            </a:r>
            <a:endParaRPr lang="ru-RU" i="1" dirty="0"/>
          </a:p>
          <a:p>
            <a:pPr marL="0" indent="0">
              <a:buNone/>
            </a:pPr>
            <a:endParaRPr lang="ru-RU" dirty="0"/>
          </a:p>
        </p:txBody>
      </p:sp>
    </p:spTree>
    <p:extLst>
      <p:ext uri="{BB962C8B-B14F-4D97-AF65-F5344CB8AC3E}">
        <p14:creationId xmlns:p14="http://schemas.microsoft.com/office/powerpoint/2010/main" val="1971708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6F56A76-9509-764A-B1A3-8B79CDD25D30}"/>
              </a:ext>
            </a:extLst>
          </p:cNvPr>
          <p:cNvSpPr>
            <a:spLocks noGrp="1"/>
          </p:cNvSpPr>
          <p:nvPr>
            <p:ph idx="1"/>
          </p:nvPr>
        </p:nvSpPr>
        <p:spPr>
          <a:xfrm>
            <a:off x="0" y="160020"/>
            <a:ext cx="12092940" cy="6697980"/>
          </a:xfrm>
        </p:spPr>
        <p:txBody>
          <a:bodyPr>
            <a:normAutofit/>
          </a:bodyPr>
          <a:lstStyle/>
          <a:p>
            <a:r>
              <a:rPr lang="ru-RU" dirty="0"/>
              <a:t>И в той и в другой программе итог будет схожим. Возникнет таблица данных, в каждую ячейке (клетке) которой вписано (впечатано вами на клавиатуре) одно значение. Напомним, что в этой таблице все данные одного испытуемого записаны в одной строке, все значения одного параметра по всем испытуемым в одном столбце. </a:t>
            </a:r>
            <a:endParaRPr lang="ru-RU" i="1" dirty="0"/>
          </a:p>
          <a:p>
            <a:r>
              <a:rPr lang="ru-RU" dirty="0"/>
              <a:t>Обработку данных полезно начать с того, что сделать копию набранной базы данных (массива данных в электронном виде). Придерживайтесь этого правила постоянно. Все базы данных — продукт большого труда, поэтому их надо беречь особенно. Таблицы с вычислениями создаются быстрее. Удобнее новому файлу присвоить имя, немного изменив имя оригинала. Например, добавьте к имени оригинал буквы «</a:t>
            </a:r>
            <a:r>
              <a:rPr lang="ru-RU" dirty="0" err="1"/>
              <a:t>cop</a:t>
            </a:r>
            <a:r>
              <a:rPr lang="ru-RU" dirty="0"/>
              <a:t>», «</a:t>
            </a:r>
            <a:r>
              <a:rPr lang="ru-RU" dirty="0" err="1"/>
              <a:t>cp</a:t>
            </a:r>
            <a:r>
              <a:rPr lang="ru-RU" dirty="0"/>
              <a:t>» или одну «</a:t>
            </a:r>
            <a:r>
              <a:rPr lang="ru-RU" dirty="0" err="1"/>
              <a:t>c</a:t>
            </a:r>
            <a:r>
              <a:rPr lang="ru-RU" dirty="0"/>
              <a:t>». Некоторые программы не воспринимают буквы русского алфавита в именах файлов, поэтому используйте буквы латинского алфавита.</a:t>
            </a:r>
            <a:endParaRPr lang="ru-RU" i="1" dirty="0"/>
          </a:p>
          <a:p>
            <a:endParaRPr lang="ru-RU" dirty="0"/>
          </a:p>
        </p:txBody>
      </p:sp>
    </p:spTree>
    <p:extLst>
      <p:ext uri="{BB962C8B-B14F-4D97-AF65-F5344CB8AC3E}">
        <p14:creationId xmlns:p14="http://schemas.microsoft.com/office/powerpoint/2010/main" val="2762866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119F429-1777-EF45-8149-FAD660DF31AC}"/>
              </a:ext>
            </a:extLst>
          </p:cNvPr>
          <p:cNvSpPr>
            <a:spLocks noGrp="1"/>
          </p:cNvSpPr>
          <p:nvPr>
            <p:ph idx="1"/>
          </p:nvPr>
        </p:nvSpPr>
        <p:spPr>
          <a:xfrm>
            <a:off x="0" y="297180"/>
            <a:ext cx="12192000" cy="6446520"/>
          </a:xfrm>
        </p:spPr>
        <p:txBody>
          <a:bodyPr>
            <a:normAutofit fontScale="92500" lnSpcReduction="10000"/>
          </a:bodyPr>
          <a:lstStyle/>
          <a:p>
            <a:pPr marL="0" indent="0">
              <a:buNone/>
            </a:pPr>
            <a:r>
              <a:rPr lang="ru-RU" dirty="0"/>
              <a:t>Далее надо перевести (конвертировать) данные из одной программы в другую. Если обработка будет производиться в программе </a:t>
            </a:r>
            <a:r>
              <a:rPr lang="ru-RU" dirty="0" err="1"/>
              <a:t>Statistica</a:t>
            </a:r>
            <a:r>
              <a:rPr lang="ru-RU" dirty="0"/>
              <a:t>, то после запуска программы выбираем модуль «</a:t>
            </a:r>
            <a:r>
              <a:rPr lang="ru-RU" dirty="0" err="1"/>
              <a:t>Data</a:t>
            </a:r>
            <a:r>
              <a:rPr lang="ru-RU" dirty="0"/>
              <a:t> </a:t>
            </a:r>
            <a:r>
              <a:rPr lang="ru-RU" dirty="0" err="1"/>
              <a:t>Management</a:t>
            </a:r>
            <a:r>
              <a:rPr lang="ru-RU" dirty="0"/>
              <a:t>». То есть, ставим указатель в окне выбора модулей на надпись «</a:t>
            </a:r>
            <a:r>
              <a:rPr lang="ru-RU" dirty="0" err="1"/>
              <a:t>Data</a:t>
            </a:r>
            <a:r>
              <a:rPr lang="ru-RU" dirty="0"/>
              <a:t> </a:t>
            </a:r>
            <a:r>
              <a:rPr lang="ru-RU" dirty="0" err="1"/>
              <a:t>Management</a:t>
            </a:r>
            <a:r>
              <a:rPr lang="ru-RU" dirty="0"/>
              <a:t>» и дважды щелкаем левой клавишей мыши. В верхней строке с основными меню щелчком мыши выбираем меню «</a:t>
            </a:r>
            <a:r>
              <a:rPr lang="ru-RU" dirty="0" err="1"/>
              <a:t>File</a:t>
            </a:r>
            <a:r>
              <a:rPr lang="ru-RU" dirty="0"/>
              <a:t>”, затем опцию </a:t>
            </a:r>
            <a:r>
              <a:rPr lang="en-US" dirty="0"/>
              <a:t>“Import Date”. </a:t>
            </a:r>
            <a:r>
              <a:rPr lang="ru-RU" dirty="0"/>
              <a:t>После этого распахнется окно </a:t>
            </a:r>
            <a:r>
              <a:rPr lang="en-US" dirty="0"/>
              <a:t>“Select File to Import”. </a:t>
            </a:r>
            <a:r>
              <a:rPr lang="ru-RU" dirty="0"/>
              <a:t>В окне-фрагменте “</a:t>
            </a:r>
            <a:r>
              <a:rPr lang="ru-RU" dirty="0" err="1"/>
              <a:t>Directories</a:t>
            </a:r>
            <a:r>
              <a:rPr lang="ru-RU" dirty="0"/>
              <a:t>” щелчками левой клавиши мыши последовательно выбираем директории, пока не доберемся до той папки, в которой находится импортируемый файл. Затем обращаемся к окну-фрагменту “</a:t>
            </a:r>
            <a:r>
              <a:rPr lang="ru-RU" dirty="0" err="1"/>
              <a:t>List</a:t>
            </a:r>
            <a:r>
              <a:rPr lang="ru-RU" dirty="0"/>
              <a:t> </a:t>
            </a:r>
            <a:r>
              <a:rPr lang="ru-RU" dirty="0" err="1"/>
              <a:t>Files</a:t>
            </a:r>
            <a:r>
              <a:rPr lang="ru-RU" dirty="0"/>
              <a:t> </a:t>
            </a:r>
            <a:r>
              <a:rPr lang="ru-RU" dirty="0" err="1"/>
              <a:t>of</a:t>
            </a:r>
            <a:r>
              <a:rPr lang="ru-RU" dirty="0"/>
              <a:t> </a:t>
            </a:r>
            <a:r>
              <a:rPr lang="ru-RU" dirty="0" err="1"/>
              <a:t>Type</a:t>
            </a:r>
            <a:r>
              <a:rPr lang="ru-RU" dirty="0"/>
              <a:t>”. Пользуясь его полосой прокрутки, находим нужный тип файла. Например, файлы данных в </a:t>
            </a:r>
            <a:r>
              <a:rPr lang="ru-RU" dirty="0" err="1"/>
              <a:t>Excel</a:t>
            </a:r>
            <a:r>
              <a:rPr lang="ru-RU" dirty="0"/>
              <a:t> имеют расширение “.</a:t>
            </a:r>
            <a:r>
              <a:rPr lang="ru-RU" dirty="0" err="1"/>
              <a:t>xls</a:t>
            </a:r>
            <a:r>
              <a:rPr lang="ru-RU" dirty="0"/>
              <a:t>”, а в программе </a:t>
            </a:r>
            <a:r>
              <a:rPr lang="ru-RU" dirty="0" err="1"/>
              <a:t>Paradox</a:t>
            </a:r>
            <a:r>
              <a:rPr lang="ru-RU" dirty="0"/>
              <a:t> — “.</a:t>
            </a:r>
            <a:r>
              <a:rPr lang="ru-RU" dirty="0" err="1"/>
              <a:t>db</a:t>
            </a:r>
            <a:r>
              <a:rPr lang="ru-RU" dirty="0"/>
              <a:t>”. Щелкнув один раз по обозначению нужного вида расширения, мы выбираем тип файла. В окне-фрагменте, расположенном немного выше, появляются все файлы выбранного типа, имеющиеся в найденной перед этим папке. Находим нужный файл, при необходимости пользуясь полосой прокрутки. Дважды щелкаем левой клавишей мыши по его надписи. Далее программа идентифицирует тип файла и запрашивает нашего подтверждения. Нажимаем клавишу </a:t>
            </a:r>
            <a:r>
              <a:rPr lang="ru-RU" dirty="0" err="1"/>
              <a:t>Enter</a:t>
            </a:r>
            <a:r>
              <a:rPr lang="ru-RU" dirty="0"/>
              <a:t> или щелкаем по кнопке “ОК”. Происходит конвертация файла, после которой мы видим данные в поле таблицы.</a:t>
            </a:r>
            <a:endParaRPr lang="ru-RU" i="1" dirty="0"/>
          </a:p>
          <a:p>
            <a:endParaRPr lang="ru-RU" dirty="0"/>
          </a:p>
        </p:txBody>
      </p:sp>
    </p:spTree>
    <p:extLst>
      <p:ext uri="{BB962C8B-B14F-4D97-AF65-F5344CB8AC3E}">
        <p14:creationId xmlns:p14="http://schemas.microsoft.com/office/powerpoint/2010/main" val="10224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911C956-3851-3E49-8644-F4DB36921A73}"/>
              </a:ext>
            </a:extLst>
          </p:cNvPr>
          <p:cNvSpPr>
            <a:spLocks noGrp="1"/>
          </p:cNvSpPr>
          <p:nvPr>
            <p:ph idx="1"/>
          </p:nvPr>
        </p:nvSpPr>
        <p:spPr>
          <a:xfrm>
            <a:off x="0" y="240030"/>
            <a:ext cx="12070080" cy="6617970"/>
          </a:xfrm>
        </p:spPr>
        <p:txBody>
          <a:bodyPr>
            <a:normAutofit fontScale="92500" lnSpcReduction="20000"/>
          </a:bodyPr>
          <a:lstStyle/>
          <a:p>
            <a:r>
              <a:rPr lang="ru-RU" dirty="0"/>
              <a:t>Из </a:t>
            </a:r>
            <a:r>
              <a:rPr lang="ru-RU" dirty="0" err="1"/>
              <a:t>Excel</a:t>
            </a:r>
            <a:r>
              <a:rPr lang="ru-RU" dirty="0"/>
              <a:t> в </a:t>
            </a:r>
            <a:r>
              <a:rPr lang="ru-RU" dirty="0" err="1"/>
              <a:t>Statistica</a:t>
            </a:r>
            <a:r>
              <a:rPr lang="ru-RU" dirty="0"/>
              <a:t> можно переносить данные и без этого диалога, через буферную память — примерно также, как переносим фрагмент текста в программе </a:t>
            </a:r>
            <a:r>
              <a:rPr lang="ru-RU" dirty="0" err="1"/>
              <a:t>Word</a:t>
            </a:r>
            <a:r>
              <a:rPr lang="ru-RU" dirty="0"/>
              <a:t> из одного открытого файла в другой. Например, так. Ставим указатель мыши в крайний правый угол таблицы (крайнюю правую нижнюю ячейку), нажимаем левую клавишу мыши и, удерживая нажатой, ведем влево вдоль всей нижней строки. Далее, продолжая держать клавишу нажатой, ведем указатель по всему крайнему левому столбцу до верхней строки. Отпускаем клавишу мыши. В поле таблицы появился маркированный прямоугольник с обратным контрастом — белые цифры на черном фоне. Таким же образом можно выделять не только всю таблицу, но и любую ее часть — прямоугольную или квадратную. Ставим указатель мыши в маркированную часть таблицы и нажимаем правую клавишу мыши. После этого нажатия активизируется контекстное меню. Выбираем команду «Копировать» и щелкаем по ней левой клавишей мыши. Теперь весь выделенный фрагмент таблицы находится в буферной памяти. В нижней служебной строке экрана находим пиктограмму «</a:t>
            </a:r>
            <a:r>
              <a:rPr lang="ru-RU" dirty="0" err="1"/>
              <a:t>Statistica</a:t>
            </a:r>
            <a:r>
              <a:rPr lang="ru-RU" dirty="0"/>
              <a:t>», щелкаем по ней левой клавишей мыши. На экране появится ее рабочее окно. В верхней строке с основными меню щелчком мыши выбираем меню «</a:t>
            </a:r>
            <a:r>
              <a:rPr lang="ru-RU" dirty="0" err="1"/>
              <a:t>File</a:t>
            </a:r>
            <a:r>
              <a:rPr lang="ru-RU" dirty="0"/>
              <a:t>”, затем опцию “</a:t>
            </a:r>
            <a:r>
              <a:rPr lang="ru-RU" dirty="0" err="1"/>
              <a:t>New</a:t>
            </a:r>
            <a:r>
              <a:rPr lang="ru-RU" dirty="0"/>
              <a:t> </a:t>
            </a:r>
            <a:r>
              <a:rPr lang="ru-RU" dirty="0" err="1"/>
              <a:t>Date</a:t>
            </a:r>
            <a:r>
              <a:rPr lang="ru-RU" dirty="0"/>
              <a:t>” (Новые данные). Если левая верхняя ячейка таблицы не выделена рамкой, то ставим указатель в эту ячейку и делаем один щелчок левой клавишей мыши. Нажимаем правую клавишу мыши, откроется контекстное меню. Выбираем команду «Вставить» (</a:t>
            </a:r>
            <a:r>
              <a:rPr lang="ru-RU" dirty="0" err="1"/>
              <a:t>Paste</a:t>
            </a:r>
            <a:r>
              <a:rPr lang="ru-RU" dirty="0"/>
              <a:t>)  и щелкаем по ней левой клавишей мыши. Данные будут внесены в поле таблицы.</a:t>
            </a:r>
            <a:endParaRPr lang="ru-RU" i="1" dirty="0"/>
          </a:p>
          <a:p>
            <a:endParaRPr lang="ru-RU" dirty="0"/>
          </a:p>
        </p:txBody>
      </p:sp>
    </p:spTree>
    <p:extLst>
      <p:ext uri="{BB962C8B-B14F-4D97-AF65-F5344CB8AC3E}">
        <p14:creationId xmlns:p14="http://schemas.microsoft.com/office/powerpoint/2010/main" val="3912938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ECA4C4-FA21-8243-AD84-CDE513827CB9}"/>
              </a:ext>
            </a:extLst>
          </p:cNvPr>
          <p:cNvSpPr>
            <a:spLocks noGrp="1"/>
          </p:cNvSpPr>
          <p:nvPr>
            <p:ph type="title"/>
          </p:nvPr>
        </p:nvSpPr>
        <p:spPr/>
        <p:txBody>
          <a:bodyPr>
            <a:normAutofit/>
          </a:bodyPr>
          <a:lstStyle/>
          <a:p>
            <a:pPr algn="ctr"/>
            <a:r>
              <a:rPr lang="ru-RU" sz="2800" b="1" dirty="0"/>
              <a:t>Выбор прикладных статистических </a:t>
            </a:r>
            <a:r>
              <a:rPr lang="ru-RU" sz="2800" b="1" dirty="0" err="1"/>
              <a:t>програ</a:t>
            </a:r>
            <a:r>
              <a:rPr lang="ru-RU" sz="2800" b="1" dirty="0">
                <a:effectLst/>
              </a:rPr>
              <a:t> </a:t>
            </a:r>
            <a:endParaRPr lang="ru-RU" sz="2800" b="1" dirty="0"/>
          </a:p>
        </p:txBody>
      </p:sp>
      <p:sp>
        <p:nvSpPr>
          <p:cNvPr id="3" name="Объект 2">
            <a:extLst>
              <a:ext uri="{FF2B5EF4-FFF2-40B4-BE49-F238E27FC236}">
                <a16:creationId xmlns:a16="http://schemas.microsoft.com/office/drawing/2014/main" id="{A38C8345-6036-8346-AC39-B839AB63FF73}"/>
              </a:ext>
            </a:extLst>
          </p:cNvPr>
          <p:cNvSpPr>
            <a:spLocks noGrp="1"/>
          </p:cNvSpPr>
          <p:nvPr>
            <p:ph idx="1"/>
          </p:nvPr>
        </p:nvSpPr>
        <p:spPr/>
        <p:txBody>
          <a:bodyPr/>
          <a:lstStyle/>
          <a:p>
            <a:r>
              <a:rPr lang="ru-RU" dirty="0"/>
              <a:t>Использование статистических программ в компьютерной обработке на несколько порядков ускоряет обработку материала и предоставляет в распоряжение исследователя такие методы анализа, которые в ручной обработке не могут быть реализованы. Однако в полной мере эти преимущества могут быть использованы, если психолог имеет необходимый уровень подготовки в этой области. Обычно, чем мощнее компьютерная программа (чем более широкие у нее возможности), тем больше времени она требует для освоения. Таким образом, затрачивать время на ее изучение при редких обращениях к мощному статистическому аппарату не совсем эффективно.</a:t>
            </a:r>
            <a:r>
              <a:rPr lang="ru-RU" dirty="0">
                <a:effectLst/>
              </a:rPr>
              <a:t> </a:t>
            </a:r>
            <a:endParaRPr lang="ru-RU" dirty="0"/>
          </a:p>
        </p:txBody>
      </p:sp>
    </p:spTree>
    <p:extLst>
      <p:ext uri="{BB962C8B-B14F-4D97-AF65-F5344CB8AC3E}">
        <p14:creationId xmlns:p14="http://schemas.microsoft.com/office/powerpoint/2010/main" val="2938416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FA960AC-7C6F-0145-B4AC-E73AF59DAF53}"/>
              </a:ext>
            </a:extLst>
          </p:cNvPr>
          <p:cNvSpPr>
            <a:spLocks noGrp="1"/>
          </p:cNvSpPr>
          <p:nvPr>
            <p:ph idx="1"/>
          </p:nvPr>
        </p:nvSpPr>
        <p:spPr>
          <a:xfrm>
            <a:off x="160020" y="205740"/>
            <a:ext cx="11193780" cy="6503670"/>
          </a:xfrm>
        </p:spPr>
        <p:txBody>
          <a:bodyPr>
            <a:normAutofit lnSpcReduction="10000"/>
          </a:bodyPr>
          <a:lstStyle/>
          <a:p>
            <a:pPr marL="0" indent="0">
              <a:buNone/>
            </a:pPr>
            <a:r>
              <a:rPr lang="ru-RU" dirty="0"/>
              <a:t>Очень часто использование таких программ для решения несложных задач также требует определенной суммы умений. Для того чтобы избежать лишних сложностей и временных затрат, целесообразно, выбрать программу с возможно более дружественным интерфейсом, т.е. имеющим достаточно развитую функцию подсказок, в том числе для неподготовленного пользователя. Необходимо, чтобы в программе был  предусмотрен режим меню — при нем пользователь на каждом шаге делает выбор для дальнейшей работы из предложенных альтернатив и избавлен от необходимости самостоятельно формулировать задачу для работы компьютера и помнить все нужные для этого требования. Достаточно удобна программа </a:t>
            </a:r>
            <a:r>
              <a:rPr lang="ru-RU" dirty="0" err="1"/>
              <a:t>Statistica</a:t>
            </a:r>
            <a:r>
              <a:rPr lang="ru-RU" dirty="0"/>
              <a:t> 5.0 (или 4.3 — более ранняя версия), входящая в стандартный набор пользовательских программ, работающих в среде </a:t>
            </a:r>
            <a:r>
              <a:rPr lang="ru-RU" dirty="0" err="1"/>
              <a:t>Windows</a:t>
            </a:r>
            <a:r>
              <a:rPr lang="ru-RU" dirty="0"/>
              <a:t> или </a:t>
            </a:r>
            <a:r>
              <a:rPr lang="en-US" dirty="0"/>
              <a:t>SPSS</a:t>
            </a:r>
            <a:r>
              <a:rPr lang="ru-RU" dirty="0"/>
              <a:t>. Эта программа состоит из рада модулей, каж­дый из которых может осуществлять определенный анализ данных. В  течение одного сеанса работы с программой можно переходить множество раз от одного модуля к другому в зависимости от текущей задачи.</a:t>
            </a:r>
            <a:endParaRPr lang="ru-RU" i="1" dirty="0"/>
          </a:p>
          <a:p>
            <a:endParaRPr lang="ru-RU" dirty="0"/>
          </a:p>
        </p:txBody>
      </p:sp>
    </p:spTree>
    <p:extLst>
      <p:ext uri="{BB962C8B-B14F-4D97-AF65-F5344CB8AC3E}">
        <p14:creationId xmlns:p14="http://schemas.microsoft.com/office/powerpoint/2010/main" val="236909797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1375</Words>
  <Application>Microsoft Macintosh PowerPoint</Application>
  <PresentationFormat>Широкоэкранный</PresentationFormat>
  <Paragraphs>20</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Calibri Light</vt:lpstr>
      <vt:lpstr>Тема Office</vt:lpstr>
      <vt:lpstr>Лекция_11. Проверка данных</vt:lpstr>
      <vt:lpstr>Построение гистограмм</vt:lpstr>
      <vt:lpstr>Презентация PowerPoint</vt:lpstr>
      <vt:lpstr>Компьютерная обработка данных</vt:lpstr>
      <vt:lpstr>Презентация PowerPoint</vt:lpstr>
      <vt:lpstr>Презентация PowerPoint</vt:lpstr>
      <vt:lpstr>Презентация PowerPoint</vt:lpstr>
      <vt:lpstr>Выбор прикладных статистических програ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4</cp:revision>
  <dcterms:created xsi:type="dcterms:W3CDTF">2023-11-01T12:37:34Z</dcterms:created>
  <dcterms:modified xsi:type="dcterms:W3CDTF">2023-11-01T12:54:12Z</dcterms:modified>
</cp:coreProperties>
</file>