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6" r:id="rId2"/>
  </p:sldMasterIdLst>
  <p:notesMasterIdLst>
    <p:notesMasterId r:id="rId21"/>
  </p:notesMasterIdLst>
  <p:sldIdLst>
    <p:sldId id="278" r:id="rId3"/>
    <p:sldId id="256" r:id="rId4"/>
    <p:sldId id="257" r:id="rId5"/>
    <p:sldId id="260" r:id="rId6"/>
    <p:sldId id="259" r:id="rId7"/>
    <p:sldId id="261" r:id="rId8"/>
    <p:sldId id="262" r:id="rId9"/>
    <p:sldId id="263" r:id="rId10"/>
    <p:sldId id="264" r:id="rId11"/>
    <p:sldId id="265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68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99B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03" autoAdjust="0"/>
    <p:restoredTop sz="82842" autoAdjust="0"/>
  </p:normalViewPr>
  <p:slideViewPr>
    <p:cSldViewPr snapToGrid="0">
      <p:cViewPr varScale="1">
        <p:scale>
          <a:sx n="59" d="100"/>
          <a:sy n="59" d="100"/>
        </p:scale>
        <p:origin x="206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5BBAE2-08E6-4ABD-9E1A-5B4B949C1EB7}" type="datetimeFigureOut">
              <a:rPr lang="x-none" smtClean="0"/>
              <a:t>02.03.2022</a:t>
            </a:fld>
            <a:endParaRPr lang="x-none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A8DC58-1519-4342-8323-F22B1E0BAFA7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874704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y4inf.com/code/mbox.txt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When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want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write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program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use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text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editor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write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Python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instructions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into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file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which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called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script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By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convention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Python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scripts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have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names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with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.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py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execute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script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you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have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tell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Python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interpreter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name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file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In a Unix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Windows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command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window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you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would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type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python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hello.py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follows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“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csev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$”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operating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system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prompt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“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hello.py”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showing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file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“hello.py”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one-line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Python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program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print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string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call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Python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interpreter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tell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source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code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from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file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“hello.py”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instead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prompting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lines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Python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code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interactively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You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will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notice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there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was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need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have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quit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()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Python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program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file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When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Python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reading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your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source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code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from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file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knows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stop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when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reaches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file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A8DC58-1519-4342-8323-F22B1E0BAFA7}" type="slidenum">
              <a:rPr lang="x-none" smtClean="0"/>
              <a:t>3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5146466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KZ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</a:t>
            </a:r>
            <a:r>
              <a:rPr lang="ru-KZ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interpreter</a:t>
            </a:r>
            <a:r>
              <a:rPr lang="ru-KZ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reads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source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code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program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written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by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programmer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parses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source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code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interprets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instructions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fly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Python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</a:t>
            </a:r>
            <a:r>
              <a:rPr lang="ru-KZ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interpreter</a:t>
            </a:r>
            <a:r>
              <a:rPr lang="ru-KZ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when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running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Python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interactively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type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line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Python (a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sentence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Python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processes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immediately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ready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type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another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line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Python.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Some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lines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Python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tell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Python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you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want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remember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some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value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later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We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need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pick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name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value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remembered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use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symbolic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name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retrieve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value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later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We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use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term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variable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refer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labels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use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refer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this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stored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data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nature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</a:t>
            </a:r>
            <a:r>
              <a:rPr lang="ru-KZ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interpreter</a:t>
            </a:r>
            <a:r>
              <a:rPr lang="ru-KZ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able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have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interactive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conversation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shown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above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KZ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ru-KZ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compiler</a:t>
            </a:r>
            <a:r>
              <a:rPr lang="ru-KZ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needs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handed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entire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program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file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runs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process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translate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high-level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source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code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into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machine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language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compiler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puts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resulting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machine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language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into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file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later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execution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A8DC58-1519-4342-8323-F22B1E0BAFA7}" type="slidenum">
              <a:rPr lang="x-none" smtClean="0"/>
              <a:t>4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4949966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KZ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ru-KZ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value</a:t>
            </a:r>
            <a:r>
              <a:rPr lang="ru-KZ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basic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things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program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works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with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like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letter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number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The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values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have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seen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1, 2,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'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Hello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World!'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These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values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belong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different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types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2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integer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'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Hello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World!'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string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called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because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contains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“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string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letters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You (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interpreter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identify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strings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because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they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enclosed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quotation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marks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print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statement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also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works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integers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We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use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python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command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start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interpreter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If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you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sure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what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type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value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interpreter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tell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you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A8DC58-1519-4342-8323-F22B1E0BAFA7}" type="slidenum">
              <a:rPr lang="x-none" smtClean="0"/>
              <a:t>5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9398488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One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most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powerful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features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programming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language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ability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manipulate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variables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KZ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ru-KZ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variable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name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refers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value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assignment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statement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creates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new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variables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gives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them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values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This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example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makes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three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assignments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The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first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assigns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string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new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variable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named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message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second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assigns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integer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17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n;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third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assigns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approximate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value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π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pi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display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value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variable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you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use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print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statement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type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of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variable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type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of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value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refers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to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A8DC58-1519-4342-8323-F22B1E0BAFA7}" type="slidenum">
              <a:rPr lang="x-none" smtClean="0"/>
              <a:t>6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6967248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ru-KZ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boolean</a:t>
            </a:r>
            <a:r>
              <a:rPr lang="ru-KZ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expression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expression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either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true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false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The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following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examples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use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operator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==,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which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compares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two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operands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produces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True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if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they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equal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False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otherwise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True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False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special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values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belong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type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bool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they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strings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==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operator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comparison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operators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others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A8DC58-1519-4342-8323-F22B1E0BAFA7}" type="slidenum">
              <a:rPr lang="x-none" smtClean="0"/>
              <a:t>7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4338819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There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three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logical</a:t>
            </a:r>
            <a:r>
              <a:rPr lang="ru-KZ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operators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The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semantics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meaning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these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operators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similar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their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meaning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English. For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example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 &gt; 0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x &lt; 10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true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only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if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x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greater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0 </a:t>
            </a:r>
            <a:r>
              <a:rPr lang="ru-KZ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ru-KZ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less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10.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n%2 == 0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n%3 == 0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true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if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either</a:t>
            </a:r>
            <a:r>
              <a:rPr lang="ru-KZ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conditions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true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if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number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divisible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by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 </a:t>
            </a:r>
            <a:r>
              <a:rPr lang="ru-KZ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</a:t>
            </a:r>
            <a:r>
              <a:rPr lang="ru-KZ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Finally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operator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negates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boolean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expression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(x &gt; y)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true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if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x &gt; y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false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if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x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less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equal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y.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Strictly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speaking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operands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logical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operators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should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boolean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expressions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Python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very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strict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Any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nonzero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number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interpreted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“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true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.”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This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flexibility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useful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there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some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subtleties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might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confusing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You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might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want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avoid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until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you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sure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you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know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what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you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doing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A8DC58-1519-4342-8323-F22B1E0BAFA7}" type="slidenum">
              <a:rPr lang="x-none" smtClean="0"/>
              <a:t>8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0513457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KZ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Conditional</a:t>
            </a:r>
            <a:r>
              <a:rPr lang="ru-KZ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statements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give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this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ability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The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simplest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form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if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statement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boolean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expression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after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i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if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statement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called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condition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We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if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statement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with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colon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character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(:)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line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(s)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after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i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if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statement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indented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There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limit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number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statements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appear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body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there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must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least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Occasionally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useful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have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body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with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statements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usually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placekeeper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code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you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haven’t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written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yet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 In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case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you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use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pass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statement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which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does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nothing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A8DC58-1519-4342-8323-F22B1E0BAFA7}" type="slidenum">
              <a:rPr lang="x-none" smtClean="0"/>
              <a:t>9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511283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second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form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if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statement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alternative</a:t>
            </a:r>
            <a:r>
              <a:rPr lang="ru-KZ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execution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which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there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two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possibilities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condition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determines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which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gets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executed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The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syntax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looks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like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this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If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remainder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when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x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divided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by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0,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know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x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even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program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displays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message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effect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If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condition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false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second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statements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executed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Since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condition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must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either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true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false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exactly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alternatives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will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executed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The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alternatives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called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branches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because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they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branches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flow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execution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A8DC58-1519-4342-8323-F22B1E0BAFA7}" type="slidenum">
              <a:rPr lang="x-none" smtClean="0"/>
              <a:t>10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7922601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Sometimes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there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more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two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possibilities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need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more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two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branches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One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way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express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computation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like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ru-KZ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chained</a:t>
            </a:r>
            <a:r>
              <a:rPr lang="ru-KZ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conditional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KZ" sz="1800" i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elif</a:t>
            </a:r>
            <a:r>
              <a:rPr lang="ru-KZ" sz="1800" i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abbreviation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of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“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else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if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.”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Again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exactly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one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branch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will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executed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There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limit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number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elif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statements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If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there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else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clause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there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doesn’t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have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A8DC58-1519-4342-8323-F22B1E0BAFA7}" type="slidenum">
              <a:rPr lang="x-none" smtClean="0"/>
              <a:t>11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466475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ru-KZ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function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named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sequence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statements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performs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computation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When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you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define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function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you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specify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name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sequence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statements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xample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function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call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name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function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type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The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expression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parentheses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called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argument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function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The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argument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value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variable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passing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into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function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input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function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The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result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type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function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type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argument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max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functions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give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largest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smallest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values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list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respectively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uilt-in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function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function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which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tells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how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many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items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argument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If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argument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string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returns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number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characters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string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A8DC58-1519-4342-8323-F22B1E0BAFA7}" type="slidenum">
              <a:rPr lang="x-none" smtClean="0"/>
              <a:t>12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6509784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string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sequence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characters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You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access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characters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time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with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bracket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operator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n-US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second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statement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extracts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character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index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position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from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fruit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variable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assigns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letter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variable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expression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brackets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called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index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The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index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indicates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which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character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sequence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you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want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hence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name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you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might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get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what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you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expect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0th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letter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(“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zero-eth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”)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'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banana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', a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1th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letter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(“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one-eth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”),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2th (“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two-eth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”)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letter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KZ" sz="1800" i="1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built-in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function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returns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number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characters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string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A8DC58-1519-4342-8323-F22B1E0BAFA7}" type="slidenum">
              <a:rPr lang="x-none" smtClean="0"/>
              <a:t>13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9299858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comparison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operators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work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strings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To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if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two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strings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equal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Other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comparison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operations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useful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putting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words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alphabetical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order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Python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does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handle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uppercase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lowercase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letters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same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way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people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All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uppercase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letters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before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all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lowercase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letters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x-none" b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A8DC58-1519-4342-8323-F22B1E0BAFA7}" type="slidenum">
              <a:rPr lang="x-none" smtClean="0"/>
              <a:t>14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0687257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Strings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example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Python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objects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object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contains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both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data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actual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string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itself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methods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which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effectively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functions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built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into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object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available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any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instance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object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Python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function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called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which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lists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methods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available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object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The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type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function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shows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type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object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function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shows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available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methods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While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function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lists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methods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you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use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help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get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some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simple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documentation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method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a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better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source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documentation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string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methods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would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</a:t>
            </a:r>
            <a:r>
              <a:rPr lang="ru-KZ" sz="1800" dirty="0">
                <a:effectLst/>
                <a:latin typeface="NimbusRomNo9L-Regu"/>
                <a:ea typeface="Calibri" panose="020F0502020204030204" pitchFamily="34" charset="0"/>
                <a:cs typeface="NimbusRomNo9L-Regu"/>
              </a:rPr>
              <a:t> </a:t>
            </a:r>
            <a:r>
              <a:rPr lang="ru-KZ" sz="1800" dirty="0">
                <a:effectLst/>
                <a:latin typeface="NimbusMonL-Regu"/>
                <a:ea typeface="Calibri" panose="020F0502020204030204" pitchFamily="34" charset="0"/>
                <a:cs typeface="NimbusMonL-Regu"/>
              </a:rPr>
              <a:t>https://docs.python.org/2/library/stdtypes.html#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KZ" sz="1800" dirty="0" err="1">
                <a:effectLst/>
                <a:latin typeface="NimbusMonL-Regu"/>
                <a:ea typeface="Calibri" panose="020F0502020204030204" pitchFamily="34" charset="0"/>
                <a:cs typeface="NimbusMonL-Regu"/>
              </a:rPr>
              <a:t>string-methods</a:t>
            </a:r>
            <a:r>
              <a:rPr lang="ru-KZ" sz="1800" dirty="0">
                <a:effectLst/>
                <a:latin typeface="NimbusRomNo9L-Regu"/>
                <a:ea typeface="Calibri" panose="020F0502020204030204" pitchFamily="34" charset="0"/>
                <a:cs typeface="NimbusRomNo9L-Regu"/>
              </a:rPr>
              <a:t>.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A8DC58-1519-4342-8323-F22B1E0BAFA7}" type="slidenum">
              <a:rPr lang="x-none" smtClean="0"/>
              <a:t>15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578565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When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want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write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file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say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your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hard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drive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),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first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must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open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file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Opening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file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communicates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with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your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operating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system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which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knows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where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data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each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file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stored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When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you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open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file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you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asking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operating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system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find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file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by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name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make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sure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file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exists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In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this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example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open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file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mbox.txt,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which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should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stored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same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folder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you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when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you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start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Python. You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download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this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file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from</a:t>
            </a:r>
            <a:r>
              <a:rPr lang="ru-KZ" sz="1800" dirty="0">
                <a:effectLst/>
                <a:latin typeface="NimbusRomNo9L-Regu"/>
                <a:ea typeface="Calibri" panose="020F0502020204030204" pitchFamily="34" charset="0"/>
                <a:cs typeface="NimbusRomNo9L-Regu"/>
              </a:rPr>
              <a:t> </a:t>
            </a:r>
            <a:r>
              <a:rPr lang="ru-KZ" sz="1800" u="sng" dirty="0">
                <a:solidFill>
                  <a:srgbClr val="0563C1"/>
                </a:solidFill>
                <a:effectLst/>
                <a:latin typeface="NimbusMonL-Regu"/>
                <a:ea typeface="Calibri" panose="020F0502020204030204" pitchFamily="34" charset="0"/>
                <a:cs typeface="NimbusMonL-Regu"/>
                <a:hlinkClick r:id="rId3"/>
              </a:rPr>
              <a:t>www.py4inf.com/code/mbox.txt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If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open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successful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operating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system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returns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ru-KZ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file</a:t>
            </a:r>
            <a:r>
              <a:rPr lang="ru-KZ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handle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The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file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handle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actual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data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contained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file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instead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“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handle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use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data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You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given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handle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if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requested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file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exists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you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have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proper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permissions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file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A8DC58-1519-4342-8323-F22B1E0BAFA7}" type="slidenum">
              <a:rPr lang="x-none" smtClean="0"/>
              <a:t>16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93946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While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file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handle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does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contain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data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file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quite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easy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construct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loop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through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count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each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lines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file: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reason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open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function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does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entire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file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file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might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quite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large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with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many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gigabytes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data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The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open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statement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takes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same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amount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time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regardless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size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file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The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loop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actually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causes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data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from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file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If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you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know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file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relatively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small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compared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size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your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main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memory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you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whole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file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into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string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using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method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file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handle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this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example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entire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contents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all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94,626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characters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file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mbox-short.txt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directly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into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variable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inp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We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use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string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slicing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print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out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first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20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characters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string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data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stored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inp</a:t>
            </a:r>
            <a:r>
              <a:rPr lang="ru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A8DC58-1519-4342-8323-F22B1E0BAFA7}" type="slidenum">
              <a:rPr lang="x-none" smtClean="0"/>
              <a:t>17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427387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B9644-A659-4D1D-881D-634A36E5AA14}" type="datetimeFigureOut">
              <a:rPr lang="x-none" smtClean="0"/>
              <a:t>02.03.2022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FCF59-7229-4740-87DA-3B49988FC47E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3528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B9644-A659-4D1D-881D-634A36E5AA14}" type="datetimeFigureOut">
              <a:rPr lang="x-none" smtClean="0"/>
              <a:t>02.03.2022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FCF59-7229-4740-87DA-3B49988FC47E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9963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B9644-A659-4D1D-881D-634A36E5AA14}" type="datetimeFigureOut">
              <a:rPr lang="x-none" smtClean="0"/>
              <a:t>02.03.2022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FCF59-7229-4740-87DA-3B49988FC47E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255360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B9644-A659-4D1D-881D-634A36E5AA14}" type="datetimeFigureOut">
              <a:rPr lang="x-none" smtClean="0"/>
              <a:t>02.03.2022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FCF59-7229-4740-87DA-3B49988FC47E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111340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B9644-A659-4D1D-881D-634A36E5AA14}" type="datetimeFigureOut">
              <a:rPr lang="x-none" smtClean="0"/>
              <a:t>02.03.2022</a:t>
            </a:fld>
            <a:endParaRPr lang="x-non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FCF59-7229-4740-87DA-3B49988FC47E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1834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B9644-A659-4D1D-881D-634A36E5AA14}" type="datetimeFigureOut">
              <a:rPr lang="x-none" smtClean="0"/>
              <a:t>02.03.2022</a:t>
            </a:fld>
            <a:endParaRPr lang="x-non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FCF59-7229-4740-87DA-3B49988FC47E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866764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B9644-A659-4D1D-881D-634A36E5AA14}" type="datetimeFigureOut">
              <a:rPr lang="x-none" smtClean="0"/>
              <a:t>02.03.2022</a:t>
            </a:fld>
            <a:endParaRPr lang="x-non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FCF59-7229-4740-87DA-3B49988FC47E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204220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B9644-A659-4D1D-881D-634A36E5AA14}" type="datetimeFigureOut">
              <a:rPr lang="x-none" smtClean="0"/>
              <a:t>02.03.2022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FCF59-7229-4740-87DA-3B49988FC47E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627430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B9644-A659-4D1D-881D-634A36E5AA14}" type="datetimeFigureOut">
              <a:rPr lang="x-none" smtClean="0"/>
              <a:t>02.03.2022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FCF59-7229-4740-87DA-3B49988FC47E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320336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B9644-A659-4D1D-881D-634A36E5AA14}" type="datetimeFigureOut">
              <a:rPr lang="x-none" smtClean="0"/>
              <a:t>02.03.2022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FCF59-7229-4740-87DA-3B49988FC47E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878700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B9644-A659-4D1D-881D-634A36E5AA14}" type="datetimeFigureOut">
              <a:rPr lang="x-none" smtClean="0"/>
              <a:t>02.03.2022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FCF59-7229-4740-87DA-3B49988FC47E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6426503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B9644-A659-4D1D-881D-634A36E5AA14}" type="datetimeFigureOut">
              <a:rPr lang="ru-KZ" smtClean="0"/>
              <a:t>03/02/2022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FCF59-7229-4740-87DA-3B49988FC47E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9522466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B9644-A659-4D1D-881D-634A36E5AA14}" type="datetimeFigureOut">
              <a:rPr lang="ru-KZ" smtClean="0"/>
              <a:t>03/02/2022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FCF59-7229-4740-87DA-3B49988FC47E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2122660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B9644-A659-4D1D-881D-634A36E5AA14}" type="datetimeFigureOut">
              <a:rPr lang="ru-KZ" smtClean="0"/>
              <a:t>03/02/2022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FCF59-7229-4740-87DA-3B49988FC47E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6829727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B9644-A659-4D1D-881D-634A36E5AA14}" type="datetimeFigureOut">
              <a:rPr lang="ru-KZ" smtClean="0"/>
              <a:t>03/02/2022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FCF59-7229-4740-87DA-3B49988FC47E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4698695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B9644-A659-4D1D-881D-634A36E5AA14}" type="datetimeFigureOut">
              <a:rPr lang="ru-KZ" smtClean="0"/>
              <a:t>03/02/2022</a:t>
            </a:fld>
            <a:endParaRPr lang="ru-K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FCF59-7229-4740-87DA-3B49988FC47E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8938477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B9644-A659-4D1D-881D-634A36E5AA14}" type="datetimeFigureOut">
              <a:rPr lang="ru-KZ" smtClean="0"/>
              <a:t>03/02/2022</a:t>
            </a:fld>
            <a:endParaRPr lang="ru-K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FCF59-7229-4740-87DA-3B49988FC47E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3119129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B9644-A659-4D1D-881D-634A36E5AA14}" type="datetimeFigureOut">
              <a:rPr lang="ru-KZ" smtClean="0"/>
              <a:t>03/02/2022</a:t>
            </a:fld>
            <a:endParaRPr lang="ru-K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FCF59-7229-4740-87DA-3B49988FC47E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41071303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B9644-A659-4D1D-881D-634A36E5AA14}" type="datetimeFigureOut">
              <a:rPr lang="ru-KZ" smtClean="0"/>
              <a:t>03/02/2022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FCF59-7229-4740-87DA-3B49988FC47E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40776444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B9644-A659-4D1D-881D-634A36E5AA14}" type="datetimeFigureOut">
              <a:rPr lang="ru-KZ" smtClean="0"/>
              <a:t>03/02/2022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FCF59-7229-4740-87DA-3B49988FC47E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1260936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B9644-A659-4D1D-881D-634A36E5AA14}" type="datetimeFigureOut">
              <a:rPr lang="ru-KZ" smtClean="0"/>
              <a:t>03/02/2022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FCF59-7229-4740-87DA-3B49988FC47E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8353277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B9644-A659-4D1D-881D-634A36E5AA14}" type="datetimeFigureOut">
              <a:rPr lang="ru-KZ" smtClean="0"/>
              <a:t>03/02/2022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FCF59-7229-4740-87DA-3B49988FC47E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87232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5B9644-A659-4D1D-881D-634A36E5AA14}" type="datetimeFigureOut">
              <a:rPr lang="x-none" smtClean="0"/>
              <a:t>02.03.2022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6FCF59-7229-4740-87DA-3B49988FC47E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977120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5B9644-A659-4D1D-881D-634A36E5AA14}" type="datetimeFigureOut">
              <a:rPr lang="ru-KZ" smtClean="0"/>
              <a:t>03/02/2022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6FCF59-7229-4740-87DA-3B49988FC47E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3454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9A9220-6642-4333-BD3E-9C1774A6E0F6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0" y="698820"/>
            <a:ext cx="9144000" cy="638202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Python programming application</a:t>
            </a:r>
            <a:endParaRPr lang="ru-KZ" sz="32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9479759-3A73-48C1-A459-0619178EDF89}"/>
              </a:ext>
            </a:extLst>
          </p:cNvPr>
          <p:cNvSpPr txBox="1"/>
          <p:nvPr/>
        </p:nvSpPr>
        <p:spPr>
          <a:xfrm>
            <a:off x="0" y="6279703"/>
            <a:ext cx="91440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This document has been produced with the support of the EUROPEAN COMMISSION under the ERASMUS+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Programme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KA2 – Capacity Building in the Field of Higher Education: 598092-EPP-1-2018-1-BG-EPPKA2-CBHE-SP.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It reflects the views only of the authors, and the Commission cannot be held responsible for any use which may be made of the information contained therein.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0B2D959F-E313-422C-9A99-098218ACF874}"/>
              </a:ext>
            </a:extLst>
          </p:cNvPr>
          <p:cNvSpPr txBox="1">
            <a:spLocks/>
          </p:cNvSpPr>
          <p:nvPr/>
        </p:nvSpPr>
        <p:spPr>
          <a:xfrm>
            <a:off x="0" y="5327672"/>
            <a:ext cx="9144000" cy="6382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Anara Karymsakova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341DC1C-2FF9-4816-B752-7457FEF4C6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957" y="1627089"/>
            <a:ext cx="2528086" cy="3603822"/>
          </a:xfrm>
          <a:prstGeom prst="rect">
            <a:avLst/>
          </a:prstGeom>
        </p:spPr>
      </p:pic>
      <p:pic>
        <p:nvPicPr>
          <p:cNvPr id="6" name="Рисунок 5" descr="Изображение выглядит как человек, занавеска, внутренний&#10;&#10;Автоматически созданное описание">
            <a:extLst>
              <a:ext uri="{FF2B5EF4-FFF2-40B4-BE49-F238E27FC236}">
                <a16:creationId xmlns:a16="http://schemas.microsoft.com/office/drawing/2014/main" id="{57825C47-EB8C-413E-90FF-5AF4009AC3F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0" r="8193"/>
          <a:stretch/>
        </p:blipFill>
        <p:spPr>
          <a:xfrm>
            <a:off x="3205975" y="1627089"/>
            <a:ext cx="2732050" cy="3603822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5CDBD931-D13D-469E-903C-8681D965CCC6}"/>
              </a:ext>
            </a:extLst>
          </p:cNvPr>
          <p:cNvSpPr txBox="1">
            <a:spLocks/>
          </p:cNvSpPr>
          <p:nvPr/>
        </p:nvSpPr>
        <p:spPr>
          <a:xfrm>
            <a:off x="0" y="5903139"/>
            <a:ext cx="9144000" cy="291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E-mail:</a:t>
            </a:r>
            <a:r>
              <a:rPr kumimoji="0" lang="kk-KZ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hatae@mail.ru</a:t>
            </a:r>
          </a:p>
        </p:txBody>
      </p:sp>
    </p:spTree>
    <p:extLst>
      <p:ext uri="{BB962C8B-B14F-4D97-AF65-F5344CB8AC3E}">
        <p14:creationId xmlns:p14="http://schemas.microsoft.com/office/powerpoint/2010/main" val="869043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9A9220-6642-4333-BD3E-9C1774A6E0F6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0" y="2489200"/>
            <a:ext cx="9144000" cy="1879600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Python</a:t>
            </a:r>
            <a:r>
              <a:rPr lang="ru-KZ" sz="48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48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for informatics</a:t>
            </a:r>
            <a:endParaRPr lang="x-none" sz="48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7002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F9CD3343-E804-407B-B386-D8436342E270}"/>
              </a:ext>
            </a:extLst>
          </p:cNvPr>
          <p:cNvSpPr txBox="1"/>
          <p:nvPr/>
        </p:nvSpPr>
        <p:spPr>
          <a:xfrm>
            <a:off x="0" y="758536"/>
            <a:ext cx="9143999" cy="458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KZ" sz="2400" b="1" dirty="0" err="1">
                <a:solidFill>
                  <a:srgbClr val="FFFF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Writing</a:t>
            </a:r>
            <a:r>
              <a:rPr lang="ru-KZ" sz="2400" b="1" dirty="0">
                <a:solidFill>
                  <a:srgbClr val="FFFF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 </a:t>
            </a:r>
            <a:r>
              <a:rPr lang="ru-KZ" sz="2400" b="1" dirty="0" err="1">
                <a:solidFill>
                  <a:srgbClr val="FFFF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program</a:t>
            </a:r>
            <a:endParaRPr lang="ru-KZ" dirty="0">
              <a:solidFill>
                <a:srgbClr val="FFFF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Рисунок 1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E180E286-AC5B-4CD2-9FB9-673076FB95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9064" y="3775752"/>
            <a:ext cx="3625994" cy="2157909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65407AE7-6685-45E0-9BF9-676593B414B4}"/>
              </a:ext>
            </a:extLst>
          </p:cNvPr>
          <p:cNvSpPr txBox="1"/>
          <p:nvPr/>
        </p:nvSpPr>
        <p:spPr>
          <a:xfrm>
            <a:off x="813058" y="1751653"/>
            <a:ext cx="4572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1" i="0" u="none" strike="noStrike" baseline="0" dirty="0">
                <a:solidFill>
                  <a:schemeClr val="bg1"/>
                </a:solidFill>
                <a:latin typeface="NimbusRomNo9L-Regu"/>
              </a:rPr>
              <a:t>The definition of a </a:t>
            </a:r>
            <a:r>
              <a:rPr lang="en-US" sz="2400" b="1" i="0" u="none" strike="noStrike" baseline="0" dirty="0">
                <a:solidFill>
                  <a:schemeClr val="bg1"/>
                </a:solidFill>
                <a:latin typeface="NimbusRomNo9L-Medi"/>
              </a:rPr>
              <a:t>program </a:t>
            </a:r>
            <a:r>
              <a:rPr lang="en-US" sz="2400" b="0" i="0" u="none" strike="noStrike" baseline="0" dirty="0">
                <a:solidFill>
                  <a:schemeClr val="bg1"/>
                </a:solidFill>
                <a:latin typeface="NimbusRomNo9L-Regu"/>
              </a:rPr>
              <a:t>at its most basic is a sequence of Python statements that have been crafted to do something. </a:t>
            </a:r>
            <a:endParaRPr lang="ru-KZ" dirty="0">
              <a:solidFill>
                <a:schemeClr val="bg1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53EC9E4-12F3-4286-8F51-1C611C683F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3447" y="1647883"/>
            <a:ext cx="2975289" cy="1487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4546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2AD357C-0D89-41C1-AD5C-969DD142C9D6}"/>
              </a:ext>
            </a:extLst>
          </p:cNvPr>
          <p:cNvSpPr/>
          <p:nvPr/>
        </p:nvSpPr>
        <p:spPr>
          <a:xfrm>
            <a:off x="0" y="685984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Terminology: interpreter and compiler</a:t>
            </a:r>
            <a:endParaRPr lang="x-none" sz="24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C638D1A-E670-4C66-84CD-4FF6526CED34}"/>
              </a:ext>
            </a:extLst>
          </p:cNvPr>
          <p:cNvSpPr/>
          <p:nvPr/>
        </p:nvSpPr>
        <p:spPr>
          <a:xfrm>
            <a:off x="368805" y="2036717"/>
            <a:ext cx="438017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KZ" sz="2000" b="1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An</a:t>
            </a:r>
            <a:r>
              <a:rPr lang="ru-KZ" sz="2000" b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b="1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interpreter</a:t>
            </a:r>
            <a:r>
              <a:rPr lang="ru-KZ" sz="2000" b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reads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source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code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of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program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as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written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by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programmer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parses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source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code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and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interprets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instructions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on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fly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en-US" sz="2000" dirty="0">
              <a:solidFill>
                <a:srgbClr val="FFFF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ru-KZ" sz="2000" b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 </a:t>
            </a:r>
            <a:r>
              <a:rPr lang="ru-KZ" sz="2000" b="1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compiler</a:t>
            </a:r>
            <a:r>
              <a:rPr lang="ru-KZ" sz="2000" b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needs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to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be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handed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entire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program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file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and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then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it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runs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process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to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translate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high-level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source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code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into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machine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language</a:t>
            </a:r>
            <a:r>
              <a:rPr lang="en-US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x-none" sz="2800" i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6BFE11AF-E3CF-4960-B888-6403E0902D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7409" y="2055564"/>
            <a:ext cx="3176901" cy="31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90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E644C3C-07F5-4F4D-8736-3FE54BE802E0}"/>
              </a:ext>
            </a:extLst>
          </p:cNvPr>
          <p:cNvSpPr/>
          <p:nvPr/>
        </p:nvSpPr>
        <p:spPr>
          <a:xfrm>
            <a:off x="0" y="729339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Values and types</a:t>
            </a:r>
            <a:endParaRPr lang="x-none" sz="24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85A3C53D-CA57-4B80-82A7-C4771E0CFF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867" y="3028652"/>
            <a:ext cx="2619184" cy="1959232"/>
          </a:xfrm>
          <a:prstGeom prst="rect">
            <a:avLst/>
          </a:prstGeom>
        </p:spPr>
      </p:pic>
      <p:pic>
        <p:nvPicPr>
          <p:cNvPr id="8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5CEC2995-0FB4-4F26-A15E-7B3F075B39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3818" y="3028652"/>
            <a:ext cx="4451071" cy="195923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B0CDB82-712C-4E6B-9E24-2BF72DCE3896}"/>
              </a:ext>
            </a:extLst>
          </p:cNvPr>
          <p:cNvSpPr txBox="1"/>
          <p:nvPr/>
        </p:nvSpPr>
        <p:spPr>
          <a:xfrm>
            <a:off x="997973" y="1576342"/>
            <a:ext cx="733978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KZ" sz="2200" b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 </a:t>
            </a:r>
            <a:r>
              <a:rPr lang="ru-KZ" sz="2200" b="1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value</a:t>
            </a:r>
            <a:r>
              <a:rPr lang="ru-KZ" sz="2200" b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2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is</a:t>
            </a:r>
            <a:r>
              <a:rPr lang="ru-KZ" sz="22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2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one</a:t>
            </a:r>
            <a:r>
              <a:rPr lang="ru-KZ" sz="22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2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of</a:t>
            </a:r>
            <a:r>
              <a:rPr lang="ru-KZ" sz="22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2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</a:t>
            </a:r>
            <a:r>
              <a:rPr lang="ru-KZ" sz="22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2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basic</a:t>
            </a:r>
            <a:r>
              <a:rPr lang="ru-KZ" sz="22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2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things</a:t>
            </a:r>
            <a:r>
              <a:rPr lang="ru-KZ" sz="22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 </a:t>
            </a:r>
            <a:r>
              <a:rPr lang="ru-KZ" sz="22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program</a:t>
            </a:r>
            <a:r>
              <a:rPr lang="ru-KZ" sz="22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2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works</a:t>
            </a:r>
            <a:r>
              <a:rPr lang="ru-KZ" sz="22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2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with</a:t>
            </a:r>
            <a:r>
              <a:rPr lang="ru-KZ" sz="22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KZ" sz="22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like</a:t>
            </a:r>
            <a:r>
              <a:rPr lang="ru-KZ" sz="22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 </a:t>
            </a:r>
            <a:r>
              <a:rPr lang="ru-KZ" sz="22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letter</a:t>
            </a:r>
            <a:r>
              <a:rPr lang="ru-KZ" sz="22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2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or</a:t>
            </a:r>
            <a:r>
              <a:rPr lang="ru-KZ" sz="22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 </a:t>
            </a:r>
            <a:r>
              <a:rPr lang="ru-KZ" sz="22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number</a:t>
            </a:r>
            <a:r>
              <a:rPr lang="ru-KZ" sz="22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endParaRPr lang="ru-KZ" sz="2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19195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F376ABC-DDCC-4D1B-988A-6E0096A43A56}"/>
              </a:ext>
            </a:extLst>
          </p:cNvPr>
          <p:cNvSpPr/>
          <p:nvPr/>
        </p:nvSpPr>
        <p:spPr>
          <a:xfrm>
            <a:off x="0" y="680446"/>
            <a:ext cx="91439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Variables</a:t>
            </a:r>
            <a:endParaRPr lang="x-none" sz="24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131BEEE3-E978-4B4C-BB8E-E1939C970E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053" y="2366137"/>
            <a:ext cx="7385255" cy="1110124"/>
          </a:xfrm>
          <a:prstGeom prst="rect">
            <a:avLst/>
          </a:prstGeom>
        </p:spPr>
      </p:pic>
      <p:pic>
        <p:nvPicPr>
          <p:cNvPr id="7" name="Рисунок 6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E12FBEC1-89FF-41DF-B905-7D153F2794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648" y="4839465"/>
            <a:ext cx="1696219" cy="1228757"/>
          </a:xfrm>
          <a:prstGeom prst="rect">
            <a:avLst/>
          </a:prstGeom>
        </p:spPr>
      </p:pic>
      <p:pic>
        <p:nvPicPr>
          <p:cNvPr id="8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3064EC33-3BB5-474D-9ABC-ED70CD6B8C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8065" y="4839465"/>
            <a:ext cx="2196441" cy="157131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487F803-435C-485C-95CD-29A16FE56D87}"/>
              </a:ext>
            </a:extLst>
          </p:cNvPr>
          <p:cNvSpPr txBox="1"/>
          <p:nvPr/>
        </p:nvSpPr>
        <p:spPr>
          <a:xfrm>
            <a:off x="343053" y="1323491"/>
            <a:ext cx="8172358" cy="12708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KZ" sz="2000" b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ru-KZ" sz="2000" b="1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variable</a:t>
            </a:r>
            <a:r>
              <a:rPr lang="ru-KZ" sz="2000" b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name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that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refers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value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assignment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statement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creates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new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variables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gives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them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values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ru-KZ" sz="2000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KZ" sz="2000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FC3488A-EF2C-494D-819D-51960633B4F6}"/>
              </a:ext>
            </a:extLst>
          </p:cNvPr>
          <p:cNvSpPr txBox="1"/>
          <p:nvPr/>
        </p:nvSpPr>
        <p:spPr>
          <a:xfrm>
            <a:off x="343053" y="3707239"/>
            <a:ext cx="3520287" cy="10640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display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value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variable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you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can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use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print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statement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ru-KZ" sz="2000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EB4E34B-9F91-4491-898F-2B611093589B}"/>
              </a:ext>
            </a:extLst>
          </p:cNvPr>
          <p:cNvSpPr txBox="1"/>
          <p:nvPr/>
        </p:nvSpPr>
        <p:spPr>
          <a:xfrm>
            <a:off x="4320285" y="4027216"/>
            <a:ext cx="457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type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of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variable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is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type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of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value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it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refers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to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ru-KZ" sz="2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26573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9B1859C-7A4C-4794-82E7-EC26BAE5ACC9}"/>
              </a:ext>
            </a:extLst>
          </p:cNvPr>
          <p:cNvSpPr/>
          <p:nvPr/>
        </p:nvSpPr>
        <p:spPr>
          <a:xfrm>
            <a:off x="0" y="694731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Boolean expressions</a:t>
            </a:r>
            <a:endParaRPr lang="x-none" sz="24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6873E6B-9DDC-4DC7-A115-66DDB310AE5A}"/>
              </a:ext>
            </a:extLst>
          </p:cNvPr>
          <p:cNvSpPr txBox="1"/>
          <p:nvPr/>
        </p:nvSpPr>
        <p:spPr>
          <a:xfrm>
            <a:off x="720090" y="1528495"/>
            <a:ext cx="789813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 </a:t>
            </a:r>
            <a:r>
              <a:rPr lang="ru-KZ" sz="2000" b="1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boolean</a:t>
            </a:r>
            <a:r>
              <a:rPr lang="ru-KZ" sz="2000" b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b="1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expression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is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an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expression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that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is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either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true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or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false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endParaRPr lang="ru-KZ" sz="2000" dirty="0">
              <a:solidFill>
                <a:srgbClr val="FFFF00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6064B31-56A3-4A7D-A070-AD240E7B20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5460" y="2002424"/>
            <a:ext cx="1870710" cy="1486546"/>
          </a:xfrm>
          <a:prstGeom prst="rect">
            <a:avLst/>
          </a:prstGeom>
        </p:spPr>
      </p:pic>
      <p:pic>
        <p:nvPicPr>
          <p:cNvPr id="9" name="Рисунок 8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400FD7F4-CC5D-47B3-815A-9BA2F3A2D2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2975" y="2002423"/>
            <a:ext cx="2384230" cy="1578293"/>
          </a:xfrm>
          <a:prstGeom prst="rect">
            <a:avLst/>
          </a:prstGeom>
        </p:spPr>
      </p:pic>
      <p:pic>
        <p:nvPicPr>
          <p:cNvPr id="10" name="Рисунок 9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BFDF759D-08A1-4048-B051-B2D74C4673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5847" y="4155013"/>
            <a:ext cx="6752128" cy="2165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3221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0610622-F053-406A-9436-0D4D74D56B22}"/>
              </a:ext>
            </a:extLst>
          </p:cNvPr>
          <p:cNvSpPr/>
          <p:nvPr/>
        </p:nvSpPr>
        <p:spPr>
          <a:xfrm>
            <a:off x="0" y="683019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Logical operators</a:t>
            </a:r>
            <a:endParaRPr lang="x-none" sz="24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FB0069C-D8BB-4905-BCE1-BAF2A887113E}"/>
              </a:ext>
            </a:extLst>
          </p:cNvPr>
          <p:cNvSpPr txBox="1"/>
          <p:nvPr/>
        </p:nvSpPr>
        <p:spPr>
          <a:xfrm>
            <a:off x="708660" y="1690210"/>
            <a:ext cx="8149590" cy="3591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There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are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three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b="1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logical</a:t>
            </a:r>
            <a:r>
              <a:rPr lang="ru-KZ" sz="2000" b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b="1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operators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not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The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semantics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meaning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these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operators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similar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their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meaning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English. For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example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endParaRPr lang="ru-KZ" sz="2000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 &gt; 0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x &lt; 10</a:t>
            </a:r>
            <a:endParaRPr lang="ru-KZ" sz="2000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true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only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if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x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greater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than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0 </a:t>
            </a:r>
            <a:r>
              <a:rPr lang="ru-KZ" sz="2000" i="1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ru-KZ" sz="2000" i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less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than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10.</a:t>
            </a:r>
            <a:endParaRPr lang="en-US" sz="2000" dirty="0">
              <a:solidFill>
                <a:srgbClr val="FFFF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2000" dirty="0">
              <a:solidFill>
                <a:srgbClr val="FFFF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n%2 == 0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n%3 == 0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true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if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i="1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either</a:t>
            </a:r>
            <a:r>
              <a:rPr lang="ru-KZ" sz="2000" i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conditions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true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that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if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number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divisible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by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 </a:t>
            </a:r>
            <a:r>
              <a:rPr lang="ru-KZ" sz="2000" i="1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</a:t>
            </a:r>
            <a:r>
              <a:rPr lang="ru-KZ" sz="2000" i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</a:t>
            </a:r>
            <a:endParaRPr lang="en-US" sz="2000" dirty="0">
              <a:solidFill>
                <a:srgbClr val="FFFF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Any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nonzero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number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interpreted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“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true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.”</a:t>
            </a:r>
            <a:endParaRPr lang="ru-KZ" sz="2000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A75A436D-423C-4D54-9BBB-7ECB14B573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692" y="5388818"/>
            <a:ext cx="2265998" cy="786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6925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5026373-E1E9-4177-A823-7A8496078985}"/>
              </a:ext>
            </a:extLst>
          </p:cNvPr>
          <p:cNvSpPr/>
          <p:nvPr/>
        </p:nvSpPr>
        <p:spPr>
          <a:xfrm>
            <a:off x="0" y="697019"/>
            <a:ext cx="91439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Conditional execution</a:t>
            </a:r>
            <a:endParaRPr lang="x-none" sz="24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4BD88BE-A5B1-4842-BF36-2608A6056C3D}"/>
              </a:ext>
            </a:extLst>
          </p:cNvPr>
          <p:cNvSpPr txBox="1"/>
          <p:nvPr/>
        </p:nvSpPr>
        <p:spPr>
          <a:xfrm>
            <a:off x="422910" y="1310700"/>
            <a:ext cx="8195310" cy="7346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KZ" sz="2000" b="1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Conditional</a:t>
            </a:r>
            <a:r>
              <a:rPr lang="ru-KZ" sz="2000" b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b="1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statements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give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us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this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ability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The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simplest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form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if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statement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ru-KZ" sz="2000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216F45B-126A-4CAC-93FC-B45A9BE8EE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267" y="2279332"/>
            <a:ext cx="2901395" cy="73468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5C27738-BFD9-4745-8BBF-DEFE96708C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1961" y="2197404"/>
            <a:ext cx="4176712" cy="253126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52D74F8-B789-4DC0-9C1C-4C75482934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267" y="5017921"/>
            <a:ext cx="5266373" cy="1143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4163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FA35A89-00CB-49D0-8732-4B0CAD3A6F55}"/>
              </a:ext>
            </a:extLst>
          </p:cNvPr>
          <p:cNvSpPr/>
          <p:nvPr/>
        </p:nvSpPr>
        <p:spPr>
          <a:xfrm>
            <a:off x="0" y="694087"/>
            <a:ext cx="91439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 execution</a:t>
            </a:r>
            <a:endParaRPr lang="x-none" sz="24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27CD7DD-6E50-4F18-AB01-7F155A167EF4}"/>
              </a:ext>
            </a:extLst>
          </p:cNvPr>
          <p:cNvSpPr txBox="1"/>
          <p:nvPr/>
        </p:nvSpPr>
        <p:spPr>
          <a:xfrm>
            <a:off x="514349" y="1331506"/>
            <a:ext cx="862964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second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form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of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if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statement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is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b="1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alternative</a:t>
            </a:r>
            <a:r>
              <a:rPr lang="ru-KZ" sz="2000" b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b="1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execution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which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there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are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two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possibilities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and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condition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determines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which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one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gets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executed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endParaRPr lang="ru-KZ" sz="2000" dirty="0">
              <a:solidFill>
                <a:srgbClr val="FFFF00"/>
              </a:solidFill>
            </a:endParaRPr>
          </a:p>
        </p:txBody>
      </p:sp>
      <p:pic>
        <p:nvPicPr>
          <p:cNvPr id="8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EF75BAB5-5DE2-4C4F-9FC0-4AADB34540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752" y="2039392"/>
            <a:ext cx="3519488" cy="169784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A22472E-AA1F-4ED2-8490-99D40922CC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8223" y="3902304"/>
            <a:ext cx="5744142" cy="2261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2875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5C7CF0E-A4BD-4558-AE80-BA8996FDF82D}"/>
              </a:ext>
            </a:extLst>
          </p:cNvPr>
          <p:cNvSpPr/>
          <p:nvPr/>
        </p:nvSpPr>
        <p:spPr>
          <a:xfrm>
            <a:off x="0" y="688186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Chained conditionals</a:t>
            </a:r>
            <a:endParaRPr lang="x-none" sz="24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82A8A8-E7A0-41C4-9CE3-6265B888CC91}"/>
              </a:ext>
            </a:extLst>
          </p:cNvPr>
          <p:cNvSpPr txBox="1"/>
          <p:nvPr/>
        </p:nvSpPr>
        <p:spPr>
          <a:xfrm>
            <a:off x="628650" y="1288657"/>
            <a:ext cx="8515350" cy="7346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Sometimes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there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are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more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than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two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possibilities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need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more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than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two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branches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One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way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express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computation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like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that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b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ru-KZ" sz="2000" b="1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chained</a:t>
            </a:r>
            <a:r>
              <a:rPr lang="ru-KZ" sz="2000" b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b="1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conditional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ru-KZ" sz="2000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 descr="Изображение выглядит как текст, внутренний&#10;&#10;Автоматически созданное описание">
            <a:extLst>
              <a:ext uri="{FF2B5EF4-FFF2-40B4-BE49-F238E27FC236}">
                <a16:creationId xmlns:a16="http://schemas.microsoft.com/office/drawing/2014/main" id="{50C837C6-B969-4209-BE42-3609AFFC7F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" y="2329492"/>
            <a:ext cx="3353855" cy="180405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D9FFEB5-0876-44A7-8BF0-B7F0044861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4598" y="2988199"/>
            <a:ext cx="3279775" cy="3181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4680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E882AEC-1DEF-430B-9771-E9644E84F34E}"/>
              </a:ext>
            </a:extLst>
          </p:cNvPr>
          <p:cNvSpPr/>
          <p:nvPr/>
        </p:nvSpPr>
        <p:spPr>
          <a:xfrm>
            <a:off x="0" y="696546"/>
            <a:ext cx="90133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Function calls</a:t>
            </a:r>
            <a:endParaRPr lang="x-none" sz="24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84751F-29B3-4674-A40A-D1285CF9DC3B}"/>
              </a:ext>
            </a:extLst>
          </p:cNvPr>
          <p:cNvSpPr txBox="1"/>
          <p:nvPr/>
        </p:nvSpPr>
        <p:spPr>
          <a:xfrm>
            <a:off x="434340" y="1451074"/>
            <a:ext cx="457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</a:t>
            </a:r>
            <a:r>
              <a:rPr lang="ru-KZ" sz="2000" b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b="1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function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is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named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sequence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of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statements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that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performs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computation</a:t>
            </a:r>
            <a:endParaRPr lang="ru-KZ" sz="2000" dirty="0">
              <a:solidFill>
                <a:srgbClr val="FFFF00"/>
              </a:solidFill>
            </a:endParaRPr>
          </a:p>
        </p:txBody>
      </p:sp>
      <p:pic>
        <p:nvPicPr>
          <p:cNvPr id="12" name="Рисунок 11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AB39117E-2288-4748-8C4D-E5B9EEB860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958" y="1296382"/>
            <a:ext cx="2131423" cy="1017270"/>
          </a:xfrm>
          <a:prstGeom prst="rect">
            <a:avLst/>
          </a:prstGeom>
        </p:spPr>
      </p:pic>
      <p:pic>
        <p:nvPicPr>
          <p:cNvPr id="13" name="Рисунок 12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6EACD094-838B-49E4-A3C3-B8756FAD1E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570" y="2479773"/>
            <a:ext cx="3456140" cy="172021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4FAA3F6-CE4F-4F43-95E0-F3F41173CB71}"/>
              </a:ext>
            </a:extLst>
          </p:cNvPr>
          <p:cNvSpPr txBox="1"/>
          <p:nvPr/>
        </p:nvSpPr>
        <p:spPr>
          <a:xfrm>
            <a:off x="4475670" y="2761207"/>
            <a:ext cx="4572000" cy="10640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max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min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functions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give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us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largest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smallest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values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list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respectively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ru-KZ" sz="2000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440ADDC-FB7C-496F-B36E-B3EB8396099C}"/>
              </a:ext>
            </a:extLst>
          </p:cNvPr>
          <p:cNvSpPr txBox="1"/>
          <p:nvPr/>
        </p:nvSpPr>
        <p:spPr>
          <a:xfrm>
            <a:off x="434340" y="4802234"/>
            <a:ext cx="4503420" cy="7346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If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argument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len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string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returns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number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characters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string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KZ" sz="2000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6AA84B0-14A9-4CC5-AB77-4B7A299C6B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5958" y="4789987"/>
            <a:ext cx="2804450" cy="917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6226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C8C2501-9978-4928-8F83-92D5A3B3EB58}"/>
              </a:ext>
            </a:extLst>
          </p:cNvPr>
          <p:cNvSpPr/>
          <p:nvPr/>
        </p:nvSpPr>
        <p:spPr>
          <a:xfrm>
            <a:off x="0" y="694629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string is a sequence of </a:t>
            </a:r>
            <a:r>
              <a:rPr lang="en-US" sz="2400" b="1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chara</a:t>
            </a:r>
            <a:endParaRPr lang="en-US" sz="24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888D63A-5B64-4B52-874C-EB31E01C2D2E}"/>
              </a:ext>
            </a:extLst>
          </p:cNvPr>
          <p:cNvSpPr txBox="1"/>
          <p:nvPr/>
        </p:nvSpPr>
        <p:spPr>
          <a:xfrm>
            <a:off x="537210" y="1506974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string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is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sequence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of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characters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endParaRPr lang="ru-KZ" sz="2000" dirty="0">
              <a:solidFill>
                <a:srgbClr val="FFFF00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6B2D829-5FF9-4058-BFBA-572F92EC54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210" y="1506974"/>
            <a:ext cx="2654234" cy="86262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EC6E986-D570-497E-BD65-F5EA1C129E5F}"/>
              </a:ext>
            </a:extLst>
          </p:cNvPr>
          <p:cNvSpPr txBox="1"/>
          <p:nvPr/>
        </p:nvSpPr>
        <p:spPr>
          <a:xfrm>
            <a:off x="297180" y="2695694"/>
            <a:ext cx="56464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expression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brackets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is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called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an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index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endParaRPr lang="ru-KZ" sz="2000" dirty="0">
              <a:solidFill>
                <a:srgbClr val="FFFF00"/>
              </a:solidFill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0D66288-5067-4793-BB75-C58E59F34F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10" y="3244037"/>
            <a:ext cx="2176977" cy="703123"/>
          </a:xfrm>
          <a:prstGeom prst="rect">
            <a:avLst/>
          </a:prstGeom>
        </p:spPr>
      </p:pic>
      <p:pic>
        <p:nvPicPr>
          <p:cNvPr id="12" name="Рисунок 11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A8702D49-5F55-48CA-A2C3-8EA7071D7E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0336" y="3244037"/>
            <a:ext cx="2437130" cy="94216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E9C1425-1630-40F9-B5A7-58725F3CCC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22195" y="3244037"/>
            <a:ext cx="3147485" cy="85779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8404217-C42E-4364-A590-8D53EB380385}"/>
              </a:ext>
            </a:extLst>
          </p:cNvPr>
          <p:cNvSpPr txBox="1"/>
          <p:nvPr/>
        </p:nvSpPr>
        <p:spPr>
          <a:xfrm>
            <a:off x="537210" y="4334433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KZ" sz="2800" i="1" u="sng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len</a:t>
            </a:r>
            <a:r>
              <a:rPr lang="ru-KZ" sz="28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is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built-in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function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KZ" sz="2000" dirty="0">
              <a:solidFill>
                <a:srgbClr val="FFFF00"/>
              </a:solidFill>
            </a:endParaRPr>
          </a:p>
        </p:txBody>
      </p:sp>
      <p:pic>
        <p:nvPicPr>
          <p:cNvPr id="16" name="Рисунок 15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42CCDBFE-B98E-4D7A-BE73-EEC30105215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5055" y="5154120"/>
            <a:ext cx="2681789" cy="942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8327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D8D0BA5-3FA8-453C-AE94-4FE2CAF9F262}"/>
              </a:ext>
            </a:extLst>
          </p:cNvPr>
          <p:cNvSpPr/>
          <p:nvPr/>
        </p:nvSpPr>
        <p:spPr>
          <a:xfrm>
            <a:off x="0" y="698377"/>
            <a:ext cx="91439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String comparison</a:t>
            </a:r>
            <a:endParaRPr lang="x-none" sz="24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E32E115-7A40-4579-B407-46DA453EE8A7}"/>
              </a:ext>
            </a:extLst>
          </p:cNvPr>
          <p:cNvSpPr txBox="1"/>
          <p:nvPr/>
        </p:nvSpPr>
        <p:spPr>
          <a:xfrm>
            <a:off x="377190" y="1668304"/>
            <a:ext cx="38862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comparison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operators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work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on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strings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endParaRPr lang="ru-KZ" sz="2000" dirty="0">
              <a:solidFill>
                <a:srgbClr val="FFFF00"/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F6FA9B0-5854-4AD6-9F7A-00DB177452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2661" y="1621334"/>
            <a:ext cx="4264149" cy="80182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849D46D-DB61-40CC-A71C-3345F9BC2A12}"/>
              </a:ext>
            </a:extLst>
          </p:cNvPr>
          <p:cNvSpPr txBox="1"/>
          <p:nvPr/>
        </p:nvSpPr>
        <p:spPr>
          <a:xfrm>
            <a:off x="377190" y="2694504"/>
            <a:ext cx="8389620" cy="405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Other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comparison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operations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are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useful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putting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words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alphabetical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order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ru-KZ" sz="2000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3AEDF9C3-6B38-4EDC-8361-DBF7A19E59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165" y="3371215"/>
            <a:ext cx="7024070" cy="202249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45D348A-4B47-4BBF-A534-BCBBB6D619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2995" y="5665054"/>
            <a:ext cx="5406960" cy="610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227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17774D5-BDC8-40C2-92AF-00DF6EC05B25}"/>
              </a:ext>
            </a:extLst>
          </p:cNvPr>
          <p:cNvSpPr/>
          <p:nvPr/>
        </p:nvSpPr>
        <p:spPr>
          <a:xfrm>
            <a:off x="1" y="769027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string methods</a:t>
            </a:r>
            <a:endParaRPr lang="x-none" sz="32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09286DA1-6B00-45C0-B05D-1AAADBF16D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420" y="1612664"/>
            <a:ext cx="7200900" cy="4476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8367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198DB6F-9C00-40DE-9CAC-ED43D76CC3BB}"/>
              </a:ext>
            </a:extLst>
          </p:cNvPr>
          <p:cNvSpPr/>
          <p:nvPr/>
        </p:nvSpPr>
        <p:spPr>
          <a:xfrm>
            <a:off x="0" y="718417"/>
            <a:ext cx="91439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Opening files</a:t>
            </a:r>
            <a:endParaRPr lang="x-none" sz="32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DF64DA-54F9-43C7-A14C-8B656606EB16}"/>
              </a:ext>
            </a:extLst>
          </p:cNvPr>
          <p:cNvSpPr txBox="1"/>
          <p:nvPr/>
        </p:nvSpPr>
        <p:spPr>
          <a:xfrm>
            <a:off x="491490" y="1572875"/>
            <a:ext cx="4572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Opening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file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communicates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with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your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operating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system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which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knows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where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data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for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each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file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is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stored</a:t>
            </a:r>
            <a:r>
              <a:rPr lang="ru-KZ" sz="20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endParaRPr lang="ru-KZ" sz="2000" dirty="0">
              <a:solidFill>
                <a:srgbClr val="FFFF00"/>
              </a:solidFill>
            </a:endParaRPr>
          </a:p>
        </p:txBody>
      </p:sp>
      <p:pic>
        <p:nvPicPr>
          <p:cNvPr id="9" name="Рисунок 8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273F1812-F9B9-41D2-9597-5BCCEDF7CE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3032" y="1659299"/>
            <a:ext cx="3770948" cy="150831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C42868F-1107-4663-8EAC-2F32ABA7A0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2034" y="3523720"/>
            <a:ext cx="5016818" cy="2657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1292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756F47E-3D05-4374-ABBD-C0FA83F0FEAB}"/>
              </a:ext>
            </a:extLst>
          </p:cNvPr>
          <p:cNvSpPr/>
          <p:nvPr/>
        </p:nvSpPr>
        <p:spPr>
          <a:xfrm>
            <a:off x="0" y="677048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n-NO" sz="32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Reading files</a:t>
            </a:r>
            <a:endParaRPr lang="x-none" sz="32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CCED0087-C2CD-49CE-A375-9DD341AA4A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188210"/>
            <a:ext cx="3037463" cy="2481580"/>
          </a:xfrm>
          <a:prstGeom prst="rect">
            <a:avLst/>
          </a:prstGeom>
        </p:spPr>
      </p:pic>
      <p:pic>
        <p:nvPicPr>
          <p:cNvPr id="7" name="Рисунок 6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B923DC89-6219-41A2-A4EC-3E17311BE6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4294" y="2127188"/>
            <a:ext cx="5072453" cy="2154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1509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53823231-44E2-42A4-937D-4C82F9ACFF4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698500"/>
            <a:ext cx="9144000" cy="1079500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References</a:t>
            </a:r>
            <a:endParaRPr lang="x-none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9417852-C28D-420B-9E98-70B43C94B12B}"/>
              </a:ext>
            </a:extLst>
          </p:cNvPr>
          <p:cNvSpPr/>
          <p:nvPr/>
        </p:nvSpPr>
        <p:spPr>
          <a:xfrm>
            <a:off x="197892" y="1918994"/>
            <a:ext cx="87482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Link: [https://www.simplilearn.com/data-visualization-in-python-using-matplotlib-tutorial]</a:t>
            </a:r>
          </a:p>
          <a:p>
            <a:pPr marL="342900" indent="-342900">
              <a:buFont typeface="+mj-lt"/>
              <a:buAutoNum type="arabicPeriod"/>
            </a:pPr>
            <a:r>
              <a:rPr lang="en-US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Python for Informatics. Exploring Information </a:t>
            </a:r>
            <a:r>
              <a:rPr lang="en-US" dirty="0">
                <a:solidFill>
                  <a:schemeClr val="bg1"/>
                </a:solidFill>
              </a:rPr>
              <a:t>by </a:t>
            </a:r>
            <a:r>
              <a:rPr lang="en-US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Charles Severance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28180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831</TotalTime>
  <Words>2574</Words>
  <Application>Microsoft Office PowerPoint</Application>
  <PresentationFormat>Экран (4:3)</PresentationFormat>
  <Paragraphs>127</Paragraphs>
  <Slides>18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18</vt:i4>
      </vt:variant>
    </vt:vector>
  </HeadingPairs>
  <TitlesOfParts>
    <vt:vector size="28" baseType="lpstr">
      <vt:lpstr>Arial</vt:lpstr>
      <vt:lpstr>Calibri</vt:lpstr>
      <vt:lpstr>Calibri Light</vt:lpstr>
      <vt:lpstr>Cambria</vt:lpstr>
      <vt:lpstr>NimbusMonL-Regu</vt:lpstr>
      <vt:lpstr>NimbusRomNo9L-Medi</vt:lpstr>
      <vt:lpstr>NimbusRomNo9L-Regu</vt:lpstr>
      <vt:lpstr>Times New Roman</vt:lpstr>
      <vt:lpstr>Тема Office</vt:lpstr>
      <vt:lpstr>1_Тема Office</vt:lpstr>
      <vt:lpstr>Python programming application</vt:lpstr>
      <vt:lpstr>Python for informatics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Visualization in Python</dc:title>
  <dc:creator>Talgat</dc:creator>
  <cp:lastModifiedBy>Пользователь</cp:lastModifiedBy>
  <cp:revision>93</cp:revision>
  <dcterms:created xsi:type="dcterms:W3CDTF">2020-09-06T17:40:03Z</dcterms:created>
  <dcterms:modified xsi:type="dcterms:W3CDTF">2022-03-02T04:07:34Z</dcterms:modified>
</cp:coreProperties>
</file>