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53"/>
  </p:normalViewPr>
  <p:slideViewPr>
    <p:cSldViewPr snapToGrid="0" snapToObjects="1">
      <p:cViewPr varScale="1">
        <p:scale>
          <a:sx n="113" d="100"/>
          <a:sy n="113" d="100"/>
        </p:scale>
        <p:origin x="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316610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2712839"/>
            <a:ext cx="9101137" cy="841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15"/>
              </a:lnSpc>
            </a:pPr>
            <a:r>
              <a:rPr sz="2550" b="1" i="0" u="none">
                <a:solidFill>
                  <a:srgbClr val="FFFFFF"/>
                </a:solidFill>
                <a:latin typeface="Times New Roman"/>
              </a:rPr>
              <a:t>Жұтылу, қозу және люминесценция спектрлері. Спектрлік заңдылықтар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745110"/>
            <a:ext cx="95250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Times New Roman"/>
              </a:rPr>
              <a:t>Франк – Кондон принципі, молекулалардың жіктелуі және электронды-тербелмелі ауысулар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289274"/>
            <a:ext cx="5334000" cy="1493639"/>
          </a:xfrm>
          <a:prstGeom prst="roundRect">
            <a:avLst>
              <a:gd name="adj" fmla="val 510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35313"/>
            <a:ext cx="5334000" cy="1423987"/>
          </a:xfrm>
          <a:prstGeom prst="roundRect">
            <a:avLst>
              <a:gd name="adj" fmla="val 535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2462212"/>
            <a:ext cx="5334000" cy="1285875"/>
          </a:xfrm>
          <a:prstGeom prst="roundRect">
            <a:avLst>
              <a:gd name="adj" fmla="val 5925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48400" y="3900487"/>
            <a:ext cx="5334000" cy="1285875"/>
          </a:xfrm>
          <a:prstGeom prst="roundRect">
            <a:avLst>
              <a:gd name="adj" fmla="val 5925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773388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289274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2289274"/>
            <a:ext cx="38100" cy="1493639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934075" y="2289274"/>
            <a:ext cx="9525" cy="149363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5349775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3935313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9600" y="3935313"/>
            <a:ext cx="38100" cy="1423987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34075" y="3935313"/>
            <a:ext cx="9525" cy="14239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/>
              </a:rPr>
              <a:t>КВАНТТЫҚ МЕХАНИЗМІ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28650"/>
            <a:ext cx="3988977" cy="333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400" b="1" i="0" u="none" dirty="0">
                <a:solidFill>
                  <a:srgbClr val="111827"/>
                </a:solidFill>
                <a:latin typeface="Times New Roman"/>
              </a:rPr>
              <a:t>1. </a:t>
            </a:r>
            <a:r>
              <a:rPr sz="2400" b="1" i="0" u="none" dirty="0" err="1">
                <a:solidFill>
                  <a:srgbClr val="111827"/>
                </a:solidFill>
                <a:latin typeface="Times New Roman"/>
              </a:rPr>
              <a:t>Франк</a:t>
            </a:r>
            <a:r>
              <a:rPr sz="2400" b="1" i="0" u="none" dirty="0">
                <a:solidFill>
                  <a:srgbClr val="111827"/>
                </a:solidFill>
                <a:latin typeface="Times New Roman"/>
              </a:rPr>
              <a:t> – </a:t>
            </a:r>
            <a:r>
              <a:rPr sz="2400" b="1" i="0" u="none" dirty="0" err="1">
                <a:solidFill>
                  <a:srgbClr val="111827"/>
                </a:solidFill>
                <a:latin typeface="Times New Roman"/>
              </a:rPr>
              <a:t>Кондон</a:t>
            </a:r>
            <a:r>
              <a:rPr sz="2400" b="1" i="0" u="none" dirty="0">
                <a:solidFill>
                  <a:srgbClr val="111827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111827"/>
                </a:solidFill>
                <a:latin typeface="Times New Roman"/>
              </a:rPr>
              <a:t>принципі</a:t>
            </a:r>
            <a:endParaRPr sz="2400" b="1" i="0" u="none" dirty="0">
              <a:solidFill>
                <a:srgbClr val="111827"/>
              </a:solidFill>
              <a:latin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2489299"/>
            <a:ext cx="154689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Іргелі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анықтама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2784574"/>
            <a:ext cx="5000625" cy="7121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Молекулалардағы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ауысулар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соншалықты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жылдам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өтеді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(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~10−15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с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),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онымен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салыстырғанда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ядролардың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қозғалысы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баяу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(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~10−12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с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4135338"/>
            <a:ext cx="181389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Сақталу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шарттары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8200" y="4430613"/>
            <a:ext cx="5000625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Ауысу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кезінде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ядролардың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салыстырмалы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арақашықтығы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олардың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қозғалыс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жылдамдығы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кинетикалық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энергиясы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дерлік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өзгермейді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67400" y="2690812"/>
            <a:ext cx="6096000" cy="619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2563EB"/>
                </a:solidFill>
                <a:latin typeface="Times New Roman"/>
              </a:rPr>
              <a:t>10</a:t>
            </a:r>
            <a:r>
              <a:rPr sz="3000" b="1" i="0" u="none">
                <a:solidFill>
                  <a:srgbClr val="2563EB"/>
                </a:solidFill>
                <a:latin typeface="Times New Roman"/>
              </a:rPr>
              <a:t>−15</a:t>
            </a:r>
            <a:r>
              <a:rPr sz="3600" b="1" i="0" u="none">
                <a:solidFill>
                  <a:srgbClr val="2563EB"/>
                </a:solidFill>
                <a:latin typeface="Times New Roman"/>
              </a:rPr>
              <a:t> 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47190" y="3348037"/>
            <a:ext cx="213641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ауысу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уақыты</a:t>
            </a:r>
            <a:endParaRPr sz="1400" b="0" i="0" u="none" dirty="0">
              <a:solidFill>
                <a:srgbClr val="1E40AF"/>
              </a:solidFill>
              <a:latin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67400" y="4129087"/>
            <a:ext cx="6096000" cy="619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59669"/>
                </a:solidFill>
                <a:latin typeface="Times New Roman"/>
              </a:rPr>
              <a:t>10</a:t>
            </a:r>
            <a:r>
              <a:rPr sz="3000" b="1" i="0" u="none">
                <a:solidFill>
                  <a:srgbClr val="059669"/>
                </a:solidFill>
                <a:latin typeface="Times New Roman"/>
              </a:rPr>
              <a:t>−12</a:t>
            </a:r>
            <a:r>
              <a:rPr sz="3600" b="1" i="0" u="none">
                <a:solidFill>
                  <a:srgbClr val="059669"/>
                </a:solidFill>
                <a:latin typeface="Times New Roman"/>
              </a:rPr>
              <a:t> 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45752" y="4786312"/>
            <a:ext cx="233929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i="0" u="none" dirty="0" err="1">
                <a:solidFill>
                  <a:srgbClr val="065F46"/>
                </a:solidFill>
                <a:latin typeface="Times New Roman"/>
              </a:rPr>
              <a:t>Ядролардың</a:t>
            </a:r>
            <a:r>
              <a:rPr sz="1400" b="0" i="0" u="none" dirty="0">
                <a:solidFill>
                  <a:srgbClr val="065F46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065F46"/>
                </a:solidFill>
                <a:latin typeface="Times New Roman"/>
              </a:rPr>
              <a:t>тербеліс</a:t>
            </a:r>
            <a:r>
              <a:rPr sz="1400" b="0" i="0" u="none" dirty="0">
                <a:solidFill>
                  <a:srgbClr val="065F46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065F46"/>
                </a:solidFill>
                <a:latin typeface="Times New Roman"/>
              </a:rPr>
              <a:t>периоды</a:t>
            </a:r>
            <a:endParaRPr sz="1400" b="0" i="0" u="none" dirty="0">
              <a:solidFill>
                <a:srgbClr val="065F46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209675"/>
            <a:ext cx="3530649" cy="5229225"/>
          </a:xfrm>
          <a:prstGeom prst="roundRect">
            <a:avLst>
              <a:gd name="adj" fmla="val 215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30749" y="1209675"/>
            <a:ext cx="3530649" cy="5229225"/>
          </a:xfrm>
          <a:prstGeom prst="roundRect">
            <a:avLst>
              <a:gd name="adj" fmla="val 215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51899" y="1209675"/>
            <a:ext cx="3530649" cy="5229225"/>
          </a:xfrm>
          <a:prstGeom prst="roundRect">
            <a:avLst>
              <a:gd name="adj" fmla="val 215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2261295"/>
            <a:ext cx="17145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485" y="2261295"/>
            <a:ext cx="2667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804" y="2379630"/>
            <a:ext cx="2667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НЕГІЗГІ ЗАҢДЫЛЫҚТАР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2. Франк – Кондонның 3 негізгі ережесі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8567" y="2760630"/>
            <a:ext cx="210929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1-ереже: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Вертикальдік</a:t>
            </a:r>
            <a:endParaRPr sz="16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8567" y="3348744"/>
            <a:ext cx="3225849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Электронды-тербелмелі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ауысулар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ядроаралық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қашықтық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RАБ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өзгерусіз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«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вертикальді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»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түрде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жүреді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9485" y="2755047"/>
            <a:ext cx="214834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2-ереже: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Бастапқы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күй</a:t>
            </a:r>
            <a:endParaRPr sz="16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19485" y="3344676"/>
            <a:ext cx="3225849" cy="859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қарқынды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ауысулар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ядроларды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табудың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ықтималдық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тығыздығы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максималды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болатын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тербелу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деңгейлерінен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басталады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1924" y="2760630"/>
            <a:ext cx="183915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3-ереже: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Соңғы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күй</a:t>
            </a:r>
            <a:endParaRPr sz="16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04298" y="3344676"/>
            <a:ext cx="3225849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Ауысулар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жаңа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күйдің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ықтималдық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тығыздығы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максималды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аймағында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аяқталады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53175" y="1971677"/>
            <a:ext cx="5229225" cy="1230658"/>
          </a:xfrm>
          <a:prstGeom prst="roundRect">
            <a:avLst>
              <a:gd name="adj" fmla="val 74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53175" y="3335684"/>
            <a:ext cx="5229225" cy="1193914"/>
          </a:xfrm>
          <a:prstGeom prst="roundRect">
            <a:avLst>
              <a:gd name="adj" fmla="val 75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353174" y="4653431"/>
            <a:ext cx="5229225" cy="1335435"/>
          </a:xfrm>
          <a:prstGeom prst="roundRect">
            <a:avLst>
              <a:gd name="adj" fmla="val 776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38287"/>
            <a:ext cx="5438775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ГРАФИКАЛЫҚ ТАЛДАУ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3. Потенциалдық қисықтар және спектрлердің түзілуі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2098661"/>
            <a:ext cx="284731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ru-RU" sz="1600" b="1" i="0" u="none" dirty="0">
                <a:solidFill>
                  <a:srgbClr val="1E293B"/>
                </a:solidFill>
                <a:latin typeface="Times New Roman"/>
              </a:rPr>
              <a:t>а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Тең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ядроаралық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қашықтық</a:t>
            </a:r>
            <a:endParaRPr sz="135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7738" y="2432171"/>
            <a:ext cx="492442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R0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екі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күйде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бірдей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қарқындысы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0–0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ауысуы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Экстинкция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коэффициентінің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үлестірімі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асимметриялы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200" y="3535709"/>
            <a:ext cx="267541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б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Қозған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күйдегі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R0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ұлғаюы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67738" y="3905763"/>
            <a:ext cx="470988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Байланыс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әлсірейді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минимумы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оңға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ығысады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кең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симметриялы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жолақ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пайда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5773" y="4797021"/>
            <a:ext cx="281474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в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Сәулелену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процесі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(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Спектр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7738" y="5186832"/>
            <a:ext cx="481466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Қозған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күйдің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v'=0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деңгейінен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негізгі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күйдің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жоғары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деңгейлеріне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ауысулары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жүреді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pic>
        <p:nvPicPr>
          <p:cNvPr id="17" name="Рисунок 16" descr="Изображение выглядит как диаграмма, зарисовка, рисунок, оригами&#10;&#10;Автоматически созданное описание">
            <a:extLst>
              <a:ext uri="{FF2B5EF4-FFF2-40B4-BE49-F238E27FC236}">
                <a16:creationId xmlns:a16="http://schemas.microsoft.com/office/drawing/2014/main" id="{6F85EB87-5F51-9D66-8A91-65108968D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458" y="1782139"/>
            <a:ext cx="4542985" cy="42037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" y="2203995"/>
            <a:ext cx="3530649" cy="4358730"/>
          </a:xfrm>
          <a:prstGeom prst="roundRect">
            <a:avLst>
              <a:gd name="adj" fmla="val 215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30749" y="2203977"/>
            <a:ext cx="3530649" cy="4234922"/>
          </a:xfrm>
          <a:prstGeom prst="roundRect">
            <a:avLst>
              <a:gd name="adj" fmla="val 215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51899" y="2226765"/>
            <a:ext cx="3530649" cy="4212134"/>
          </a:xfrm>
          <a:prstGeom prst="roundRect">
            <a:avLst>
              <a:gd name="adj" fmla="val 215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6429375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" y="2165877"/>
            <a:ext cx="3530649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flipH="1">
            <a:off x="619125" y="2156370"/>
            <a:ext cx="45719" cy="428252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flipH="1">
            <a:off x="4140249" y="2184909"/>
            <a:ext cx="45719" cy="425399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30749" y="6429375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0127" y="2165876"/>
            <a:ext cx="3530649" cy="38100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 flipH="1">
            <a:off x="4340274" y="2184926"/>
            <a:ext cx="45719" cy="425397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flipH="1">
            <a:off x="7861399" y="2184909"/>
            <a:ext cx="45719" cy="425399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51899" y="6429375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88093" y="2164260"/>
            <a:ext cx="3530649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63546" y="2112818"/>
            <a:ext cx="9525" cy="481592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 flipH="1">
            <a:off x="11582548" y="2183310"/>
            <a:ext cx="45719" cy="425558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МОЛЕКУЛАЛЫҚ СПЕКТРОСКОПИЯ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 dirty="0">
                <a:solidFill>
                  <a:srgbClr val="111827"/>
                </a:solidFill>
                <a:latin typeface="Times New Roman"/>
              </a:rPr>
              <a:t>4. </a:t>
            </a:r>
            <a:r>
              <a:rPr sz="2100" b="1" i="0" u="none" dirty="0" err="1">
                <a:solidFill>
                  <a:srgbClr val="111827"/>
                </a:solidFill>
                <a:latin typeface="Times New Roman"/>
              </a:rPr>
              <a:t>Теренин</a:t>
            </a:r>
            <a:r>
              <a:rPr sz="2100" b="1" i="0" u="none" dirty="0">
                <a:solidFill>
                  <a:srgbClr val="111827"/>
                </a:solidFill>
                <a:latin typeface="Times New Roman"/>
              </a:rPr>
              <a:t> </a:t>
            </a:r>
            <a:r>
              <a:rPr sz="2100" b="1" i="0" u="none" dirty="0" err="1">
                <a:solidFill>
                  <a:srgbClr val="111827"/>
                </a:solidFill>
                <a:latin typeface="Times New Roman"/>
              </a:rPr>
              <a:t>мен</a:t>
            </a:r>
            <a:r>
              <a:rPr sz="2100" b="1" i="0" u="none" dirty="0">
                <a:solidFill>
                  <a:srgbClr val="111827"/>
                </a:solidFill>
                <a:latin typeface="Times New Roman"/>
              </a:rPr>
              <a:t> </a:t>
            </a:r>
            <a:r>
              <a:rPr sz="2100" b="1" i="0" u="none" dirty="0" err="1">
                <a:solidFill>
                  <a:srgbClr val="111827"/>
                </a:solidFill>
                <a:latin typeface="Times New Roman"/>
              </a:rPr>
              <a:t>Непорент</a:t>
            </a:r>
            <a:r>
              <a:rPr sz="2100" b="1" i="0" u="none" dirty="0">
                <a:solidFill>
                  <a:srgbClr val="111827"/>
                </a:solidFill>
                <a:latin typeface="Times New Roman"/>
              </a:rPr>
              <a:t> </a:t>
            </a:r>
            <a:r>
              <a:rPr sz="2100" b="1" i="0" u="none" dirty="0" err="1">
                <a:solidFill>
                  <a:srgbClr val="111827"/>
                </a:solidFill>
                <a:latin typeface="Times New Roman"/>
              </a:rPr>
              <a:t>бойынша</a:t>
            </a:r>
            <a:r>
              <a:rPr sz="2100" b="1" i="0" u="none" dirty="0">
                <a:solidFill>
                  <a:srgbClr val="111827"/>
                </a:solidFill>
                <a:latin typeface="Times New Roman"/>
              </a:rPr>
              <a:t> </a:t>
            </a:r>
            <a:r>
              <a:rPr sz="2100" b="1" i="0" u="none" dirty="0" err="1">
                <a:solidFill>
                  <a:srgbClr val="111827"/>
                </a:solidFill>
                <a:latin typeface="Times New Roman"/>
              </a:rPr>
              <a:t>молекулалар</a:t>
            </a:r>
            <a:r>
              <a:rPr sz="2100" b="1" i="0" u="none" dirty="0">
                <a:solidFill>
                  <a:srgbClr val="111827"/>
                </a:solidFill>
                <a:latin typeface="Times New Roman"/>
              </a:rPr>
              <a:t> </a:t>
            </a:r>
            <a:r>
              <a:rPr sz="2100" b="1" i="0" u="none" dirty="0" err="1">
                <a:solidFill>
                  <a:srgbClr val="111827"/>
                </a:solidFill>
                <a:latin typeface="Times New Roman"/>
              </a:rPr>
              <a:t>жіктелуі</a:t>
            </a:r>
            <a:endParaRPr sz="2100" b="1" i="0" u="none" dirty="0">
              <a:solidFill>
                <a:srgbClr val="111827"/>
              </a:solidFill>
              <a:latin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1615528"/>
            <a:ext cx="983211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Молекулалар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ішкі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тербелмелі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энергияны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қайта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үлестіру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W(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Eкол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ықтималдығына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байланысты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3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топқа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бөлінеді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1524" y="2856457"/>
            <a:ext cx="167924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Жай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молекулалар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1524" y="3430859"/>
            <a:ext cx="3225849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W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ықтималдығы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өте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аз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.</a:t>
            </a:r>
            <a:r>
              <a:rPr sz="1400" dirty="0"/>
              <a:t>
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Дискретті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электронды-тербелмелі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құрылымы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айқын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сақталады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сызықтық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береді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4971" y="2856456"/>
            <a:ext cx="176240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Жартылай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күрделі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99815" y="3432815"/>
            <a:ext cx="3225849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W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шамасы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энергияға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тәуелді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.</a:t>
            </a:r>
            <a:r>
              <a:rPr sz="1400" dirty="0"/>
              <a:t>
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Төмен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Eкол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кезде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жай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жоғары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W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артып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диффузиялы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жойылаңқы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98444" y="2856456"/>
            <a:ext cx="199105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Күрделі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молекулалар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74783" y="3429000"/>
            <a:ext cx="3225849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W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шамасы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өте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үлкен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.</a:t>
            </a:r>
            <a:r>
              <a:rPr sz="1400" dirty="0"/>
              <a:t>
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деңгейлер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толық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жуылады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Спектрлері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тұтас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құрылымсыз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жолақ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түрінде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28532" y="2205037"/>
            <a:ext cx="4753867" cy="7239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28532" y="3043237"/>
            <a:ext cx="4753867" cy="7239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28532" y="3881437"/>
            <a:ext cx="4753867" cy="7239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28532" y="4719637"/>
            <a:ext cx="4753867" cy="7239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33537"/>
            <a:ext cx="5914132" cy="4381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19100"/>
            <a:ext cx="867225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/>
              </a:rPr>
              <a:t>СПЕКТРЛЕР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5. Молекула күрделілігі артқандағы спектрлер өзгеруі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8557" y="2405062"/>
            <a:ext cx="444906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а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Атомдар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Анық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дискретті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сызықтық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спектрлері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8557" y="3243262"/>
            <a:ext cx="444906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б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Жай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молекулалар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Электронды-тербелмелі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деңгейлері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айқын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жұқа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құрылымы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28557" y="4081462"/>
            <a:ext cx="444906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в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Жартылай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күрделі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Деңгейлер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жуылыңқы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диффузиялық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спектрлік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жолақтар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28557" y="4919662"/>
            <a:ext cx="444906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г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Күрделі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молекулалар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Құрылымы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жоқ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кең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тұтас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жолақтары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CF37E6D-F373-8F70-054E-5C91583D2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6" y="2197099"/>
            <a:ext cx="5727700" cy="32543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248239"/>
            <a:ext cx="5334000" cy="1481691"/>
          </a:xfrm>
          <a:prstGeom prst="roundRect">
            <a:avLst>
              <a:gd name="adj" fmla="val 666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882330"/>
            <a:ext cx="5334000" cy="1389580"/>
          </a:xfrm>
          <a:prstGeom prst="roundRect">
            <a:avLst>
              <a:gd name="adj" fmla="val 646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4195" y="1789924"/>
            <a:ext cx="5052938" cy="388001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5051970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882330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882330"/>
            <a:ext cx="38100" cy="117916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34075" y="3882330"/>
            <a:ext cx="9525" cy="117916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865738" y="2724149"/>
            <a:ext cx="4068961" cy="2547761"/>
          </a:xfrm>
          <a:prstGeom prst="roundRect">
            <a:avLst>
              <a:gd name="adj" fmla="val 2307"/>
            </a:avLst>
          </a:prstGeom>
          <a:solidFill>
            <a:srgbClr val="FAFAFA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923014" y="3486150"/>
            <a:ext cx="381000" cy="1143000"/>
          </a:xfrm>
          <a:prstGeom prst="roundRect">
            <a:avLst>
              <a:gd name="adj" fmla="val 1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589764" y="4057650"/>
            <a:ext cx="381000" cy="571500"/>
          </a:xfrm>
          <a:prstGeom prst="roundRect">
            <a:avLst>
              <a:gd name="adj" fmla="val 10000"/>
            </a:avLst>
          </a:prstGeom>
          <a:solidFill>
            <a:srgbClr val="60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256514" y="3676650"/>
            <a:ext cx="381000" cy="952500"/>
          </a:xfrm>
          <a:prstGeom prst="roundRect">
            <a:avLst>
              <a:gd name="adj" fmla="val 1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ЖҰТЫЛУ СПЕКТРОСКОПИЯСЫ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6. Күрделі молекулалардың жұтылу спектрлері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625" y="2415481"/>
            <a:ext cx="191135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Негізгі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сипаттамасы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9625" y="2820004"/>
            <a:ext cx="5029200" cy="676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Күрделі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молекулалар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бір-бірін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жабатын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бірнеше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кең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жолақтардан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тұрады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Әрбір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жолақ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белгілі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ауысуға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сәйкес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келеді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4002968"/>
            <a:ext cx="308296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Узын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толқынды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жолақ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(S0 → S1)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912" y="4347935"/>
            <a:ext cx="5000625" cy="676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үлкен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практикалық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маңызға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ие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Оның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пішіні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орнына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қарай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электронды-тербелмелі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ауысулардың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қасиеттерін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анықтауға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1974729"/>
            <a:ext cx="472803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Акридин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қызғылт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сары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растворы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(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глицеринде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, C=10−5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моль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/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л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18518" y="2952750"/>
            <a:ext cx="210429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Экстинкция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ε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(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λ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тәуелділігі</a:t>
            </a:r>
            <a:endParaRPr sz="1400" b="0" i="0" u="none" dirty="0">
              <a:solidFill>
                <a:srgbClr val="64748B"/>
              </a:solidFill>
              <a:latin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57379" y="4819650"/>
            <a:ext cx="222657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200нм — 300нм — 500нм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774273"/>
              </p:ext>
            </p:extLst>
          </p:nvPr>
        </p:nvGraphicFramePr>
        <p:xfrm>
          <a:off x="609600" y="2438400"/>
          <a:ext cx="10963274" cy="2516087"/>
        </p:xfrm>
        <a:graphic>
          <a:graphicData uri="http://schemas.openxmlformats.org/drawingml/2006/table">
            <a:tbl>
              <a:tblPr/>
              <a:tblGrid>
                <a:gridCol w="2740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1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1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9021">
                <a:tc>
                  <a:txBody>
                    <a:bodyPr/>
                    <a:lstStyle/>
                    <a:p>
                      <a:pPr algn="l"/>
                      <a:r>
                        <a:rPr sz="1600" b="1" i="0" u="none" dirty="0" err="1">
                          <a:solidFill>
                            <a:srgbClr val="0F172A"/>
                          </a:solidFill>
                          <a:latin typeface="Times New Roman"/>
                        </a:rPr>
                        <a:t>Параметр</a:t>
                      </a:r>
                      <a:endParaRPr sz="1600" b="1" i="0" u="none" dirty="0">
                        <a:solidFill>
                          <a:srgbClr val="0F172A"/>
                        </a:solidFill>
                        <a:latin typeface="Times New Roma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i="0" u="none" dirty="0">
                          <a:solidFill>
                            <a:srgbClr val="0F172A"/>
                          </a:solidFill>
                          <a:latin typeface="Times New Roman"/>
                        </a:rPr>
                        <a:t>π–π* </a:t>
                      </a:r>
                      <a:r>
                        <a:rPr sz="1600" b="1" i="0" u="none" dirty="0" err="1">
                          <a:solidFill>
                            <a:srgbClr val="0F172A"/>
                          </a:solidFill>
                          <a:latin typeface="Times New Roman"/>
                        </a:rPr>
                        <a:t>ауысуы</a:t>
                      </a:r>
                      <a:endParaRPr sz="1600" b="1" i="0" u="none" dirty="0">
                        <a:solidFill>
                          <a:srgbClr val="0F172A"/>
                        </a:solidFill>
                        <a:latin typeface="Times New Roma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i="0" u="none" dirty="0">
                          <a:solidFill>
                            <a:srgbClr val="0F172A"/>
                          </a:solidFill>
                          <a:latin typeface="Times New Roman"/>
                        </a:rPr>
                        <a:t>n–π* </a:t>
                      </a:r>
                      <a:r>
                        <a:rPr sz="1600" b="1" i="0" u="none" dirty="0" err="1">
                          <a:solidFill>
                            <a:srgbClr val="0F172A"/>
                          </a:solidFill>
                          <a:latin typeface="Times New Roman"/>
                        </a:rPr>
                        <a:t>ауысуы</a:t>
                      </a:r>
                      <a:endParaRPr sz="1600" b="1" i="0" u="none" dirty="0">
                        <a:solidFill>
                          <a:srgbClr val="0F172A"/>
                        </a:solidFill>
                        <a:latin typeface="Times New Roma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021">
                <a:tc>
                  <a:txBody>
                    <a:bodyPr/>
                    <a:lstStyle/>
                    <a:p>
                      <a:pPr algn="l"/>
                      <a:r>
                        <a:rPr lang="el-GR"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ε</a:t>
                      </a:r>
                      <a:r>
                        <a:rPr lang="en-US"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макс</a:t>
                      </a:r>
                      <a:r>
                        <a:rPr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(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молекелалық</a:t>
                      </a:r>
                      <a:r>
                        <a:rPr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экстинкция</a:t>
                      </a:r>
                      <a:r>
                        <a:rPr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Жоғары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: 103 – 105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л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/(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моль·см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Төмен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: 1 – 103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л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/(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моль·см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021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Тербелмелі</a:t>
                      </a:r>
                      <a:r>
                        <a:rPr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құрылымы</a:t>
                      </a:r>
                      <a:endParaRPr sz="1400" b="1" i="0" u="none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Буларда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диффузиялы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;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инертті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ортада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анығырақ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;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тоңазытылған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матрицаларда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квазисызықты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Буларда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кейде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өте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айқын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.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Кристалдық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матрицаларда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спектр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көбіне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жуылып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кетеді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024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Еріткішті</a:t>
                      </a:r>
                      <a:r>
                        <a:rPr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полярлыға</a:t>
                      </a:r>
                      <a:r>
                        <a:rPr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ауыстырғандағы</a:t>
                      </a:r>
                      <a:r>
                        <a:rPr sz="1400" b="1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ығысу</a:t>
                      </a:r>
                      <a:endParaRPr sz="1400" b="1" i="0" u="none" dirty="0">
                        <a:solidFill>
                          <a:srgbClr val="1A1A1A"/>
                        </a:solidFill>
                        <a:latin typeface="Times New Roma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Шамалы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</a:t>
                      </a:r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батохромды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(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ұзынтолқынды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)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ығысу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Гипсохромды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 (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қысқатолқынды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) </a:t>
                      </a:r>
                      <a:r>
                        <a:rPr sz="1400" b="0" i="0" u="none" dirty="0" err="1">
                          <a:solidFill>
                            <a:srgbClr val="1A1A1A"/>
                          </a:solidFill>
                          <a:latin typeface="Times New Roman"/>
                        </a:rPr>
                        <a:t>ығысу</a:t>
                      </a:r>
                      <a:r>
                        <a:rPr sz="1400" b="0" i="0" u="none" dirty="0">
                          <a:solidFill>
                            <a:srgbClr val="1A1A1A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ЭЛЕКТРОНДЫҚ СПЕКТРОСКОПИЯ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7. π–π* және n–π* ауысуларының белгілері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774462"/>
            <a:ext cx="587353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1-Кесте.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Әртүрлі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типтегі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ауысулардың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сипаттамалық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белгілері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" y="5386387"/>
            <a:ext cx="10972800" cy="971550"/>
          </a:xfrm>
          <a:prstGeom prst="roundRect">
            <a:avLst>
              <a:gd name="adj" fmla="val 7843"/>
            </a:avLst>
          </a:prstGeom>
          <a:solidFill>
            <a:srgbClr val="F0FDF4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2528886"/>
            <a:ext cx="5334000" cy="1762127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2528887"/>
            <a:ext cx="5334000" cy="1747838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19125" y="4295775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528887"/>
            <a:ext cx="5334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528887"/>
            <a:ext cx="9525" cy="14287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34075" y="2528887"/>
            <a:ext cx="9525" cy="14287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57925" y="4286250"/>
            <a:ext cx="5334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48400" y="2528887"/>
            <a:ext cx="533400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48400" y="2528887"/>
            <a:ext cx="9525" cy="14287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572875" y="2528887"/>
            <a:ext cx="9525" cy="14287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ЛЮМИНЕСЦЕНЦИЯ СПЕКТРОСКОПИЯСЫ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8. Қозу спектрі (PLE) және Жұтылу спектрі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625" y="5493716"/>
            <a:ext cx="413895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65F46"/>
                </a:solidFill>
                <a:latin typeface="Times New Roman"/>
              </a:rPr>
              <a:t>Спектрлер</a:t>
            </a:r>
            <a:r>
              <a:rPr sz="1400" b="1" i="0" u="none" dirty="0">
                <a:solidFill>
                  <a:srgbClr val="065F46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65F46"/>
                </a:solidFill>
                <a:latin typeface="Times New Roman"/>
              </a:rPr>
              <a:t>пара-пар</a:t>
            </a:r>
            <a:r>
              <a:rPr sz="1400" b="1" i="0" u="none" dirty="0">
                <a:solidFill>
                  <a:srgbClr val="065F46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65F46"/>
                </a:solidFill>
                <a:latin typeface="Times New Roman"/>
              </a:rPr>
              <a:t>болуы</a:t>
            </a:r>
            <a:r>
              <a:rPr sz="1400" b="1" i="0" u="none" dirty="0">
                <a:solidFill>
                  <a:srgbClr val="065F46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65F46"/>
                </a:solidFill>
                <a:latin typeface="Times New Roman"/>
              </a:rPr>
              <a:t>үшін</a:t>
            </a:r>
            <a:r>
              <a:rPr sz="1400" b="1" i="0" u="none" dirty="0">
                <a:solidFill>
                  <a:srgbClr val="065F46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65F46"/>
                </a:solidFill>
                <a:latin typeface="Times New Roman"/>
              </a:rPr>
              <a:t>қажетті</a:t>
            </a:r>
            <a:r>
              <a:rPr sz="1400" b="1" i="0" u="none" dirty="0">
                <a:solidFill>
                  <a:srgbClr val="065F46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65F46"/>
                </a:solidFill>
                <a:latin typeface="Times New Roman"/>
              </a:rPr>
              <a:t>шарттар</a:t>
            </a:r>
            <a:r>
              <a:rPr sz="1400" b="1" i="0" u="none" dirty="0">
                <a:solidFill>
                  <a:srgbClr val="065F46"/>
                </a:solidFill>
                <a:latin typeface="Times New Roman"/>
              </a:rPr>
              <a:t>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875" y="5751335"/>
            <a:ext cx="1066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а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Барлық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жиілік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диапазонында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қоздыратын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жарық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қарқындылығының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тұрақтылығы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;</a:t>
            </a:r>
            <a:r>
              <a:rPr sz="1400" dirty="0"/>
              <a:t>
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б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Зерттелетін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сәулеленудің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қайта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жұтылуының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реабсорбция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166534"/>
                </a:solidFill>
                <a:latin typeface="Times New Roman"/>
              </a:rPr>
              <a:t>болмауы</a:t>
            </a:r>
            <a:r>
              <a:rPr sz="1400" b="0" i="0" u="none" dirty="0">
                <a:solidFill>
                  <a:srgbClr val="166534"/>
                </a:solidFill>
                <a:latin typeface="Times New Roman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625" y="2757487"/>
            <a:ext cx="242566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Қозу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спектрі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дегеніміз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не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3193678"/>
            <a:ext cx="50292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қоздыратын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жарық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толқын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ұзындығына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немесе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жиілігіне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байланысты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флуоресценцияның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туындау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тиімділігін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көрсететін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үлестірім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функциясы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8425" y="2757487"/>
            <a:ext cx="380694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Ұқсастықтары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мен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айырмашылықтары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48425" y="3152152"/>
            <a:ext cx="5029200" cy="9076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Теория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жүзінде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PLE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пішіні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ұқсас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болуы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тиіс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Бирақ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іс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жүзінде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қозған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күйдегі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геометриясы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дипольдік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моменті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диссоциация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дәрежесі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өзгеретіндіктен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айырмашылықтар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болады</a:t>
            </a:r>
            <a:r>
              <a:rPr sz="12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957512"/>
            <a:ext cx="3505200" cy="2502076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2957512"/>
            <a:ext cx="3505200" cy="2502076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2957512"/>
            <a:ext cx="3505200" cy="2502076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3167062"/>
            <a:ext cx="2286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5" y="3167062"/>
            <a:ext cx="381000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225" y="3167062"/>
            <a:ext cx="3810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СӘУЛЕЛЕНУ ЕРЕКШЕЛІКТЕРІ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9. Люминесценция спектрлері (PL)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3605212"/>
            <a:ext cx="124341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Анықтамасы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7877" y="3984783"/>
            <a:ext cx="3200400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зат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тарататын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сәулелену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энергиясының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толқын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ұзындығы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немесе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бойынша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үлестірілуі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3425" y="3605212"/>
            <a:ext cx="144808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Сәйкестік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заңы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43425" y="4039957"/>
            <a:ext cx="32004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Бірінші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қозған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күйдің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әрбір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жолағына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сәйкес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флуоресценция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жолағы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сәйкес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келеді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7225" y="3605212"/>
            <a:ext cx="158658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Стокстық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ығысу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7225" y="4039957"/>
            <a:ext cx="3200400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максимумы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әдетте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максимумымен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салыстырғанда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төменірек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жиілікке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ұзын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толқынға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қарай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ығысады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38225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65850" y="2450306"/>
            <a:ext cx="5016549" cy="1290637"/>
          </a:xfrm>
          <a:prstGeom prst="roundRect">
            <a:avLst>
              <a:gd name="adj" fmla="val 590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565850" y="3874293"/>
            <a:ext cx="5016549" cy="1323975"/>
          </a:xfrm>
          <a:prstGeom prst="roundRect">
            <a:avLst>
              <a:gd name="adj" fmla="val 575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565850" y="3731418"/>
            <a:ext cx="50165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565850" y="2450306"/>
            <a:ext cx="50165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565850" y="2450306"/>
            <a:ext cx="38100" cy="1290637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572875" y="2450306"/>
            <a:ext cx="9525" cy="129063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565850" y="5188743"/>
            <a:ext cx="50165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65850" y="3874293"/>
            <a:ext cx="50165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565850" y="3874293"/>
            <a:ext cx="38100" cy="13239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572875" y="3874293"/>
            <a:ext cx="9525" cy="13239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33537"/>
            <a:ext cx="5727650" cy="4381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9600" y="419100"/>
            <a:ext cx="115824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Times New Roman"/>
              </a:rPr>
              <a:t>ПРАКТИКАЛЫҚ СПЕКТРЛЕР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28650"/>
            <a:ext cx="115824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sz="2100" b="1" i="0" u="none">
                <a:solidFill>
                  <a:srgbClr val="111827"/>
                </a:solidFill>
                <a:latin typeface="Times New Roman"/>
              </a:rPr>
              <a:t>10. Мысалдар: 1-азоантрацен және Родамин 6Ж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94450" y="2650331"/>
            <a:ext cx="234788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1-азоантрацен (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гептанда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94450" y="2984491"/>
            <a:ext cx="4683174" cy="6334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флуоресценция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4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негізгі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максимум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Олардың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барлығы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S0 → S1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ауысуындағы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әртүрлі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деңгейлерге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сәйкес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келеді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4450" y="4074318"/>
            <a:ext cx="218168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Родамин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6Ж (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этанолда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94450" y="4444245"/>
            <a:ext cx="4683174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2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максимум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: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қысқатолқындысы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S0 → S2,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екіншісі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S0 → S1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Флуоресценцияда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S1 → S0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ауысуына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сәйкес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1 </a:t>
            </a: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максимум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байқалады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pic>
        <p:nvPicPr>
          <p:cNvPr id="22" name="Рисунок 21" descr="Изображение выглядит как диаграмма, рисунок, зарисовка, График&#10;&#10;Автоматически созданное описание">
            <a:extLst>
              <a:ext uri="{FF2B5EF4-FFF2-40B4-BE49-F238E27FC236}">
                <a16:creationId xmlns:a16="http://schemas.microsoft.com/office/drawing/2014/main" id="{EE86373E-CC33-2448-D9E7-7A47173F8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767" y="1774869"/>
            <a:ext cx="3793744" cy="40515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47875" y="2528887"/>
            <a:ext cx="8096250" cy="762000"/>
          </a:xfrm>
          <a:prstGeom prst="roundRect">
            <a:avLst>
              <a:gd name="adj" fmla="val 10000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047875" y="3443287"/>
            <a:ext cx="8096250" cy="762000"/>
          </a:xfrm>
          <a:prstGeom prst="roundRect">
            <a:avLst>
              <a:gd name="adj" fmla="val 10000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047875" y="4357687"/>
            <a:ext cx="8096250" cy="762000"/>
          </a:xfrm>
          <a:prstGeom prst="roundRect">
            <a:avLst>
              <a:gd name="adj" fmla="val 10000"/>
            </a:avLst>
          </a:prstGeom>
          <a:solidFill>
            <a:srgbClr val="1B2335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-285750" y="1738312"/>
            <a:ext cx="127635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60A5FA"/>
                </a:solidFill>
                <a:latin typeface="Times New Roman"/>
              </a:rPr>
              <a:t>ҚОРЫТЫНДЫ ТҮЙІН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85750" y="1947862"/>
            <a:ext cx="12763500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FFFFFF"/>
                </a:solidFill>
                <a:latin typeface="Times New Roman"/>
              </a:rPr>
              <a:t>Негізгі қорытындылар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709862"/>
            <a:ext cx="7715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E2E8F0"/>
                </a:solidFill>
                <a:latin typeface="Times New Roman"/>
              </a:rPr>
              <a:t>1. Франк-Кондон принципі</a:t>
            </a:r>
            <a:r>
              <a:rPr sz="1350" b="0" i="0" u="none">
                <a:solidFill>
                  <a:srgbClr val="E2E8F0"/>
                </a:solidFill>
                <a:latin typeface="Times New Roman"/>
              </a:rPr>
              <a:t> — электрондық ауысулардың вертикальділігі мен ядролардың уақытша инерциялығын түсіндіретін негізгі кванттық механизм.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3624262"/>
            <a:ext cx="7715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E2E8F0"/>
                </a:solidFill>
                <a:latin typeface="Times New Roman"/>
              </a:rPr>
              <a:t>2. Молекулалар күрделілігі</a:t>
            </a:r>
            <a:r>
              <a:rPr sz="1350" b="0" i="0" u="none">
                <a:solidFill>
                  <a:srgbClr val="E2E8F0"/>
                </a:solidFill>
                <a:latin typeface="Times New Roman"/>
              </a:rPr>
              <a:t> — ішкі энергияның қайта үлестірілуі W(E) арқылы спектрлердің сызықтықтан тұтас жолақтарға өтуін айқындайды.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0" y="4538662"/>
            <a:ext cx="7715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E2E8F0"/>
                </a:solidFill>
                <a:latin typeface="Times New Roman"/>
              </a:rPr>
              <a:t>3. Спектрлік заңдылықтар</a:t>
            </a:r>
            <a:r>
              <a:rPr sz="1350" b="0" i="0" u="none">
                <a:solidFill>
                  <a:srgbClr val="E2E8F0"/>
                </a:solidFill>
                <a:latin typeface="Times New Roman"/>
              </a:rPr>
              <a:t> — жұтылу, қозу және люминесценция спектрлері арасында тығыз байланыс пен Стокстық ығысу ережелері сақталады.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845</Words>
  <Application>Microsoft Macintosh PowerPoint</Application>
  <PresentationFormat>Широкоэкранный</PresentationFormat>
  <Paragraphs>94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Жумабаева Айкөркем Жаксылыкқызы</cp:lastModifiedBy>
  <cp:revision>2</cp:revision>
  <dcterms:created xsi:type="dcterms:W3CDTF">2013-01-27T09:14:16Z</dcterms:created>
  <dcterms:modified xsi:type="dcterms:W3CDTF">2026-09-26T02:55:05Z</dcterms:modified>
  <cp:category/>
</cp:coreProperties>
</file>