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05" r:id="rId1"/>
  </p:sldMasterIdLst>
  <p:sldIdLst>
    <p:sldId id="256" r:id="rId2"/>
    <p:sldId id="261" r:id="rId3"/>
    <p:sldId id="257" r:id="rId4"/>
    <p:sldId id="260" r:id="rId5"/>
    <p:sldId id="258" r:id="rId6"/>
    <p:sldId id="259" r:id="rId7"/>
    <p:sldId id="268" r:id="rId8"/>
    <p:sldId id="262" r:id="rId9"/>
    <p:sldId id="263" r:id="rId10"/>
    <p:sldId id="269" r:id="rId11"/>
    <p:sldId id="271" r:id="rId12"/>
    <p:sldId id="264" r:id="rId13"/>
    <p:sldId id="266" r:id="rId14"/>
    <p:sldId id="267" r:id="rId15"/>
    <p:sldId id="270" r:id="rId16"/>
    <p:sldId id="265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59"/>
  </p:normalViewPr>
  <p:slideViewPr>
    <p:cSldViewPr snapToGrid="0" snapToObjects="1">
      <p:cViewPr varScale="1">
        <p:scale>
          <a:sx n="90" d="100"/>
          <a:sy n="90" d="100"/>
        </p:scale>
        <p:origin x="29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40AAD-80AF-40E7-BE3F-43D32FC68ED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l"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80FBD9-0977-4B2B-9318-30774BB094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E66DA5-7751-4D3D-B753-58DF3B4187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C2A2A-62DB-40C0-8AE7-CB9B98649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01EAA4-F44C-4C1F-B8E3-1A3005300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1B787A8-0D67-4B7E-9B48-86BD906AB6B5}"/>
              </a:ext>
            </a:extLst>
          </p:cNvPr>
          <p:cNvCxnSpPr>
            <a:cxnSpLocks/>
          </p:cNvCxnSpPr>
          <p:nvPr/>
        </p:nvCxnSpPr>
        <p:spPr>
          <a:xfrm>
            <a:off x="715890" y="1114050"/>
            <a:ext cx="0" cy="5735637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79068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96CF8C-1EA0-4E47-AC60-CAC3B80A3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CABF8-19D8-4F3C-994F-4D35EC7A2C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97BB2D-4E2C-4490-A2A3-4B68BCC5D2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40F15D-DD72-46D5-BF0F-F506471070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266FD4D-815A-431C-ADEF-DE6F236F61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C05CAAB-DBA2-4548-AD5F-01BB97FBB207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4616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FC2D1-D3FE-4B37-8740-57444421FD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 i="0" cap="all"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5AF550-086C-426E-A374-85DB395701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A58988-AD39-4AE9-8E6A-0907F0BE2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66319-82EE-408E-819F-8F8E6DBA7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1C8A6-777F-496D-8620-AE52BFC33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031F83B-57A8-4533-981C-D1FFAD2B6B6F}"/>
              </a:ext>
            </a:extLst>
          </p:cNvPr>
          <p:cNvCxnSpPr>
            <a:cxnSpLocks/>
          </p:cNvCxnSpPr>
          <p:nvPr/>
        </p:nvCxnSpPr>
        <p:spPr>
          <a:xfrm>
            <a:off x="715890" y="1701425"/>
            <a:ext cx="0" cy="5148262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91221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257166-6921-4546-BA2C-99E464681F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5B9122-6371-4049-B57A-33DED7DA2F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4555D-0753-4312-A26B-2338813F9BB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3D8FDCB-69DA-4A8F-8B91-5CFF77897C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C8C07-E0D3-4464-AE3C-25730D75C8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C2596A6-734E-4AE0-BFB8-3089137BF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FB7E8F4-3FB3-45AB-A381-9093CA95AAE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26849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F057AE-3B3B-4261-B912-BF9EB9A58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A2D237-A706-4712-90CA-B04517CBBE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E39CA1-2B6D-427E-9688-9093D5865C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D53357-616B-47F4-944B-F979FE96635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EA593-3036-4FB5-94B4-D9431DF048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86B3EF2-2C04-480F-A570-14E520DD0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CF5783E-3073-4F4D-8B9C-C5B18DDA5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1A75FE3-6719-4790-AA00-251BC2A6E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160F34ED-DA60-4CC2-B735-B0EC5D9FEA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70211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69F227-D21C-48B3-828A-6BFA9585E8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DF1DFFF-E5C5-43DF-B71C-7270DB973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BC03C0-6EB7-4633-967C-12C35768B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0FF4306-91CD-4B7B-8A53-34BE8F997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7596AF9-469C-436D-B7D2-77952EF1825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6000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DFF36D6-399B-43E3-84DD-9FC5119EC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0234AB7-3B85-4028-A500-5A1BDBF45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C1F40F0-9909-442F-BBA4-409D061ED0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353C1207-D1C8-49E3-8837-E2B89D366FAE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2776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0F214-646F-4D81-AD12-65628EC987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F71768-C3FA-49EF-99EF-06E6C3B284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DA6F24-ED6C-4D12-A9D6-EE37FBD68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6AACE-FAFB-4934-8E3C-AB5B216353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1533EA-D0F8-4C79-8721-F190DE2D2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59BAC9-F101-4394-BBA4-3D21A34971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F3A79C9-7EDC-44F6-AC48-5DD98A7695AD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467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CB71F-B6C2-4866-BC97-304F78816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5ED73B-8413-478D-80D7-B78B69763B6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BDF226-1B94-4D2D-98B3-7B932FB17DA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C4E9A-CA29-4CCD-ACFA-B29F80FBA1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1A5B7BE-3F1B-4FF3-B1D7-6E39B99D0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F18F1-E27E-470E-AE13-4755DEE63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F08750-B7F2-4119-B151-68DE77481335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2475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AD429-654B-4F0E-94E9-6FEF8EC67E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68D60B2-06F5-4567-BE1F-BBA5270537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16F6F2-8269-4B80-8EE3-81FEE0F9DF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BC86E4-3EDE-4EB4-B1A3-A1198AADD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752B0-ACEC-49EF-8131-FCF35BC5CD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A0462E3-375D-4E76-8886-69E06985D069}"/>
              </a:ext>
            </a:extLst>
          </p:cNvPr>
          <p:cNvCxnSpPr>
            <a:cxnSpLocks/>
          </p:cNvCxnSpPr>
          <p:nvPr/>
        </p:nvCxnSpPr>
        <p:spPr>
          <a:xfrm>
            <a:off x="715890" y="356812"/>
            <a:ext cx="0" cy="6492875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1620000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9001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423B094-F480-477B-901C-7181F88C076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052089-A920-4E52-98DC-8A5DC7B0A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A074FE-F1B4-421F-A66E-FA351C8F9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3A7-3209-46A6-9454-F38EAC8F11E7}" type="datetimeFigureOut">
              <a:rPr lang="en-US" smtClean="0"/>
              <a:t>3/14/2022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D764BA-3AB2-45FD-ABCB-975B3FDDF2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FB3FEF-8252-49FD-82F2-3E5FABC65F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E633F-9882-4A5C-83A2-1109D0C73261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AEB5C65-83BB-4EBD-AD22-EDA8489D0F5D}"/>
              </a:ext>
            </a:extLst>
          </p:cNvPr>
          <p:cNvCxnSpPr>
            <a:cxnSpLocks/>
          </p:cNvCxnSpPr>
          <p:nvPr/>
        </p:nvCxnSpPr>
        <p:spPr>
          <a:xfrm flipV="1">
            <a:off x="8313" y="261865"/>
            <a:ext cx="11353802" cy="1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2"/>
                </a:gs>
                <a:gs pos="100000">
                  <a:schemeClr val="accent4"/>
                </a:gs>
              </a:gsLst>
              <a:lin ang="0" scaled="1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652090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FDA4224-F4E4-47A4-ACF7-2317493908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679907-DC49-4B86-A34C-C97DBC26A9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DBC8A0-34FC-4B6E-B42B-A721267D89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4B53A7-3209-46A6-9454-F38EAC8F11E7}" type="datetimeFigureOut">
              <a:rPr lang="en-US" smtClean="0"/>
              <a:pPr/>
              <a:t>3/14/2022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9AC0B6-4CC4-4E41-8A4D-F62E17F285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C0E9BD-90BD-46AE-8A0D-06796ADB76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 cap="all" spc="1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E633F-9882-4A5C-83A2-1109D0C7326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273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8" r:id="rId1"/>
    <p:sldLayoutId id="2147483899" r:id="rId2"/>
    <p:sldLayoutId id="2147483900" r:id="rId3"/>
    <p:sldLayoutId id="2147483901" r:id="rId4"/>
    <p:sldLayoutId id="2147483902" r:id="rId5"/>
    <p:sldLayoutId id="2147483903" r:id="rId6"/>
    <p:sldLayoutId id="2147483894" r:id="rId7"/>
    <p:sldLayoutId id="2147483895" r:id="rId8"/>
    <p:sldLayoutId id="2147483896" r:id="rId9"/>
    <p:sldLayoutId id="2147483897" r:id="rId10"/>
    <p:sldLayoutId id="214748390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20">
            <a:extLst>
              <a:ext uri="{FF2B5EF4-FFF2-40B4-BE49-F238E27FC236}">
                <a16:creationId xmlns:a16="http://schemas.microsoft.com/office/drawing/2014/main" id="{3F672E71-4896-412C-9C70-888CBA0C2F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accent2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21D5ED-856F-8642-9CF0-865B8EC5D4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4362" y="3350197"/>
            <a:ext cx="7458483" cy="2783720"/>
          </a:xfrm>
        </p:spPr>
        <p:txBody>
          <a:bodyPr anchor="ctr">
            <a:noAutofit/>
          </a:bodyPr>
          <a:lstStyle/>
          <a:p>
            <a:r>
              <a:rPr lang="en-US" sz="4800" dirty="0">
                <a:solidFill>
                  <a:schemeClr val="bg1"/>
                </a:solidFill>
              </a:rPr>
              <a:t>Teaching methods. Innovative approaches to teaching</a:t>
            </a:r>
            <a:endParaRPr lang="aa-ET" sz="4800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CF8F703-EDAB-F04C-9843-3DF2326981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25245" y="6000750"/>
            <a:ext cx="3814354" cy="728388"/>
          </a:xfrm>
        </p:spPr>
        <p:txBody>
          <a:bodyPr anchor="ctr">
            <a:normAutofit/>
          </a:bodyPr>
          <a:lstStyle/>
          <a:p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Compiled by: </a:t>
            </a:r>
            <a:r>
              <a:rPr lang="en-US" sz="1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Karymsakova</a:t>
            </a:r>
            <a:r>
              <a:rPr lang="en-US" sz="1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A.E.</a:t>
            </a:r>
            <a:endParaRPr lang="aa-ET" sz="1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3">
            <a:extLst>
              <a:ext uri="{FF2B5EF4-FFF2-40B4-BE49-F238E27FC236}">
                <a16:creationId xmlns:a16="http://schemas.microsoft.com/office/drawing/2014/main" id="{30C125C2-C3A1-446D-AB04-A904C1CCF56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alphaModFix amt="54000"/>
          </a:blip>
          <a:srcRect t="53620" b="25529"/>
          <a:stretch/>
        </p:blipFill>
        <p:spPr>
          <a:xfrm>
            <a:off x="20" y="808139"/>
            <a:ext cx="12191979" cy="2542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609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4844" y="1312002"/>
            <a:ext cx="10515600" cy="219319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Any human education is nothing but the art of assisting nature's striving for its own development.</a:t>
            </a:r>
          </a:p>
          <a:p>
            <a:pPr marL="0" indent="0">
              <a:buNone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I. Pestalozzi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348527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2825C33-2B2D-D249-BB16-525805FA4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58536" y="828448"/>
            <a:ext cx="10321835" cy="19495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Teaching methods are ways of joint activity of a teacher and students aimed at solving learning problems.</a:t>
            </a:r>
          </a:p>
          <a:p>
            <a:pPr marL="0" indent="0" algn="just">
              <a:buNone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Yu.K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Babanskiy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170" name="Picture 2" descr="Картинки по запросу &quot;картинки на Методы обучени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4040" y="3009207"/>
            <a:ext cx="4905375" cy="3175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8209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idx="1"/>
          </p:nvPr>
        </p:nvSpPr>
        <p:spPr>
          <a:xfrm>
            <a:off x="955766" y="845911"/>
            <a:ext cx="10539548" cy="2388356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alt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"Method" </a:t>
            </a: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 Greek means - research, method, way to achieve the goal.</a:t>
            </a:r>
          </a:p>
          <a:p>
            <a:pPr marL="0" indent="0" eaLnBrk="1" hangingPunct="1">
              <a:buNone/>
            </a:pP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“A method is a way to achieve a goal, an activity ordered in a certain way”</a:t>
            </a:r>
          </a:p>
          <a:p>
            <a:pPr marL="0" indent="0" eaLnBrk="1" hangingPunct="1">
              <a:buNone/>
            </a:pPr>
            <a:r>
              <a:rPr lang="en-US" alt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Philosophical Dictionary</a:t>
            </a:r>
            <a:endParaRPr lang="ru-RU" altLang="ru-RU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40674" y="3549972"/>
            <a:ext cx="101106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Reception is </a:t>
            </a:r>
            <a:r>
              <a:rPr 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 integral part or a separate side of the method.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7444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D9BFE9A-9D87-F143-8386-3D17EF685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 of teaching methods</a:t>
            </a:r>
            <a:endParaRPr lang="aa-ET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12991"/>
            <a:ext cx="8632371" cy="1988729"/>
          </a:xfrm>
        </p:spPr>
        <p:txBody>
          <a:bodyPr>
            <a:normAutofit lnSpcReduction="10000"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verbal methods;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methods;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methods of practical training;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 learning methods.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4" descr="Картинки по запросу &quot;картинки на Классификация методов обучени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0525" y="2546857"/>
            <a:ext cx="5604912" cy="319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480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59509" y="879956"/>
            <a:ext cx="6857473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Verbal Methods: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story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explanation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conversation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discussion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lecture</a:t>
            </a:r>
          </a:p>
          <a:p>
            <a:pPr marL="457200" indent="-457200" algn="just">
              <a:buFont typeface="Arial" panose="020B0604020202020204" pitchFamily="34" charset="0"/>
              <a:buChar char="•"/>
            </a:pP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work with a book</a:t>
            </a:r>
            <a:endParaRPr lang="ru-RU" sz="280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Картинки по запросу &quot;картинки на словесные методы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1541" y="1341420"/>
            <a:ext cx="5492015" cy="34091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66739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2600" y="1296992"/>
            <a:ext cx="8786247" cy="3464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694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9887" y="2199697"/>
            <a:ext cx="5536475" cy="197566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Visual methods: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illustration method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Demo method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 descr="Картинки по запросу &quot;картинки на Наглядные методы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7574" y="189576"/>
            <a:ext cx="7143750" cy="428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25327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5765" y="1944745"/>
            <a:ext cx="9154886" cy="2839582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Practical teaching methods: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Exercises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creative work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Laboratory works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Practical lesson</a:t>
            </a:r>
            <a:endParaRPr lang="ru-RU" dirty="0"/>
          </a:p>
        </p:txBody>
      </p:sp>
      <p:pic>
        <p:nvPicPr>
          <p:cNvPr id="4098" name="Picture 2" descr="Картинки по запросу &quot;картинки на Методы практического обучения&quot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9873" y="2217419"/>
            <a:ext cx="4572000" cy="3429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218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53239" y="915773"/>
            <a:ext cx="8762100" cy="4601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41298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56613" y="1275052"/>
            <a:ext cx="8678774" cy="39879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10007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87829" y="868276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Problem-Based Learning Methods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Reporting presentation with elements of </a:t>
            </a:r>
            <a:r>
              <a:rPr 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problematicity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Cognitive problem statement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Dialogic problem statement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Heuristic or partial search method</a:t>
            </a:r>
          </a:p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Картинки по запросу &quot;картинки на Методы проблемного обучения&quot;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091" b="11818"/>
          <a:stretch/>
        </p:blipFill>
        <p:spPr bwMode="auto">
          <a:xfrm>
            <a:off x="6626629" y="3707476"/>
            <a:ext cx="4876800" cy="2161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4936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Innovative teaching methods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They have the following features: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"forced activity" of students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forced activation of thinking and activity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increasing the emotional involvement of students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creative nature of classes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obligatory direct interaction of students with each other and the teacher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the formation of collective efforts aimed at intensifying the learning process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85134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66251"/>
          </a:xfrm>
        </p:spPr>
        <p:txBody>
          <a:bodyPr>
            <a:normAutofit/>
          </a:bodyPr>
          <a:lstStyle/>
          <a:p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Types of innovative teaching methods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1363850"/>
            <a:ext cx="10770031" cy="5021451"/>
          </a:xfrm>
        </p:spPr>
        <p:txBody>
          <a:bodyPr>
            <a:normAutofit/>
          </a:bodyPr>
          <a:lstStyle/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teaching methods are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teaching methods in which the student's activity is productive, creative, and exploratory in nature.</a:t>
            </a:r>
          </a:p>
          <a:p>
            <a:pPr marL="0" indent="0" algn="just">
              <a:buNone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Active learning methods include: didactic games, case analysis, problem solving, learning by algorithm, brainstorming.</a:t>
            </a:r>
            <a:endParaRPr lang="ru-KZ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Intensive training methods are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used to organize training in a short time with long one-time sessions ("immersion method"). These methods are used in teaching business, marketing, a foreign language, in practical psychology and pedagogy.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671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59418" y="1140150"/>
            <a:ext cx="4646452" cy="38348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35782" y="1292314"/>
            <a:ext cx="6456218" cy="4018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94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49134"/>
            <a:ext cx="10515600" cy="943178"/>
          </a:xfrm>
        </p:spPr>
        <p:txBody>
          <a:bodyPr>
            <a:normAutofit/>
          </a:bodyPr>
          <a:lstStyle/>
          <a:p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Choice of teaching methods</a:t>
            </a:r>
            <a:endParaRPr lang="ru-RU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8196"/>
            <a:ext cx="10515600" cy="4011208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general purpose of education;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 of the subject being studied;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feature of teaching methods;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purpose, objectives and content of the material of a particular lesson;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time allotted for the study of a particular material;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age of students;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level of preparedness of students;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material equipment of the educational institution;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opportunities and features of the teacher.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45407889"/>
      </p:ext>
    </p:extLst>
  </p:cSld>
  <p:clrMapOvr>
    <a:masterClrMapping/>
  </p:clrMapOvr>
</p:sld>
</file>

<file path=ppt/theme/theme1.xml><?xml version="1.0" encoding="utf-8"?>
<a:theme xmlns:a="http://schemas.openxmlformats.org/drawingml/2006/main" name="GradientVTI">
  <a:themeElements>
    <a:clrScheme name="Галерея">
      <a:dk1>
        <a:srgbClr val="000000"/>
      </a:dk1>
      <a:lt1>
        <a:srgbClr val="FFFFFF"/>
      </a:lt1>
      <a:dk2>
        <a:srgbClr val="281B10"/>
      </a:dk2>
      <a:lt2>
        <a:srgbClr val="FFF9F5"/>
      </a:lt2>
      <a:accent1>
        <a:srgbClr val="EE7661"/>
      </a:accent1>
      <a:accent2>
        <a:srgbClr val="4E91F0"/>
      </a:accent2>
      <a:accent3>
        <a:srgbClr val="5B5260"/>
      </a:accent3>
      <a:accent4>
        <a:srgbClr val="2CC3B4"/>
      </a:accent4>
      <a:accent5>
        <a:srgbClr val="C097F8"/>
      </a:accent5>
      <a:accent6>
        <a:srgbClr val="FF9514"/>
      </a:accent6>
      <a:hlink>
        <a:srgbClr val="E50CBC"/>
      </a:hlink>
      <a:folHlink>
        <a:srgbClr val="6257FF"/>
      </a:folHlink>
    </a:clrScheme>
    <a:fontScheme name="Univers">
      <a:majorFont>
        <a:latin typeface="Univers"/>
        <a:ea typeface=""/>
        <a:cs typeface=""/>
      </a:majorFont>
      <a:minorFont>
        <a:latin typeface="Univer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radientVTI" id="{605F9078-86F9-4258-A3E1-F8EFF02AE8CC}" vid="{4848699B-BB01-41E3-9EC4-3D97DFE5292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459</TotalTime>
  <Words>400</Words>
  <Application>Microsoft Office PowerPoint</Application>
  <PresentationFormat>Широкоэкранный</PresentationFormat>
  <Paragraphs>59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Times New Roman</vt:lpstr>
      <vt:lpstr>Univers</vt:lpstr>
      <vt:lpstr>GradientVTI</vt:lpstr>
      <vt:lpstr>Teaching methods. Innovative approaches to teaching</vt:lpstr>
      <vt:lpstr>Презентация PowerPoint</vt:lpstr>
      <vt:lpstr>Презентация PowerPoint</vt:lpstr>
      <vt:lpstr>Презентация PowerPoint</vt:lpstr>
      <vt:lpstr>Classification of teaching methods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Innovative teaching methods</vt:lpstr>
      <vt:lpstr>Types of innovative teaching methods</vt:lpstr>
      <vt:lpstr>Презентация PowerPoint</vt:lpstr>
      <vt:lpstr>Choice of teaching methods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Методика обучения и преподавания</dc:title>
  <dc:creator>Абильдинова Гульмира Маратовна</dc:creator>
  <cp:lastModifiedBy>Карымсакова Анара Ералкановна</cp:lastModifiedBy>
  <cp:revision>23</cp:revision>
  <dcterms:created xsi:type="dcterms:W3CDTF">2021-01-24T10:49:37Z</dcterms:created>
  <dcterms:modified xsi:type="dcterms:W3CDTF">2022-03-14T06:34:15Z</dcterms:modified>
</cp:coreProperties>
</file>