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3" r:id="rId2"/>
    <p:sldId id="256" r:id="rId3"/>
    <p:sldId id="263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7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16" autoAdjust="0"/>
    <p:restoredTop sz="94660"/>
  </p:normalViewPr>
  <p:slideViewPr>
    <p:cSldViewPr snapToGrid="0">
      <p:cViewPr>
        <p:scale>
          <a:sx n="81" d="100"/>
          <a:sy n="81" d="100"/>
        </p:scale>
        <p:origin x="-12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1B44-968C-4433-965C-3314CA39714C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DEB1-D00A-480A-95DA-50964D57B0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1B44-968C-4433-965C-3314CA39714C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DEB1-D00A-480A-95DA-50964D57B0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1B44-968C-4433-965C-3314CA39714C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DEB1-D00A-480A-95DA-50964D57B0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1B44-968C-4433-965C-3314CA39714C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DEB1-D00A-480A-95DA-50964D57B0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1B44-968C-4433-965C-3314CA39714C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DEB1-D00A-480A-95DA-50964D57B0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1B44-968C-4433-965C-3314CA39714C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DEB1-D00A-480A-95DA-50964D57B0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1B44-968C-4433-965C-3314CA39714C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DEB1-D00A-480A-95DA-50964D57B0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1B44-968C-4433-965C-3314CA39714C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DEB1-D00A-480A-95DA-50964D57B0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1B44-968C-4433-965C-3314CA39714C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DEB1-D00A-480A-95DA-50964D57B0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1B44-968C-4433-965C-3314CA39714C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DEB1-D00A-480A-95DA-50964D57B0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1B44-968C-4433-965C-3314CA39714C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DEB1-D00A-480A-95DA-50964D57B0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51B44-968C-4433-965C-3314CA39714C}" type="datetimeFigureOut">
              <a:rPr lang="ru-RU" smtClean="0"/>
              <a:pPr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FDEB1-D00A-480A-95DA-50964D57B0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1200" y="1282189"/>
            <a:ext cx="10581200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Евразийский национальный университет им. Л.Н. Гумилева</a:t>
            </a:r>
          </a:p>
          <a:p>
            <a:pPr algn="ctr">
              <a:lnSpc>
                <a:spcPct val="150000"/>
              </a:lnSpc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Республика Казахстан, г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b="1" smtClean="0">
                <a:latin typeface="Arial" panose="020B0604020202020204" pitchFamily="34" charset="0"/>
                <a:cs typeface="Arial" panose="020B0604020202020204" pitchFamily="34" charset="0"/>
              </a:rPr>
              <a:t>Астана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МУТАЛИЕВА ЛЯЙЛЯ МАРАТОВНА</a:t>
            </a:r>
          </a:p>
          <a:p>
            <a:pPr algn="ctr">
              <a:lnSpc>
                <a:spcPct val="150000"/>
              </a:lnSpc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кандидат экономических наук, профессор</a:t>
            </a:r>
          </a:p>
          <a:p>
            <a:pPr>
              <a:lnSpc>
                <a:spcPct val="150000"/>
              </a:lnSpc>
            </a:pP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kk-KZ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kk-KZ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kk-KZ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mutalieva_leila@mail.ru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+7 701 723 6972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3959" y="245661"/>
            <a:ext cx="9958316" cy="3294708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1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Тенденции и будущее ресторанного </a:t>
            </a:r>
            <a:r>
              <a:rPr lang="ru-RU" sz="31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бизнеса</a:t>
            </a:r>
            <a:r>
              <a:rPr lang="ru-RU" sz="3100" b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 </a:t>
            </a:r>
            <a:endParaRPr lang="ru-RU" sz="4000" dirty="0"/>
          </a:p>
        </p:txBody>
      </p:sp>
      <p:pic>
        <p:nvPicPr>
          <p:cNvPr id="1026" name="Picture 2" descr="https://sun9-66.userapi.com/impg/wi9GNNQrR1tDFn0MSugKcfwOAhSKD0Icobwx4w/ozPGZQ2mgps.jpg?size=1280x640&amp;quality=96&amp;sign=c6e740e2efeb7b51d2151a173ace0aa9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355" y="1395046"/>
            <a:ext cx="9931922" cy="474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99154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97877" y="293077"/>
            <a:ext cx="11195538" cy="109024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Знание тенденций в отрасли имеет решающее значение, если вы хотите оставаться на шаг впереди своих конкурентов.</a:t>
            </a:r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674" name="AutoShape 2" descr="G:\%D0%BF%D1%80%D0%B5%D0%B9%D0%B7%D0%B8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063262" y="1512278"/>
            <a:ext cx="7151077" cy="1524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Я хочу вам предложить основные тенденции, определяющие курс всей ресторанной индустрии.</a:t>
            </a:r>
            <a:endParaRPr lang="ru-RU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5" name="Picture 3" descr="G:\прейзи\img_600x400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9876" y="3573636"/>
            <a:ext cx="3634156" cy="2416856"/>
          </a:xfrm>
          <a:prstGeom prst="rect">
            <a:avLst/>
          </a:prstGeom>
          <a:noFill/>
        </p:spPr>
      </p:pic>
      <p:pic>
        <p:nvPicPr>
          <p:cNvPr id="28676" name="Picture 4" descr="G:\прейзи\1676355698_3-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7724" y="3543300"/>
            <a:ext cx="3294184" cy="2470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9636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02677" y="808893"/>
            <a:ext cx="6506308" cy="566224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524000" y="984739"/>
            <a:ext cx="5545016" cy="50167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Онлайн</a:t>
            </a:r>
            <a:r>
              <a:rPr kumimoji="0" lang="ru-RU" sz="1400" b="1" i="1" u="none" strike="noStrike" cap="none" normalizeH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заказы.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Парадигма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онлайн-заказов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неуклонно набирала обороты в недавнем прошлом , но пандемия, разразившаяся в последние два года, значительно ускорила ее внедрение.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Сегодня невозможно представить мир без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онлайн-заказа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еды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Карантин из-за пандемии стал серьезной причиной такого широкого распространения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онлайн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доставки.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Что касается клиентов, то заказать еду на вынос стало гораздо проще и безопаснее, чем рисковать, выходя куда-нибудь. Для ресторанов переход на доставку и вынос стал единственным источником дохода на несколько месяцев, поскольку пандемия значительно сократила активность клиентов.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Тем не менее, теперь, когда население, похоже, приспосабливается к новой норме,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онлайн-заказы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по-прежнему никуда не денутся.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Различные статистические данные продемонстрировали рост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онлайн-заказов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в ресторанах. Преимущества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онлайн-заказа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для клиентов трудно переоценить: 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удобство, доступность и безопасность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 — вот лишь некоторые из них. Для ресторанов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онлайн-заказ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сокращает количество пищевых отходов, повышает эффективность и позволяет собирать данные о клиентах.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Онлайн-заказы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останутся навсегда.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0" name="Picture 2" descr="G:\прейзи\K3UMWPq1Ez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60323" y="550984"/>
            <a:ext cx="3972657" cy="39726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53200" y="480647"/>
            <a:ext cx="5193323" cy="42554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6764214" y="668215"/>
            <a:ext cx="4841631" cy="369331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Ресторанный тренд в стиле </a:t>
            </a:r>
            <a:r>
              <a:rPr kumimoji="0" lang="ru-RU" sz="1600" b="1" i="1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фаст-кэжуал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— это концепция, которая существует уже несколько лет и не проявляет никаких признаков замедления. Статистика ресторанной индустрии показывает, что в 2016 году объем продаж ресторанов быстрого питания достиг 47 миллиардов долларов(западные страны), а последние годы оказались еще более прибыльными.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В ресторане быстрого питания не предусмотрено полное обслуживание столиков. Это дает потребителям возможность заказывать еду, приготовленную из меньшего количества обработанных и замороженных ингредиентов, что делает ее более здоровой, чем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фаст-фуд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4034" name="Picture 2" descr="G:\прейзи\1696613740_gas-kvas-com-p-kartinki-fast-fuda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277" y="666317"/>
            <a:ext cx="5473031" cy="3647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84738" y="328246"/>
            <a:ext cx="5111262" cy="60256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1477108" y="808892"/>
            <a:ext cx="4314092" cy="51055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179331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Переход к здоровью и хорошему самочувствию</a:t>
            </a:r>
            <a:r>
              <a:rPr lang="ru-RU" sz="2000" b="1" i="1" baseline="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Забота о здоровье растет, поскольку потребители уделяют больше внимания своему здоровью и хорошему самочувствию, а также тому, что они едят. Не говоря уже о том, что пандемия сделала новый акцент на здоровье и благополучии несколько неизбежным.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Из-за этих двух факторов в ресторанной индустрии растет количество полезных 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экологичных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блюд. В производстве которых используются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суперпродуктовые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ингредиенты, в том числе полезные для кишечника продукты, такие как чайный гриб 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мисо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. Другие полезные продукты, которые в настоящее время пользуются большим спросом у потребителей, включают натуральные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подсластители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, такие как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стевия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, и немолочные варианты молока, такие как миндальное или соевое.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i="1" dirty="0" smtClean="0">
                <a:latin typeface="Arial" pitchFamily="34" charset="0"/>
                <a:cs typeface="Arial" pitchFamily="34" charset="0"/>
              </a:rPr>
              <a:t>Рестораны могут легко воспользоваться этой тенденций, изменив текущие рецепты и предложив больше вариантов своим клиентам.</a:t>
            </a:r>
            <a:endParaRPr kumimoji="0" lang="ru-RU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5058" name="Picture 2" descr="G:\прейзи\uaffeycwpk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21231" y="1043355"/>
            <a:ext cx="4767384" cy="35755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446" y="539262"/>
            <a:ext cx="4665785" cy="54395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1078522" y="797169"/>
            <a:ext cx="4126524" cy="36317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313131"/>
                </a:solidFill>
                <a:effectLst/>
                <a:latin typeface="Roboto"/>
                <a:cs typeface="Arial" pitchFamily="34" charset="0"/>
              </a:rPr>
              <a:t>Вегетарианское, растительное питание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inherit"/>
                <a:cs typeface="Arial" pitchFamily="34" charset="0"/>
              </a:rPr>
              <a:t>Еще одна тенденция, которая находится на переднем крае ресторанной индустрии, — это выбор меню на основе растений.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Потребители осознают преимущества употребления небольшого количества животного белка или его отсутствия, предпочитая вместо этого питаться как вегетарианцы,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веганы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 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флекситарианцы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Roboto"/>
                <a:cs typeface="Arial" pitchFamily="34" charset="0"/>
              </a:rPr>
              <a:t>. Это означает, что в ресторанах должны быть в наличии продукты на растительной основе, а не только моно вариант.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6082" name="Picture 2" descr="G:\прейзи\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599" y="907622"/>
            <a:ext cx="4502829" cy="34650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2707" y="480646"/>
            <a:ext cx="7045570" cy="595532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Уникальные и глобальные вкусы</a:t>
            </a:r>
          </a:p>
          <a:p>
            <a:pPr fontAlgn="base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Потребители хотят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эксперементов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 вкусами –эти впечатления могут сделать их потребление еды незабываемым.</a:t>
            </a:r>
          </a:p>
          <a:p>
            <a:pPr fontAlgn="base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Посетители предпочитают аутентичные блюда, которые точно отражают различные культуры и традиции с использованием трав, специй и высококачественных ингредиентов мирового производства, таких как гранатовая патока и </a:t>
            </a:r>
            <a:r>
              <a:rPr lang="ru-RU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тахини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fontAlgn="base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прошлом году одними из лучших этнических блюд были азиатские, латинские и средиземноморские, и ожидается, что эта тенденция сохранится. Предоставление потребителям того, чего они хотят, когда дело доходит до мировых вкусов, становится приоритетом для многих ресторанов.</a:t>
            </a:r>
          </a:p>
          <a:p>
            <a:pPr fontAlgn="base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Это может быть так же просто, как добавить один или два пункта меню, подчеркивающие мировую кухню, например, соусы, приготовленные из аутентичных ингредиентов местной кухни.</a:t>
            </a:r>
          </a:p>
          <a:p>
            <a:pPr fontAlgn="base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Однако вам необходимо сбалансировать этот спрос с текущими проблемами цепочки поставок, с которыми сталкивается вся отрасль. Предлагать экзотические блюда — это здорово и все такое, но не тогда, когда ваши ингредиенты задерживаются на месяцы, а новое оборудование для приготовления новых блюд доставляется к вам целую вечность.</a:t>
            </a:r>
          </a:p>
          <a:p>
            <a:pPr fontAlgn="base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Прежде чем воспользоваться этой  тенденцией, проанализируйте, что вам удобно достать, и поищите альтернативы для тех, что вам недоступны.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7106" name="Picture 2" descr="G:\прейзи\1663644605_37-mykaleidoscope-ru-p-koreiskie-blyuda-yeda-krasivo-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6653" y="504092"/>
            <a:ext cx="2801229" cy="18674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54616" y="339969"/>
            <a:ext cx="5603631" cy="63070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Экологичное</a:t>
            </a:r>
            <a:r>
              <a:rPr lang="ru-RU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питание</a:t>
            </a:r>
          </a:p>
          <a:p>
            <a:pPr algn="just" fontAlgn="base"/>
            <a:r>
              <a:rPr lang="ru-RU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Экологичность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 питании — это все, что касается управления питанием и рестораном, например, использования </a:t>
            </a:r>
            <a:r>
              <a:rPr lang="ru-RU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энергоэффективного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освещения и сокращения отходов.</a:t>
            </a:r>
          </a:p>
          <a:p>
            <a:pPr algn="just" fontAlgn="base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Потребители уделяют больше внимания тому, что происходит на планете, и они верят в подкрепление своей поддержки своими деньгами. Статистика показывает, что 20% потребителей осведомлены об устойчивом производстве продуктов питания, при этом 41% заинтересованы в экологически чистом мясе.</a:t>
            </a:r>
          </a:p>
          <a:p>
            <a:pPr algn="just" fontAlgn="base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Посетители выбирают рестораны которые ориентированы на </a:t>
            </a:r>
            <a:r>
              <a:rPr lang="ru-RU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экологичность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 fontAlgn="base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Что можно сделать для привлечения клиентов:</a:t>
            </a:r>
          </a:p>
          <a:p>
            <a:pPr algn="just" fontAlgn="base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Готовьте продукты по сезону;</a:t>
            </a:r>
          </a:p>
          <a:p>
            <a:pPr algn="just" fontAlgn="base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Используйте местные фрукты и овощи;</a:t>
            </a:r>
          </a:p>
          <a:p>
            <a:pPr algn="just" fontAlgn="base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Используйте экологически чистое мясо и морепродукты;</a:t>
            </a:r>
          </a:p>
          <a:p>
            <a:pPr algn="just" fontAlgn="base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Местные и органические вина и пиво;</a:t>
            </a:r>
          </a:p>
          <a:p>
            <a:pPr algn="just" fontAlgn="base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Пожертвуйте излишки продовольствия нуждающимся;</a:t>
            </a:r>
          </a:p>
          <a:p>
            <a:pPr algn="just" fontAlgn="base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Утилизируйте и возвращайте упаковку поставщикам, что может сэкономить деньги и снизить расходы на рестораны и бары.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G:\прейзи\5d53b8ecdb0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254" y="949570"/>
            <a:ext cx="5556738" cy="37044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4400" y="339969"/>
            <a:ext cx="10867292" cy="50878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dirty="0" smtClean="0"/>
              <a:t> </a:t>
            </a: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Рестораны ориентированные на местные продукты</a:t>
            </a:r>
          </a:p>
          <a:p>
            <a:pPr algn="ctr" fontAlgn="base"/>
            <a:endPara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base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Гармоничное сочетание с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экологичностью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— это тенденция для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гипер-местных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ресторанов, которая продвигает концепцию еще на один шаг вперед. Посетители ищут рестораны, в которых выращивают продукты на заднем дворе или на крыше.</a:t>
            </a:r>
          </a:p>
          <a:p>
            <a:pPr fontAlgn="base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свете общепромышленного дефицита и массовых задержек в цепочке поставок поиск поставщиков на местах неуклонно становится не просто дополнительным преимуществом, но и необходимостью.</a:t>
            </a:r>
          </a:p>
          <a:p>
            <a:pPr fontAlgn="base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Проблемы в международной логистике все еще находятся в самом разгаре. Не говоря уже о стремительно растущей инфляции, которая делает все более запретительным для новых ресторанов.</a:t>
            </a:r>
          </a:p>
          <a:p>
            <a:pPr fontAlgn="base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 учетом этих факторов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гипер-локальность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становится важным направлением в </a:t>
            </a:r>
            <a:r>
              <a:rPr lang="ru-RU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ближайщее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время. Владельцы ресторанов стремятся получать (относительно) дешевые, легкодоступные и надежные ингредиенты из своего района.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прейзи\2292874573648539745380458093840533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Заголовок 3"/>
          <p:cNvSpPr txBox="1">
            <a:spLocks noGrp="1"/>
          </p:cNvSpPr>
          <p:nvPr>
            <p:ph type="title"/>
          </p:nvPr>
        </p:nvSpPr>
        <p:spPr>
          <a:xfrm>
            <a:off x="299643" y="2294045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k-KZ" sz="4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  <a:r>
              <a:rPr lang="kk-KZ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</a:t>
            </a:r>
            <a:r>
              <a:rPr lang="kk-KZ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38996" y="3623539"/>
            <a:ext cx="58743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kk-KZ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 встречи </a:t>
            </a:r>
          </a:p>
          <a:p>
            <a:pPr lvl="0" algn="r"/>
            <a:r>
              <a:rPr lang="kk-KZ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следующей неделе</a:t>
            </a:r>
            <a:endParaRPr lang="ru-RU" sz="32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584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</TotalTime>
  <Words>722</Words>
  <Application>Microsoft Office PowerPoint</Application>
  <PresentationFormat>Произвольный</PresentationFormat>
  <Paragraphs>55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Тенденции и будущее ресторанного бизнеса  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общественного питания ГОСТ Р 50762-95</dc:title>
  <dc:creator>User -SHLEN</dc:creator>
  <cp:lastModifiedBy>Жасулан-археология</cp:lastModifiedBy>
  <cp:revision>38</cp:revision>
  <dcterms:created xsi:type="dcterms:W3CDTF">2017-05-09T17:35:04Z</dcterms:created>
  <dcterms:modified xsi:type="dcterms:W3CDTF">2023-11-28T09:54:17Z</dcterms:modified>
</cp:coreProperties>
</file>