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1" r:id="rId3"/>
    <p:sldId id="271" r:id="rId4"/>
    <p:sldId id="269" r:id="rId5"/>
    <p:sldId id="270" r:id="rId6"/>
    <p:sldId id="265" r:id="rId7"/>
    <p:sldId id="272" r:id="rId8"/>
    <p:sldId id="273" r:id="rId9"/>
    <p:sldId id="262" r:id="rId10"/>
    <p:sldId id="274" r:id="rId11"/>
    <p:sldId id="263" r:id="rId12"/>
    <p:sldId id="264" r:id="rId13"/>
    <p:sldId id="27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74"/>
    <p:restoredTop sz="94675"/>
  </p:normalViewPr>
  <p:slideViewPr>
    <p:cSldViewPr snapToGrid="0" snapToObjects="1">
      <p:cViewPr varScale="1">
        <p:scale>
          <a:sx n="58" d="100"/>
          <a:sy n="58" d="100"/>
        </p:scale>
        <p:origin x="208" y="1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BB84F6-D9E7-3F4D-8E0B-4F45A85E6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18D0090-8A5A-0548-923F-F9C0A30B8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EDAF1F-3224-DC41-9608-BCCA5C64C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9234B4-CB52-1541-890A-301161EDC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51ED8A-0A6D-0847-9EE1-52B3FB08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54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17F17-C576-AE4C-9B4B-AA115D1BC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934C54-CE8F-804F-B529-C2A590AB2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723517-0AD2-8441-9359-C781C5BEB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EA3AF7-9CDA-7044-936F-FAFBAD15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32386D-F322-7042-A590-BE3F2B70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81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9DADD8-0255-CE4D-A61D-A803F87F07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015ED2-401F-6E46-8B75-50E95B517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2DB235-E2B9-DB4E-83E8-0C25E590B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7AB9BB-C647-C448-9B33-C71FABDF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24FA1C-01BD-8340-BF90-974CDEE3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61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217" y="457200"/>
            <a:ext cx="10363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64217" y="1981200"/>
            <a:ext cx="508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847417" y="1981200"/>
            <a:ext cx="508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47417" y="4114800"/>
            <a:ext cx="5080000" cy="1981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EDF88C1F-8EDA-F747-8E4B-41F9EF8DD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62D12B92-CA9F-5B42-A2CA-3099D8F79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9">
            <a:extLst>
              <a:ext uri="{FF2B5EF4-FFF2-40B4-BE49-F238E27FC236}">
                <a16:creationId xmlns:a16="http://schemas.microsoft.com/office/drawing/2014/main" id="{3221E48A-4161-F944-B21F-CD89DEBEE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A1F9A-88F2-F94F-9D9F-05115201BE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0504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217" y="457200"/>
            <a:ext cx="10363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64217" y="1981200"/>
            <a:ext cx="103632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12B42A44-C476-6E43-92BB-78BC837D23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35AF25FE-92A8-5A4F-B21D-684CCFD5B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366388F7-ED88-5E42-9D6B-5D6EB7BBF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46C96-00E9-6F49-A3C8-0211ED8F8C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444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1D600-E817-214B-A460-99A1D6D3D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D5C3DC-F232-3443-9BCE-51C1D7D63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5174A0-0455-0347-9765-A1B8D27A0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73DFA4-30E5-C642-B33A-83A32947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2A42AB-00BB-D44C-98FB-627E02FB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17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10985-2138-AE44-9B73-8085DAA47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4CB824-AB02-9845-AF52-3509CA8DB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944D5D-925A-6B45-B83F-96E53A51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12C0C-B95D-8D4C-B657-8F90103C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A1613E-708B-B849-B60A-6A4B2061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93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FA35D-BB31-9240-AE5E-2E11C162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8D7B8C-DE4A-984A-97C2-282315065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2B9820-05AB-074E-83D6-77208D662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04ACC2-8EE2-EC40-AC6F-66BBA55D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BCAD87-3732-314E-8285-DACD13EA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DC0D09-9020-F24B-AD8A-5D8DF3E8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4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5B0102-B711-FF40-99A9-87CF9B1A6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D5FEB4-19E3-5A48-859E-C65BE66E5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337BBD-C6CB-E644-B7E7-3577CB593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4A9B916-CF40-5240-B03B-8A1C3DF2C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F2F4400-2747-BF4D-AF81-82E552113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1BA1052-16FA-A74F-AD54-E087C3C8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F7C5F6D-48D4-5C4F-A8E3-87B7A835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73CD007-CD18-4844-BEA9-EDE16CB5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88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698BB-2A0B-5F47-91F8-20B99BE9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9CD7C8-2F41-0F46-946C-54C4E19F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28FB58D-8C54-E74D-A337-E423B57B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B3F214-0B2F-E844-8290-48AF143C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75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724EF0F-0B0D-7F44-AD20-B6241DE66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0277E6-9AC0-534C-8D49-05145D79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0FE14E-7C5F-8445-B01F-4F40D1A9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1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1D834-8035-8547-9DE5-0DEA56575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60FFE7-A75B-A641-A003-08BC3296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8C9BA7-5FC4-CB4B-81F9-351617CA7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75F0A2-58C2-B74A-B3DE-36841223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CC46D1-2FFE-904B-89B9-EBCE45749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043F6C-305E-6E42-A088-DF3CC6F0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66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8FBC4-DA52-7141-93A2-E535D481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DC2F8F5-9CFA-024C-BE81-8809EFBF8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D73819-A651-704C-AFAC-C5AEE7CD4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A63214-FF83-714D-9698-BAC8F74D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6E90CE-3DE3-DB43-8983-0A367536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B5C2C8-F0E4-7B43-9FE6-3FB1DD33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04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1AAB5-AAB2-3E4E-8559-02A38DE8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D084D6-C3BC-874F-9FFE-552139A8D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48FE7-A15C-5F42-9E7A-1DCB39531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C1CF1-89E5-1142-A2A5-59C96C2C4A2F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D8B23A-7799-6148-8715-D7E2D2FBE2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4F2808-B284-E543-B981-431EC694DB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FE0D5-180C-9044-AFF1-70CEEA853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36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58E3A5-2AF0-6B4D-BA15-AF3CCA739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15. </a:t>
            </a:r>
            <a:r>
              <a:rPr lang="bg-BG" sz="2800" dirty="0" err="1"/>
              <a:t>Психосемантические</a:t>
            </a:r>
            <a:r>
              <a:rPr lang="bg-BG" sz="2800" dirty="0"/>
              <a:t> </a:t>
            </a:r>
            <a:r>
              <a:rPr lang="bg-BG" sz="2800" dirty="0" err="1"/>
              <a:t>исследования</a:t>
            </a:r>
            <a:r>
              <a:rPr lang="bg-BG" sz="2800" dirty="0"/>
              <a:t>   </a:t>
            </a:r>
            <a:r>
              <a:rPr lang="bg-BG" sz="2800" dirty="0" err="1"/>
              <a:t>религиозного</a:t>
            </a:r>
            <a:r>
              <a:rPr lang="bg-BG" sz="2800" dirty="0"/>
              <a:t> </a:t>
            </a:r>
            <a:r>
              <a:rPr lang="bg-BG" sz="2800" dirty="0" err="1"/>
              <a:t>сознания</a:t>
            </a:r>
            <a:r>
              <a:rPr lang="bg-BG" sz="2800" dirty="0"/>
              <a:t> в </a:t>
            </a:r>
            <a:r>
              <a:rPr lang="bg-BG" sz="2800" dirty="0" err="1"/>
              <a:t>контексте</a:t>
            </a:r>
            <a:r>
              <a:rPr lang="bg-BG" sz="2800" dirty="0"/>
              <a:t> </a:t>
            </a:r>
            <a:r>
              <a:rPr lang="bg-BG" sz="2800" dirty="0" err="1"/>
              <a:t>борьбы</a:t>
            </a:r>
            <a:r>
              <a:rPr lang="bg-BG" sz="2800" dirty="0"/>
              <a:t> с </a:t>
            </a:r>
            <a:r>
              <a:rPr lang="bg-BG" sz="2800" dirty="0" err="1"/>
              <a:t>терроризмом</a:t>
            </a:r>
            <a:r>
              <a:rPr lang="bg-BG" sz="2800" dirty="0"/>
              <a:t>.</a:t>
            </a:r>
            <a:r>
              <a:rPr lang="ru-RU" sz="2800" dirty="0"/>
              <a:t>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144AF1-4E64-C24A-8FA6-6622FE91D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 err="1"/>
              <a:t>Психосемантические</a:t>
            </a:r>
            <a:r>
              <a:rPr lang="ru-RU" dirty="0"/>
              <a:t> исследования.</a:t>
            </a:r>
          </a:p>
          <a:p>
            <a:pPr marL="514350" indent="-514350">
              <a:buAutoNum type="arabicPeriod"/>
            </a:pPr>
            <a:r>
              <a:rPr lang="ru-RU" altLang="ru-RU" dirty="0"/>
              <a:t>Метод семантического дифференциала.</a:t>
            </a:r>
          </a:p>
          <a:p>
            <a:pPr marL="514350" indent="-514350">
              <a:buAutoNum type="arabicPeriod"/>
            </a:pPr>
            <a:r>
              <a:rPr lang="ru-RU" dirty="0"/>
              <a:t>Анализ семантических единиц.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bg-BG" dirty="0" err="1"/>
              <a:t>Кросс-конфессиональное</a:t>
            </a:r>
            <a:r>
              <a:rPr lang="bg-BG" dirty="0"/>
              <a:t> </a:t>
            </a:r>
            <a:r>
              <a:rPr lang="bg-BG" dirty="0" err="1"/>
              <a:t>исследование</a:t>
            </a:r>
            <a:r>
              <a:rPr lang="bg-BG" dirty="0"/>
              <a:t> </a:t>
            </a:r>
            <a:r>
              <a:rPr lang="bg-BG" dirty="0" err="1"/>
              <a:t>религиозной</a:t>
            </a:r>
            <a:r>
              <a:rPr lang="bg-BG" dirty="0"/>
              <a:t> </a:t>
            </a:r>
            <a:r>
              <a:rPr lang="bg-BG" dirty="0" err="1"/>
              <a:t>картины</a:t>
            </a:r>
            <a:r>
              <a:rPr lang="bg-BG" dirty="0"/>
              <a:t> мира в </a:t>
            </a:r>
            <a:r>
              <a:rPr lang="bg-BG" dirty="0" err="1"/>
              <a:t>контексте</a:t>
            </a:r>
            <a:r>
              <a:rPr lang="bg-BG" dirty="0"/>
              <a:t> </a:t>
            </a:r>
            <a:r>
              <a:rPr lang="bg-BG" dirty="0" err="1"/>
              <a:t>борьбы</a:t>
            </a:r>
            <a:r>
              <a:rPr lang="bg-BG" dirty="0"/>
              <a:t> с </a:t>
            </a:r>
            <a:r>
              <a:rPr lang="bg-BG" dirty="0" err="1"/>
              <a:t>терроризмом</a:t>
            </a:r>
            <a:r>
              <a:rPr lang="bg-BG" dirty="0"/>
              <a:t>. </a:t>
            </a:r>
            <a:endParaRPr lang="ru-RU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bg-BG" b="1" dirty="0" err="1"/>
              <a:t>Психосемантические</a:t>
            </a:r>
            <a:r>
              <a:rPr lang="bg-BG" b="1" dirty="0"/>
              <a:t> </a:t>
            </a:r>
            <a:r>
              <a:rPr lang="bg-BG" b="1" dirty="0" err="1"/>
              <a:t>исследования</a:t>
            </a:r>
            <a:r>
              <a:rPr lang="bg-BG" b="1" dirty="0"/>
              <a:t>   </a:t>
            </a:r>
            <a:r>
              <a:rPr lang="bg-BG" b="1" dirty="0" err="1"/>
              <a:t>религиозного</a:t>
            </a:r>
            <a:r>
              <a:rPr lang="bg-BG" b="1" dirty="0"/>
              <a:t> </a:t>
            </a:r>
            <a:r>
              <a:rPr lang="bg-BG" b="1" dirty="0" err="1"/>
              <a:t>сознания</a:t>
            </a:r>
            <a:r>
              <a:rPr lang="bg-BG" b="1" dirty="0"/>
              <a:t> </a:t>
            </a:r>
            <a:r>
              <a:rPr lang="bg-BG" b="1" dirty="0" err="1"/>
              <a:t>контексте</a:t>
            </a:r>
            <a:r>
              <a:rPr lang="bg-BG" b="1" dirty="0"/>
              <a:t> </a:t>
            </a:r>
            <a:r>
              <a:rPr lang="bg-BG" b="1" dirty="0" err="1"/>
              <a:t>борьбы</a:t>
            </a:r>
            <a:r>
              <a:rPr lang="bg-BG" b="1" dirty="0"/>
              <a:t> с </a:t>
            </a:r>
            <a:r>
              <a:rPr lang="bg-BG" b="1" dirty="0" err="1"/>
              <a:t>терроризмом</a:t>
            </a:r>
            <a:r>
              <a:rPr lang="bg-BG" b="1" dirty="0"/>
              <a:t> (</a:t>
            </a:r>
            <a:r>
              <a:rPr lang="bg-BG" dirty="0" err="1"/>
              <a:t>Кросс-конфессиональное</a:t>
            </a:r>
            <a:r>
              <a:rPr lang="bg-BG" dirty="0"/>
              <a:t> </a:t>
            </a:r>
            <a:r>
              <a:rPr lang="bg-BG" dirty="0" err="1"/>
              <a:t>исследование</a:t>
            </a:r>
            <a:r>
              <a:rPr lang="bg-BG" dirty="0"/>
              <a:t> </a:t>
            </a:r>
            <a:r>
              <a:rPr lang="bg-BG" dirty="0" err="1"/>
              <a:t>религиозной</a:t>
            </a:r>
            <a:r>
              <a:rPr lang="bg-BG" dirty="0"/>
              <a:t> </a:t>
            </a:r>
            <a:r>
              <a:rPr lang="bg-BG" dirty="0" err="1"/>
              <a:t>картины</a:t>
            </a:r>
            <a:r>
              <a:rPr lang="bg-BG" dirty="0"/>
              <a:t> мира в </a:t>
            </a:r>
            <a:r>
              <a:rPr lang="bg-BG" dirty="0" err="1"/>
              <a:t>контексте</a:t>
            </a:r>
            <a:r>
              <a:rPr lang="bg-BG" dirty="0"/>
              <a:t> </a:t>
            </a:r>
            <a:r>
              <a:rPr lang="bg-BG" dirty="0" err="1"/>
              <a:t>борьбы</a:t>
            </a:r>
            <a:r>
              <a:rPr lang="bg-BG" dirty="0"/>
              <a:t> с </a:t>
            </a:r>
            <a:r>
              <a:rPr lang="bg-BG" dirty="0" err="1"/>
              <a:t>терроризмом</a:t>
            </a:r>
            <a:r>
              <a:rPr lang="bg-BG"/>
              <a:t>.  Материалы</a:t>
            </a:r>
            <a:r>
              <a:rPr lang="bg-BG" dirty="0"/>
              <a:t> по </a:t>
            </a:r>
            <a:r>
              <a:rPr lang="bg-BG" dirty="0" err="1"/>
              <a:t>исследованию</a:t>
            </a:r>
            <a:r>
              <a:rPr lang="bg-BG" dirty="0"/>
              <a:t> </a:t>
            </a:r>
            <a:r>
              <a:rPr lang="bg-BG" dirty="0" err="1"/>
              <a:t>религиозного</a:t>
            </a:r>
            <a:r>
              <a:rPr lang="bg-BG" dirty="0"/>
              <a:t> </a:t>
            </a:r>
            <a:r>
              <a:rPr lang="bg-BG" dirty="0" err="1"/>
              <a:t>сознания</a:t>
            </a:r>
            <a:r>
              <a:rPr lang="bg-BG" dirty="0"/>
              <a:t> и </a:t>
            </a:r>
            <a:r>
              <a:rPr lang="bg-BG" dirty="0" err="1"/>
              <a:t>терроризма</a:t>
            </a:r>
            <a:r>
              <a:rPr lang="bg-BG" dirty="0"/>
              <a:t> по монографии В.Ф. </a:t>
            </a:r>
            <a:r>
              <a:rPr lang="bg-BG" dirty="0" err="1"/>
              <a:t>Петренко</a:t>
            </a:r>
            <a:r>
              <a:rPr lang="bg-BG" dirty="0"/>
              <a:t> „</a:t>
            </a:r>
            <a:r>
              <a:rPr lang="bg-BG" dirty="0" err="1"/>
              <a:t>Основы</a:t>
            </a:r>
            <a:r>
              <a:rPr lang="bg-BG" dirty="0"/>
              <a:t> </a:t>
            </a:r>
            <a:r>
              <a:rPr lang="bg-BG" dirty="0" err="1"/>
              <a:t>психосемантики</a:t>
            </a:r>
            <a:r>
              <a:rPr lang="bg-BG" dirty="0"/>
              <a:t>”,</a:t>
            </a:r>
            <a:r>
              <a:rPr lang="bg-BG" dirty="0" err="1"/>
              <a:t>М</a:t>
            </a:r>
            <a:r>
              <a:rPr lang="bg-BG" dirty="0"/>
              <a:t>., „</a:t>
            </a:r>
            <a:r>
              <a:rPr lang="bg-BG" dirty="0" err="1"/>
              <a:t>Эксмо</a:t>
            </a:r>
            <a:r>
              <a:rPr lang="bg-BG" dirty="0"/>
              <a:t>”, 2010, стр. 443 – 470).</a:t>
            </a: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42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27C5100-3329-E14B-8EFD-4ADE388558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3. аналитика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A7CF227-E7A5-D746-8FB5-C300AB4041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анализ средних величин </a:t>
            </a:r>
          </a:p>
          <a:p>
            <a:pPr eaLnBrk="1" hangingPunct="1"/>
            <a:r>
              <a:rPr lang="ru-RU" altLang="ru-RU"/>
              <a:t>кластерный анализ (разделение по группам)</a:t>
            </a:r>
          </a:p>
          <a:p>
            <a:pPr eaLnBrk="1" hangingPunct="1"/>
            <a:r>
              <a:rPr lang="ru-RU" altLang="ru-RU"/>
              <a:t>факторный анализ, позволяющий выявить и построить типологию глубинных факторов </a:t>
            </a:r>
          </a:p>
        </p:txBody>
      </p:sp>
    </p:spTree>
    <p:extLst>
      <p:ext uri="{BB962C8B-B14F-4D97-AF65-F5344CB8AC3E}">
        <p14:creationId xmlns:p14="http://schemas.microsoft.com/office/powerpoint/2010/main" val="314002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C06E1433-9B60-2B4B-BA11-D4FEA0668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таблицы СД</a:t>
            </a:r>
          </a:p>
        </p:txBody>
      </p:sp>
      <p:graphicFrame>
        <p:nvGraphicFramePr>
          <p:cNvPr id="13593" name="Group 281">
            <a:extLst>
              <a:ext uri="{FF2B5EF4-FFF2-40B4-BE49-F238E27FC236}">
                <a16:creationId xmlns:a16="http://schemas.microsoft.com/office/drawing/2014/main" id="{71883209-110E-344D-AC44-CB190DD5E35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495550" y="1600200"/>
          <a:ext cx="7715250" cy="5175250"/>
        </p:xfrm>
        <a:graphic>
          <a:graphicData uri="http://schemas.openxmlformats.org/drawingml/2006/table">
            <a:tbl>
              <a:tblPr/>
              <a:tblGrid>
                <a:gridCol w="345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2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Качества / марки моторного масла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Марка 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Марка 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Марка 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Идеальное 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масло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Высокая репутация компании производителя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защиты от подделки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Надежное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Оптимальное соотношение цены и качества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Сложно найти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Удобная упаковка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Дорогое для меня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1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26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3D48BAA-6AA7-C94F-8121-56D83C4D9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Пояснение к таблице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396D722-79E6-AB4E-BBBA-0EFED8AED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по строкам размещаются шкалы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в столбцах — оцениваемые объекты.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Инструкция: </a:t>
            </a:r>
            <a:r>
              <a:rPr lang="ru-RU" altLang="ru-RU" sz="2400" i="1"/>
              <a:t>«Оцените, пожалуйста, характеристики каждой из марок минерального моторного масла по шкале от 0 до 5, где 0 - нет такого свойства, а 5 - свойство выражено максимально.\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i="1"/>
              <a:t>В графе «идеальное моторное масло» запишите, какими свойствами должно обладать хорошее моторное масло, используя шкалу от 0 до 5, где 0 - такого свойства не должно быть, а 5 - свойство должно быть присуще маслу в максимальной степени</a:t>
            </a:r>
            <a:r>
              <a:rPr lang="ru-RU" altLang="ru-RU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8152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113F0C5-72BE-6345-B895-541FCB8C5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/>
              <a:t>Расположение тестируемых марок в семантическом пространстве</a:t>
            </a:r>
            <a:r>
              <a:rPr lang="ru-RU" altLang="ru-RU" sz="4000"/>
              <a:t> </a:t>
            </a:r>
          </a:p>
        </p:txBody>
      </p:sp>
      <p:pic>
        <p:nvPicPr>
          <p:cNvPr id="15363" name="Picture 4" descr="psyh_002">
            <a:extLst>
              <a:ext uri="{FF2B5EF4-FFF2-40B4-BE49-F238E27FC236}">
                <a16:creationId xmlns:a16="http://schemas.microsoft.com/office/drawing/2014/main" id="{3BC77AD4-3F72-2C4E-934B-1020FC2AB1FF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3" y="1484314"/>
            <a:ext cx="6769100" cy="4765675"/>
          </a:xfrm>
          <a:noFill/>
        </p:spPr>
      </p:pic>
    </p:spTree>
    <p:extLst>
      <p:ext uri="{BB962C8B-B14F-4D97-AF65-F5344CB8AC3E}">
        <p14:creationId xmlns:p14="http://schemas.microsoft.com/office/powerpoint/2010/main" val="436908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C9391BC-DB6A-E646-9C69-58DA77ACA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Анализ рисунка: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0C300BA-DADB-D146-B815-D65DFC010C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идеальное масло должно иметь высокое качество и приемлемую цену (для наглядности примера отобраны довольно очевидные свойства).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По фактору качества наиболее близкими к идеальному продукту оказываются марки 1 × 2, а по фактору цены 4 × 5.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Оценивая совокупность критериев можно сделать вывод о том, что наиболее близкой к идеалу маркой масла является марка 1.</a:t>
            </a:r>
          </a:p>
        </p:txBody>
      </p:sp>
    </p:spTree>
    <p:extLst>
      <p:ext uri="{BB962C8B-B14F-4D97-AF65-F5344CB8AC3E}">
        <p14:creationId xmlns:p14="http://schemas.microsoft.com/office/powerpoint/2010/main" val="3347300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BEAC4BD-C122-B840-A697-45320B6D7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Дополнения: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E44DB27-3109-644D-B004-26C7E34A0E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Можно тестировать варианты названий, выбирая названия, вызывающие наиболее позитивные эмоции, связанные с конкретным продуктом и вызывающие образ, ассоциацию с соответствующими ценными качествами.</a:t>
            </a:r>
          </a:p>
          <a:p>
            <a:pPr eaLnBrk="1" hangingPunct="1"/>
            <a:r>
              <a:rPr lang="ru-RU" altLang="ru-RU"/>
              <a:t>Можно сравнивать </a:t>
            </a:r>
            <a:r>
              <a:rPr lang="ru-RU" altLang="ru-RU" b="1"/>
              <a:t>не конкурирующие между собой товары</a:t>
            </a:r>
            <a:r>
              <a:rPr lang="ru-RU" altLang="ru-RU"/>
              <a:t>, но обладающие сходной основой. Это помогает </a:t>
            </a:r>
            <a:r>
              <a:rPr lang="ru-RU" altLang="ru-RU" b="1"/>
              <a:t>выявить новые позитивно оцениваемые качества товара</a:t>
            </a:r>
            <a:r>
              <a:rPr lang="ru-RU" altLang="ru-RU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5836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C7CA99A-A3B5-0846-B6FF-235D64C0E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Пример: оценка пластиковых карт </a:t>
            </a:r>
          </a:p>
        </p:txBody>
      </p:sp>
      <p:pic>
        <p:nvPicPr>
          <p:cNvPr id="18435" name="Picture 4" descr="psyh_004">
            <a:extLst>
              <a:ext uri="{FF2B5EF4-FFF2-40B4-BE49-F238E27FC236}">
                <a16:creationId xmlns:a16="http://schemas.microsoft.com/office/drawing/2014/main" id="{90797C11-3C19-0143-AE6F-F3EE45DB277A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3" y="1196976"/>
            <a:ext cx="7777162" cy="5040313"/>
          </a:xfrm>
          <a:noFill/>
        </p:spPr>
      </p:pic>
    </p:spTree>
    <p:extLst>
      <p:ext uri="{BB962C8B-B14F-4D97-AF65-F5344CB8AC3E}">
        <p14:creationId xmlns:p14="http://schemas.microsoft.com/office/powerpoint/2010/main" val="44782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457A321-2A7B-DD46-92D9-F5AB8AB54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7164" y="457200"/>
            <a:ext cx="7756525" cy="5543550"/>
          </a:xfrm>
        </p:spPr>
        <p:txBody>
          <a:bodyPr/>
          <a:lstStyle/>
          <a:p>
            <a:pPr eaLnBrk="1" hangingPunct="1"/>
            <a:r>
              <a:rPr lang="ru-RU" altLang="ru-RU" sz="4000"/>
              <a:t>Психосемантические исследования- </a:t>
            </a:r>
            <a:r>
              <a:rPr lang="ru-RU" altLang="ru-RU" sz="3200"/>
              <a:t>позволяют выявлять реально существующие в общественном сознании критерии, оценки объектов в самых различных областях, и оценить степень их значимости для целевой аудитории.</a:t>
            </a:r>
            <a:br>
              <a:rPr lang="ru-RU" altLang="ru-RU" sz="3200"/>
            </a:br>
            <a:endParaRPr lang="ru-RU" altLang="ru-RU" sz="3200"/>
          </a:p>
        </p:txBody>
      </p:sp>
    </p:spTree>
    <p:extLst>
      <p:ext uri="{BB962C8B-B14F-4D97-AF65-F5344CB8AC3E}">
        <p14:creationId xmlns:p14="http://schemas.microsoft.com/office/powerpoint/2010/main" val="148386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0D37EA7B-8EAC-CE42-8D78-9BF89BB3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Психосемантические исследования позволяют:</a:t>
            </a: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D7AB45AB-180C-8F41-869A-FEF0553F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314" y="2071689"/>
            <a:ext cx="7572375" cy="4071937"/>
          </a:xfrm>
        </p:spPr>
        <p:txBody>
          <a:bodyPr/>
          <a:lstStyle/>
          <a:p>
            <a:r>
              <a:rPr lang="ru-RU" altLang="ru-RU" sz="2000"/>
              <a:t>Выявить и понять, какой смысл вкладывают люди в те или иные объекты, понятия, явления – какие эмоции, ощущения они испытывают.</a:t>
            </a:r>
          </a:p>
          <a:p>
            <a:r>
              <a:rPr lang="ru-RU" altLang="ru-RU" sz="2000"/>
              <a:t>Выявить те факторы, которые определяют смысловую значимость объектов для каждого человека</a:t>
            </a:r>
          </a:p>
          <a:p>
            <a:r>
              <a:rPr lang="ru-RU" altLang="ru-RU" sz="2000"/>
              <a:t>Определить типы людей, имеющих сходную картину изучаемых смыслов: можно строить классификации людей и группировать их по критерию сходства восприятия определенных товаров, названий, упаковки, т.е. фактически составлять описание, «портрет» целевых групп</a:t>
            </a:r>
          </a:p>
          <a:p>
            <a:r>
              <a:rPr lang="ru-RU" altLang="ru-RU" sz="2000"/>
              <a:t>определить различия в восприятии человеком разных объектов</a:t>
            </a:r>
          </a:p>
          <a:p>
            <a:endParaRPr lang="ru-RU" altLang="ru-RU" sz="1600"/>
          </a:p>
        </p:txBody>
      </p:sp>
    </p:spTree>
    <p:extLst>
      <p:ext uri="{BB962C8B-B14F-4D97-AF65-F5344CB8AC3E}">
        <p14:creationId xmlns:p14="http://schemas.microsoft.com/office/powerpoint/2010/main" val="73576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A7841F1-6499-3642-9AE0-6C19C1969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dirty="0"/>
              <a:t>Метод семантического дифференциала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F5BF65D-3CC8-4D44-9937-2977E3A39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Метод семантического дифференциала был разработан Ч. Осгудом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Позволяет выяснить отношение человека к объекту и выявить основные факторы, определяющие отношение исследуемой группы, поместив объект в систему его признаков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основывается на явлении синестезии </a:t>
            </a:r>
          </a:p>
          <a:p>
            <a:pPr eaLnBrk="1" hangingPunct="1">
              <a:lnSpc>
                <a:spcPct val="90000"/>
              </a:lnSpc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657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106D729-3F95-0F4C-B331-B20389646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Задачи: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D002BCA-C40F-5D4F-B725-92773614EC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выявление глубинных, неосознаваемых характеристик сознания аудитории</a:t>
            </a:r>
          </a:p>
          <a:p>
            <a:pPr eaLnBrk="1" hangingPunct="1"/>
            <a:r>
              <a:rPr lang="ru-RU" altLang="ru-RU"/>
              <a:t>анализ социальных установок и личностных смыслов</a:t>
            </a:r>
          </a:p>
        </p:txBody>
      </p:sp>
    </p:spTree>
    <p:extLst>
      <p:ext uri="{BB962C8B-B14F-4D97-AF65-F5344CB8AC3E}">
        <p14:creationId xmlns:p14="http://schemas.microsoft.com/office/powerpoint/2010/main" val="112400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8875FB2-4BB0-9640-A482-A6BA2A395C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Особенности СД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773999E-7D3B-3148-BD58-01D5173C9A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b="1"/>
              <a:t>Число выделяемых факторов</a:t>
            </a:r>
            <a:r>
              <a:rPr lang="ru-RU" altLang="ru-RU"/>
              <a:t> соответствует структуре эмоционального восприятия (при оценке банка – 2, автомобиля - 7)</a:t>
            </a:r>
          </a:p>
          <a:p>
            <a:pPr eaLnBrk="1" hangingPunct="1"/>
            <a:r>
              <a:rPr lang="ru-RU" altLang="ru-RU"/>
              <a:t>Применяются невербальные СД (рисунки)</a:t>
            </a:r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583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B475F61-1988-334C-9E96-17DBF718C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1. разработка шкал СД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7DABA69-F33F-9744-B462-9E44BB169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разрабока системы полярных шкал: пары антонимичных прилагательных («мягкий-жесткий», «светлый-темный» и т.п.)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 брендинге учитываются денотативные (объективные) и коннотативные (метафорические) признаки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важно избежать субъективизма, поэтому необходимо провести 20-30 интервью с вопросами «какими прилагательными Вы могли бы описать данный объект?»  </a:t>
            </a:r>
          </a:p>
        </p:txBody>
      </p:sp>
    </p:spTree>
    <p:extLst>
      <p:ext uri="{BB962C8B-B14F-4D97-AF65-F5344CB8AC3E}">
        <p14:creationId xmlns:p14="http://schemas.microsoft.com/office/powerpoint/2010/main" val="188005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98AE3D7-47CF-F442-B1AF-863C578B3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2. Предъявление шкал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21B329D-F0A4-2244-8381-402190CD1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Каждый объект должен быть оценен по всем шкалам. Предполагается, что, взглянув на объект, респондент способен соотнести свои ощущения со всеми предложенными ему шкалами. </a:t>
            </a:r>
          </a:p>
          <a:p>
            <a:pPr eaLnBrk="1" hangingPunct="1"/>
            <a:r>
              <a:rPr lang="ru-RU" altLang="ru-RU"/>
              <a:t>Размер выборки исследования зависит от исследовательских задач. </a:t>
            </a:r>
          </a:p>
          <a:p>
            <a:pPr eaLnBrk="1" hangingPunct="1"/>
            <a:r>
              <a:rPr lang="ru-RU" altLang="ru-RU"/>
              <a:t>изучаются не респонденты, а оценки объекта (достаточно 50-60 респондентов)</a:t>
            </a:r>
          </a:p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772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75BA901-9647-DC4B-809D-AE4FF568D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1813" y="188913"/>
            <a:ext cx="7758112" cy="908050"/>
          </a:xfrm>
        </p:spPr>
        <p:txBody>
          <a:bodyPr/>
          <a:lstStyle/>
          <a:p>
            <a:pPr eaLnBrk="1" hangingPunct="1"/>
            <a:r>
              <a:rPr lang="ru-RU" altLang="ru-RU"/>
              <a:t>пример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36A78AD3-EE1E-B240-B858-6503394F546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495550" y="1673226"/>
            <a:ext cx="6049736" cy="51847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600" dirty="0"/>
              <a:t>необходимо выбрать название (упаковку, бренд и </a:t>
            </a:r>
            <a:r>
              <a:rPr lang="ru-RU" altLang="ru-RU" sz="1600" dirty="0" err="1"/>
              <a:t>пр</a:t>
            </a:r>
            <a:r>
              <a:rPr lang="ru-RU" altLang="ru-RU" sz="1600" dirty="0"/>
              <a:t>) для новой марки вина. </a:t>
            </a:r>
          </a:p>
          <a:p>
            <a:pPr eaLnBrk="1" hangingPunct="1">
              <a:buFontTx/>
              <a:buNone/>
            </a:pPr>
            <a:r>
              <a:rPr lang="ru-RU" altLang="ru-RU" sz="1600" dirty="0"/>
              <a:t>Нужно выявить критерии, по которым покупатели оценивают вино: какие названия вызывают у них положительные эмоции (колокольчик - Клико). </a:t>
            </a:r>
          </a:p>
          <a:p>
            <a:pPr eaLnBrk="1" hangingPunct="1">
              <a:buFontTx/>
              <a:buNone/>
            </a:pPr>
            <a:r>
              <a:rPr lang="ru-RU" altLang="ru-RU" sz="1600" dirty="0"/>
              <a:t>К какому из этих полюсов ближе ваши названия</a:t>
            </a:r>
          </a:p>
          <a:p>
            <a:pPr eaLnBrk="1" hangingPunct="1">
              <a:buFontTx/>
              <a:buNone/>
            </a:pPr>
            <a:r>
              <a:rPr lang="ru-RU" altLang="ru-RU" sz="1600" dirty="0"/>
              <a:t>!! на уровне рассудка название может ничему не противоречить (если вино производится на лучшем заводе</a:t>
            </a:r>
          </a:p>
          <a:p>
            <a:pPr eaLnBrk="1" hangingPunct="1">
              <a:buFontTx/>
              <a:buNone/>
            </a:pPr>
            <a:r>
              <a:rPr lang="ru-RU" altLang="ru-RU" sz="1600" dirty="0"/>
              <a:t>!!! НО на эмоциональном уровне первое может быть отталкивающим, а второе способно заставить покупателя приобрести вино вашей марки. </a:t>
            </a:r>
          </a:p>
          <a:p>
            <a:pPr eaLnBrk="1" hangingPunct="1"/>
            <a:endParaRPr lang="ru-RU" altLang="ru-RU" sz="1600" dirty="0"/>
          </a:p>
        </p:txBody>
      </p:sp>
      <p:sp>
        <p:nvSpPr>
          <p:cNvPr id="11268" name="AutoShape 8" descr="ANd9GcQ6rVIp4sFt78knGwyUW_ml5khLL2XE-HJ-jB2O2vHIoXS179kt">
            <a:extLst>
              <a:ext uri="{FF2B5EF4-FFF2-40B4-BE49-F238E27FC236}">
                <a16:creationId xmlns:a16="http://schemas.microsoft.com/office/drawing/2014/main" id="{CB88B100-D53C-F940-AC49-344985EEAA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7791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780</Words>
  <Application>Microsoft Macintosh PowerPoint</Application>
  <PresentationFormat>Широкоэкранный</PresentationFormat>
  <Paragraphs>100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Лекция 15. Психосемантические исследования   религиозного сознания в контексте борьбы с терроризмом.  </vt:lpstr>
      <vt:lpstr>Психосемантические исследования- позволяют выявлять реально существующие в общественном сознании критерии, оценки объектов в самых различных областях, и оценить степень их значимости для целевой аудитории. </vt:lpstr>
      <vt:lpstr>Психосемантические исследования позволяют:</vt:lpstr>
      <vt:lpstr>Метод семантического дифференциала</vt:lpstr>
      <vt:lpstr>Задачи:</vt:lpstr>
      <vt:lpstr>Особенности СД</vt:lpstr>
      <vt:lpstr>1. разработка шкал СД</vt:lpstr>
      <vt:lpstr>2. Предъявление шкал</vt:lpstr>
      <vt:lpstr>пример</vt:lpstr>
      <vt:lpstr>3. аналитика</vt:lpstr>
      <vt:lpstr>Пример таблицы СД</vt:lpstr>
      <vt:lpstr>Пояснение к таблице</vt:lpstr>
      <vt:lpstr>Расположение тестируемых марок в семантическом пространстве </vt:lpstr>
      <vt:lpstr>Анализ рисунка:</vt:lpstr>
      <vt:lpstr>Дополнения:</vt:lpstr>
      <vt:lpstr>Пример: оценка пластиковых карт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4</cp:revision>
  <dcterms:created xsi:type="dcterms:W3CDTF">2023-11-02T03:27:10Z</dcterms:created>
  <dcterms:modified xsi:type="dcterms:W3CDTF">2023-11-03T17:13:58Z</dcterms:modified>
</cp:coreProperties>
</file>