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6"/>
  </p:notesMasterIdLst>
  <p:sldIdLst>
    <p:sldId id="280" r:id="rId2"/>
    <p:sldId id="256" r:id="rId3"/>
    <p:sldId id="258" r:id="rId4"/>
    <p:sldId id="269" r:id="rId5"/>
    <p:sldId id="270" r:id="rId6"/>
    <p:sldId id="271" r:id="rId7"/>
    <p:sldId id="274" r:id="rId8"/>
    <p:sldId id="272" r:id="rId9"/>
    <p:sldId id="275" r:id="rId10"/>
    <p:sldId id="273" r:id="rId11"/>
    <p:sldId id="276" r:id="rId12"/>
    <p:sldId id="277" r:id="rId13"/>
    <p:sldId id="278" r:id="rId14"/>
    <p:sldId id="268"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71" autoAdjust="0"/>
    <p:restoredTop sz="89388" autoAdjust="0"/>
  </p:normalViewPr>
  <p:slideViewPr>
    <p:cSldViewPr snapToGrid="0">
      <p:cViewPr varScale="1">
        <p:scale>
          <a:sx n="98" d="100"/>
          <a:sy n="98" d="100"/>
        </p:scale>
        <p:origin x="190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KZ"/>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65CD26-1F04-4573-A863-8A81846F2AF3}" type="datetimeFigureOut">
              <a:rPr lang="ru-KZ" smtClean="0"/>
              <a:t>03/02/2022</a:t>
            </a:fld>
            <a:endParaRPr lang="ru-KZ"/>
          </a:p>
        </p:txBody>
      </p:sp>
      <p:sp>
        <p:nvSpPr>
          <p:cNvPr id="4" name="Образ слайда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ru-KZ"/>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ru-KZ"/>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KZ"/>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8CE1F1-F8B4-4565-ABD4-06829A3A2384}" type="slidenum">
              <a:rPr lang="ru-KZ" smtClean="0"/>
              <a:t>‹#›</a:t>
            </a:fld>
            <a:endParaRPr lang="ru-KZ"/>
          </a:p>
        </p:txBody>
      </p:sp>
    </p:spTree>
    <p:extLst>
      <p:ext uri="{BB962C8B-B14F-4D97-AF65-F5344CB8AC3E}">
        <p14:creationId xmlns:p14="http://schemas.microsoft.com/office/powerpoint/2010/main" val="3074745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build the real world applications, connecting with the databases is the necessity for the programming languages. However, python allows us to connect our application to the databases like MySQL, SQLite, MongoDB, and many others. </a:t>
            </a:r>
          </a:p>
          <a:p>
            <a:pPr marL="171450" indent="-171450">
              <a:buFont typeface="Arial" panose="020B0604020202020204" pitchFamily="34" charset="0"/>
              <a:buChar char="•"/>
            </a:pPr>
            <a:r>
              <a:rPr lang="en-US" dirty="0"/>
              <a:t>MySQL is a fast, easy to use relational database. It is currently the most popular open-source database</a:t>
            </a:r>
          </a:p>
          <a:p>
            <a:pPr marL="171450" indent="-171450">
              <a:buFont typeface="Arial" panose="020B0604020202020204" pitchFamily="34" charset="0"/>
              <a:buChar char="•"/>
            </a:pPr>
            <a:r>
              <a:rPr lang="en-US" dirty="0"/>
              <a:t>MySQL is used for many small and big businesses. It is developed, marketed and supported by MySQL AB, a Swedish company. It is written in C and C++.</a:t>
            </a:r>
          </a:p>
          <a:p>
            <a:pPr marL="171450" indent="-171450">
              <a:buFont typeface="Arial" panose="020B0604020202020204" pitchFamily="34" charset="0"/>
              <a:buChar char="•"/>
            </a:pPr>
            <a:r>
              <a:rPr lang="en-US" dirty="0"/>
              <a:t>MySQL is an open-source database, so you don’t have to pay a single penny to use it.</a:t>
            </a:r>
          </a:p>
          <a:p>
            <a:pPr marL="0" indent="0">
              <a:buFont typeface="Arial" panose="020B0604020202020204" pitchFamily="34" charset="0"/>
              <a:buNone/>
            </a:pPr>
            <a:r>
              <a:rPr lang="en-US" dirty="0"/>
              <a:t>MySQL Features:</a:t>
            </a:r>
          </a:p>
          <a:p>
            <a:pPr marL="171450" indent="-171450">
              <a:buFont typeface="Arial" panose="020B0604020202020204" pitchFamily="34" charset="0"/>
              <a:buChar char="•"/>
            </a:pPr>
            <a:r>
              <a:rPr lang="en-US" dirty="0"/>
              <a:t>MySQL is a fast, easy to use relational database.</a:t>
            </a:r>
          </a:p>
          <a:p>
            <a:pPr marL="171450" indent="-171450">
              <a:buFont typeface="Arial" panose="020B0604020202020204" pitchFamily="34" charset="0"/>
              <a:buChar char="•"/>
            </a:pPr>
            <a:r>
              <a:rPr lang="en-US" dirty="0"/>
              <a:t>MySQL is used for many small and big businesses.</a:t>
            </a:r>
          </a:p>
          <a:p>
            <a:pPr marL="171450" indent="-171450">
              <a:buFont typeface="Arial" panose="020B0604020202020204" pitchFamily="34" charset="0"/>
              <a:buChar char="•"/>
            </a:pPr>
            <a:r>
              <a:rPr lang="en-US" dirty="0"/>
              <a:t>MySQL is an open-source database, so you don’t have to pay for it.</a:t>
            </a:r>
          </a:p>
          <a:p>
            <a:endParaRPr lang="en-US" dirty="0"/>
          </a:p>
        </p:txBody>
      </p:sp>
      <p:sp>
        <p:nvSpPr>
          <p:cNvPr id="4" name="Номер слайда 3"/>
          <p:cNvSpPr>
            <a:spLocks noGrp="1"/>
          </p:cNvSpPr>
          <p:nvPr>
            <p:ph type="sldNum" sz="quarter" idx="5"/>
          </p:nvPr>
        </p:nvSpPr>
        <p:spPr/>
        <p:txBody>
          <a:bodyPr/>
          <a:lstStyle/>
          <a:p>
            <a:fld id="{A78CE1F1-F8B4-4565-ABD4-06829A3A2384}" type="slidenum">
              <a:rPr lang="ru-KZ" smtClean="0"/>
              <a:t>3</a:t>
            </a:fld>
            <a:endParaRPr lang="ru-KZ"/>
          </a:p>
        </p:txBody>
      </p:sp>
    </p:spTree>
    <p:extLst>
      <p:ext uri="{BB962C8B-B14F-4D97-AF65-F5344CB8AC3E}">
        <p14:creationId xmlns:p14="http://schemas.microsoft.com/office/powerpoint/2010/main" val="172843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Python needs a MySQL driver to access the MySQL database. We will use the driver "MySQL Connector". We recommend that you use PIP to install "MySQL Connector". PIP is most likely already installed in your Python environment.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test if the installation was successful, or if you already have "MySQL Connector" installed, create a Python page with the content: </a:t>
            </a:r>
            <a:r>
              <a:rPr lang="en-US" sz="1200" b="1" dirty="0">
                <a:latin typeface="Arial" panose="020B0604020202020204" pitchFamily="34" charset="0"/>
                <a:cs typeface="Arial" panose="020B0604020202020204" pitchFamily="34" charset="0"/>
              </a:rPr>
              <a:t>import </a:t>
            </a:r>
            <a:r>
              <a:rPr lang="en-US" sz="1200" b="1" dirty="0" err="1">
                <a:latin typeface="Arial" panose="020B0604020202020204" pitchFamily="34" charset="0"/>
                <a:cs typeface="Arial" panose="020B0604020202020204" pitchFamily="34" charset="0"/>
              </a:rPr>
              <a:t>mysql.connector</a:t>
            </a:r>
            <a:r>
              <a:rPr lang="en-US" sz="1200" dirty="0">
                <a:latin typeface="Arial" panose="020B0604020202020204" pitchFamily="34" charset="0"/>
                <a:cs typeface="Arial" panose="020B060402020202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Arial" panose="020B0604020202020204" pitchFamily="34" charset="0"/>
                <a:cs typeface="Arial" panose="020B0604020202020204" pitchFamily="34" charset="0"/>
              </a:rPr>
              <a:t>Creating Connection to the database. You should use the username and password from your MySQL database. After that you can start querying the database using SQL statements.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ru-KZ" sz="1200" dirty="0">
              <a:latin typeface="Arial" panose="020B0604020202020204" pitchFamily="34" charset="0"/>
              <a:cs typeface="Arial" panose="020B0604020202020204" pitchFamily="34" charset="0"/>
            </a:endParaRPr>
          </a:p>
          <a:p>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4</a:t>
            </a:fld>
            <a:endParaRPr lang="ru-KZ"/>
          </a:p>
        </p:txBody>
      </p:sp>
    </p:spTree>
    <p:extLst>
      <p:ext uri="{BB962C8B-B14F-4D97-AF65-F5344CB8AC3E}">
        <p14:creationId xmlns:p14="http://schemas.microsoft.com/office/powerpoint/2010/main" val="317178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After establishing connection with MySQL, to manipulate data in it you need to connect to a database. You can connect to an existing database or, create your own.</a:t>
            </a:r>
          </a:p>
          <a:p>
            <a:r>
              <a:rPr lang="en-US" dirty="0"/>
              <a:t>You would need special privileges to create or to delete a MySQL database. So if you have access to the root user, you can create any database.</a:t>
            </a:r>
          </a:p>
          <a:p>
            <a:endParaRPr lang="en-US" dirty="0"/>
          </a:p>
          <a:p>
            <a:r>
              <a:rPr lang="en-US" dirty="0"/>
              <a:t>To create a database in MySQL, use the </a:t>
            </a:r>
            <a:r>
              <a:rPr lang="en-US" b="1" dirty="0"/>
              <a:t>"CREATE DATABASE"</a:t>
            </a:r>
            <a:r>
              <a:rPr lang="en-US" dirty="0"/>
              <a:t> statement.</a:t>
            </a:r>
          </a:p>
          <a:p>
            <a:r>
              <a:rPr lang="en-US" sz="1200" b="0" i="0" kern="1200" dirty="0">
                <a:solidFill>
                  <a:schemeClr val="tx1"/>
                </a:solidFill>
                <a:effectLst/>
                <a:latin typeface="+mn-lt"/>
                <a:ea typeface="+mn-ea"/>
                <a:cs typeface="+mn-cs"/>
              </a:rPr>
              <a:t>Let’s create a database named "</a:t>
            </a:r>
            <a:r>
              <a:rPr lang="en-US" sz="1200" b="0" i="0" kern="1200" dirty="0" err="1">
                <a:solidFill>
                  <a:schemeClr val="tx1"/>
                </a:solidFill>
                <a:effectLst/>
                <a:latin typeface="+mn-lt"/>
                <a:ea typeface="+mn-ea"/>
                <a:cs typeface="+mn-cs"/>
              </a:rPr>
              <a:t>mydatabase</a:t>
            </a:r>
            <a:r>
              <a:rPr lang="en-US" sz="1200" b="0" i="0" kern="1200" dirty="0">
                <a:solidFill>
                  <a:schemeClr val="tx1"/>
                </a:solidFill>
                <a:effectLst/>
                <a:latin typeface="+mn-lt"/>
                <a:ea typeface="+mn-ea"/>
                <a:cs typeface="+mn-cs"/>
              </a:rPr>
              <a:t>“ as in the picture.</a:t>
            </a:r>
          </a:p>
          <a:p>
            <a:endParaRPr lang="en-US" sz="1200" b="0" i="0" kern="1200" dirty="0">
              <a:solidFill>
                <a:schemeClr val="tx1"/>
              </a:solidFill>
              <a:effectLst/>
              <a:latin typeface="+mn-lt"/>
              <a:ea typeface="+mn-ea"/>
              <a:cs typeface="+mn-cs"/>
            </a:endParaRPr>
          </a:p>
          <a:p>
            <a:r>
              <a:rPr lang="en-US" dirty="0"/>
              <a:t>You can check if a database exist by listing all databases in your system by using the </a:t>
            </a:r>
            <a:r>
              <a:rPr lang="en-US" b="1" dirty="0"/>
              <a:t>"SHOW DATABASES"</a:t>
            </a:r>
            <a:r>
              <a:rPr lang="en-US" dirty="0"/>
              <a:t> statement.</a:t>
            </a:r>
          </a:p>
          <a:p>
            <a:r>
              <a:rPr lang="en-US" dirty="0"/>
              <a:t>Or you can try to access the database when making the connection</a:t>
            </a:r>
          </a:p>
        </p:txBody>
      </p:sp>
      <p:sp>
        <p:nvSpPr>
          <p:cNvPr id="4" name="Номер слайда 3"/>
          <p:cNvSpPr>
            <a:spLocks noGrp="1"/>
          </p:cNvSpPr>
          <p:nvPr>
            <p:ph type="sldNum" sz="quarter" idx="5"/>
          </p:nvPr>
        </p:nvSpPr>
        <p:spPr/>
        <p:txBody>
          <a:bodyPr/>
          <a:lstStyle/>
          <a:p>
            <a:fld id="{A78CE1F1-F8B4-4565-ABD4-06829A3A2384}" type="slidenum">
              <a:rPr lang="ru-KZ" smtClean="0"/>
              <a:t>5</a:t>
            </a:fld>
            <a:endParaRPr lang="ru-KZ"/>
          </a:p>
        </p:txBody>
      </p:sp>
    </p:spTree>
    <p:extLst>
      <p:ext uri="{BB962C8B-B14F-4D97-AF65-F5344CB8AC3E}">
        <p14:creationId xmlns:p14="http://schemas.microsoft.com/office/powerpoint/2010/main" val="35258556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create a table in MySQL, use the </a:t>
            </a:r>
            <a:r>
              <a:rPr lang="en-US" b="1" dirty="0"/>
              <a:t>"CREATE TABLE"</a:t>
            </a:r>
            <a:r>
              <a:rPr lang="en-US" dirty="0"/>
              <a:t> statement. Make sure you define the name of the database when you create the connection.</a:t>
            </a:r>
          </a:p>
          <a:p>
            <a:r>
              <a:rPr lang="en-US" dirty="0"/>
              <a:t>Create a table named "customers“.</a:t>
            </a:r>
          </a:p>
          <a:p>
            <a:endParaRPr lang="en-US" dirty="0"/>
          </a:p>
          <a:p>
            <a:r>
              <a:rPr lang="en-US" dirty="0"/>
              <a:t>You can check if a table exist by listing all tables in your database with the "SHOW TABLES" statement.</a:t>
            </a:r>
          </a:p>
          <a:p>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6</a:t>
            </a:fld>
            <a:endParaRPr lang="ru-KZ"/>
          </a:p>
        </p:txBody>
      </p:sp>
    </p:spTree>
    <p:extLst>
      <p:ext uri="{BB962C8B-B14F-4D97-AF65-F5344CB8AC3E}">
        <p14:creationId xmlns:p14="http://schemas.microsoft.com/office/powerpoint/2010/main" val="2063264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When creating a table, you should also create a column with a unique key for each record. This can be done by defining a </a:t>
            </a:r>
            <a:r>
              <a:rPr lang="en-US" b="1" dirty="0"/>
              <a:t>PRIMARY KEY</a:t>
            </a:r>
            <a:r>
              <a:rPr lang="en-US" dirty="0"/>
              <a:t>. We use the statement "</a:t>
            </a:r>
            <a:r>
              <a:rPr lang="en-US" b="1" dirty="0"/>
              <a:t>INT AUTO_INCREMENT PRIMARY KEY</a:t>
            </a:r>
            <a:r>
              <a:rPr lang="en-US" dirty="0"/>
              <a:t>" which will insert a unique number for each record. Starting at 1, and increased by one for each record.</a:t>
            </a:r>
          </a:p>
          <a:p>
            <a:endParaRPr lang="en-US" dirty="0"/>
          </a:p>
          <a:p>
            <a:r>
              <a:rPr lang="en-US" dirty="0"/>
              <a:t>If the table already exists, use the </a:t>
            </a:r>
            <a:r>
              <a:rPr lang="en-US" b="1" dirty="0"/>
              <a:t>ALTER TABLE </a:t>
            </a:r>
            <a:r>
              <a:rPr lang="en-US" dirty="0"/>
              <a:t>keyword:</a:t>
            </a:r>
            <a:endParaRPr lang="ru-KZ" dirty="0"/>
          </a:p>
        </p:txBody>
      </p:sp>
      <p:sp>
        <p:nvSpPr>
          <p:cNvPr id="4" name="Номер слайда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8CE1F1-F8B4-4565-ABD4-06829A3A2384}" type="slidenum">
              <a:rPr kumimoji="0" lang="ru-K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ru-K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8867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fill a table in MySQL, use the "INSERT INTO" statement.</a:t>
            </a:r>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8</a:t>
            </a:fld>
            <a:endParaRPr lang="ru-KZ"/>
          </a:p>
        </p:txBody>
      </p:sp>
    </p:spTree>
    <p:extLst>
      <p:ext uri="{BB962C8B-B14F-4D97-AF65-F5344CB8AC3E}">
        <p14:creationId xmlns:p14="http://schemas.microsoft.com/office/powerpoint/2010/main" val="40155233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insert multiple rows into a table, use the </a:t>
            </a:r>
            <a:r>
              <a:rPr lang="en-US" b="1" dirty="0" err="1"/>
              <a:t>executemany</a:t>
            </a:r>
            <a:r>
              <a:rPr lang="en-US" b="1" dirty="0"/>
              <a:t>()</a:t>
            </a:r>
            <a:r>
              <a:rPr lang="en-US" dirty="0"/>
              <a:t> method.</a:t>
            </a:r>
          </a:p>
          <a:p>
            <a:r>
              <a:rPr lang="en-US" dirty="0"/>
              <a:t>The second parameter of the </a:t>
            </a:r>
            <a:r>
              <a:rPr lang="en-US" b="1" dirty="0" err="1"/>
              <a:t>executemany</a:t>
            </a:r>
            <a:r>
              <a:rPr lang="en-US" b="1" dirty="0"/>
              <a:t>()</a:t>
            </a:r>
            <a:r>
              <a:rPr lang="en-US" dirty="0"/>
              <a:t> method is a list of tuples, containing the data you want to insert.</a:t>
            </a:r>
          </a:p>
          <a:p>
            <a:endParaRPr lang="en-US" dirty="0"/>
          </a:p>
          <a:p>
            <a:r>
              <a:rPr lang="en-US" sz="1200" b="0" i="0" kern="1200" dirty="0">
                <a:solidFill>
                  <a:schemeClr val="tx1"/>
                </a:solidFill>
                <a:effectLst/>
                <a:latin typeface="+mn-lt"/>
                <a:ea typeface="+mn-ea"/>
                <a:cs typeface="+mn-cs"/>
              </a:rPr>
              <a:t>You can get the id of the row you just inserted by asking the cursor object. </a:t>
            </a:r>
            <a:r>
              <a:rPr lang="en-US" sz="1200" b="1" i="0" kern="1200" dirty="0">
                <a:solidFill>
                  <a:schemeClr val="tx1"/>
                </a:solidFill>
                <a:effectLst/>
                <a:latin typeface="+mn-lt"/>
                <a:ea typeface="+mn-ea"/>
                <a:cs typeface="+mn-cs"/>
              </a:rPr>
              <a:t>Note:</a:t>
            </a:r>
            <a:r>
              <a:rPr lang="en-US" sz="1200" b="0" i="0" kern="1200" dirty="0">
                <a:solidFill>
                  <a:schemeClr val="tx1"/>
                </a:solidFill>
                <a:effectLst/>
                <a:latin typeface="+mn-lt"/>
                <a:ea typeface="+mn-ea"/>
                <a:cs typeface="+mn-cs"/>
              </a:rPr>
              <a:t> If you insert more than one row, the id of the last inserted row is returned.</a:t>
            </a:r>
          </a:p>
          <a:p>
            <a:endParaRPr lang="ru-KZ" dirty="0"/>
          </a:p>
        </p:txBody>
      </p:sp>
      <p:sp>
        <p:nvSpPr>
          <p:cNvPr id="4" name="Номер слайда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A78CE1F1-F8B4-4565-ABD4-06829A3A2384}" type="slidenum">
              <a:rPr kumimoji="0" lang="ru-KZ"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ru-KZ"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0041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To select from a table in MySQL, use the "SELECT" statement. </a:t>
            </a:r>
          </a:p>
          <a:p>
            <a:r>
              <a:rPr lang="en-US" dirty="0"/>
              <a:t>Note: We use the </a:t>
            </a:r>
            <a:r>
              <a:rPr lang="en-US" b="1" dirty="0" err="1"/>
              <a:t>fetchall</a:t>
            </a:r>
            <a:r>
              <a:rPr lang="en-US" b="1" dirty="0"/>
              <a:t>()</a:t>
            </a:r>
            <a:r>
              <a:rPr lang="en-US" dirty="0"/>
              <a:t> method, which fetches all rows from the last executed statement.</a:t>
            </a:r>
          </a:p>
          <a:p>
            <a:endParaRPr lang="en-US" dirty="0"/>
          </a:p>
          <a:p>
            <a:r>
              <a:rPr lang="en-US" dirty="0"/>
              <a:t>To select only some of the columns in a table, use the "SELECT" statement followed by the column name(s).</a:t>
            </a:r>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10</a:t>
            </a:fld>
            <a:endParaRPr lang="ru-KZ"/>
          </a:p>
        </p:txBody>
      </p:sp>
    </p:spTree>
    <p:extLst>
      <p:ext uri="{BB962C8B-B14F-4D97-AF65-F5344CB8AC3E}">
        <p14:creationId xmlns:p14="http://schemas.microsoft.com/office/powerpoint/2010/main" val="36686762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Use the ORDER BY statement to sort the result in ascending or descending order.</a:t>
            </a:r>
          </a:p>
          <a:p>
            <a:r>
              <a:rPr lang="en-US" dirty="0"/>
              <a:t>The ORDER BY keyword sorts the result ascending by default. To sort the result in descending order, use the DESC keyword. </a:t>
            </a:r>
          </a:p>
          <a:p>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11</a:t>
            </a:fld>
            <a:endParaRPr lang="ru-KZ"/>
          </a:p>
        </p:txBody>
      </p:sp>
    </p:spTree>
    <p:extLst>
      <p:ext uri="{BB962C8B-B14F-4D97-AF65-F5344CB8AC3E}">
        <p14:creationId xmlns:p14="http://schemas.microsoft.com/office/powerpoint/2010/main" val="180967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You can delete records from an existing table by using the "</a:t>
            </a:r>
            <a:r>
              <a:rPr lang="en-US" b="1" dirty="0"/>
              <a:t>DELETE FROM</a:t>
            </a:r>
            <a:r>
              <a:rPr lang="en-US" dirty="0"/>
              <a:t>" statement.</a:t>
            </a:r>
          </a:p>
          <a:p>
            <a:r>
              <a:rPr lang="en-US" dirty="0"/>
              <a:t>Important!: Notice the statement: </a:t>
            </a:r>
            <a:r>
              <a:rPr lang="en-US" b="1" dirty="0" err="1">
                <a:solidFill>
                  <a:srgbClr val="FFFF00"/>
                </a:solidFill>
              </a:rPr>
              <a:t>mydb.commit</a:t>
            </a:r>
            <a:r>
              <a:rPr lang="en-US" b="1" dirty="0">
                <a:solidFill>
                  <a:srgbClr val="FFFF00"/>
                </a:solidFill>
              </a:rPr>
              <a:t>()</a:t>
            </a:r>
            <a:r>
              <a:rPr lang="en-US" dirty="0"/>
              <a:t>. It is required to make the changes, otherwise no changes are made to the table.</a:t>
            </a:r>
          </a:p>
          <a:p>
            <a:r>
              <a:rPr lang="en-US" dirty="0"/>
              <a:t>Notice the </a:t>
            </a:r>
            <a:r>
              <a:rPr lang="en-US" b="1" dirty="0"/>
              <a:t>WHERE</a:t>
            </a:r>
            <a:r>
              <a:rPr lang="en-US" dirty="0"/>
              <a:t> clause in the DELETE syntax: The </a:t>
            </a:r>
            <a:r>
              <a:rPr lang="en-US" b="1" dirty="0"/>
              <a:t>WHERE</a:t>
            </a:r>
            <a:r>
              <a:rPr lang="en-US" dirty="0"/>
              <a:t> clause specifies which record(s) that should be deleted. If you omit the WHERE clause, all records will be deleted!</a:t>
            </a:r>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12</a:t>
            </a:fld>
            <a:endParaRPr lang="ru-KZ"/>
          </a:p>
        </p:txBody>
      </p:sp>
    </p:spTree>
    <p:extLst>
      <p:ext uri="{BB962C8B-B14F-4D97-AF65-F5344CB8AC3E}">
        <p14:creationId xmlns:p14="http://schemas.microsoft.com/office/powerpoint/2010/main" val="3000125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a:xfrm>
            <a:off x="1371600" y="1143000"/>
            <a:ext cx="4114800" cy="3086100"/>
          </a:xfrm>
        </p:spPr>
      </p:sp>
      <p:sp>
        <p:nvSpPr>
          <p:cNvPr id="3" name="Заметки 2"/>
          <p:cNvSpPr>
            <a:spLocks noGrp="1"/>
          </p:cNvSpPr>
          <p:nvPr>
            <p:ph type="body" idx="1"/>
          </p:nvPr>
        </p:nvSpPr>
        <p:spPr/>
        <p:txBody>
          <a:bodyPr/>
          <a:lstStyle/>
          <a:p>
            <a:r>
              <a:rPr lang="en-US" dirty="0"/>
              <a:t>You can delete an existing table by using the "</a:t>
            </a:r>
            <a:r>
              <a:rPr lang="en-US" b="1" dirty="0"/>
              <a:t>DROP TABLE</a:t>
            </a:r>
            <a:r>
              <a:rPr lang="en-US" dirty="0"/>
              <a:t>" statement.</a:t>
            </a:r>
            <a:endParaRPr lang="ru-KZ" dirty="0"/>
          </a:p>
        </p:txBody>
      </p:sp>
      <p:sp>
        <p:nvSpPr>
          <p:cNvPr id="4" name="Номер слайда 3"/>
          <p:cNvSpPr>
            <a:spLocks noGrp="1"/>
          </p:cNvSpPr>
          <p:nvPr>
            <p:ph type="sldNum" sz="quarter" idx="5"/>
          </p:nvPr>
        </p:nvSpPr>
        <p:spPr/>
        <p:txBody>
          <a:bodyPr/>
          <a:lstStyle/>
          <a:p>
            <a:fld id="{A78CE1F1-F8B4-4565-ABD4-06829A3A2384}" type="slidenum">
              <a:rPr lang="ru-KZ" smtClean="0"/>
              <a:t>13</a:t>
            </a:fld>
            <a:endParaRPr lang="ru-KZ"/>
          </a:p>
        </p:txBody>
      </p:sp>
    </p:spTree>
    <p:extLst>
      <p:ext uri="{BB962C8B-B14F-4D97-AF65-F5344CB8AC3E}">
        <p14:creationId xmlns:p14="http://schemas.microsoft.com/office/powerpoint/2010/main" val="3156965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C525DB85-4864-4783-A438-4B0D7EC70742}"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25084138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525DB85-4864-4783-A438-4B0D7EC70742}"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588068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C525DB85-4864-4783-A438-4B0D7EC70742}"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14948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C525DB85-4864-4783-A438-4B0D7EC70742}"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15509694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C525DB85-4864-4783-A438-4B0D7EC70742}" type="datetimeFigureOut">
              <a:rPr lang="ru-KZ" smtClean="0"/>
              <a:t>03/02/2022</a:t>
            </a:fld>
            <a:endParaRPr lang="ru-KZ"/>
          </a:p>
        </p:txBody>
      </p:sp>
      <p:sp>
        <p:nvSpPr>
          <p:cNvPr id="8" name="Footer Placeholder 7"/>
          <p:cNvSpPr>
            <a:spLocks noGrp="1"/>
          </p:cNvSpPr>
          <p:nvPr>
            <p:ph type="ftr" sz="quarter" idx="11"/>
          </p:nvPr>
        </p:nvSpPr>
        <p:spPr/>
        <p:txBody>
          <a:bodyPr/>
          <a:lstStyle/>
          <a:p>
            <a:endParaRPr lang="ru-KZ"/>
          </a:p>
        </p:txBody>
      </p:sp>
      <p:sp>
        <p:nvSpPr>
          <p:cNvPr id="9" name="Slide Number Placeholder 8"/>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20095292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C525DB85-4864-4783-A438-4B0D7EC70742}" type="datetimeFigureOut">
              <a:rPr lang="ru-KZ" smtClean="0"/>
              <a:t>03/02/2022</a:t>
            </a:fld>
            <a:endParaRPr lang="ru-KZ"/>
          </a:p>
        </p:txBody>
      </p:sp>
      <p:sp>
        <p:nvSpPr>
          <p:cNvPr id="4" name="Footer Placeholder 3"/>
          <p:cNvSpPr>
            <a:spLocks noGrp="1"/>
          </p:cNvSpPr>
          <p:nvPr>
            <p:ph type="ftr" sz="quarter" idx="11"/>
          </p:nvPr>
        </p:nvSpPr>
        <p:spPr/>
        <p:txBody>
          <a:bodyPr/>
          <a:lstStyle/>
          <a:p>
            <a:endParaRPr lang="ru-KZ"/>
          </a:p>
        </p:txBody>
      </p:sp>
      <p:sp>
        <p:nvSpPr>
          <p:cNvPr id="5" name="Slide Number Placeholder 4"/>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1443235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25DB85-4864-4783-A438-4B0D7EC70742}" type="datetimeFigureOut">
              <a:rPr lang="ru-KZ" smtClean="0"/>
              <a:t>03/02/2022</a:t>
            </a:fld>
            <a:endParaRPr lang="ru-KZ"/>
          </a:p>
        </p:txBody>
      </p:sp>
      <p:sp>
        <p:nvSpPr>
          <p:cNvPr id="3" name="Footer Placeholder 2"/>
          <p:cNvSpPr>
            <a:spLocks noGrp="1"/>
          </p:cNvSpPr>
          <p:nvPr>
            <p:ph type="ftr" sz="quarter" idx="11"/>
          </p:nvPr>
        </p:nvSpPr>
        <p:spPr/>
        <p:txBody>
          <a:bodyPr/>
          <a:lstStyle/>
          <a:p>
            <a:endParaRPr lang="ru-KZ"/>
          </a:p>
        </p:txBody>
      </p:sp>
      <p:sp>
        <p:nvSpPr>
          <p:cNvPr id="4" name="Slide Number Placeholder 3"/>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5423370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525DB85-4864-4783-A438-4B0D7EC70742}"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2321829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C525DB85-4864-4783-A438-4B0D7EC70742}" type="datetimeFigureOut">
              <a:rPr lang="ru-KZ" smtClean="0"/>
              <a:t>03/02/2022</a:t>
            </a:fld>
            <a:endParaRPr lang="ru-KZ"/>
          </a:p>
        </p:txBody>
      </p:sp>
      <p:sp>
        <p:nvSpPr>
          <p:cNvPr id="6" name="Footer Placeholder 5"/>
          <p:cNvSpPr>
            <a:spLocks noGrp="1"/>
          </p:cNvSpPr>
          <p:nvPr>
            <p:ph type="ftr" sz="quarter" idx="11"/>
          </p:nvPr>
        </p:nvSpPr>
        <p:spPr/>
        <p:txBody>
          <a:bodyPr/>
          <a:lstStyle/>
          <a:p>
            <a:endParaRPr lang="ru-KZ"/>
          </a:p>
        </p:txBody>
      </p:sp>
      <p:sp>
        <p:nvSpPr>
          <p:cNvPr id="7" name="Slide Number Placeholder 6"/>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12991087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525DB85-4864-4783-A438-4B0D7EC70742}"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21765737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C525DB85-4864-4783-A438-4B0D7EC70742}" type="datetimeFigureOut">
              <a:rPr lang="ru-KZ" smtClean="0"/>
              <a:t>03/02/2022</a:t>
            </a:fld>
            <a:endParaRPr lang="ru-KZ"/>
          </a:p>
        </p:txBody>
      </p:sp>
      <p:sp>
        <p:nvSpPr>
          <p:cNvPr id="5" name="Footer Placeholder 4"/>
          <p:cNvSpPr>
            <a:spLocks noGrp="1"/>
          </p:cNvSpPr>
          <p:nvPr>
            <p:ph type="ftr" sz="quarter" idx="11"/>
          </p:nvPr>
        </p:nvSpPr>
        <p:spPr/>
        <p:txBody>
          <a:bodyPr/>
          <a:lstStyle/>
          <a:p>
            <a:endParaRPr lang="ru-KZ"/>
          </a:p>
        </p:txBody>
      </p:sp>
      <p:sp>
        <p:nvSpPr>
          <p:cNvPr id="6" name="Slide Number Placeholder 5"/>
          <p:cNvSpPr>
            <a:spLocks noGrp="1"/>
          </p:cNvSpPr>
          <p:nvPr>
            <p:ph type="sldNum" sz="quarter" idx="12"/>
          </p:nvPr>
        </p:nvSpPr>
        <p:spPr/>
        <p:txBody>
          <a:bodyPr/>
          <a:lstStyle/>
          <a:p>
            <a:fld id="{ABD60E93-A25A-40B0-AA5E-EB0F83EB1E64}" type="slidenum">
              <a:rPr lang="ru-KZ" smtClean="0"/>
              <a:t>‹#›</a:t>
            </a:fld>
            <a:endParaRPr lang="ru-KZ"/>
          </a:p>
        </p:txBody>
      </p:sp>
    </p:spTree>
    <p:extLst>
      <p:ext uri="{BB962C8B-B14F-4D97-AF65-F5344CB8AC3E}">
        <p14:creationId xmlns:p14="http://schemas.microsoft.com/office/powerpoint/2010/main" val="3866016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25DB85-4864-4783-A438-4B0D7EC70742}" type="datetimeFigureOut">
              <a:rPr lang="ru-KZ" smtClean="0"/>
              <a:t>03/02/2022</a:t>
            </a:fld>
            <a:endParaRPr lang="ru-KZ"/>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KZ"/>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D60E93-A25A-40B0-AA5E-EB0F83EB1E64}" type="slidenum">
              <a:rPr lang="ru-KZ" smtClean="0"/>
              <a:t>‹#›</a:t>
            </a:fld>
            <a:endParaRPr lang="ru-KZ"/>
          </a:p>
        </p:txBody>
      </p:sp>
    </p:spTree>
    <p:extLst>
      <p:ext uri="{BB962C8B-B14F-4D97-AF65-F5344CB8AC3E}">
        <p14:creationId xmlns:p14="http://schemas.microsoft.com/office/powerpoint/2010/main" val="204716303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39A9220-6642-4333-BD3E-9C1774A6E0F6}"/>
              </a:ext>
            </a:extLst>
          </p:cNvPr>
          <p:cNvSpPr>
            <a:spLocks noGrp="1"/>
          </p:cNvSpPr>
          <p:nvPr>
            <p:ph type="ctrTitle" idx="4294967295"/>
          </p:nvPr>
        </p:nvSpPr>
        <p:spPr>
          <a:xfrm>
            <a:off x="0" y="698820"/>
            <a:ext cx="9144000" cy="638202"/>
          </a:xfrm>
        </p:spPr>
        <p:txBody>
          <a:bodyPr>
            <a:normAutofit/>
          </a:bodyPr>
          <a:lstStyle/>
          <a:p>
            <a:pPr algn="ctr"/>
            <a:r>
              <a:rPr lang="en-US" sz="3200" b="1" dirty="0">
                <a:solidFill>
                  <a:schemeClr val="bg1"/>
                </a:solidFill>
                <a:latin typeface="Cambria" panose="02040503050406030204" pitchFamily="18" charset="0"/>
                <a:ea typeface="Cambria" panose="02040503050406030204" pitchFamily="18" charset="0"/>
                <a:cs typeface="Arial" panose="020B0604020202020204" pitchFamily="34" charset="0"/>
              </a:rPr>
              <a:t>Python programming application</a:t>
            </a:r>
            <a:endParaRPr lang="ru-KZ" sz="32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
        <p:nvSpPr>
          <p:cNvPr id="4" name="TextBox 3">
            <a:extLst>
              <a:ext uri="{FF2B5EF4-FFF2-40B4-BE49-F238E27FC236}">
                <a16:creationId xmlns:a16="http://schemas.microsoft.com/office/drawing/2014/main" id="{19479759-3A73-48C1-A459-0619178EDF89}"/>
              </a:ext>
            </a:extLst>
          </p:cNvPr>
          <p:cNvSpPr txBox="1"/>
          <p:nvPr/>
        </p:nvSpPr>
        <p:spPr>
          <a:xfrm>
            <a:off x="0" y="6279703"/>
            <a:ext cx="9144000" cy="55399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This document has been produced with the support of the EUROPEAN COMMISSION under the ERASMUS+ </a:t>
            </a:r>
            <a:r>
              <a:rPr kumimoji="0" lang="en-US" sz="1000" b="0" i="0" u="none" strike="noStrike" kern="1200" cap="none" spc="0" normalizeH="0" baseline="0" noProof="0" dirty="0" err="1">
                <a:ln>
                  <a:noFill/>
                </a:ln>
                <a:solidFill>
                  <a:srgbClr val="FFFFFF"/>
                </a:solidFill>
                <a:effectLst/>
                <a:uLnTx/>
                <a:uFillTx/>
                <a:latin typeface="Cambria" panose="02040503050406030204" pitchFamily="18" charset="0"/>
                <a:ea typeface="Cambria" panose="02040503050406030204" pitchFamily="18" charset="0"/>
                <a:cs typeface="+mn-cs"/>
              </a:rPr>
              <a:t>Programme</a:t>
            </a: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KA2 – Capacity Building in the Field of Higher Education: 598092-EPP-1-2018-1-BG-EPPKA2-CBHE-SP.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n-cs"/>
              </a:rPr>
              <a:t>It reflects the views only of the authors, and the Commission cannot be held responsible for any use which may be made of the information contained therein.</a:t>
            </a: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Заголовок 1">
            <a:extLst>
              <a:ext uri="{FF2B5EF4-FFF2-40B4-BE49-F238E27FC236}">
                <a16:creationId xmlns:a16="http://schemas.microsoft.com/office/drawing/2014/main" id="{0B2D959F-E313-422C-9A99-098218ACF874}"/>
              </a:ext>
            </a:extLst>
          </p:cNvPr>
          <p:cNvSpPr txBox="1">
            <a:spLocks/>
          </p:cNvSpPr>
          <p:nvPr/>
        </p:nvSpPr>
        <p:spPr>
          <a:xfrm>
            <a:off x="0" y="5327672"/>
            <a:ext cx="9144000" cy="63820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Anara Karymsakova</a:t>
            </a:r>
          </a:p>
        </p:txBody>
      </p:sp>
      <p:pic>
        <p:nvPicPr>
          <p:cNvPr id="7" name="Рисунок 6">
            <a:extLst>
              <a:ext uri="{FF2B5EF4-FFF2-40B4-BE49-F238E27FC236}">
                <a16:creationId xmlns:a16="http://schemas.microsoft.com/office/drawing/2014/main" id="{6341DC1C-2FF9-4816-B752-7457FEF4C6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7957" y="1627089"/>
            <a:ext cx="2528086" cy="3603822"/>
          </a:xfrm>
          <a:prstGeom prst="rect">
            <a:avLst/>
          </a:prstGeom>
        </p:spPr>
      </p:pic>
      <p:pic>
        <p:nvPicPr>
          <p:cNvPr id="6" name="Рисунок 5" descr="Изображение выглядит как человек, занавеска, внутренний&#10;&#10;Автоматически созданное описание">
            <a:extLst>
              <a:ext uri="{FF2B5EF4-FFF2-40B4-BE49-F238E27FC236}">
                <a16:creationId xmlns:a16="http://schemas.microsoft.com/office/drawing/2014/main" id="{57825C47-EB8C-413E-90FF-5AF4009AC3F3}"/>
              </a:ext>
            </a:extLst>
          </p:cNvPr>
          <p:cNvPicPr>
            <a:picLocks noChangeAspect="1"/>
          </p:cNvPicPr>
          <p:nvPr/>
        </p:nvPicPr>
        <p:blipFill rotWithShape="1">
          <a:blip r:embed="rId3">
            <a:extLst>
              <a:ext uri="{28A0092B-C50C-407E-A947-70E740481C1C}">
                <a14:useLocalDpi xmlns:a14="http://schemas.microsoft.com/office/drawing/2010/main" val="0"/>
              </a:ext>
            </a:extLst>
          </a:blip>
          <a:srcRect l="7850" r="8193"/>
          <a:stretch/>
        </p:blipFill>
        <p:spPr>
          <a:xfrm>
            <a:off x="3205975" y="1627089"/>
            <a:ext cx="2732050" cy="3603822"/>
          </a:xfrm>
          <a:prstGeom prst="rect">
            <a:avLst/>
          </a:prstGeom>
        </p:spPr>
      </p:pic>
      <p:sp>
        <p:nvSpPr>
          <p:cNvPr id="8" name="Заголовок 1">
            <a:extLst>
              <a:ext uri="{FF2B5EF4-FFF2-40B4-BE49-F238E27FC236}">
                <a16:creationId xmlns:a16="http://schemas.microsoft.com/office/drawing/2014/main" id="{5CDBD931-D13D-469E-903C-8681D965CCC6}"/>
              </a:ext>
            </a:extLst>
          </p:cNvPr>
          <p:cNvSpPr txBox="1">
            <a:spLocks/>
          </p:cNvSpPr>
          <p:nvPr/>
        </p:nvSpPr>
        <p:spPr>
          <a:xfrm>
            <a:off x="0" y="5903139"/>
            <a:ext cx="9144000" cy="291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E-mail:</a:t>
            </a:r>
            <a:r>
              <a:rPr kumimoji="0" lang="kk-KZ"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 </a:t>
            </a:r>
            <a:r>
              <a:rPr kumimoji="0" lang="en-US" sz="1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Arial" panose="020B0604020202020204" pitchFamily="34" charset="0"/>
              </a:rPr>
              <a:t>hatae@mail.ru</a:t>
            </a:r>
          </a:p>
        </p:txBody>
      </p:sp>
    </p:spTree>
    <p:extLst>
      <p:ext uri="{BB962C8B-B14F-4D97-AF65-F5344CB8AC3E}">
        <p14:creationId xmlns:p14="http://schemas.microsoft.com/office/powerpoint/2010/main" val="9033932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0A9AC9C-DED0-4081-AACD-998347E5DD50}"/>
              </a:ext>
            </a:extLst>
          </p:cNvPr>
          <p:cNvSpPr>
            <a:spLocks noGrp="1"/>
          </p:cNvSpPr>
          <p:nvPr>
            <p:ph type="ctrTitle"/>
          </p:nvPr>
        </p:nvSpPr>
        <p:spPr>
          <a:xfrm>
            <a:off x="0" y="2998168"/>
            <a:ext cx="9144000" cy="861664"/>
          </a:xfrm>
        </p:spPr>
        <p:txBody>
          <a:bodyPr>
            <a:normAutofit/>
          </a:bodyPr>
          <a:lstStyle/>
          <a:p>
            <a:r>
              <a:rPr lang="en-US" sz="4800" b="1" dirty="0">
                <a:solidFill>
                  <a:schemeClr val="bg1"/>
                </a:solidFill>
                <a:latin typeface="Cambria" panose="02040503050406030204" pitchFamily="18" charset="0"/>
                <a:ea typeface="Cambria" panose="02040503050406030204" pitchFamily="18" charset="0"/>
                <a:cs typeface="Arial" panose="020B0604020202020204" pitchFamily="34" charset="0"/>
              </a:rPr>
              <a:t>Python MySQL</a:t>
            </a:r>
            <a:endParaRPr lang="ru-KZ" sz="4800" b="1" dirty="0">
              <a:solidFill>
                <a:schemeClr val="bg1"/>
              </a:solidFill>
              <a:latin typeface="Cambria" panose="02040503050406030204" pitchFamily="18" charset="0"/>
              <a:ea typeface="Cambria" panose="02040503050406030204" pitchFamily="18" charset="0"/>
              <a:cs typeface="Arial" panose="020B0604020202020204" pitchFamily="34" charset="0"/>
            </a:endParaRPr>
          </a:p>
        </p:txBody>
      </p:sp>
    </p:spTree>
    <p:extLst>
      <p:ext uri="{BB962C8B-B14F-4D97-AF65-F5344CB8AC3E}">
        <p14:creationId xmlns:p14="http://schemas.microsoft.com/office/powerpoint/2010/main" val="35836515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51660912-C80B-4E3C-B980-4CE8FB396FFC}"/>
              </a:ext>
            </a:extLst>
          </p:cNvPr>
          <p:cNvSpPr/>
          <p:nvPr/>
        </p:nvSpPr>
        <p:spPr>
          <a:xfrm>
            <a:off x="0" y="681608"/>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MySQL</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pic>
        <p:nvPicPr>
          <p:cNvPr id="1026" name="Picture 2" descr="https://pngimg.com/uploads/mysql/mysql_PNG6.png">
            <a:extLst>
              <a:ext uri="{FF2B5EF4-FFF2-40B4-BE49-F238E27FC236}">
                <a16:creationId xmlns:a16="http://schemas.microsoft.com/office/drawing/2014/main" id="{ACF91D41-3FAF-43FD-9906-890FB1091F31}"/>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538742" y="2488841"/>
            <a:ext cx="3639444" cy="18803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upload.wikimedia.org/wikipedia/commons/thumb/f/f8/Python_logo_and_wordmark.svg/1024px-Python_logo_and_wordmark.svg.png">
            <a:extLst>
              <a:ext uri="{FF2B5EF4-FFF2-40B4-BE49-F238E27FC236}">
                <a16:creationId xmlns:a16="http://schemas.microsoft.com/office/drawing/2014/main" id="{0FEEC0D3-7658-4256-A75B-CE045D9F224F}"/>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4572000" y="2790177"/>
            <a:ext cx="4317854" cy="1277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560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FBD82BA-8483-48F5-B7A6-9A51043FF923}"/>
              </a:ext>
            </a:extLst>
          </p:cNvPr>
          <p:cNvSpPr/>
          <p:nvPr/>
        </p:nvSpPr>
        <p:spPr>
          <a:xfrm>
            <a:off x="0" y="679587"/>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Install MySQL</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A6C80570-921C-4FAB-8D56-DE5331364BB4}"/>
              </a:ext>
            </a:extLst>
          </p:cNvPr>
          <p:cNvSpPr/>
          <p:nvPr/>
        </p:nvSpPr>
        <p:spPr>
          <a:xfrm>
            <a:off x="2466005" y="1316858"/>
            <a:ext cx="4494564"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Download and install "MySQL Connector":</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8077935A-08AF-4171-94D7-8E475EADA78A}"/>
              </a:ext>
            </a:extLst>
          </p:cNvPr>
          <p:cNvSpPr/>
          <p:nvPr/>
        </p:nvSpPr>
        <p:spPr>
          <a:xfrm>
            <a:off x="0" y="1765698"/>
            <a:ext cx="9144000" cy="584775"/>
          </a:xfrm>
          <a:prstGeom prst="rect">
            <a:avLst/>
          </a:prstGeom>
          <a:ln w="38100">
            <a:solidFill>
              <a:srgbClr val="FFFF00"/>
            </a:solidFill>
          </a:ln>
        </p:spPr>
        <p:txBody>
          <a:bodyPr wrap="square">
            <a:spAutoFit/>
          </a:bodyPr>
          <a:lstStyle/>
          <a:p>
            <a:pPr algn="ctr"/>
            <a:r>
              <a:rPr lang="en-US" sz="1600" i="1" dirty="0">
                <a:solidFill>
                  <a:schemeClr val="bg1"/>
                </a:solidFill>
                <a:latin typeface="Arial" panose="020B0604020202020204" pitchFamily="34" charset="0"/>
                <a:cs typeface="Arial" panose="020B0604020202020204" pitchFamily="34" charset="0"/>
              </a:rPr>
              <a:t>C:\Users\Your Name\</a:t>
            </a:r>
            <a:r>
              <a:rPr lang="en-US" sz="1600" i="1" dirty="0" err="1">
                <a:solidFill>
                  <a:schemeClr val="bg1"/>
                </a:solidFill>
                <a:latin typeface="Arial" panose="020B0604020202020204" pitchFamily="34" charset="0"/>
                <a:cs typeface="Arial" panose="020B0604020202020204" pitchFamily="34" charset="0"/>
              </a:rPr>
              <a:t>AppData</a:t>
            </a:r>
            <a:r>
              <a:rPr lang="en-US" sz="1600" i="1" dirty="0">
                <a:solidFill>
                  <a:schemeClr val="bg1"/>
                </a:solidFill>
                <a:latin typeface="Arial" panose="020B0604020202020204" pitchFamily="34" charset="0"/>
                <a:cs typeface="Arial" panose="020B0604020202020204" pitchFamily="34" charset="0"/>
              </a:rPr>
              <a:t>\Local\Programs\Python\Python36-32\Scripts&gt;python -m pip install </a:t>
            </a:r>
            <a:r>
              <a:rPr lang="en-US" sz="1600" i="1" dirty="0" err="1">
                <a:solidFill>
                  <a:schemeClr val="bg1"/>
                </a:solidFill>
                <a:latin typeface="Arial" panose="020B0604020202020204" pitchFamily="34" charset="0"/>
                <a:cs typeface="Arial" panose="020B0604020202020204" pitchFamily="34" charset="0"/>
              </a:rPr>
              <a:t>mysql</a:t>
            </a:r>
            <a:r>
              <a:rPr lang="en-US" sz="1600" i="1" dirty="0">
                <a:solidFill>
                  <a:schemeClr val="bg1"/>
                </a:solidFill>
                <a:latin typeface="Arial" panose="020B0604020202020204" pitchFamily="34" charset="0"/>
                <a:cs typeface="Arial" panose="020B0604020202020204" pitchFamily="34" charset="0"/>
              </a:rPr>
              <a:t>-connector-python</a:t>
            </a:r>
            <a:endParaRPr lang="ru-KZ" sz="1600" i="1"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175B1895-653D-42C3-A320-C86DA0F704F6}"/>
              </a:ext>
            </a:extLst>
          </p:cNvPr>
          <p:cNvSpPr/>
          <p:nvPr/>
        </p:nvSpPr>
        <p:spPr>
          <a:xfrm>
            <a:off x="4332522" y="3286705"/>
            <a:ext cx="2832827" cy="400110"/>
          </a:xfrm>
          <a:prstGeom prst="rect">
            <a:avLst/>
          </a:prstGeom>
          <a:ln w="38100">
            <a:solidFill>
              <a:srgbClr val="FFFF00"/>
            </a:solidFill>
          </a:ln>
        </p:spPr>
        <p:txBody>
          <a:bodyPr wrap="none">
            <a:spAutoFit/>
          </a:bodyPr>
          <a:lstStyle/>
          <a:p>
            <a:r>
              <a:rPr lang="en-US" sz="2000" dirty="0">
                <a:solidFill>
                  <a:schemeClr val="bg1"/>
                </a:solidFill>
                <a:latin typeface="Arial" panose="020B0604020202020204" pitchFamily="34" charset="0"/>
                <a:cs typeface="Arial" panose="020B0604020202020204" pitchFamily="34" charset="0"/>
              </a:rPr>
              <a:t>import </a:t>
            </a:r>
            <a:r>
              <a:rPr lang="en-US" sz="2000" dirty="0" err="1">
                <a:solidFill>
                  <a:schemeClr val="bg1"/>
                </a:solidFill>
                <a:latin typeface="Arial" panose="020B0604020202020204" pitchFamily="34" charset="0"/>
                <a:cs typeface="Arial" panose="020B0604020202020204" pitchFamily="34" charset="0"/>
              </a:rPr>
              <a:t>mysql.connector</a:t>
            </a:r>
            <a:endParaRPr lang="ru-KZ" sz="2000"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BE24278C-1098-4A83-BE91-3B2650078595}"/>
              </a:ext>
            </a:extLst>
          </p:cNvPr>
          <p:cNvSpPr/>
          <p:nvPr/>
        </p:nvSpPr>
        <p:spPr>
          <a:xfrm>
            <a:off x="1627588" y="3286705"/>
            <a:ext cx="2605200" cy="400110"/>
          </a:xfrm>
          <a:prstGeom prst="rect">
            <a:avLst/>
          </a:prstGeom>
        </p:spPr>
        <p:txBody>
          <a:bodyPr wrap="none">
            <a:spAutoFit/>
          </a:bodyPr>
          <a:lstStyle/>
          <a:p>
            <a:r>
              <a:rPr lang="en-US" sz="2000" dirty="0">
                <a:solidFill>
                  <a:schemeClr val="bg1"/>
                </a:solidFill>
                <a:latin typeface="Arial" panose="020B0604020202020204" pitchFamily="34" charset="0"/>
                <a:cs typeface="Arial" panose="020B0604020202020204" pitchFamily="34" charset="0"/>
              </a:rPr>
              <a:t>demo_mysql_test.py:</a:t>
            </a:r>
            <a:endParaRPr lang="ru-KZ" sz="20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714AA1A4-AAEA-46A0-9DC7-06DA770AF32B}"/>
              </a:ext>
            </a:extLst>
          </p:cNvPr>
          <p:cNvSpPr/>
          <p:nvPr/>
        </p:nvSpPr>
        <p:spPr>
          <a:xfrm>
            <a:off x="0" y="2483636"/>
            <a:ext cx="9144000" cy="523220"/>
          </a:xfrm>
          <a:prstGeom prst="rect">
            <a:avLst/>
          </a:prstGeom>
        </p:spPr>
        <p:txBody>
          <a:bodyPr wrap="square">
            <a:spAutoFit/>
          </a:bodyPr>
          <a:lstStyle/>
          <a:p>
            <a:pPr algn="ctr"/>
            <a:r>
              <a:rPr lang="en-US" sz="2800" b="1" dirty="0">
                <a:solidFill>
                  <a:srgbClr val="FFFF00"/>
                </a:solidFill>
                <a:latin typeface="Arial" panose="020B0604020202020204" pitchFamily="34" charset="0"/>
                <a:cs typeface="Arial" panose="020B0604020202020204" pitchFamily="34" charset="0"/>
              </a:rPr>
              <a:t>Test MySQL Connector</a:t>
            </a:r>
            <a:endParaRPr lang="ru-KZ" sz="2800" b="1" dirty="0">
              <a:solidFill>
                <a:srgbClr val="FFFF00"/>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7D93ED65-124F-49B7-B4A3-F1A600D8341A}"/>
              </a:ext>
            </a:extLst>
          </p:cNvPr>
          <p:cNvSpPr/>
          <p:nvPr/>
        </p:nvSpPr>
        <p:spPr>
          <a:xfrm>
            <a:off x="1" y="3899419"/>
            <a:ext cx="9144000" cy="523220"/>
          </a:xfrm>
          <a:prstGeom prst="rect">
            <a:avLst/>
          </a:prstGeom>
        </p:spPr>
        <p:txBody>
          <a:bodyPr wrap="square">
            <a:spAutoFit/>
          </a:bodyPr>
          <a:lstStyle/>
          <a:p>
            <a:pPr algn="ctr"/>
            <a:r>
              <a:rPr lang="en-US" sz="2800" b="1" dirty="0">
                <a:solidFill>
                  <a:srgbClr val="FFFF00"/>
                </a:solidFill>
                <a:latin typeface="Arial" panose="020B0604020202020204" pitchFamily="34" charset="0"/>
                <a:cs typeface="Arial" panose="020B0604020202020204" pitchFamily="34" charset="0"/>
              </a:rPr>
              <a:t>Create Connection</a:t>
            </a:r>
            <a:endParaRPr lang="ru-KZ" sz="2800" b="1" dirty="0">
              <a:solidFill>
                <a:srgbClr val="FFFF00"/>
              </a:solidFill>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8F9EFC2A-A74A-4D23-AD29-918F16E446F6}"/>
              </a:ext>
            </a:extLst>
          </p:cNvPr>
          <p:cNvSpPr/>
          <p:nvPr/>
        </p:nvSpPr>
        <p:spPr>
          <a:xfrm>
            <a:off x="574911" y="5315202"/>
            <a:ext cx="3108543"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demo_mysql_connection.py:</a:t>
            </a:r>
            <a:endParaRPr lang="ru-KZ" dirty="0">
              <a:solidFill>
                <a:schemeClr val="bg1"/>
              </a:solidFill>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id="{867A708A-9B7B-4D1B-95D9-E71FD1D52D06}"/>
              </a:ext>
            </a:extLst>
          </p:cNvPr>
          <p:cNvSpPr/>
          <p:nvPr/>
        </p:nvSpPr>
        <p:spPr>
          <a:xfrm>
            <a:off x="5222243" y="4586756"/>
            <a:ext cx="3476652" cy="2031325"/>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 </a:t>
            </a:r>
            <a:r>
              <a:rPr lang="en-US" sz="1400" dirty="0" err="1">
                <a:solidFill>
                  <a:schemeClr val="bg1"/>
                </a:solidFill>
                <a:latin typeface="Arial" panose="020B0604020202020204" pitchFamily="34" charset="0"/>
                <a:cs typeface="Arial" panose="020B0604020202020204" pitchFamily="34" charset="0"/>
              </a:rPr>
              <a:t>mysql.connector</a:t>
            </a:r>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mysql.connector.connect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host="localhost",</a:t>
            </a:r>
          </a:p>
          <a:p>
            <a:r>
              <a:rPr lang="en-US" sz="1400" dirty="0">
                <a:solidFill>
                  <a:schemeClr val="bg1"/>
                </a:solidFill>
                <a:latin typeface="Arial" panose="020B0604020202020204" pitchFamily="34" charset="0"/>
                <a:cs typeface="Arial" panose="020B0604020202020204" pitchFamily="34" charset="0"/>
              </a:rPr>
              <a:t>  user="</a:t>
            </a:r>
            <a:r>
              <a:rPr lang="en-US" sz="1400" dirty="0" err="1">
                <a:solidFill>
                  <a:schemeClr val="bg1"/>
                </a:solidFill>
                <a:latin typeface="Arial" panose="020B0604020202020204" pitchFamily="34" charset="0"/>
                <a:cs typeface="Arial" panose="020B0604020202020204" pitchFamily="34" charset="0"/>
              </a:rPr>
              <a:t>yourusername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password="</a:t>
            </a:r>
            <a:r>
              <a:rPr lang="en-US" sz="1400" dirty="0" err="1">
                <a:solidFill>
                  <a:schemeClr val="bg1"/>
                </a:solidFill>
                <a:latin typeface="Arial" panose="020B0604020202020204" pitchFamily="34" charset="0"/>
                <a:cs typeface="Arial" panose="020B0604020202020204" pitchFamily="34" charset="0"/>
              </a:rPr>
              <a:t>yourpassword</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print(</a:t>
            </a:r>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192037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31E2287-C298-44CE-8606-0F1987D535CC}"/>
              </a:ext>
            </a:extLst>
          </p:cNvPr>
          <p:cNvSpPr/>
          <p:nvPr/>
        </p:nvSpPr>
        <p:spPr>
          <a:xfrm>
            <a:off x="0" y="679046"/>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Create Database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02F317BB-5543-4023-B970-0C49AAE1F4BE}"/>
              </a:ext>
            </a:extLst>
          </p:cNvPr>
          <p:cNvSpPr/>
          <p:nvPr/>
        </p:nvSpPr>
        <p:spPr>
          <a:xfrm>
            <a:off x="94361" y="1991267"/>
            <a:ext cx="4477640" cy="3416320"/>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CREATE DATABASE </a:t>
            </a:r>
            <a:r>
              <a:rPr lang="en-US" i="1"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36631E6A-8126-45BA-B522-7AA8340033A6}"/>
              </a:ext>
            </a:extLst>
          </p:cNvPr>
          <p:cNvSpPr/>
          <p:nvPr/>
        </p:nvSpPr>
        <p:spPr>
          <a:xfrm>
            <a:off x="1678027" y="1450413"/>
            <a:ext cx="2119491" cy="369332"/>
          </a:xfrm>
          <a:prstGeom prst="rect">
            <a:avLst/>
          </a:prstGeom>
        </p:spPr>
        <p:txBody>
          <a:bodyPr wrap="none">
            <a:spAutoFit/>
          </a:bodyPr>
          <a:lstStyle/>
          <a:p>
            <a:r>
              <a:rPr lang="en-US" dirty="0">
                <a:solidFill>
                  <a:schemeClr val="bg1"/>
                </a:solidFill>
              </a:rPr>
              <a:t>Creating a Database</a:t>
            </a:r>
            <a:endParaRPr lang="ru-KZ" dirty="0">
              <a:solidFill>
                <a:schemeClr val="bg1"/>
              </a:solidFill>
            </a:endParaRPr>
          </a:p>
        </p:txBody>
      </p:sp>
      <p:sp>
        <p:nvSpPr>
          <p:cNvPr id="5" name="Прямоугольник 4">
            <a:extLst>
              <a:ext uri="{FF2B5EF4-FFF2-40B4-BE49-F238E27FC236}">
                <a16:creationId xmlns:a16="http://schemas.microsoft.com/office/drawing/2014/main" id="{503E6025-C490-46C0-97D3-7AB543524DEB}"/>
              </a:ext>
            </a:extLst>
          </p:cNvPr>
          <p:cNvSpPr/>
          <p:nvPr/>
        </p:nvSpPr>
        <p:spPr>
          <a:xfrm>
            <a:off x="5644339" y="1090285"/>
            <a:ext cx="2499402" cy="369332"/>
          </a:xfrm>
          <a:prstGeom prst="rect">
            <a:avLst/>
          </a:prstGeom>
        </p:spPr>
        <p:txBody>
          <a:bodyPr wrap="none">
            <a:spAutoFit/>
          </a:bodyPr>
          <a:lstStyle/>
          <a:p>
            <a:r>
              <a:rPr lang="en-US" dirty="0">
                <a:solidFill>
                  <a:schemeClr val="bg1"/>
                </a:solidFill>
              </a:rPr>
              <a:t>Check if Database Exists</a:t>
            </a:r>
            <a:endParaRPr lang="ru-KZ" dirty="0">
              <a:solidFill>
                <a:schemeClr val="bg1"/>
              </a:solidFill>
            </a:endParaRPr>
          </a:p>
        </p:txBody>
      </p:sp>
      <p:sp>
        <p:nvSpPr>
          <p:cNvPr id="6" name="Прямоугольник 5">
            <a:extLst>
              <a:ext uri="{FF2B5EF4-FFF2-40B4-BE49-F238E27FC236}">
                <a16:creationId xmlns:a16="http://schemas.microsoft.com/office/drawing/2014/main" id="{76F47F51-E22D-474D-9720-C73D66CFA331}"/>
              </a:ext>
            </a:extLst>
          </p:cNvPr>
          <p:cNvSpPr/>
          <p:nvPr/>
        </p:nvSpPr>
        <p:spPr>
          <a:xfrm>
            <a:off x="4872943" y="1496856"/>
            <a:ext cx="4042194" cy="3108543"/>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 </a:t>
            </a:r>
            <a:r>
              <a:rPr lang="en-US" sz="1400" dirty="0" err="1">
                <a:solidFill>
                  <a:schemeClr val="bg1"/>
                </a:solidFill>
                <a:latin typeface="Arial" panose="020B0604020202020204" pitchFamily="34" charset="0"/>
                <a:cs typeface="Arial" panose="020B0604020202020204" pitchFamily="34" charset="0"/>
              </a:rPr>
              <a:t>mysql.connector</a:t>
            </a:r>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mysql.connector.connect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host="localhost",</a:t>
            </a:r>
          </a:p>
          <a:p>
            <a:r>
              <a:rPr lang="en-US" sz="1400" dirty="0">
                <a:solidFill>
                  <a:schemeClr val="bg1"/>
                </a:solidFill>
                <a:latin typeface="Arial" panose="020B0604020202020204" pitchFamily="34" charset="0"/>
                <a:cs typeface="Arial" panose="020B0604020202020204" pitchFamily="34" charset="0"/>
              </a:rPr>
              <a:t>  user="</a:t>
            </a:r>
            <a:r>
              <a:rPr lang="en-US" sz="1400" dirty="0" err="1">
                <a:solidFill>
                  <a:schemeClr val="bg1"/>
                </a:solidFill>
                <a:latin typeface="Arial" panose="020B0604020202020204" pitchFamily="34" charset="0"/>
                <a:cs typeface="Arial" panose="020B0604020202020204" pitchFamily="34" charset="0"/>
              </a:rPr>
              <a:t>yourusername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password="</a:t>
            </a:r>
            <a:r>
              <a:rPr lang="en-US" sz="1400" dirty="0" err="1">
                <a:solidFill>
                  <a:schemeClr val="bg1"/>
                </a:solidFill>
                <a:latin typeface="Arial" panose="020B0604020202020204" pitchFamily="34" charset="0"/>
                <a:cs typeface="Arial" panose="020B0604020202020204" pitchFamily="34" charset="0"/>
              </a:rPr>
              <a:t>yourpassword</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mydb.cursor</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mycursor.execute</a:t>
            </a:r>
            <a:r>
              <a:rPr lang="en-US" sz="1400" dirty="0">
                <a:solidFill>
                  <a:schemeClr val="bg1"/>
                </a:solidFill>
                <a:latin typeface="Arial" panose="020B0604020202020204" pitchFamily="34" charset="0"/>
                <a:cs typeface="Arial" panose="020B0604020202020204" pitchFamily="34" charset="0"/>
              </a:rPr>
              <a:t>("SHOW DATABASES")</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for x in </a:t>
            </a:r>
            <a:r>
              <a:rPr lang="en-US" sz="1400" dirty="0" err="1">
                <a:solidFill>
                  <a:schemeClr val="bg1"/>
                </a:solidFill>
                <a:latin typeface="Arial" panose="020B0604020202020204" pitchFamily="34" charset="0"/>
                <a:cs typeface="Arial" panose="020B0604020202020204" pitchFamily="34" charset="0"/>
              </a:rPr>
              <a:t>mycursor</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print(x)</a:t>
            </a:r>
            <a:endParaRPr lang="ru-KZ" sz="14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EDA0F1FA-1344-4D89-BBC0-9602059003DE}"/>
              </a:ext>
            </a:extLst>
          </p:cNvPr>
          <p:cNvSpPr/>
          <p:nvPr/>
        </p:nvSpPr>
        <p:spPr>
          <a:xfrm>
            <a:off x="4872943" y="4894721"/>
            <a:ext cx="4042194" cy="1815882"/>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 </a:t>
            </a:r>
            <a:r>
              <a:rPr lang="en-US" sz="1400" dirty="0" err="1">
                <a:solidFill>
                  <a:schemeClr val="bg1"/>
                </a:solidFill>
                <a:latin typeface="Arial" panose="020B0604020202020204" pitchFamily="34" charset="0"/>
                <a:cs typeface="Arial" panose="020B0604020202020204" pitchFamily="34" charset="0"/>
              </a:rPr>
              <a:t>mysql.connector</a:t>
            </a:r>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mysql.connector.connect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host="localhost",</a:t>
            </a:r>
          </a:p>
          <a:p>
            <a:r>
              <a:rPr lang="en-US" sz="1400" dirty="0">
                <a:solidFill>
                  <a:schemeClr val="bg1"/>
                </a:solidFill>
                <a:latin typeface="Arial" panose="020B0604020202020204" pitchFamily="34" charset="0"/>
                <a:cs typeface="Arial" panose="020B0604020202020204" pitchFamily="34" charset="0"/>
              </a:rPr>
              <a:t>  user="</a:t>
            </a:r>
            <a:r>
              <a:rPr lang="en-US" sz="1400" dirty="0" err="1">
                <a:solidFill>
                  <a:schemeClr val="bg1"/>
                </a:solidFill>
                <a:latin typeface="Arial" panose="020B0604020202020204" pitchFamily="34" charset="0"/>
                <a:cs typeface="Arial" panose="020B0604020202020204" pitchFamily="34" charset="0"/>
              </a:rPr>
              <a:t>yourusername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password="</a:t>
            </a:r>
            <a:r>
              <a:rPr lang="en-US" sz="1400" dirty="0" err="1">
                <a:solidFill>
                  <a:schemeClr val="bg1"/>
                </a:solidFill>
                <a:latin typeface="Arial" panose="020B0604020202020204" pitchFamily="34" charset="0"/>
                <a:cs typeface="Arial" panose="020B0604020202020204" pitchFamily="34" charset="0"/>
              </a:rPr>
              <a:t>yourpassword</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database="</a:t>
            </a:r>
            <a:r>
              <a:rPr lang="en-US" sz="1400" dirty="0" err="1">
                <a:solidFill>
                  <a:schemeClr val="bg1"/>
                </a:solidFill>
                <a:latin typeface="Arial" panose="020B0604020202020204" pitchFamily="34" charset="0"/>
                <a:cs typeface="Arial" panose="020B0604020202020204" pitchFamily="34" charset="0"/>
              </a:rPr>
              <a:t>mydatabase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a:t>
            </a:r>
            <a:endParaRPr lang="ru-KZ" sz="14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9D08A47D-BA96-4E2B-B73B-A4C2F5DCF347}"/>
              </a:ext>
            </a:extLst>
          </p:cNvPr>
          <p:cNvSpPr/>
          <p:nvPr/>
        </p:nvSpPr>
        <p:spPr>
          <a:xfrm>
            <a:off x="6721247" y="4579129"/>
            <a:ext cx="498855" cy="369332"/>
          </a:xfrm>
          <a:prstGeom prst="rect">
            <a:avLst/>
          </a:prstGeom>
        </p:spPr>
        <p:txBody>
          <a:bodyPr wrap="square">
            <a:spAutoFit/>
          </a:bodyPr>
          <a:lstStyle/>
          <a:p>
            <a:r>
              <a:rPr lang="en-US" b="1" dirty="0">
                <a:solidFill>
                  <a:schemeClr val="bg1"/>
                </a:solidFill>
              </a:rPr>
              <a:t>OR</a:t>
            </a:r>
            <a:endParaRPr lang="ru-KZ" b="1" dirty="0">
              <a:solidFill>
                <a:schemeClr val="bg1"/>
              </a:solidFill>
            </a:endParaRPr>
          </a:p>
        </p:txBody>
      </p:sp>
      <p:pic>
        <p:nvPicPr>
          <p:cNvPr id="2050" name="Picture 2" descr="https://images.squarespace-cdn.com/content/v1/58b5b13d3a04113854725522/1500108984619-WDEN9TBX9LS63FI3PSWF/ke17ZwdGBToddI8pDm48kNiEM88mrzHRsd1mQ3bxVct7gQa3H78H3Y0txjaiv_0fDoOvxcdMmMKkDsyUqMSsMWxHk725yiiHCCLfrh8O1z4YTzHvnKhyp6Da-NYroOW3ZGjoBKy3azqku80C789l0topjEaZcWjtmMYdCWL4dkGbxs35J-ZjFa9s1e3LsxrX8g4qcOj2k2AL08mW_Htcgg/MINDSEYE_database.jpg">
            <a:extLst>
              <a:ext uri="{FF2B5EF4-FFF2-40B4-BE49-F238E27FC236}">
                <a16:creationId xmlns:a16="http://schemas.microsoft.com/office/drawing/2014/main" id="{B3FC14E3-30AD-4A41-81FD-52D4BFAF7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60" y="5656969"/>
            <a:ext cx="975297" cy="9752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 name="Picture 2" descr="https://images.squarespace-cdn.com/content/v1/58b5b13d3a04113854725522/1500108984619-WDEN9TBX9LS63FI3PSWF/ke17ZwdGBToddI8pDm48kNiEM88mrzHRsd1mQ3bxVct7gQa3H78H3Y0txjaiv_0fDoOvxcdMmMKkDsyUqMSsMWxHk725yiiHCCLfrh8O1z4YTzHvnKhyp6Da-NYroOW3ZGjoBKy3azqku80C789l0topjEaZcWjtmMYdCWL4dkGbxs35J-ZjFa9s1e3LsxrX8g4qcOj2k2AL08mW_Htcgg/MINDSEYE_database.jpg">
            <a:extLst>
              <a:ext uri="{FF2B5EF4-FFF2-40B4-BE49-F238E27FC236}">
                <a16:creationId xmlns:a16="http://schemas.microsoft.com/office/drawing/2014/main" id="{0CCFD44E-7A98-4EE0-9D6A-B6E281DFE6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4730" y="5655887"/>
            <a:ext cx="975297" cy="9752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1" name="Picture 2" descr="https://images.squarespace-cdn.com/content/v1/58b5b13d3a04113854725522/1500108984619-WDEN9TBX9LS63FI3PSWF/ke17ZwdGBToddI8pDm48kNiEM88mrzHRsd1mQ3bxVct7gQa3H78H3Y0txjaiv_0fDoOvxcdMmMKkDsyUqMSsMWxHk725yiiHCCLfrh8O1z4YTzHvnKhyp6Da-NYroOW3ZGjoBKy3azqku80C789l0topjEaZcWjtmMYdCWL4dkGbxs35J-ZjFa9s1e3LsxrX8g4qcOj2k2AL08mW_Htcgg/MINDSEYE_database.jpg">
            <a:extLst>
              <a:ext uri="{FF2B5EF4-FFF2-40B4-BE49-F238E27FC236}">
                <a16:creationId xmlns:a16="http://schemas.microsoft.com/office/drawing/2014/main" id="{C87C3D8E-AD57-495F-BE38-DD4DF877E3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9545" y="5655887"/>
            <a:ext cx="975297" cy="9752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2" descr="https://images.squarespace-cdn.com/content/v1/58b5b13d3a04113854725522/1500108984619-WDEN9TBX9LS63FI3PSWF/ke17ZwdGBToddI8pDm48kNiEM88mrzHRsd1mQ3bxVct7gQa3H78H3Y0txjaiv_0fDoOvxcdMmMKkDsyUqMSsMWxHk725yiiHCCLfrh8O1z4YTzHvnKhyp6Da-NYroOW3ZGjoBKy3azqku80C789l0topjEaZcWjtmMYdCWL4dkGbxs35J-ZjFa9s1e3LsxrX8g4qcOj2k2AL08mW_Htcgg/MINDSEYE_database.jpg">
            <a:extLst>
              <a:ext uri="{FF2B5EF4-FFF2-40B4-BE49-F238E27FC236}">
                <a16:creationId xmlns:a16="http://schemas.microsoft.com/office/drawing/2014/main" id="{07F06811-CB83-4633-88EF-1C2DBBDB3A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9915" y="5655887"/>
            <a:ext cx="975297" cy="97529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38317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133BFF8-D88C-47FE-94DF-FA7EF7D2C6C6}"/>
              </a:ext>
            </a:extLst>
          </p:cNvPr>
          <p:cNvSpPr/>
          <p:nvPr/>
        </p:nvSpPr>
        <p:spPr>
          <a:xfrm>
            <a:off x="0" y="704694"/>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Create Table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F9F53246-60D7-4152-960F-116BEAC26C4E}"/>
              </a:ext>
            </a:extLst>
          </p:cNvPr>
          <p:cNvSpPr/>
          <p:nvPr/>
        </p:nvSpPr>
        <p:spPr>
          <a:xfrm>
            <a:off x="286114" y="2292216"/>
            <a:ext cx="4228012" cy="3970318"/>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database="</a:t>
            </a:r>
            <a:r>
              <a:rPr lang="en-US"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CREATE TABLE</a:t>
            </a:r>
            <a:r>
              <a:rPr lang="en-US" dirty="0">
                <a:solidFill>
                  <a:schemeClr val="bg1"/>
                </a:solidFill>
                <a:latin typeface="Arial" panose="020B0604020202020204" pitchFamily="34" charset="0"/>
                <a:cs typeface="Arial" panose="020B0604020202020204" pitchFamily="34" charset="0"/>
              </a:rPr>
              <a:t> customers (name VARCHAR(255), address VARCHAR(255))")</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E88AA39D-9DD8-45D9-A8E9-51D06F4B5033}"/>
              </a:ext>
            </a:extLst>
          </p:cNvPr>
          <p:cNvSpPr/>
          <p:nvPr/>
        </p:nvSpPr>
        <p:spPr>
          <a:xfrm>
            <a:off x="5538542" y="1660254"/>
            <a:ext cx="2309350"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Check if Table Exists</a:t>
            </a:r>
            <a:endParaRPr lang="ru-KZ"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20122B5-9C2E-4F75-A5B2-3D763EBEAF28}"/>
              </a:ext>
            </a:extLst>
          </p:cNvPr>
          <p:cNvSpPr/>
          <p:nvPr/>
        </p:nvSpPr>
        <p:spPr>
          <a:xfrm>
            <a:off x="4711999" y="2292216"/>
            <a:ext cx="4228012" cy="4247317"/>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database="</a:t>
            </a:r>
            <a:r>
              <a:rPr lang="en-US"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SHOW TABLES</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for x in </a:t>
            </a:r>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print(x)</a:t>
            </a:r>
            <a:endParaRPr lang="ru-KZ"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4DEEC4F6-8054-4235-A7EB-FD45280CEEC6}"/>
              </a:ext>
            </a:extLst>
          </p:cNvPr>
          <p:cNvSpPr/>
          <p:nvPr/>
        </p:nvSpPr>
        <p:spPr>
          <a:xfrm>
            <a:off x="1341802" y="1660255"/>
            <a:ext cx="1860509"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Creating a Table</a:t>
            </a:r>
            <a:endParaRPr lang="ru-KZ"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01484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E133BFF8-D88C-47FE-94DF-FA7EF7D2C6C6}"/>
              </a:ext>
            </a:extLst>
          </p:cNvPr>
          <p:cNvSpPr/>
          <p:nvPr/>
        </p:nvSpPr>
        <p:spPr>
          <a:xfrm>
            <a:off x="0" y="696486"/>
            <a:ext cx="9144000" cy="523220"/>
          </a:xfrm>
          <a:prstGeom prst="rect">
            <a:avLst/>
          </a:prstGeom>
        </p:spPr>
        <p:txBody>
          <a:bodyPr wrap="square">
            <a:spAutoFit/>
          </a:bodyPr>
          <a:lstStyle/>
          <a:p>
            <a:pPr algn="ctr" defTabSz="457200">
              <a:defRPr/>
            </a:pP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Create Table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7" name="Прямоугольник 6">
            <a:extLst>
              <a:ext uri="{FF2B5EF4-FFF2-40B4-BE49-F238E27FC236}">
                <a16:creationId xmlns:a16="http://schemas.microsoft.com/office/drawing/2014/main" id="{DDFE7E0D-7FBB-4919-A190-B90423A3FCBA}"/>
              </a:ext>
            </a:extLst>
          </p:cNvPr>
          <p:cNvSpPr/>
          <p:nvPr/>
        </p:nvSpPr>
        <p:spPr>
          <a:xfrm>
            <a:off x="110347" y="1922320"/>
            <a:ext cx="4635273" cy="4708981"/>
          </a:xfrm>
          <a:prstGeom prst="rect">
            <a:avLst/>
          </a:prstGeom>
          <a:ln w="38100">
            <a:solidFill>
              <a:srgbClr val="FFFF00"/>
            </a:solidFill>
          </a:ln>
        </p:spPr>
        <p:txBody>
          <a:bodyPr wrap="square">
            <a:spAutoFit/>
          </a:bodyPr>
          <a:lstStyle/>
          <a:p>
            <a:r>
              <a:rPr lang="en-US" sz="2000" dirty="0">
                <a:solidFill>
                  <a:schemeClr val="bg1"/>
                </a:solidFill>
                <a:latin typeface="Arial" panose="020B0604020202020204" pitchFamily="34" charset="0"/>
                <a:cs typeface="Arial" panose="020B0604020202020204" pitchFamily="34" charset="0"/>
              </a:rPr>
              <a:t>import </a:t>
            </a:r>
            <a:r>
              <a:rPr lang="en-US" sz="2000" dirty="0" err="1">
                <a:solidFill>
                  <a:schemeClr val="bg1"/>
                </a:solidFill>
                <a:latin typeface="Arial" panose="020B0604020202020204" pitchFamily="34" charset="0"/>
                <a:cs typeface="Arial" panose="020B0604020202020204" pitchFamily="34" charset="0"/>
              </a:rPr>
              <a:t>mysql.connector</a:t>
            </a:r>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a:p>
            <a:r>
              <a:rPr lang="en-US" sz="2000" dirty="0" err="1">
                <a:solidFill>
                  <a:schemeClr val="bg1"/>
                </a:solidFill>
                <a:latin typeface="Arial" panose="020B0604020202020204" pitchFamily="34" charset="0"/>
                <a:cs typeface="Arial" panose="020B0604020202020204" pitchFamily="34" charset="0"/>
              </a:rPr>
              <a:t>mydb</a:t>
            </a:r>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mysql.connector.connect</a:t>
            </a:r>
            <a:r>
              <a:rPr lang="en-US" sz="2000" dirty="0">
                <a:solidFill>
                  <a:schemeClr val="bg1"/>
                </a:solidFill>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  host="localhost",</a:t>
            </a:r>
          </a:p>
          <a:p>
            <a:r>
              <a:rPr lang="en-US" sz="2000" dirty="0">
                <a:solidFill>
                  <a:schemeClr val="bg1"/>
                </a:solidFill>
                <a:latin typeface="Arial" panose="020B0604020202020204" pitchFamily="34" charset="0"/>
                <a:cs typeface="Arial" panose="020B0604020202020204" pitchFamily="34" charset="0"/>
              </a:rPr>
              <a:t>  user="</a:t>
            </a:r>
            <a:r>
              <a:rPr lang="en-US" sz="2000" dirty="0" err="1">
                <a:solidFill>
                  <a:schemeClr val="bg1"/>
                </a:solidFill>
                <a:latin typeface="Arial" panose="020B0604020202020204" pitchFamily="34" charset="0"/>
                <a:cs typeface="Arial" panose="020B0604020202020204" pitchFamily="34" charset="0"/>
              </a:rPr>
              <a:t>yourusername</a:t>
            </a:r>
            <a:r>
              <a:rPr lang="en-US" sz="2000" dirty="0">
                <a:solidFill>
                  <a:schemeClr val="bg1"/>
                </a:solidFill>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  password="</a:t>
            </a:r>
            <a:r>
              <a:rPr lang="en-US" sz="2000" dirty="0" err="1">
                <a:solidFill>
                  <a:schemeClr val="bg1"/>
                </a:solidFill>
                <a:latin typeface="Arial" panose="020B0604020202020204" pitchFamily="34" charset="0"/>
                <a:cs typeface="Arial" panose="020B0604020202020204" pitchFamily="34" charset="0"/>
              </a:rPr>
              <a:t>yourpassword</a:t>
            </a:r>
            <a:r>
              <a:rPr lang="en-US" sz="2000" dirty="0">
                <a:solidFill>
                  <a:schemeClr val="bg1"/>
                </a:solidFill>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  database="</a:t>
            </a:r>
            <a:r>
              <a:rPr lang="en-US" sz="2000" dirty="0" err="1">
                <a:solidFill>
                  <a:schemeClr val="bg1"/>
                </a:solidFill>
                <a:latin typeface="Arial" panose="020B0604020202020204" pitchFamily="34" charset="0"/>
                <a:cs typeface="Arial" panose="020B0604020202020204" pitchFamily="34" charset="0"/>
              </a:rPr>
              <a:t>mydatabase</a:t>
            </a:r>
            <a:r>
              <a:rPr lang="en-US" sz="2000" dirty="0">
                <a:solidFill>
                  <a:schemeClr val="bg1"/>
                </a:solidFill>
                <a:latin typeface="Arial" panose="020B0604020202020204" pitchFamily="34" charset="0"/>
                <a:cs typeface="Arial" panose="020B0604020202020204" pitchFamily="34" charset="0"/>
              </a:rPr>
              <a:t>"</a:t>
            </a:r>
          </a:p>
          <a:p>
            <a:r>
              <a:rPr lang="en-US" sz="2000" dirty="0">
                <a:solidFill>
                  <a:schemeClr val="bg1"/>
                </a:solidFill>
                <a:latin typeface="Arial" panose="020B0604020202020204" pitchFamily="34" charset="0"/>
                <a:cs typeface="Arial" panose="020B0604020202020204" pitchFamily="34" charset="0"/>
              </a:rPr>
              <a:t>)</a:t>
            </a:r>
          </a:p>
          <a:p>
            <a:endParaRPr lang="en-US" sz="2000" dirty="0">
              <a:solidFill>
                <a:schemeClr val="bg1"/>
              </a:solidFill>
              <a:latin typeface="Arial" panose="020B0604020202020204" pitchFamily="34" charset="0"/>
              <a:cs typeface="Arial" panose="020B0604020202020204" pitchFamily="34" charset="0"/>
            </a:endParaRPr>
          </a:p>
          <a:p>
            <a:r>
              <a:rPr lang="en-US" sz="2000" dirty="0" err="1">
                <a:solidFill>
                  <a:schemeClr val="bg1"/>
                </a:solidFill>
                <a:latin typeface="Arial" panose="020B0604020202020204" pitchFamily="34" charset="0"/>
                <a:cs typeface="Arial" panose="020B0604020202020204" pitchFamily="34" charset="0"/>
              </a:rPr>
              <a:t>mycursor</a:t>
            </a:r>
            <a:r>
              <a:rPr lang="en-US" sz="2000" dirty="0">
                <a:solidFill>
                  <a:schemeClr val="bg1"/>
                </a:solidFill>
                <a:latin typeface="Arial" panose="020B0604020202020204" pitchFamily="34" charset="0"/>
                <a:cs typeface="Arial" panose="020B0604020202020204" pitchFamily="34" charset="0"/>
              </a:rPr>
              <a:t> = </a:t>
            </a:r>
            <a:r>
              <a:rPr lang="en-US" sz="2000" dirty="0" err="1">
                <a:solidFill>
                  <a:schemeClr val="bg1"/>
                </a:solidFill>
                <a:latin typeface="Arial" panose="020B0604020202020204" pitchFamily="34" charset="0"/>
                <a:cs typeface="Arial" panose="020B0604020202020204" pitchFamily="34" charset="0"/>
              </a:rPr>
              <a:t>mydb.cursor</a:t>
            </a:r>
            <a:r>
              <a:rPr lang="en-US" sz="2000" dirty="0">
                <a:solidFill>
                  <a:schemeClr val="bg1"/>
                </a:solidFill>
                <a:latin typeface="Arial" panose="020B0604020202020204" pitchFamily="34" charset="0"/>
                <a:cs typeface="Arial" panose="020B0604020202020204" pitchFamily="34" charset="0"/>
              </a:rPr>
              <a:t>()</a:t>
            </a:r>
          </a:p>
          <a:p>
            <a:endParaRPr lang="en-US" sz="2000" dirty="0">
              <a:solidFill>
                <a:schemeClr val="bg1"/>
              </a:solidFill>
              <a:latin typeface="Arial" panose="020B0604020202020204" pitchFamily="34" charset="0"/>
              <a:cs typeface="Arial" panose="020B0604020202020204" pitchFamily="34" charset="0"/>
            </a:endParaRPr>
          </a:p>
          <a:p>
            <a:r>
              <a:rPr lang="en-US" sz="2000" dirty="0" err="1">
                <a:solidFill>
                  <a:schemeClr val="bg1"/>
                </a:solidFill>
                <a:latin typeface="Arial" panose="020B0604020202020204" pitchFamily="34" charset="0"/>
                <a:cs typeface="Arial" panose="020B0604020202020204" pitchFamily="34" charset="0"/>
              </a:rPr>
              <a:t>mycursor.execute</a:t>
            </a:r>
            <a:r>
              <a:rPr lang="en-US" sz="2000" dirty="0">
                <a:solidFill>
                  <a:schemeClr val="bg1"/>
                </a:solidFill>
                <a:latin typeface="Arial" panose="020B0604020202020204" pitchFamily="34" charset="0"/>
                <a:cs typeface="Arial" panose="020B0604020202020204" pitchFamily="34" charset="0"/>
              </a:rPr>
              <a:t>("</a:t>
            </a:r>
            <a:r>
              <a:rPr lang="en-US" sz="2000" b="1" dirty="0">
                <a:solidFill>
                  <a:schemeClr val="bg1"/>
                </a:solidFill>
                <a:latin typeface="Arial" panose="020B0604020202020204" pitchFamily="34" charset="0"/>
                <a:cs typeface="Arial" panose="020B0604020202020204" pitchFamily="34" charset="0"/>
              </a:rPr>
              <a:t>CREATE TABLE </a:t>
            </a:r>
            <a:r>
              <a:rPr lang="en-US" sz="2000" dirty="0">
                <a:solidFill>
                  <a:schemeClr val="bg1"/>
                </a:solidFill>
                <a:latin typeface="Arial" panose="020B0604020202020204" pitchFamily="34" charset="0"/>
                <a:cs typeface="Arial" panose="020B0604020202020204" pitchFamily="34" charset="0"/>
              </a:rPr>
              <a:t>customers (id INT AUTO_INCREMENT PRIMARY KEY, name VARCHAR(255), address VARCHAR(255))")</a:t>
            </a:r>
            <a:endParaRPr lang="ru-KZ" sz="2000"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1C7E26AC-B346-43E4-B818-EF1CA2623C1F}"/>
              </a:ext>
            </a:extLst>
          </p:cNvPr>
          <p:cNvSpPr/>
          <p:nvPr/>
        </p:nvSpPr>
        <p:spPr>
          <a:xfrm>
            <a:off x="110346" y="1370181"/>
            <a:ext cx="4663825"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Primary Key</a:t>
            </a:r>
            <a:endParaRPr lang="ru-KZ" dirty="0">
              <a:solidFill>
                <a:schemeClr val="bg1"/>
              </a:solidFill>
              <a:latin typeface="Arial" panose="020B0604020202020204" pitchFamily="34" charset="0"/>
              <a:cs typeface="Arial" panose="020B0604020202020204" pitchFamily="34" charset="0"/>
            </a:endParaRPr>
          </a:p>
        </p:txBody>
      </p:sp>
      <p:sp>
        <p:nvSpPr>
          <p:cNvPr id="9" name="Прямоугольник 8">
            <a:extLst>
              <a:ext uri="{FF2B5EF4-FFF2-40B4-BE49-F238E27FC236}">
                <a16:creationId xmlns:a16="http://schemas.microsoft.com/office/drawing/2014/main" id="{9C374A2A-0079-4D29-A856-4FE0B1DBFBD1}"/>
              </a:ext>
            </a:extLst>
          </p:cNvPr>
          <p:cNvSpPr/>
          <p:nvPr/>
        </p:nvSpPr>
        <p:spPr>
          <a:xfrm>
            <a:off x="4896092" y="2339004"/>
            <a:ext cx="4114412" cy="3970318"/>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database="</a:t>
            </a:r>
            <a:r>
              <a:rPr lang="en-US"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ALTER TABLE </a:t>
            </a:r>
            <a:r>
              <a:rPr lang="en-US" dirty="0">
                <a:solidFill>
                  <a:schemeClr val="bg1"/>
                </a:solidFill>
                <a:latin typeface="Arial" panose="020B0604020202020204" pitchFamily="34" charset="0"/>
                <a:cs typeface="Arial" panose="020B0604020202020204" pitchFamily="34" charset="0"/>
              </a:rPr>
              <a:t>customers ADD COLUMN id INT AUTO_INCREMENT PRIMARY KEY")</a:t>
            </a:r>
            <a:endParaRPr lang="ru-KZ" dirty="0">
              <a:solidFill>
                <a:schemeClr val="bg1"/>
              </a:solidFill>
              <a:latin typeface="Arial" panose="020B0604020202020204" pitchFamily="34" charset="0"/>
              <a:cs typeface="Arial" panose="020B0604020202020204" pitchFamily="34" charset="0"/>
            </a:endParaRPr>
          </a:p>
        </p:txBody>
      </p:sp>
      <p:sp>
        <p:nvSpPr>
          <p:cNvPr id="10" name="Прямоугольник 9">
            <a:extLst>
              <a:ext uri="{FF2B5EF4-FFF2-40B4-BE49-F238E27FC236}">
                <a16:creationId xmlns:a16="http://schemas.microsoft.com/office/drawing/2014/main" id="{4C504AEF-25D7-4A52-8894-B21E8E56927D}"/>
              </a:ext>
            </a:extLst>
          </p:cNvPr>
          <p:cNvSpPr/>
          <p:nvPr/>
        </p:nvSpPr>
        <p:spPr>
          <a:xfrm>
            <a:off x="4896092" y="1370181"/>
            <a:ext cx="4114412" cy="646331"/>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Create primary key on an existing table</a:t>
            </a:r>
            <a:endParaRPr lang="ru-KZ"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53327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99EAD0A-E42C-47D7-B728-9754BA327B75}"/>
              </a:ext>
            </a:extLst>
          </p:cNvPr>
          <p:cNvSpPr/>
          <p:nvPr/>
        </p:nvSpPr>
        <p:spPr>
          <a:xfrm>
            <a:off x="1" y="678559"/>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Insert Into Table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151AE47F-4B9C-4C56-9463-237A6684ED7B}"/>
              </a:ext>
            </a:extLst>
          </p:cNvPr>
          <p:cNvSpPr/>
          <p:nvPr/>
        </p:nvSpPr>
        <p:spPr>
          <a:xfrm>
            <a:off x="2672013" y="1359090"/>
            <a:ext cx="4221027"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Insert a record in the "customers" table:</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D5465407-7B9F-4CC3-AC81-3248647EB6E4}"/>
              </a:ext>
            </a:extLst>
          </p:cNvPr>
          <p:cNvSpPr/>
          <p:nvPr/>
        </p:nvSpPr>
        <p:spPr>
          <a:xfrm>
            <a:off x="1878218" y="1885733"/>
            <a:ext cx="5387564" cy="4770537"/>
          </a:xfrm>
          <a:prstGeom prst="rect">
            <a:avLst/>
          </a:prstGeom>
          <a:ln w="38100">
            <a:solidFill>
              <a:srgbClr val="FFFF00"/>
            </a:solidFill>
          </a:ln>
        </p:spPr>
        <p:txBody>
          <a:bodyPr wrap="square">
            <a:spAutoFit/>
          </a:bodyPr>
          <a:lstStyle/>
          <a:p>
            <a:r>
              <a:rPr lang="en-US" sz="1600" dirty="0">
                <a:solidFill>
                  <a:schemeClr val="bg1"/>
                </a:solidFill>
                <a:latin typeface="Arial" panose="020B0604020202020204" pitchFamily="34" charset="0"/>
                <a:cs typeface="Arial" panose="020B0604020202020204" pitchFamily="34" charset="0"/>
              </a:rPr>
              <a:t>import </a:t>
            </a:r>
            <a:r>
              <a:rPr lang="en-US" sz="1600" dirty="0" err="1">
                <a:solidFill>
                  <a:schemeClr val="bg1"/>
                </a:solidFill>
                <a:latin typeface="Arial" panose="020B0604020202020204" pitchFamily="34" charset="0"/>
                <a:cs typeface="Arial" panose="020B0604020202020204" pitchFamily="34" charset="0"/>
              </a:rPr>
              <a:t>mysql.connector</a:t>
            </a:r>
            <a:endParaRPr lang="en-US" sz="1600" dirty="0">
              <a:solidFill>
                <a:schemeClr val="bg1"/>
              </a:solidFill>
              <a:latin typeface="Arial" panose="020B0604020202020204" pitchFamily="34" charset="0"/>
              <a:cs typeface="Arial" panose="020B0604020202020204" pitchFamily="34" charset="0"/>
            </a:endParaRP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mydb</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mysql.connector.connect</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host="localhost",</a:t>
            </a:r>
          </a:p>
          <a:p>
            <a:r>
              <a:rPr lang="en-US" sz="1600" dirty="0">
                <a:solidFill>
                  <a:schemeClr val="bg1"/>
                </a:solidFill>
                <a:latin typeface="Arial" panose="020B0604020202020204" pitchFamily="34" charset="0"/>
                <a:cs typeface="Arial" panose="020B0604020202020204" pitchFamily="34" charset="0"/>
              </a:rPr>
              <a:t>  user="</a:t>
            </a:r>
            <a:r>
              <a:rPr lang="en-US" sz="1600" dirty="0" err="1">
                <a:solidFill>
                  <a:schemeClr val="bg1"/>
                </a:solidFill>
                <a:latin typeface="Arial" panose="020B0604020202020204" pitchFamily="34" charset="0"/>
                <a:cs typeface="Arial" panose="020B0604020202020204" pitchFamily="34" charset="0"/>
              </a:rPr>
              <a:t>yourusername</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password="</a:t>
            </a:r>
            <a:r>
              <a:rPr lang="en-US" sz="1600" dirty="0" err="1">
                <a:solidFill>
                  <a:schemeClr val="bg1"/>
                </a:solidFill>
                <a:latin typeface="Arial" panose="020B0604020202020204" pitchFamily="34" charset="0"/>
                <a:cs typeface="Arial" panose="020B0604020202020204" pitchFamily="34" charset="0"/>
              </a:rPr>
              <a:t>yourpassword</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database="</a:t>
            </a:r>
            <a:r>
              <a:rPr lang="en-US" sz="1600" dirty="0" err="1">
                <a:solidFill>
                  <a:schemeClr val="bg1"/>
                </a:solidFill>
                <a:latin typeface="Arial" panose="020B0604020202020204" pitchFamily="34" charset="0"/>
                <a:cs typeface="Arial" panose="020B0604020202020204" pitchFamily="34" charset="0"/>
              </a:rPr>
              <a:t>mydatabase</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mycursor</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mydb.cursor</a:t>
            </a:r>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sql</a:t>
            </a:r>
            <a:r>
              <a:rPr lang="en-US" sz="1600" dirty="0">
                <a:solidFill>
                  <a:schemeClr val="bg1"/>
                </a:solidFill>
                <a:latin typeface="Arial" panose="020B0604020202020204" pitchFamily="34" charset="0"/>
                <a:cs typeface="Arial" panose="020B0604020202020204" pitchFamily="34" charset="0"/>
              </a:rPr>
              <a:t> = "</a:t>
            </a:r>
            <a:r>
              <a:rPr lang="en-US" sz="1600" b="1" dirty="0">
                <a:solidFill>
                  <a:schemeClr val="bg1"/>
                </a:solidFill>
                <a:latin typeface="Arial" panose="020B0604020202020204" pitchFamily="34" charset="0"/>
                <a:cs typeface="Arial" panose="020B0604020202020204" pitchFamily="34" charset="0"/>
              </a:rPr>
              <a:t>INSERT</a:t>
            </a:r>
            <a:r>
              <a:rPr lang="en-US" sz="1600" dirty="0">
                <a:solidFill>
                  <a:schemeClr val="bg1"/>
                </a:solidFill>
                <a:latin typeface="Arial" panose="020B0604020202020204" pitchFamily="34" charset="0"/>
                <a:cs typeface="Arial" panose="020B0604020202020204" pitchFamily="34" charset="0"/>
              </a:rPr>
              <a:t> </a:t>
            </a:r>
            <a:r>
              <a:rPr lang="en-US" sz="1600" b="1" dirty="0">
                <a:solidFill>
                  <a:schemeClr val="bg1"/>
                </a:solidFill>
                <a:latin typeface="Arial" panose="020B0604020202020204" pitchFamily="34" charset="0"/>
                <a:cs typeface="Arial" panose="020B0604020202020204" pitchFamily="34" charset="0"/>
              </a:rPr>
              <a:t>INTO</a:t>
            </a:r>
            <a:r>
              <a:rPr lang="en-US" sz="1600" dirty="0">
                <a:solidFill>
                  <a:schemeClr val="bg1"/>
                </a:solidFill>
                <a:latin typeface="Arial" panose="020B0604020202020204" pitchFamily="34" charset="0"/>
                <a:cs typeface="Arial" panose="020B0604020202020204" pitchFamily="34" charset="0"/>
              </a:rPr>
              <a:t> customers (name, address) VALUES (%s, %s)"</a:t>
            </a:r>
          </a:p>
          <a:p>
            <a:r>
              <a:rPr lang="en-US" sz="1600" dirty="0" err="1">
                <a:solidFill>
                  <a:schemeClr val="bg1"/>
                </a:solidFill>
                <a:latin typeface="Arial" panose="020B0604020202020204" pitchFamily="34" charset="0"/>
                <a:cs typeface="Arial" panose="020B0604020202020204" pitchFamily="34" charset="0"/>
              </a:rPr>
              <a:t>val</a:t>
            </a:r>
            <a:r>
              <a:rPr lang="en-US" sz="1600" dirty="0">
                <a:solidFill>
                  <a:schemeClr val="bg1"/>
                </a:solidFill>
                <a:latin typeface="Arial" panose="020B0604020202020204" pitchFamily="34" charset="0"/>
                <a:cs typeface="Arial" panose="020B0604020202020204" pitchFamily="34" charset="0"/>
              </a:rPr>
              <a:t> = ("John", "Highway 21")</a:t>
            </a:r>
          </a:p>
          <a:p>
            <a:r>
              <a:rPr lang="en-US" sz="1600" dirty="0" err="1">
                <a:solidFill>
                  <a:schemeClr val="bg1"/>
                </a:solidFill>
                <a:latin typeface="Arial" panose="020B0604020202020204" pitchFamily="34" charset="0"/>
                <a:cs typeface="Arial" panose="020B0604020202020204" pitchFamily="34" charset="0"/>
              </a:rPr>
              <a:t>mycursor.execute</a:t>
            </a:r>
            <a:r>
              <a:rPr lang="en-US" sz="1600" dirty="0">
                <a:solidFill>
                  <a:schemeClr val="bg1"/>
                </a:solidFill>
                <a:latin typeface="Arial" panose="020B0604020202020204" pitchFamily="34" charset="0"/>
                <a:cs typeface="Arial" panose="020B0604020202020204" pitchFamily="34" charset="0"/>
              </a:rPr>
              <a:t>(</a:t>
            </a:r>
            <a:r>
              <a:rPr lang="en-US" sz="1600" dirty="0" err="1">
                <a:solidFill>
                  <a:schemeClr val="bg1"/>
                </a:solidFill>
                <a:latin typeface="Arial" panose="020B0604020202020204" pitchFamily="34" charset="0"/>
                <a:cs typeface="Arial" panose="020B0604020202020204" pitchFamily="34" charset="0"/>
              </a:rPr>
              <a:t>sql</a:t>
            </a:r>
            <a:r>
              <a:rPr lang="en-US" sz="1600" dirty="0">
                <a:solidFill>
                  <a:schemeClr val="bg1"/>
                </a:solidFill>
                <a:latin typeface="Arial" panose="020B0604020202020204" pitchFamily="34" charset="0"/>
                <a:cs typeface="Arial" panose="020B0604020202020204" pitchFamily="34" charset="0"/>
              </a:rPr>
              <a:t>, </a:t>
            </a:r>
            <a:r>
              <a:rPr lang="en-US" sz="1600" dirty="0" err="1">
                <a:solidFill>
                  <a:schemeClr val="bg1"/>
                </a:solidFill>
                <a:latin typeface="Arial" panose="020B0604020202020204" pitchFamily="34" charset="0"/>
                <a:cs typeface="Arial" panose="020B0604020202020204" pitchFamily="34" charset="0"/>
              </a:rPr>
              <a:t>val</a:t>
            </a:r>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mydb.commit</a:t>
            </a:r>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print(</a:t>
            </a:r>
            <a:r>
              <a:rPr lang="en-US" sz="1600" dirty="0" err="1">
                <a:solidFill>
                  <a:schemeClr val="bg1"/>
                </a:solidFill>
                <a:latin typeface="Arial" panose="020B0604020202020204" pitchFamily="34" charset="0"/>
                <a:cs typeface="Arial" panose="020B0604020202020204" pitchFamily="34" charset="0"/>
              </a:rPr>
              <a:t>mycursor.rowcount</a:t>
            </a:r>
            <a:r>
              <a:rPr lang="en-US" sz="1600" dirty="0">
                <a:solidFill>
                  <a:schemeClr val="bg1"/>
                </a:solidFill>
                <a:latin typeface="Arial" panose="020B0604020202020204" pitchFamily="34" charset="0"/>
                <a:cs typeface="Arial" panose="020B0604020202020204" pitchFamily="34" charset="0"/>
              </a:rPr>
              <a:t>, "record inserted.")</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90200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F99EAD0A-E42C-47D7-B728-9754BA327B75}"/>
              </a:ext>
            </a:extLst>
          </p:cNvPr>
          <p:cNvSpPr/>
          <p:nvPr/>
        </p:nvSpPr>
        <p:spPr>
          <a:xfrm>
            <a:off x="-5130" y="681181"/>
            <a:ext cx="9144000" cy="523220"/>
          </a:xfrm>
          <a:prstGeom prst="rect">
            <a:avLst/>
          </a:prstGeom>
        </p:spPr>
        <p:txBody>
          <a:bodyPr wrap="square">
            <a:spAutoFit/>
          </a:bodyPr>
          <a:lstStyle/>
          <a:p>
            <a:pPr algn="ctr" defTabSz="457200">
              <a:defRPr/>
            </a:pP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Insert Into Table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5" name="Прямоугольник 4">
            <a:extLst>
              <a:ext uri="{FF2B5EF4-FFF2-40B4-BE49-F238E27FC236}">
                <a16:creationId xmlns:a16="http://schemas.microsoft.com/office/drawing/2014/main" id="{6075AD08-13F7-4E60-91A7-92EA757A4475}"/>
              </a:ext>
            </a:extLst>
          </p:cNvPr>
          <p:cNvSpPr/>
          <p:nvPr/>
        </p:nvSpPr>
        <p:spPr>
          <a:xfrm>
            <a:off x="133768" y="1187454"/>
            <a:ext cx="4438232"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Insert Multiple Rows</a:t>
            </a:r>
            <a:endParaRPr lang="ru-KZ"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52CA66FE-9881-44A3-AFE9-BF0AF952FD7D}"/>
              </a:ext>
            </a:extLst>
          </p:cNvPr>
          <p:cNvSpPr/>
          <p:nvPr/>
        </p:nvSpPr>
        <p:spPr>
          <a:xfrm>
            <a:off x="133767" y="1650843"/>
            <a:ext cx="4438233" cy="5078313"/>
          </a:xfrm>
          <a:prstGeom prst="rect">
            <a:avLst/>
          </a:prstGeom>
          <a:ln w="38100">
            <a:solidFill>
              <a:srgbClr val="FFFF00"/>
            </a:solidFill>
          </a:ln>
        </p:spPr>
        <p:txBody>
          <a:bodyPr wrap="square">
            <a:spAutoFit/>
          </a:bodyPr>
          <a:lstStyle/>
          <a:p>
            <a:r>
              <a:rPr lang="en-US" sz="1200" dirty="0">
                <a:solidFill>
                  <a:schemeClr val="bg1"/>
                </a:solidFill>
                <a:latin typeface="Arial" panose="020B0604020202020204" pitchFamily="34" charset="0"/>
                <a:cs typeface="Arial" panose="020B0604020202020204" pitchFamily="34" charset="0"/>
              </a:rPr>
              <a:t>…</a:t>
            </a:r>
          </a:p>
          <a:p>
            <a:endParaRPr lang="en-US" sz="1200" dirty="0">
              <a:solidFill>
                <a:schemeClr val="bg1"/>
              </a:solidFill>
              <a:latin typeface="Arial" panose="020B0604020202020204" pitchFamily="34" charset="0"/>
              <a:cs typeface="Arial" panose="020B0604020202020204" pitchFamily="34" charset="0"/>
            </a:endParaRPr>
          </a:p>
          <a:p>
            <a:r>
              <a:rPr lang="en-US" sz="1200" dirty="0" err="1">
                <a:solidFill>
                  <a:schemeClr val="bg1"/>
                </a:solidFill>
                <a:latin typeface="Arial" panose="020B0604020202020204" pitchFamily="34" charset="0"/>
                <a:cs typeface="Arial" panose="020B0604020202020204" pitchFamily="34" charset="0"/>
              </a:rPr>
              <a:t>mycursor</a:t>
            </a:r>
            <a:r>
              <a:rPr lang="en-US" sz="1200" dirty="0">
                <a:solidFill>
                  <a:schemeClr val="bg1"/>
                </a:solidFill>
                <a:latin typeface="Arial" panose="020B0604020202020204" pitchFamily="34" charset="0"/>
                <a:cs typeface="Arial" panose="020B0604020202020204" pitchFamily="34" charset="0"/>
              </a:rPr>
              <a:t> = </a:t>
            </a:r>
            <a:r>
              <a:rPr lang="en-US" sz="1200" dirty="0" err="1">
                <a:solidFill>
                  <a:schemeClr val="bg1"/>
                </a:solidFill>
                <a:latin typeface="Arial" panose="020B0604020202020204" pitchFamily="34" charset="0"/>
                <a:cs typeface="Arial" panose="020B0604020202020204" pitchFamily="34" charset="0"/>
              </a:rPr>
              <a:t>mydb.cursor</a:t>
            </a:r>
            <a:r>
              <a:rPr lang="en-US" sz="1200" dirty="0">
                <a:solidFill>
                  <a:schemeClr val="bg1"/>
                </a:solidFill>
                <a:latin typeface="Arial" panose="020B0604020202020204" pitchFamily="34" charset="0"/>
                <a:cs typeface="Arial" panose="020B0604020202020204" pitchFamily="34" charset="0"/>
              </a:rPr>
              <a:t>()</a:t>
            </a:r>
          </a:p>
          <a:p>
            <a:endParaRPr lang="en-US" sz="1200" dirty="0">
              <a:solidFill>
                <a:schemeClr val="bg1"/>
              </a:solidFill>
              <a:latin typeface="Arial" panose="020B0604020202020204" pitchFamily="34" charset="0"/>
              <a:cs typeface="Arial" panose="020B0604020202020204" pitchFamily="34" charset="0"/>
            </a:endParaRPr>
          </a:p>
          <a:p>
            <a:r>
              <a:rPr lang="en-US" sz="1200" dirty="0" err="1">
                <a:solidFill>
                  <a:schemeClr val="bg1"/>
                </a:solidFill>
                <a:latin typeface="Arial" panose="020B0604020202020204" pitchFamily="34" charset="0"/>
                <a:cs typeface="Arial" panose="020B0604020202020204" pitchFamily="34" charset="0"/>
              </a:rPr>
              <a:t>sql</a:t>
            </a:r>
            <a:r>
              <a:rPr lang="en-US" sz="1200" dirty="0">
                <a:solidFill>
                  <a:schemeClr val="bg1"/>
                </a:solidFill>
                <a:latin typeface="Arial" panose="020B0604020202020204" pitchFamily="34" charset="0"/>
                <a:cs typeface="Arial" panose="020B0604020202020204" pitchFamily="34" charset="0"/>
              </a:rPr>
              <a:t> = "INSERT INTO customers (name, address) VALUES (%s, %s)"</a:t>
            </a:r>
          </a:p>
          <a:p>
            <a:r>
              <a:rPr lang="en-US" sz="1200" dirty="0" err="1">
                <a:solidFill>
                  <a:schemeClr val="bg1"/>
                </a:solidFill>
                <a:latin typeface="Arial" panose="020B0604020202020204" pitchFamily="34" charset="0"/>
                <a:cs typeface="Arial" panose="020B0604020202020204" pitchFamily="34" charset="0"/>
              </a:rPr>
              <a:t>val</a:t>
            </a:r>
            <a:r>
              <a:rPr lang="en-US" sz="1200" dirty="0">
                <a:solidFill>
                  <a:schemeClr val="bg1"/>
                </a:solidFill>
                <a:latin typeface="Arial" panose="020B0604020202020204" pitchFamily="34" charset="0"/>
                <a:cs typeface="Arial" panose="020B0604020202020204" pitchFamily="34" charset="0"/>
              </a:rPr>
              <a:t> = [</a:t>
            </a:r>
          </a:p>
          <a:p>
            <a:r>
              <a:rPr lang="en-US" sz="1200" dirty="0">
                <a:solidFill>
                  <a:schemeClr val="bg1"/>
                </a:solidFill>
                <a:latin typeface="Arial" panose="020B0604020202020204" pitchFamily="34" charset="0"/>
                <a:cs typeface="Arial" panose="020B0604020202020204" pitchFamily="34" charset="0"/>
              </a:rPr>
              <a:t>  ('Peter', '</a:t>
            </a:r>
            <a:r>
              <a:rPr lang="en-US" sz="1200" dirty="0" err="1">
                <a:solidFill>
                  <a:schemeClr val="bg1"/>
                </a:solidFill>
                <a:latin typeface="Arial" panose="020B0604020202020204" pitchFamily="34" charset="0"/>
                <a:cs typeface="Arial" panose="020B0604020202020204" pitchFamily="34" charset="0"/>
              </a:rPr>
              <a:t>Lowstreet</a:t>
            </a:r>
            <a:r>
              <a:rPr lang="en-US" sz="1200" dirty="0">
                <a:solidFill>
                  <a:schemeClr val="bg1"/>
                </a:solidFill>
                <a:latin typeface="Arial" panose="020B0604020202020204" pitchFamily="34" charset="0"/>
                <a:cs typeface="Arial" panose="020B0604020202020204" pitchFamily="34" charset="0"/>
              </a:rPr>
              <a:t> 4'),</a:t>
            </a:r>
          </a:p>
          <a:p>
            <a:r>
              <a:rPr lang="en-US" sz="1200" dirty="0">
                <a:solidFill>
                  <a:schemeClr val="bg1"/>
                </a:solidFill>
                <a:latin typeface="Arial" panose="020B0604020202020204" pitchFamily="34" charset="0"/>
                <a:cs typeface="Arial" panose="020B0604020202020204" pitchFamily="34" charset="0"/>
              </a:rPr>
              <a:t>  ('Amy', 'Apple </a:t>
            </a:r>
            <a:r>
              <a:rPr lang="en-US" sz="1200" dirty="0" err="1">
                <a:solidFill>
                  <a:schemeClr val="bg1"/>
                </a:solidFill>
                <a:latin typeface="Arial" panose="020B0604020202020204" pitchFamily="34" charset="0"/>
                <a:cs typeface="Arial" panose="020B0604020202020204" pitchFamily="34" charset="0"/>
              </a:rPr>
              <a:t>st</a:t>
            </a:r>
            <a:r>
              <a:rPr lang="en-US" sz="1200" dirty="0">
                <a:solidFill>
                  <a:schemeClr val="bg1"/>
                </a:solidFill>
                <a:latin typeface="Arial" panose="020B0604020202020204" pitchFamily="34" charset="0"/>
                <a:cs typeface="Arial" panose="020B0604020202020204" pitchFamily="34" charset="0"/>
              </a:rPr>
              <a:t> 652'),</a:t>
            </a:r>
          </a:p>
          <a:p>
            <a:r>
              <a:rPr lang="en-US" sz="1200" dirty="0">
                <a:solidFill>
                  <a:schemeClr val="bg1"/>
                </a:solidFill>
                <a:latin typeface="Arial" panose="020B0604020202020204" pitchFamily="34" charset="0"/>
                <a:cs typeface="Arial" panose="020B0604020202020204" pitchFamily="34" charset="0"/>
              </a:rPr>
              <a:t>  ('Hannah', 'Mountain 21'),</a:t>
            </a:r>
          </a:p>
          <a:p>
            <a:r>
              <a:rPr lang="en-US" sz="1200" dirty="0">
                <a:solidFill>
                  <a:schemeClr val="bg1"/>
                </a:solidFill>
                <a:latin typeface="Arial" panose="020B0604020202020204" pitchFamily="34" charset="0"/>
                <a:cs typeface="Arial" panose="020B0604020202020204" pitchFamily="34" charset="0"/>
              </a:rPr>
              <a:t>  ('Michael', 'Valley 345'),</a:t>
            </a:r>
          </a:p>
          <a:p>
            <a:r>
              <a:rPr lang="en-US" sz="1200" dirty="0">
                <a:solidFill>
                  <a:schemeClr val="bg1"/>
                </a:solidFill>
                <a:latin typeface="Arial" panose="020B0604020202020204" pitchFamily="34" charset="0"/>
                <a:cs typeface="Arial" panose="020B0604020202020204" pitchFamily="34" charset="0"/>
              </a:rPr>
              <a:t>  ('Sandy', 'Ocean </a:t>
            </a:r>
            <a:r>
              <a:rPr lang="en-US" sz="1200" dirty="0" err="1">
                <a:solidFill>
                  <a:schemeClr val="bg1"/>
                </a:solidFill>
                <a:latin typeface="Arial" panose="020B0604020202020204" pitchFamily="34" charset="0"/>
                <a:cs typeface="Arial" panose="020B0604020202020204" pitchFamily="34" charset="0"/>
              </a:rPr>
              <a:t>blvd</a:t>
            </a:r>
            <a:r>
              <a:rPr lang="en-US" sz="1200" dirty="0">
                <a:solidFill>
                  <a:schemeClr val="bg1"/>
                </a:solidFill>
                <a:latin typeface="Arial" panose="020B0604020202020204" pitchFamily="34" charset="0"/>
                <a:cs typeface="Arial" panose="020B0604020202020204" pitchFamily="34" charset="0"/>
              </a:rPr>
              <a:t> 2'),</a:t>
            </a:r>
          </a:p>
          <a:p>
            <a:r>
              <a:rPr lang="en-US" sz="1200" dirty="0">
                <a:solidFill>
                  <a:schemeClr val="bg1"/>
                </a:solidFill>
                <a:latin typeface="Arial" panose="020B0604020202020204" pitchFamily="34" charset="0"/>
                <a:cs typeface="Arial" panose="020B0604020202020204" pitchFamily="34" charset="0"/>
              </a:rPr>
              <a:t>  ('Betty', 'Green Grass 1'),</a:t>
            </a:r>
          </a:p>
          <a:p>
            <a:r>
              <a:rPr lang="en-US" sz="1200" dirty="0">
                <a:solidFill>
                  <a:schemeClr val="bg1"/>
                </a:solidFill>
                <a:latin typeface="Arial" panose="020B0604020202020204" pitchFamily="34" charset="0"/>
                <a:cs typeface="Arial" panose="020B0604020202020204" pitchFamily="34" charset="0"/>
              </a:rPr>
              <a:t>  ('Richard', 'Sky </a:t>
            </a:r>
            <a:r>
              <a:rPr lang="en-US" sz="1200" dirty="0" err="1">
                <a:solidFill>
                  <a:schemeClr val="bg1"/>
                </a:solidFill>
                <a:latin typeface="Arial" panose="020B0604020202020204" pitchFamily="34" charset="0"/>
                <a:cs typeface="Arial" panose="020B0604020202020204" pitchFamily="34" charset="0"/>
              </a:rPr>
              <a:t>st</a:t>
            </a:r>
            <a:r>
              <a:rPr lang="en-US" sz="1200" dirty="0">
                <a:solidFill>
                  <a:schemeClr val="bg1"/>
                </a:solidFill>
                <a:latin typeface="Arial" panose="020B0604020202020204" pitchFamily="34" charset="0"/>
                <a:cs typeface="Arial" panose="020B0604020202020204" pitchFamily="34" charset="0"/>
              </a:rPr>
              <a:t> 331'),</a:t>
            </a:r>
          </a:p>
          <a:p>
            <a:r>
              <a:rPr lang="en-US" sz="1200" dirty="0">
                <a:solidFill>
                  <a:schemeClr val="bg1"/>
                </a:solidFill>
                <a:latin typeface="Arial" panose="020B0604020202020204" pitchFamily="34" charset="0"/>
                <a:cs typeface="Arial" panose="020B0604020202020204" pitchFamily="34" charset="0"/>
              </a:rPr>
              <a:t>  ('Susan', 'One way 98'),</a:t>
            </a:r>
          </a:p>
          <a:p>
            <a:r>
              <a:rPr lang="en-US" sz="1200" dirty="0">
                <a:solidFill>
                  <a:schemeClr val="bg1"/>
                </a:solidFill>
                <a:latin typeface="Arial" panose="020B0604020202020204" pitchFamily="34" charset="0"/>
                <a:cs typeface="Arial" panose="020B0604020202020204" pitchFamily="34" charset="0"/>
              </a:rPr>
              <a:t>  ('Vicky', 'Yellow Garden 2'),</a:t>
            </a:r>
          </a:p>
          <a:p>
            <a:r>
              <a:rPr lang="en-US" sz="1200" dirty="0">
                <a:solidFill>
                  <a:schemeClr val="bg1"/>
                </a:solidFill>
                <a:latin typeface="Arial" panose="020B0604020202020204" pitchFamily="34" charset="0"/>
                <a:cs typeface="Arial" panose="020B0604020202020204" pitchFamily="34" charset="0"/>
              </a:rPr>
              <a:t>  ('Ben', 'Park Lane 38'),</a:t>
            </a:r>
          </a:p>
          <a:p>
            <a:r>
              <a:rPr lang="en-US" sz="1200" dirty="0">
                <a:solidFill>
                  <a:schemeClr val="bg1"/>
                </a:solidFill>
                <a:latin typeface="Arial" panose="020B0604020202020204" pitchFamily="34" charset="0"/>
                <a:cs typeface="Arial" panose="020B0604020202020204" pitchFamily="34" charset="0"/>
              </a:rPr>
              <a:t>  ('William', 'Central </a:t>
            </a:r>
            <a:r>
              <a:rPr lang="en-US" sz="1200" dirty="0" err="1">
                <a:solidFill>
                  <a:schemeClr val="bg1"/>
                </a:solidFill>
                <a:latin typeface="Arial" panose="020B0604020202020204" pitchFamily="34" charset="0"/>
                <a:cs typeface="Arial" panose="020B0604020202020204" pitchFamily="34" charset="0"/>
              </a:rPr>
              <a:t>st</a:t>
            </a:r>
            <a:r>
              <a:rPr lang="en-US" sz="1200" dirty="0">
                <a:solidFill>
                  <a:schemeClr val="bg1"/>
                </a:solidFill>
                <a:latin typeface="Arial" panose="020B0604020202020204" pitchFamily="34" charset="0"/>
                <a:cs typeface="Arial" panose="020B0604020202020204" pitchFamily="34" charset="0"/>
              </a:rPr>
              <a:t> 954'),</a:t>
            </a:r>
          </a:p>
          <a:p>
            <a:r>
              <a:rPr lang="en-US" sz="1200" dirty="0">
                <a:solidFill>
                  <a:schemeClr val="bg1"/>
                </a:solidFill>
                <a:latin typeface="Arial" panose="020B0604020202020204" pitchFamily="34" charset="0"/>
                <a:cs typeface="Arial" panose="020B0604020202020204" pitchFamily="34" charset="0"/>
              </a:rPr>
              <a:t>  ('Chuck', 'Main Road 989'),</a:t>
            </a:r>
          </a:p>
          <a:p>
            <a:r>
              <a:rPr lang="en-US" sz="1200" dirty="0">
                <a:solidFill>
                  <a:schemeClr val="bg1"/>
                </a:solidFill>
                <a:latin typeface="Arial" panose="020B0604020202020204" pitchFamily="34" charset="0"/>
                <a:cs typeface="Arial" panose="020B0604020202020204" pitchFamily="34" charset="0"/>
              </a:rPr>
              <a:t>  ('Viola', 'Sideway 1633')</a:t>
            </a:r>
          </a:p>
          <a:p>
            <a:r>
              <a:rPr lang="en-US" sz="1200" dirty="0">
                <a:solidFill>
                  <a:schemeClr val="bg1"/>
                </a:solidFill>
                <a:latin typeface="Arial" panose="020B0604020202020204" pitchFamily="34" charset="0"/>
                <a:cs typeface="Arial" panose="020B0604020202020204" pitchFamily="34" charset="0"/>
              </a:rPr>
              <a:t>]</a:t>
            </a:r>
          </a:p>
          <a:p>
            <a:endParaRPr lang="en-US" sz="1200" dirty="0">
              <a:solidFill>
                <a:schemeClr val="bg1"/>
              </a:solidFill>
              <a:latin typeface="Arial" panose="020B0604020202020204" pitchFamily="34" charset="0"/>
              <a:cs typeface="Arial" panose="020B0604020202020204" pitchFamily="34" charset="0"/>
            </a:endParaRPr>
          </a:p>
          <a:p>
            <a:r>
              <a:rPr lang="en-US" sz="1200" dirty="0" err="1">
                <a:solidFill>
                  <a:schemeClr val="bg1"/>
                </a:solidFill>
                <a:latin typeface="Arial" panose="020B0604020202020204" pitchFamily="34" charset="0"/>
                <a:cs typeface="Arial" panose="020B0604020202020204" pitchFamily="34" charset="0"/>
              </a:rPr>
              <a:t>mycursor.</a:t>
            </a:r>
            <a:r>
              <a:rPr lang="en-US" sz="1200" b="1" dirty="0" err="1">
                <a:solidFill>
                  <a:schemeClr val="bg1"/>
                </a:solidFill>
                <a:latin typeface="Arial" panose="020B0604020202020204" pitchFamily="34" charset="0"/>
                <a:cs typeface="Arial" panose="020B0604020202020204" pitchFamily="34" charset="0"/>
              </a:rPr>
              <a:t>executemany</a:t>
            </a:r>
            <a:r>
              <a:rPr lang="en-US" sz="1200" dirty="0">
                <a:solidFill>
                  <a:schemeClr val="bg1"/>
                </a:solidFill>
                <a:latin typeface="Arial" panose="020B0604020202020204" pitchFamily="34" charset="0"/>
                <a:cs typeface="Arial" panose="020B0604020202020204" pitchFamily="34" charset="0"/>
              </a:rPr>
              <a:t>(</a:t>
            </a:r>
            <a:r>
              <a:rPr lang="en-US" sz="1200" dirty="0" err="1">
                <a:solidFill>
                  <a:schemeClr val="bg1"/>
                </a:solidFill>
                <a:latin typeface="Arial" panose="020B0604020202020204" pitchFamily="34" charset="0"/>
                <a:cs typeface="Arial" panose="020B0604020202020204" pitchFamily="34" charset="0"/>
              </a:rPr>
              <a:t>sql</a:t>
            </a:r>
            <a:r>
              <a:rPr lang="en-US" sz="1200" dirty="0">
                <a:solidFill>
                  <a:schemeClr val="bg1"/>
                </a:solidFill>
                <a:latin typeface="Arial" panose="020B0604020202020204" pitchFamily="34" charset="0"/>
                <a:cs typeface="Arial" panose="020B0604020202020204" pitchFamily="34" charset="0"/>
              </a:rPr>
              <a:t>, </a:t>
            </a:r>
            <a:r>
              <a:rPr lang="en-US" sz="1200" dirty="0" err="1">
                <a:solidFill>
                  <a:schemeClr val="bg1"/>
                </a:solidFill>
                <a:latin typeface="Arial" panose="020B0604020202020204" pitchFamily="34" charset="0"/>
                <a:cs typeface="Arial" panose="020B0604020202020204" pitchFamily="34" charset="0"/>
              </a:rPr>
              <a:t>val</a:t>
            </a:r>
            <a:r>
              <a:rPr lang="en-US" sz="1200" dirty="0">
                <a:solidFill>
                  <a:schemeClr val="bg1"/>
                </a:solidFill>
                <a:latin typeface="Arial" panose="020B0604020202020204" pitchFamily="34" charset="0"/>
                <a:cs typeface="Arial" panose="020B0604020202020204" pitchFamily="34" charset="0"/>
              </a:rPr>
              <a:t>)</a:t>
            </a:r>
          </a:p>
          <a:p>
            <a:endParaRPr lang="en-US" sz="1200" dirty="0">
              <a:solidFill>
                <a:schemeClr val="bg1"/>
              </a:solidFill>
              <a:latin typeface="Arial" panose="020B0604020202020204" pitchFamily="34" charset="0"/>
              <a:cs typeface="Arial" panose="020B0604020202020204" pitchFamily="34" charset="0"/>
            </a:endParaRPr>
          </a:p>
          <a:p>
            <a:r>
              <a:rPr lang="en-US" sz="1200" dirty="0" err="1">
                <a:solidFill>
                  <a:schemeClr val="bg1"/>
                </a:solidFill>
                <a:latin typeface="Arial" panose="020B0604020202020204" pitchFamily="34" charset="0"/>
                <a:cs typeface="Arial" panose="020B0604020202020204" pitchFamily="34" charset="0"/>
              </a:rPr>
              <a:t>mydb.commit</a:t>
            </a:r>
            <a:r>
              <a:rPr lang="en-US" sz="1200" dirty="0">
                <a:solidFill>
                  <a:schemeClr val="bg1"/>
                </a:solidFill>
                <a:latin typeface="Arial" panose="020B0604020202020204" pitchFamily="34" charset="0"/>
                <a:cs typeface="Arial" panose="020B0604020202020204" pitchFamily="34" charset="0"/>
              </a:rPr>
              <a:t>()</a:t>
            </a:r>
          </a:p>
          <a:p>
            <a:endParaRPr lang="en-US" sz="1200" dirty="0">
              <a:solidFill>
                <a:schemeClr val="bg1"/>
              </a:solidFill>
              <a:latin typeface="Arial" panose="020B0604020202020204" pitchFamily="34" charset="0"/>
              <a:cs typeface="Arial" panose="020B0604020202020204" pitchFamily="34" charset="0"/>
            </a:endParaRPr>
          </a:p>
          <a:p>
            <a:r>
              <a:rPr lang="en-US" sz="1200" dirty="0">
                <a:solidFill>
                  <a:schemeClr val="bg1"/>
                </a:solidFill>
                <a:latin typeface="Arial" panose="020B0604020202020204" pitchFamily="34" charset="0"/>
                <a:cs typeface="Arial" panose="020B0604020202020204" pitchFamily="34" charset="0"/>
              </a:rPr>
              <a:t>print(</a:t>
            </a:r>
            <a:r>
              <a:rPr lang="en-US" sz="1200" dirty="0" err="1">
                <a:solidFill>
                  <a:schemeClr val="bg1"/>
                </a:solidFill>
                <a:latin typeface="Arial" panose="020B0604020202020204" pitchFamily="34" charset="0"/>
                <a:cs typeface="Arial" panose="020B0604020202020204" pitchFamily="34" charset="0"/>
              </a:rPr>
              <a:t>mycursor.rowcount</a:t>
            </a:r>
            <a:r>
              <a:rPr lang="en-US" sz="1200" dirty="0">
                <a:solidFill>
                  <a:schemeClr val="bg1"/>
                </a:solidFill>
                <a:latin typeface="Arial" panose="020B0604020202020204" pitchFamily="34" charset="0"/>
                <a:cs typeface="Arial" panose="020B0604020202020204" pitchFamily="34" charset="0"/>
              </a:rPr>
              <a:t>, "was inserted.")</a:t>
            </a:r>
            <a:endParaRPr lang="ru-KZ" sz="1200" dirty="0">
              <a:solidFill>
                <a:schemeClr val="bg1"/>
              </a:solidFill>
              <a:latin typeface="Arial" panose="020B0604020202020204" pitchFamily="34" charset="0"/>
              <a:cs typeface="Arial" panose="020B0604020202020204" pitchFamily="34" charset="0"/>
            </a:endParaRPr>
          </a:p>
        </p:txBody>
      </p:sp>
      <p:sp>
        <p:nvSpPr>
          <p:cNvPr id="7" name="Прямоугольник 6">
            <a:extLst>
              <a:ext uri="{FF2B5EF4-FFF2-40B4-BE49-F238E27FC236}">
                <a16:creationId xmlns:a16="http://schemas.microsoft.com/office/drawing/2014/main" id="{FDA0DCC2-A0D3-46BD-B56D-0FAA3034E843}"/>
              </a:ext>
            </a:extLst>
          </p:cNvPr>
          <p:cNvSpPr/>
          <p:nvPr/>
        </p:nvSpPr>
        <p:spPr>
          <a:xfrm>
            <a:off x="4815069" y="1210604"/>
            <a:ext cx="4195164"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Get Inserted ID</a:t>
            </a:r>
            <a:endParaRPr lang="ru-KZ" dirty="0">
              <a:solidFill>
                <a:schemeClr val="bg1"/>
              </a:solidFill>
              <a:latin typeface="Arial" panose="020B0604020202020204" pitchFamily="34" charset="0"/>
              <a:cs typeface="Arial" panose="020B0604020202020204" pitchFamily="34" charset="0"/>
            </a:endParaRPr>
          </a:p>
        </p:txBody>
      </p:sp>
      <p:sp>
        <p:nvSpPr>
          <p:cNvPr id="8" name="Прямоугольник 7">
            <a:extLst>
              <a:ext uri="{FF2B5EF4-FFF2-40B4-BE49-F238E27FC236}">
                <a16:creationId xmlns:a16="http://schemas.microsoft.com/office/drawing/2014/main" id="{4E520156-C4EA-42C7-B6BF-AC5E339B88ED}"/>
              </a:ext>
            </a:extLst>
          </p:cNvPr>
          <p:cNvSpPr/>
          <p:nvPr/>
        </p:nvSpPr>
        <p:spPr>
          <a:xfrm>
            <a:off x="4815068" y="1650843"/>
            <a:ext cx="4195165" cy="4185761"/>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 </a:t>
            </a:r>
            <a:r>
              <a:rPr lang="en-US" sz="1400" dirty="0" err="1">
                <a:solidFill>
                  <a:schemeClr val="bg1"/>
                </a:solidFill>
                <a:latin typeface="Arial" panose="020B0604020202020204" pitchFamily="34" charset="0"/>
                <a:cs typeface="Arial" panose="020B0604020202020204" pitchFamily="34" charset="0"/>
              </a:rPr>
              <a:t>mysql.connector</a:t>
            </a:r>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mysql.connector.connect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host="localhost",</a:t>
            </a:r>
          </a:p>
          <a:p>
            <a:r>
              <a:rPr lang="en-US" sz="1400" dirty="0">
                <a:solidFill>
                  <a:schemeClr val="bg1"/>
                </a:solidFill>
                <a:latin typeface="Arial" panose="020B0604020202020204" pitchFamily="34" charset="0"/>
                <a:cs typeface="Arial" panose="020B0604020202020204" pitchFamily="34" charset="0"/>
              </a:rPr>
              <a:t>  user="</a:t>
            </a:r>
            <a:r>
              <a:rPr lang="en-US" sz="1400" dirty="0" err="1">
                <a:solidFill>
                  <a:schemeClr val="bg1"/>
                </a:solidFill>
                <a:latin typeface="Arial" panose="020B0604020202020204" pitchFamily="34" charset="0"/>
                <a:cs typeface="Arial" panose="020B0604020202020204" pitchFamily="34" charset="0"/>
              </a:rPr>
              <a:t>yourusername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password="</a:t>
            </a:r>
            <a:r>
              <a:rPr lang="en-US" sz="1400" dirty="0" err="1">
                <a:solidFill>
                  <a:schemeClr val="bg1"/>
                </a:solidFill>
                <a:latin typeface="Arial" panose="020B0604020202020204" pitchFamily="34" charset="0"/>
                <a:cs typeface="Arial" panose="020B0604020202020204" pitchFamily="34" charset="0"/>
              </a:rPr>
              <a:t>yourpassword</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database="</a:t>
            </a:r>
            <a:r>
              <a:rPr lang="en-US" sz="1400" dirty="0" err="1">
                <a:solidFill>
                  <a:schemeClr val="bg1"/>
                </a:solidFill>
                <a:latin typeface="Arial" panose="020B0604020202020204" pitchFamily="34" charset="0"/>
                <a:cs typeface="Arial" panose="020B0604020202020204" pitchFamily="34" charset="0"/>
              </a:rPr>
              <a:t>mydatabase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mydb.cursor</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sql</a:t>
            </a:r>
            <a:r>
              <a:rPr lang="en-US" sz="1400" dirty="0">
                <a:solidFill>
                  <a:schemeClr val="bg1"/>
                </a:solidFill>
                <a:latin typeface="Arial" panose="020B0604020202020204" pitchFamily="34" charset="0"/>
                <a:cs typeface="Arial" panose="020B0604020202020204" pitchFamily="34" charset="0"/>
              </a:rPr>
              <a:t> = "INSERT INTO customers (name, address) VALUES (%s, %s)"</a:t>
            </a:r>
          </a:p>
          <a:p>
            <a:r>
              <a:rPr lang="en-US" sz="1400" dirty="0" err="1">
                <a:solidFill>
                  <a:schemeClr val="bg1"/>
                </a:solidFill>
                <a:latin typeface="Arial" panose="020B0604020202020204" pitchFamily="34" charset="0"/>
                <a:cs typeface="Arial" panose="020B0604020202020204" pitchFamily="34" charset="0"/>
              </a:rPr>
              <a:t>val</a:t>
            </a:r>
            <a:r>
              <a:rPr lang="en-US" sz="1400" dirty="0">
                <a:solidFill>
                  <a:schemeClr val="bg1"/>
                </a:solidFill>
                <a:latin typeface="Arial" panose="020B0604020202020204" pitchFamily="34" charset="0"/>
                <a:cs typeface="Arial" panose="020B0604020202020204" pitchFamily="34" charset="0"/>
              </a:rPr>
              <a:t> = ("Michelle", "Blue Village")</a:t>
            </a:r>
          </a:p>
          <a:p>
            <a:r>
              <a:rPr lang="en-US" sz="1400" dirty="0" err="1">
                <a:solidFill>
                  <a:schemeClr val="bg1"/>
                </a:solidFill>
                <a:latin typeface="Arial" panose="020B0604020202020204" pitchFamily="34" charset="0"/>
                <a:cs typeface="Arial" panose="020B0604020202020204" pitchFamily="34" charset="0"/>
              </a:rPr>
              <a:t>mycursor.execute</a:t>
            </a:r>
            <a:r>
              <a:rPr lang="en-US" sz="1400" dirty="0">
                <a:solidFill>
                  <a:schemeClr val="bg1"/>
                </a:solidFill>
                <a:latin typeface="Arial" panose="020B0604020202020204" pitchFamily="34" charset="0"/>
                <a:cs typeface="Arial" panose="020B0604020202020204" pitchFamily="34" charset="0"/>
              </a:rPr>
              <a:t>(</a:t>
            </a:r>
            <a:r>
              <a:rPr lang="en-US" sz="1400" dirty="0" err="1">
                <a:solidFill>
                  <a:schemeClr val="bg1"/>
                </a:solidFill>
                <a:latin typeface="Arial" panose="020B0604020202020204" pitchFamily="34" charset="0"/>
                <a:cs typeface="Arial" panose="020B0604020202020204" pitchFamily="34" charset="0"/>
              </a:rPr>
              <a:t>sql</a:t>
            </a:r>
            <a:r>
              <a:rPr lang="en-US" sz="1400" dirty="0">
                <a:solidFill>
                  <a:schemeClr val="bg1"/>
                </a:solidFill>
                <a:latin typeface="Arial" panose="020B0604020202020204" pitchFamily="34" charset="0"/>
                <a:cs typeface="Arial" panose="020B0604020202020204" pitchFamily="34" charset="0"/>
              </a:rPr>
              <a:t>, </a:t>
            </a:r>
            <a:r>
              <a:rPr lang="en-US" sz="1400" dirty="0" err="1">
                <a:solidFill>
                  <a:schemeClr val="bg1"/>
                </a:solidFill>
                <a:latin typeface="Arial" panose="020B0604020202020204" pitchFamily="34" charset="0"/>
                <a:cs typeface="Arial" panose="020B0604020202020204" pitchFamily="34" charset="0"/>
              </a:rPr>
              <a:t>val</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mydb.commit</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print("1 record inserted, ID:", </a:t>
            </a:r>
            <a:r>
              <a:rPr lang="en-US" sz="1400" dirty="0" err="1">
                <a:solidFill>
                  <a:schemeClr val="bg1"/>
                </a:solidFill>
                <a:latin typeface="Arial" panose="020B0604020202020204" pitchFamily="34" charset="0"/>
                <a:cs typeface="Arial" panose="020B0604020202020204" pitchFamily="34" charset="0"/>
              </a:rPr>
              <a:t>mycursor.lastrowid</a:t>
            </a:r>
            <a:r>
              <a:rPr lang="en-US" sz="1400" dirty="0">
                <a:solidFill>
                  <a:schemeClr val="bg1"/>
                </a:solidFill>
                <a:latin typeface="Arial" panose="020B0604020202020204" pitchFamily="34" charset="0"/>
                <a:cs typeface="Arial" panose="020B0604020202020204" pitchFamily="34" charset="0"/>
              </a:rPr>
              <a:t>)</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7468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34C812F-23DD-4AE5-B357-3CD1751749CD}"/>
              </a:ext>
            </a:extLst>
          </p:cNvPr>
          <p:cNvSpPr/>
          <p:nvPr/>
        </p:nvSpPr>
        <p:spPr>
          <a:xfrm>
            <a:off x="1" y="682425"/>
            <a:ext cx="9144000" cy="461665"/>
          </a:xfrm>
          <a:prstGeom prst="rect">
            <a:avLst/>
          </a:prstGeom>
        </p:spPr>
        <p:txBody>
          <a:bodyPr wrap="square">
            <a:spAutoFit/>
          </a:bodyPr>
          <a:lstStyle/>
          <a:p>
            <a:pPr algn="ctr"/>
            <a:r>
              <a:rPr lang="en-US" sz="2400" b="1" dirty="0">
                <a:solidFill>
                  <a:srgbClr val="FFFF00"/>
                </a:solidFill>
                <a:latin typeface="Arial" panose="020B0604020202020204" pitchFamily="34" charset="0"/>
                <a:cs typeface="Arial" panose="020B0604020202020204" pitchFamily="34" charset="0"/>
              </a:rPr>
              <a:t>Python MySQL Select From</a:t>
            </a:r>
            <a:endParaRPr lang="ru-KZ" sz="2400" b="1" dirty="0">
              <a:solidFill>
                <a:srgbClr val="FFFF00"/>
              </a:solidFill>
              <a:latin typeface="Arial" panose="020B0604020202020204" pitchFamily="34" charset="0"/>
              <a:cs typeface="Arial" panose="020B0604020202020204" pitchFamily="34" charset="0"/>
            </a:endParaRPr>
          </a:p>
        </p:txBody>
      </p:sp>
      <p:sp>
        <p:nvSpPr>
          <p:cNvPr id="3" name="Прямоугольник 2">
            <a:extLst>
              <a:ext uri="{FF2B5EF4-FFF2-40B4-BE49-F238E27FC236}">
                <a16:creationId xmlns:a16="http://schemas.microsoft.com/office/drawing/2014/main" id="{FB6121DE-F1F2-4AD0-AC03-7BAB479CBC2C}"/>
              </a:ext>
            </a:extLst>
          </p:cNvPr>
          <p:cNvSpPr/>
          <p:nvPr/>
        </p:nvSpPr>
        <p:spPr>
          <a:xfrm>
            <a:off x="149240" y="1148800"/>
            <a:ext cx="4217688"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Select From a Table</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CC3F197A-F78D-4B44-A391-26F5E73CD45F}"/>
              </a:ext>
            </a:extLst>
          </p:cNvPr>
          <p:cNvSpPr/>
          <p:nvPr/>
        </p:nvSpPr>
        <p:spPr>
          <a:xfrm>
            <a:off x="149240" y="1631167"/>
            <a:ext cx="4217689" cy="5078313"/>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database="</a:t>
            </a:r>
            <a:r>
              <a:rPr lang="en-US"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a:t>
            </a:r>
            <a:r>
              <a:rPr lang="en-US" b="1" dirty="0">
                <a:solidFill>
                  <a:schemeClr val="bg1"/>
                </a:solidFill>
                <a:latin typeface="Arial" panose="020B0604020202020204" pitchFamily="34" charset="0"/>
                <a:cs typeface="Arial" panose="020B0604020202020204" pitchFamily="34" charset="0"/>
              </a:rPr>
              <a:t>SELECT</a:t>
            </a:r>
            <a:r>
              <a:rPr lang="en-US" dirty="0">
                <a:solidFill>
                  <a:schemeClr val="bg1"/>
                </a:solidFill>
                <a:latin typeface="Arial" panose="020B0604020202020204" pitchFamily="34" charset="0"/>
                <a:cs typeface="Arial" panose="020B0604020202020204" pitchFamily="34" charset="0"/>
              </a:rPr>
              <a:t> * FROM customers")</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myresult</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mycursor.fetchall</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for x in </a:t>
            </a:r>
            <a:r>
              <a:rPr lang="en-US" dirty="0" err="1">
                <a:solidFill>
                  <a:schemeClr val="bg1"/>
                </a:solidFill>
                <a:latin typeface="Arial" panose="020B0604020202020204" pitchFamily="34" charset="0"/>
                <a:cs typeface="Arial" panose="020B0604020202020204" pitchFamily="34" charset="0"/>
              </a:rPr>
              <a:t>myresult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print(x)</a:t>
            </a:r>
            <a:endParaRPr lang="ru-KZ"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4BA0409E-2817-4CF9-A118-598E3C51AF8A}"/>
              </a:ext>
            </a:extLst>
          </p:cNvPr>
          <p:cNvSpPr/>
          <p:nvPr/>
        </p:nvSpPr>
        <p:spPr>
          <a:xfrm>
            <a:off x="4366928" y="1132495"/>
            <a:ext cx="4534214"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Selecting Columns</a:t>
            </a:r>
            <a:endParaRPr lang="ru-KZ"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34A8F3A2-A9DC-44B6-80C7-AABABF664887}"/>
              </a:ext>
            </a:extLst>
          </p:cNvPr>
          <p:cNvSpPr/>
          <p:nvPr/>
        </p:nvSpPr>
        <p:spPr>
          <a:xfrm>
            <a:off x="4460546" y="1631167"/>
            <a:ext cx="4534214" cy="5078313"/>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database="</a:t>
            </a:r>
            <a:r>
              <a:rPr lang="en-US"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("SELECT name, address FROM customers")</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myresult</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mycursor.fetchall</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for x in </a:t>
            </a:r>
            <a:r>
              <a:rPr lang="en-US" dirty="0" err="1">
                <a:solidFill>
                  <a:schemeClr val="bg1"/>
                </a:solidFill>
                <a:latin typeface="Arial" panose="020B0604020202020204" pitchFamily="34" charset="0"/>
                <a:cs typeface="Arial" panose="020B0604020202020204" pitchFamily="34" charset="0"/>
              </a:rPr>
              <a:t>myresult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print(x)</a:t>
            </a:r>
            <a:endParaRPr lang="ru-KZ"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2997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026C7D27-D584-42EE-8CA7-AD229DB46A27}"/>
              </a:ext>
            </a:extLst>
          </p:cNvPr>
          <p:cNvSpPr/>
          <p:nvPr/>
        </p:nvSpPr>
        <p:spPr>
          <a:xfrm>
            <a:off x="0" y="690118"/>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Order By</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192242DB-06AB-4BE3-A782-5A107D7A16F3}"/>
              </a:ext>
            </a:extLst>
          </p:cNvPr>
          <p:cNvSpPr/>
          <p:nvPr/>
        </p:nvSpPr>
        <p:spPr>
          <a:xfrm>
            <a:off x="81629" y="1982121"/>
            <a:ext cx="4282027" cy="4401205"/>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 </a:t>
            </a:r>
            <a:r>
              <a:rPr lang="en-US" sz="1400" dirty="0" err="1">
                <a:solidFill>
                  <a:schemeClr val="bg1"/>
                </a:solidFill>
                <a:latin typeface="Arial" panose="020B0604020202020204" pitchFamily="34" charset="0"/>
                <a:cs typeface="Arial" panose="020B0604020202020204" pitchFamily="34" charset="0"/>
              </a:rPr>
              <a:t>mysql.connector</a:t>
            </a:r>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mysql.connector.connect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host="localhost",</a:t>
            </a:r>
          </a:p>
          <a:p>
            <a:r>
              <a:rPr lang="en-US" sz="1400" dirty="0">
                <a:solidFill>
                  <a:schemeClr val="bg1"/>
                </a:solidFill>
                <a:latin typeface="Arial" panose="020B0604020202020204" pitchFamily="34" charset="0"/>
                <a:cs typeface="Arial" panose="020B0604020202020204" pitchFamily="34" charset="0"/>
              </a:rPr>
              <a:t>  user="</a:t>
            </a:r>
            <a:r>
              <a:rPr lang="en-US" sz="1400" dirty="0" err="1">
                <a:solidFill>
                  <a:schemeClr val="bg1"/>
                </a:solidFill>
                <a:latin typeface="Arial" panose="020B0604020202020204" pitchFamily="34" charset="0"/>
                <a:cs typeface="Arial" panose="020B0604020202020204" pitchFamily="34" charset="0"/>
              </a:rPr>
              <a:t>yourusername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password="</a:t>
            </a:r>
            <a:r>
              <a:rPr lang="en-US" sz="1400" dirty="0" err="1">
                <a:solidFill>
                  <a:schemeClr val="bg1"/>
                </a:solidFill>
                <a:latin typeface="Arial" panose="020B0604020202020204" pitchFamily="34" charset="0"/>
                <a:cs typeface="Arial" panose="020B0604020202020204" pitchFamily="34" charset="0"/>
              </a:rPr>
              <a:t>yourpassword</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database="</a:t>
            </a:r>
            <a:r>
              <a:rPr lang="en-US" sz="1400" dirty="0" err="1">
                <a:solidFill>
                  <a:schemeClr val="bg1"/>
                </a:solidFill>
                <a:latin typeface="Arial" panose="020B0604020202020204" pitchFamily="34" charset="0"/>
                <a:cs typeface="Arial" panose="020B0604020202020204" pitchFamily="34" charset="0"/>
              </a:rPr>
              <a:t>mydatabase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mydb.cursor</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sql</a:t>
            </a:r>
            <a:r>
              <a:rPr lang="en-US" sz="1400" dirty="0">
                <a:solidFill>
                  <a:schemeClr val="bg1"/>
                </a:solidFill>
                <a:latin typeface="Arial" panose="020B0604020202020204" pitchFamily="34" charset="0"/>
                <a:cs typeface="Arial" panose="020B0604020202020204" pitchFamily="34" charset="0"/>
              </a:rPr>
              <a:t> = "SELECT * FROM customers </a:t>
            </a:r>
            <a:r>
              <a:rPr lang="en-US" sz="1400" b="1" dirty="0">
                <a:solidFill>
                  <a:schemeClr val="bg1"/>
                </a:solidFill>
                <a:latin typeface="Arial" panose="020B0604020202020204" pitchFamily="34" charset="0"/>
                <a:cs typeface="Arial" panose="020B0604020202020204" pitchFamily="34" charset="0"/>
              </a:rPr>
              <a:t>ORDER BY</a:t>
            </a:r>
            <a:r>
              <a:rPr lang="en-US" sz="1400" dirty="0">
                <a:solidFill>
                  <a:schemeClr val="bg1"/>
                </a:solidFill>
                <a:latin typeface="Arial" panose="020B0604020202020204" pitchFamily="34" charset="0"/>
                <a:cs typeface="Arial" panose="020B0604020202020204" pitchFamily="34" charset="0"/>
              </a:rPr>
              <a:t> name"</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mycursor.execute</a:t>
            </a:r>
            <a:r>
              <a:rPr lang="en-US" sz="1400" dirty="0">
                <a:solidFill>
                  <a:schemeClr val="bg1"/>
                </a:solidFill>
                <a:latin typeface="Arial" panose="020B0604020202020204" pitchFamily="34" charset="0"/>
                <a:cs typeface="Arial" panose="020B0604020202020204" pitchFamily="34" charset="0"/>
              </a:rPr>
              <a:t>(</a:t>
            </a:r>
            <a:r>
              <a:rPr lang="en-US" sz="1400" dirty="0" err="1">
                <a:solidFill>
                  <a:schemeClr val="bg1"/>
                </a:solidFill>
                <a:latin typeface="Arial" panose="020B0604020202020204" pitchFamily="34" charset="0"/>
                <a:cs typeface="Arial" panose="020B0604020202020204" pitchFamily="34" charset="0"/>
              </a:rPr>
              <a:t>sql</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myresult</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mycursor.fetchall</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for x in </a:t>
            </a:r>
            <a:r>
              <a:rPr lang="en-US" sz="1400" dirty="0" err="1">
                <a:solidFill>
                  <a:schemeClr val="bg1"/>
                </a:solidFill>
                <a:latin typeface="Arial" panose="020B0604020202020204" pitchFamily="34" charset="0"/>
                <a:cs typeface="Arial" panose="020B0604020202020204" pitchFamily="34" charset="0"/>
              </a:rPr>
              <a:t>myresult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print(x)</a:t>
            </a:r>
            <a:endParaRPr lang="ru-KZ" sz="1400"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A50B06ED-DBD0-4FC5-AB8F-7031165330E0}"/>
              </a:ext>
            </a:extLst>
          </p:cNvPr>
          <p:cNvSpPr/>
          <p:nvPr/>
        </p:nvSpPr>
        <p:spPr>
          <a:xfrm>
            <a:off x="81627" y="1352238"/>
            <a:ext cx="4282027"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Sort the Result</a:t>
            </a:r>
            <a:endParaRPr lang="ru-KZ" dirty="0">
              <a:solidFill>
                <a:schemeClr val="bg1"/>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1DB6454C-80A6-4C74-A00C-625CC9DC3DA2}"/>
              </a:ext>
            </a:extLst>
          </p:cNvPr>
          <p:cNvSpPr/>
          <p:nvPr/>
        </p:nvSpPr>
        <p:spPr>
          <a:xfrm>
            <a:off x="4780347" y="1352238"/>
            <a:ext cx="4166883"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ORDER BY DESC</a:t>
            </a:r>
            <a:endParaRPr lang="ru-KZ" dirty="0">
              <a:solidFill>
                <a:schemeClr val="bg1"/>
              </a:solidFill>
              <a:latin typeface="Arial" panose="020B0604020202020204" pitchFamily="34" charset="0"/>
              <a:cs typeface="Arial" panose="020B0604020202020204" pitchFamily="34" charset="0"/>
            </a:endParaRPr>
          </a:p>
        </p:txBody>
      </p:sp>
      <p:sp>
        <p:nvSpPr>
          <p:cNvPr id="6" name="Прямоугольник 5">
            <a:extLst>
              <a:ext uri="{FF2B5EF4-FFF2-40B4-BE49-F238E27FC236}">
                <a16:creationId xmlns:a16="http://schemas.microsoft.com/office/drawing/2014/main" id="{4A21D890-FC89-4C0A-A8FA-826D55155D46}"/>
              </a:ext>
            </a:extLst>
          </p:cNvPr>
          <p:cNvSpPr/>
          <p:nvPr/>
        </p:nvSpPr>
        <p:spPr>
          <a:xfrm>
            <a:off x="4780347" y="1980614"/>
            <a:ext cx="4166884" cy="4401205"/>
          </a:xfrm>
          <a:prstGeom prst="rect">
            <a:avLst/>
          </a:prstGeom>
          <a:ln w="38100">
            <a:solidFill>
              <a:srgbClr val="FFFF00"/>
            </a:solidFill>
          </a:ln>
        </p:spPr>
        <p:txBody>
          <a:bodyPr wrap="square">
            <a:spAutoFit/>
          </a:bodyPr>
          <a:lstStyle/>
          <a:p>
            <a:r>
              <a:rPr lang="en-US" sz="1400" dirty="0">
                <a:solidFill>
                  <a:schemeClr val="bg1"/>
                </a:solidFill>
                <a:latin typeface="Arial" panose="020B0604020202020204" pitchFamily="34" charset="0"/>
                <a:cs typeface="Arial" panose="020B0604020202020204" pitchFamily="34" charset="0"/>
              </a:rPr>
              <a:t>import </a:t>
            </a:r>
            <a:r>
              <a:rPr lang="en-US" sz="1400" dirty="0" err="1">
                <a:solidFill>
                  <a:schemeClr val="bg1"/>
                </a:solidFill>
                <a:latin typeface="Arial" panose="020B0604020202020204" pitchFamily="34" charset="0"/>
                <a:cs typeface="Arial" panose="020B0604020202020204" pitchFamily="34" charset="0"/>
              </a:rPr>
              <a:t>mysql.connector</a:t>
            </a:r>
            <a:endParaRPr lang="en-US" sz="1400" dirty="0">
              <a:solidFill>
                <a:schemeClr val="bg1"/>
              </a:solidFill>
              <a:latin typeface="Arial" panose="020B0604020202020204" pitchFamily="34" charset="0"/>
              <a:cs typeface="Arial" panose="020B0604020202020204" pitchFamily="34" charset="0"/>
            </a:endParaRP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mydb</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mysql.connector.connect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host="localhost",</a:t>
            </a:r>
          </a:p>
          <a:p>
            <a:r>
              <a:rPr lang="en-US" sz="1400" dirty="0">
                <a:solidFill>
                  <a:schemeClr val="bg1"/>
                </a:solidFill>
                <a:latin typeface="Arial" panose="020B0604020202020204" pitchFamily="34" charset="0"/>
                <a:cs typeface="Arial" panose="020B0604020202020204" pitchFamily="34" charset="0"/>
              </a:rPr>
              <a:t>  user="</a:t>
            </a:r>
            <a:r>
              <a:rPr lang="en-US" sz="1400" dirty="0" err="1">
                <a:solidFill>
                  <a:schemeClr val="bg1"/>
                </a:solidFill>
                <a:latin typeface="Arial" panose="020B0604020202020204" pitchFamily="34" charset="0"/>
                <a:cs typeface="Arial" panose="020B0604020202020204" pitchFamily="34" charset="0"/>
              </a:rPr>
              <a:t>yourusername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password="</a:t>
            </a:r>
            <a:r>
              <a:rPr lang="en-US" sz="1400" dirty="0" err="1">
                <a:solidFill>
                  <a:schemeClr val="bg1"/>
                </a:solidFill>
                <a:latin typeface="Arial" panose="020B0604020202020204" pitchFamily="34" charset="0"/>
                <a:cs typeface="Arial" panose="020B0604020202020204" pitchFamily="34" charset="0"/>
              </a:rPr>
              <a:t>yourpassword</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database="</a:t>
            </a:r>
            <a:r>
              <a:rPr lang="en-US" sz="1400" dirty="0" err="1">
                <a:solidFill>
                  <a:schemeClr val="bg1"/>
                </a:solidFill>
                <a:latin typeface="Arial" panose="020B0604020202020204" pitchFamily="34" charset="0"/>
                <a:cs typeface="Arial" panose="020B0604020202020204" pitchFamily="34" charset="0"/>
              </a:rPr>
              <a:t>mydatabase</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mydb.cursor</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sql</a:t>
            </a:r>
            <a:r>
              <a:rPr lang="en-US" sz="1400" dirty="0">
                <a:solidFill>
                  <a:schemeClr val="bg1"/>
                </a:solidFill>
                <a:latin typeface="Arial" panose="020B0604020202020204" pitchFamily="34" charset="0"/>
                <a:cs typeface="Arial" panose="020B0604020202020204" pitchFamily="34" charset="0"/>
              </a:rPr>
              <a:t> = "SELECT * FROM customers </a:t>
            </a:r>
            <a:r>
              <a:rPr lang="en-US" sz="1400" b="1" dirty="0">
                <a:solidFill>
                  <a:schemeClr val="bg1"/>
                </a:solidFill>
                <a:latin typeface="Arial" panose="020B0604020202020204" pitchFamily="34" charset="0"/>
                <a:cs typeface="Arial" panose="020B0604020202020204" pitchFamily="34" charset="0"/>
              </a:rPr>
              <a:t>ORDER BY</a:t>
            </a:r>
            <a:r>
              <a:rPr lang="en-US" sz="1400" dirty="0">
                <a:solidFill>
                  <a:schemeClr val="bg1"/>
                </a:solidFill>
                <a:latin typeface="Arial" panose="020B0604020202020204" pitchFamily="34" charset="0"/>
                <a:cs typeface="Arial" panose="020B0604020202020204" pitchFamily="34" charset="0"/>
              </a:rPr>
              <a:t> name </a:t>
            </a:r>
            <a:r>
              <a:rPr lang="en-US" sz="1400" b="1" dirty="0">
                <a:solidFill>
                  <a:schemeClr val="bg1"/>
                </a:solidFill>
                <a:latin typeface="Arial" panose="020B0604020202020204" pitchFamily="34" charset="0"/>
                <a:cs typeface="Arial" panose="020B0604020202020204" pitchFamily="34" charset="0"/>
              </a:rPr>
              <a:t>DESC</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mycursor.execute</a:t>
            </a:r>
            <a:r>
              <a:rPr lang="en-US" sz="1400" dirty="0">
                <a:solidFill>
                  <a:schemeClr val="bg1"/>
                </a:solidFill>
                <a:latin typeface="Arial" panose="020B0604020202020204" pitchFamily="34" charset="0"/>
                <a:cs typeface="Arial" panose="020B0604020202020204" pitchFamily="34" charset="0"/>
              </a:rPr>
              <a:t>(</a:t>
            </a:r>
            <a:r>
              <a:rPr lang="en-US" sz="1400" dirty="0" err="1">
                <a:solidFill>
                  <a:schemeClr val="bg1"/>
                </a:solidFill>
                <a:latin typeface="Arial" panose="020B0604020202020204" pitchFamily="34" charset="0"/>
                <a:cs typeface="Arial" panose="020B0604020202020204" pitchFamily="34" charset="0"/>
              </a:rPr>
              <a:t>sql</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err="1">
                <a:solidFill>
                  <a:schemeClr val="bg1"/>
                </a:solidFill>
                <a:latin typeface="Arial" panose="020B0604020202020204" pitchFamily="34" charset="0"/>
                <a:cs typeface="Arial" panose="020B0604020202020204" pitchFamily="34" charset="0"/>
              </a:rPr>
              <a:t>myresult</a:t>
            </a:r>
            <a:r>
              <a:rPr lang="en-US" sz="1400" dirty="0">
                <a:solidFill>
                  <a:schemeClr val="bg1"/>
                </a:solidFill>
                <a:latin typeface="Arial" panose="020B0604020202020204" pitchFamily="34" charset="0"/>
                <a:cs typeface="Arial" panose="020B0604020202020204" pitchFamily="34" charset="0"/>
              </a:rPr>
              <a:t> = </a:t>
            </a:r>
            <a:r>
              <a:rPr lang="en-US" sz="1400" dirty="0" err="1">
                <a:solidFill>
                  <a:schemeClr val="bg1"/>
                </a:solidFill>
                <a:latin typeface="Arial" panose="020B0604020202020204" pitchFamily="34" charset="0"/>
                <a:cs typeface="Arial" panose="020B0604020202020204" pitchFamily="34" charset="0"/>
              </a:rPr>
              <a:t>mycursor.fetchall</a:t>
            </a:r>
            <a:r>
              <a:rPr lang="en-US" sz="1400" dirty="0">
                <a:solidFill>
                  <a:schemeClr val="bg1"/>
                </a:solidFill>
                <a:latin typeface="Arial" panose="020B0604020202020204" pitchFamily="34" charset="0"/>
                <a:cs typeface="Arial" panose="020B0604020202020204" pitchFamily="34" charset="0"/>
              </a:rPr>
              <a:t>()</a:t>
            </a:r>
          </a:p>
          <a:p>
            <a:endParaRPr lang="en-US" sz="1400" dirty="0">
              <a:solidFill>
                <a:schemeClr val="bg1"/>
              </a:solidFill>
              <a:latin typeface="Arial" panose="020B0604020202020204" pitchFamily="34" charset="0"/>
              <a:cs typeface="Arial" panose="020B0604020202020204" pitchFamily="34" charset="0"/>
            </a:endParaRPr>
          </a:p>
          <a:p>
            <a:r>
              <a:rPr lang="en-US" sz="1400" dirty="0">
                <a:solidFill>
                  <a:schemeClr val="bg1"/>
                </a:solidFill>
                <a:latin typeface="Arial" panose="020B0604020202020204" pitchFamily="34" charset="0"/>
                <a:cs typeface="Arial" panose="020B0604020202020204" pitchFamily="34" charset="0"/>
              </a:rPr>
              <a:t>for x in </a:t>
            </a:r>
            <a:r>
              <a:rPr lang="en-US" sz="1400" dirty="0" err="1">
                <a:solidFill>
                  <a:schemeClr val="bg1"/>
                </a:solidFill>
                <a:latin typeface="Arial" panose="020B0604020202020204" pitchFamily="34" charset="0"/>
                <a:cs typeface="Arial" panose="020B0604020202020204" pitchFamily="34" charset="0"/>
              </a:rPr>
              <a:t>myresult</a:t>
            </a:r>
            <a:r>
              <a:rPr lang="en-US" sz="1400" dirty="0">
                <a:solidFill>
                  <a:schemeClr val="bg1"/>
                </a:solidFill>
                <a:latin typeface="Arial" panose="020B0604020202020204" pitchFamily="34" charset="0"/>
                <a:cs typeface="Arial" panose="020B0604020202020204" pitchFamily="34" charset="0"/>
              </a:rPr>
              <a:t>:</a:t>
            </a:r>
          </a:p>
          <a:p>
            <a:r>
              <a:rPr lang="en-US" sz="1400" dirty="0">
                <a:solidFill>
                  <a:schemeClr val="bg1"/>
                </a:solidFill>
                <a:latin typeface="Arial" panose="020B0604020202020204" pitchFamily="34" charset="0"/>
                <a:cs typeface="Arial" panose="020B0604020202020204" pitchFamily="34" charset="0"/>
              </a:rPr>
              <a:t>  print(x)</a:t>
            </a:r>
            <a:endParaRPr lang="ru-KZ"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22872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6A5DC54F-ACAD-4CB2-9437-50CDDEFD645A}"/>
              </a:ext>
            </a:extLst>
          </p:cNvPr>
          <p:cNvSpPr/>
          <p:nvPr/>
        </p:nvSpPr>
        <p:spPr>
          <a:xfrm>
            <a:off x="0" y="680043"/>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Delete From By</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8F5466D9-F997-4509-9E97-F435CFBD87A7}"/>
              </a:ext>
            </a:extLst>
          </p:cNvPr>
          <p:cNvSpPr/>
          <p:nvPr/>
        </p:nvSpPr>
        <p:spPr>
          <a:xfrm>
            <a:off x="1466945" y="1332705"/>
            <a:ext cx="6096000" cy="369332"/>
          </a:xfrm>
          <a:prstGeom prst="rect">
            <a:avLst/>
          </a:prstGeom>
        </p:spPr>
        <p:txBody>
          <a:bodyPr wrap="square">
            <a:spAutoFit/>
          </a:bodyPr>
          <a:lstStyle/>
          <a:p>
            <a:pPr algn="ctr"/>
            <a:r>
              <a:rPr lang="en-US" dirty="0">
                <a:solidFill>
                  <a:schemeClr val="bg1"/>
                </a:solidFill>
                <a:latin typeface="Arial" panose="020B0604020202020204" pitchFamily="34" charset="0"/>
                <a:cs typeface="Arial" panose="020B0604020202020204" pitchFamily="34" charset="0"/>
              </a:rPr>
              <a:t>Delete any record where the address is "Mountain 21"</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DF6C8A20-9AAC-4637-9402-37187F83ABD3}"/>
              </a:ext>
            </a:extLst>
          </p:cNvPr>
          <p:cNvSpPr/>
          <p:nvPr/>
        </p:nvSpPr>
        <p:spPr>
          <a:xfrm>
            <a:off x="1466945" y="1893559"/>
            <a:ext cx="6096000" cy="4770537"/>
          </a:xfrm>
          <a:prstGeom prst="rect">
            <a:avLst/>
          </a:prstGeom>
          <a:ln w="38100">
            <a:solidFill>
              <a:srgbClr val="FFFF00"/>
            </a:solidFill>
          </a:ln>
        </p:spPr>
        <p:txBody>
          <a:bodyPr>
            <a:spAutoFit/>
          </a:bodyPr>
          <a:lstStyle/>
          <a:p>
            <a:r>
              <a:rPr lang="en-US" sz="1600" dirty="0">
                <a:solidFill>
                  <a:schemeClr val="bg1"/>
                </a:solidFill>
                <a:latin typeface="Arial" panose="020B0604020202020204" pitchFamily="34" charset="0"/>
                <a:cs typeface="Arial" panose="020B0604020202020204" pitchFamily="34" charset="0"/>
              </a:rPr>
              <a:t>import </a:t>
            </a:r>
            <a:r>
              <a:rPr lang="en-US" sz="1600" dirty="0" err="1">
                <a:solidFill>
                  <a:schemeClr val="bg1"/>
                </a:solidFill>
                <a:latin typeface="Arial" panose="020B0604020202020204" pitchFamily="34" charset="0"/>
                <a:cs typeface="Arial" panose="020B0604020202020204" pitchFamily="34" charset="0"/>
              </a:rPr>
              <a:t>mysql.connector</a:t>
            </a:r>
            <a:endParaRPr lang="en-US" sz="1600" dirty="0">
              <a:solidFill>
                <a:schemeClr val="bg1"/>
              </a:solidFill>
              <a:latin typeface="Arial" panose="020B0604020202020204" pitchFamily="34" charset="0"/>
              <a:cs typeface="Arial" panose="020B0604020202020204" pitchFamily="34" charset="0"/>
            </a:endParaRP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mydb</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mysql.connector.connect</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host="localhost",</a:t>
            </a:r>
          </a:p>
          <a:p>
            <a:r>
              <a:rPr lang="en-US" sz="1600" dirty="0">
                <a:solidFill>
                  <a:schemeClr val="bg1"/>
                </a:solidFill>
                <a:latin typeface="Arial" panose="020B0604020202020204" pitchFamily="34" charset="0"/>
                <a:cs typeface="Arial" panose="020B0604020202020204" pitchFamily="34" charset="0"/>
              </a:rPr>
              <a:t>  user="</a:t>
            </a:r>
            <a:r>
              <a:rPr lang="en-US" sz="1600" dirty="0" err="1">
                <a:solidFill>
                  <a:schemeClr val="bg1"/>
                </a:solidFill>
                <a:latin typeface="Arial" panose="020B0604020202020204" pitchFamily="34" charset="0"/>
                <a:cs typeface="Arial" panose="020B0604020202020204" pitchFamily="34" charset="0"/>
              </a:rPr>
              <a:t>yourusername</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password="</a:t>
            </a:r>
            <a:r>
              <a:rPr lang="en-US" sz="1600" dirty="0" err="1">
                <a:solidFill>
                  <a:schemeClr val="bg1"/>
                </a:solidFill>
                <a:latin typeface="Arial" panose="020B0604020202020204" pitchFamily="34" charset="0"/>
                <a:cs typeface="Arial" panose="020B0604020202020204" pitchFamily="34" charset="0"/>
              </a:rPr>
              <a:t>yourpassword</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  database="</a:t>
            </a:r>
            <a:r>
              <a:rPr lang="en-US" sz="1600" dirty="0" err="1">
                <a:solidFill>
                  <a:schemeClr val="bg1"/>
                </a:solidFill>
                <a:latin typeface="Arial" panose="020B0604020202020204" pitchFamily="34" charset="0"/>
                <a:cs typeface="Arial" panose="020B0604020202020204" pitchFamily="34" charset="0"/>
              </a:rPr>
              <a:t>mydatabase</a:t>
            </a:r>
            <a:r>
              <a:rPr lang="en-US" sz="1600" dirty="0">
                <a:solidFill>
                  <a:schemeClr val="bg1"/>
                </a:solidFill>
                <a:latin typeface="Arial" panose="020B0604020202020204" pitchFamily="34" charset="0"/>
                <a:cs typeface="Arial" panose="020B0604020202020204" pitchFamily="34" charset="0"/>
              </a:rPr>
              <a:t>"</a:t>
            </a:r>
          </a:p>
          <a:p>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mycursor</a:t>
            </a:r>
            <a:r>
              <a:rPr lang="en-US" sz="1600" dirty="0">
                <a:solidFill>
                  <a:schemeClr val="bg1"/>
                </a:solidFill>
                <a:latin typeface="Arial" panose="020B0604020202020204" pitchFamily="34" charset="0"/>
                <a:cs typeface="Arial" panose="020B0604020202020204" pitchFamily="34" charset="0"/>
              </a:rPr>
              <a:t> = </a:t>
            </a:r>
            <a:r>
              <a:rPr lang="en-US" sz="1600" dirty="0" err="1">
                <a:solidFill>
                  <a:schemeClr val="bg1"/>
                </a:solidFill>
                <a:latin typeface="Arial" panose="020B0604020202020204" pitchFamily="34" charset="0"/>
                <a:cs typeface="Arial" panose="020B0604020202020204" pitchFamily="34" charset="0"/>
              </a:rPr>
              <a:t>mydb.cursor</a:t>
            </a:r>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sql</a:t>
            </a:r>
            <a:r>
              <a:rPr lang="en-US" sz="1600" dirty="0">
                <a:solidFill>
                  <a:schemeClr val="bg1"/>
                </a:solidFill>
                <a:latin typeface="Arial" panose="020B0604020202020204" pitchFamily="34" charset="0"/>
                <a:cs typeface="Arial" panose="020B0604020202020204" pitchFamily="34" charset="0"/>
              </a:rPr>
              <a:t> = "</a:t>
            </a:r>
            <a:r>
              <a:rPr lang="en-US" sz="1600" b="1" dirty="0">
                <a:solidFill>
                  <a:schemeClr val="bg1"/>
                </a:solidFill>
                <a:latin typeface="Arial" panose="020B0604020202020204" pitchFamily="34" charset="0"/>
                <a:cs typeface="Arial" panose="020B0604020202020204" pitchFamily="34" charset="0"/>
              </a:rPr>
              <a:t>DELETE FROM </a:t>
            </a:r>
            <a:r>
              <a:rPr lang="en-US" sz="1600" dirty="0">
                <a:solidFill>
                  <a:schemeClr val="bg1"/>
                </a:solidFill>
                <a:latin typeface="Arial" panose="020B0604020202020204" pitchFamily="34" charset="0"/>
                <a:cs typeface="Arial" panose="020B0604020202020204" pitchFamily="34" charset="0"/>
              </a:rPr>
              <a:t>customers WHERE address = 'Mountain 21'"</a:t>
            </a:r>
          </a:p>
          <a:p>
            <a:endParaRPr lang="en-US" sz="1600" dirty="0">
              <a:solidFill>
                <a:schemeClr val="bg1"/>
              </a:solidFill>
              <a:latin typeface="Arial" panose="020B0604020202020204" pitchFamily="34" charset="0"/>
              <a:cs typeface="Arial" panose="020B0604020202020204" pitchFamily="34" charset="0"/>
            </a:endParaRPr>
          </a:p>
          <a:p>
            <a:r>
              <a:rPr lang="en-US" sz="1600" dirty="0" err="1">
                <a:solidFill>
                  <a:schemeClr val="bg1"/>
                </a:solidFill>
                <a:latin typeface="Arial" panose="020B0604020202020204" pitchFamily="34" charset="0"/>
                <a:cs typeface="Arial" panose="020B0604020202020204" pitchFamily="34" charset="0"/>
              </a:rPr>
              <a:t>mycursor.execute</a:t>
            </a:r>
            <a:r>
              <a:rPr lang="en-US" sz="1600" dirty="0">
                <a:solidFill>
                  <a:schemeClr val="bg1"/>
                </a:solidFill>
                <a:latin typeface="Arial" panose="020B0604020202020204" pitchFamily="34" charset="0"/>
                <a:cs typeface="Arial" panose="020B0604020202020204" pitchFamily="34" charset="0"/>
              </a:rPr>
              <a:t>(</a:t>
            </a:r>
            <a:r>
              <a:rPr lang="en-US" sz="1600" dirty="0" err="1">
                <a:solidFill>
                  <a:schemeClr val="bg1"/>
                </a:solidFill>
                <a:latin typeface="Arial" panose="020B0604020202020204" pitchFamily="34" charset="0"/>
                <a:cs typeface="Arial" panose="020B0604020202020204" pitchFamily="34" charset="0"/>
              </a:rPr>
              <a:t>sql</a:t>
            </a:r>
            <a:r>
              <a:rPr lang="en-US" sz="1600"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b="1" i="1" dirty="0" err="1">
                <a:solidFill>
                  <a:schemeClr val="bg1"/>
                </a:solidFill>
                <a:latin typeface="Arial" panose="020B0604020202020204" pitchFamily="34" charset="0"/>
                <a:cs typeface="Arial" panose="020B0604020202020204" pitchFamily="34" charset="0"/>
              </a:rPr>
              <a:t>mydb.commit</a:t>
            </a:r>
            <a:r>
              <a:rPr lang="en-US" sz="1600" b="1" i="1" dirty="0">
                <a:solidFill>
                  <a:schemeClr val="bg1"/>
                </a:solidFill>
                <a:latin typeface="Arial" panose="020B0604020202020204" pitchFamily="34" charset="0"/>
                <a:cs typeface="Arial" panose="020B0604020202020204" pitchFamily="34" charset="0"/>
              </a:rPr>
              <a:t>()</a:t>
            </a:r>
          </a:p>
          <a:p>
            <a:endParaRPr lang="en-US" sz="1600" dirty="0">
              <a:solidFill>
                <a:schemeClr val="bg1"/>
              </a:solidFill>
              <a:latin typeface="Arial" panose="020B0604020202020204" pitchFamily="34" charset="0"/>
              <a:cs typeface="Arial" panose="020B0604020202020204" pitchFamily="34" charset="0"/>
            </a:endParaRPr>
          </a:p>
          <a:p>
            <a:r>
              <a:rPr lang="en-US" sz="1600" dirty="0">
                <a:solidFill>
                  <a:schemeClr val="bg1"/>
                </a:solidFill>
                <a:latin typeface="Arial" panose="020B0604020202020204" pitchFamily="34" charset="0"/>
                <a:cs typeface="Arial" panose="020B0604020202020204" pitchFamily="34" charset="0"/>
              </a:rPr>
              <a:t>print(</a:t>
            </a:r>
            <a:r>
              <a:rPr lang="en-US" sz="1600" dirty="0" err="1">
                <a:solidFill>
                  <a:schemeClr val="bg1"/>
                </a:solidFill>
                <a:latin typeface="Arial" panose="020B0604020202020204" pitchFamily="34" charset="0"/>
                <a:cs typeface="Arial" panose="020B0604020202020204" pitchFamily="34" charset="0"/>
              </a:rPr>
              <a:t>mycursor.rowcount</a:t>
            </a:r>
            <a:r>
              <a:rPr lang="en-US" sz="1600" dirty="0">
                <a:solidFill>
                  <a:schemeClr val="bg1"/>
                </a:solidFill>
                <a:latin typeface="Arial" panose="020B0604020202020204" pitchFamily="34" charset="0"/>
                <a:cs typeface="Arial" panose="020B0604020202020204" pitchFamily="34" charset="0"/>
              </a:rPr>
              <a:t>, "record(s) deleted")</a:t>
            </a:r>
            <a:endParaRPr lang="ru-KZ" sz="16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65299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a16="http://schemas.microsoft.com/office/drawing/2014/main" id="{DB27B44C-F02D-4658-BFA3-F606E7EC256D}"/>
              </a:ext>
            </a:extLst>
          </p:cNvPr>
          <p:cNvSpPr/>
          <p:nvPr/>
        </p:nvSpPr>
        <p:spPr>
          <a:xfrm>
            <a:off x="0" y="677596"/>
            <a:ext cx="9144000" cy="523220"/>
          </a:xfrm>
          <a:prstGeom prst="rect">
            <a:avLst/>
          </a:prstGeom>
        </p:spPr>
        <p:txBody>
          <a:bodyPr wrap="square">
            <a:spAutoFit/>
          </a:bodyPr>
          <a:lstStyle/>
          <a:p>
            <a:pPr algn="ctr"/>
            <a:r>
              <a:rPr lang="en-US" sz="2800" b="1" dirty="0">
                <a:solidFill>
                  <a:srgbClr val="FFFF00"/>
                </a:solidFill>
                <a:latin typeface="Cambria" panose="02040503050406030204" pitchFamily="18" charset="0"/>
                <a:ea typeface="Cambria" panose="02040503050406030204" pitchFamily="18" charset="0"/>
                <a:cs typeface="Arial" panose="020B0604020202020204" pitchFamily="34" charset="0"/>
              </a:rPr>
              <a:t>Python MySQL Drop Table</a:t>
            </a:r>
            <a:endParaRPr lang="ru-KZ" sz="2800" b="1" dirty="0">
              <a:solidFill>
                <a:srgbClr val="FFFF00"/>
              </a:solidFill>
              <a:latin typeface="Cambria" panose="02040503050406030204" pitchFamily="18" charset="0"/>
              <a:ea typeface="Cambria" panose="02040503050406030204" pitchFamily="18" charset="0"/>
              <a:cs typeface="Arial" panose="020B0604020202020204" pitchFamily="34" charset="0"/>
            </a:endParaRPr>
          </a:p>
        </p:txBody>
      </p:sp>
      <p:sp>
        <p:nvSpPr>
          <p:cNvPr id="3" name="Прямоугольник 2">
            <a:extLst>
              <a:ext uri="{FF2B5EF4-FFF2-40B4-BE49-F238E27FC236}">
                <a16:creationId xmlns:a16="http://schemas.microsoft.com/office/drawing/2014/main" id="{5A389D66-1AFB-4229-BC4C-462F1E87B2E6}"/>
              </a:ext>
            </a:extLst>
          </p:cNvPr>
          <p:cNvSpPr/>
          <p:nvPr/>
        </p:nvSpPr>
        <p:spPr>
          <a:xfrm>
            <a:off x="2073728" y="2175361"/>
            <a:ext cx="4966065" cy="3970318"/>
          </a:xfrm>
          <a:prstGeom prst="rect">
            <a:avLst/>
          </a:prstGeom>
          <a:ln w="38100">
            <a:solidFill>
              <a:srgbClr val="FFFF00"/>
            </a:solidFill>
          </a:ln>
        </p:spPr>
        <p:txBody>
          <a:bodyPr wrap="square">
            <a:spAutoFit/>
          </a:bodyPr>
          <a:lstStyle/>
          <a:p>
            <a:r>
              <a:rPr lang="en-US" dirty="0">
                <a:solidFill>
                  <a:schemeClr val="bg1"/>
                </a:solidFill>
                <a:latin typeface="Arial" panose="020B0604020202020204" pitchFamily="34" charset="0"/>
                <a:cs typeface="Arial" panose="020B0604020202020204" pitchFamily="34" charset="0"/>
              </a:rPr>
              <a:t>import </a:t>
            </a:r>
            <a:r>
              <a:rPr lang="en-US" dirty="0" err="1">
                <a:solidFill>
                  <a:schemeClr val="bg1"/>
                </a:solidFill>
                <a:latin typeface="Arial" panose="020B0604020202020204" pitchFamily="34" charset="0"/>
                <a:cs typeface="Arial" panose="020B0604020202020204" pitchFamily="34" charset="0"/>
              </a:rPr>
              <a:t>mysql.connector</a:t>
            </a:r>
            <a:endParaRPr lang="en-US" dirty="0">
              <a:solidFill>
                <a:schemeClr val="bg1"/>
              </a:solidFill>
              <a:latin typeface="Arial" panose="020B0604020202020204" pitchFamily="34" charset="0"/>
              <a:cs typeface="Arial" panose="020B0604020202020204" pitchFamily="34" charset="0"/>
            </a:endParaRP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mydb</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mysql.connector.connect</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host="localhost",</a:t>
            </a:r>
          </a:p>
          <a:p>
            <a:r>
              <a:rPr lang="en-US" dirty="0">
                <a:solidFill>
                  <a:schemeClr val="bg1"/>
                </a:solidFill>
                <a:latin typeface="Arial" panose="020B0604020202020204" pitchFamily="34" charset="0"/>
                <a:cs typeface="Arial" panose="020B0604020202020204" pitchFamily="34" charset="0"/>
              </a:rPr>
              <a:t>  user="</a:t>
            </a:r>
            <a:r>
              <a:rPr lang="en-US" dirty="0" err="1">
                <a:solidFill>
                  <a:schemeClr val="bg1"/>
                </a:solidFill>
                <a:latin typeface="Arial" panose="020B0604020202020204" pitchFamily="34" charset="0"/>
                <a:cs typeface="Arial" panose="020B0604020202020204" pitchFamily="34" charset="0"/>
              </a:rPr>
              <a:t>yourusername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password="</a:t>
            </a:r>
            <a:r>
              <a:rPr lang="en-US" dirty="0" err="1">
                <a:solidFill>
                  <a:schemeClr val="bg1"/>
                </a:solidFill>
                <a:latin typeface="Arial" panose="020B0604020202020204" pitchFamily="34" charset="0"/>
                <a:cs typeface="Arial" panose="020B0604020202020204" pitchFamily="34" charset="0"/>
              </a:rPr>
              <a:t>yourpassword</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  database="</a:t>
            </a:r>
            <a:r>
              <a:rPr lang="en-US" dirty="0" err="1">
                <a:solidFill>
                  <a:schemeClr val="bg1"/>
                </a:solidFill>
                <a:latin typeface="Arial" panose="020B0604020202020204" pitchFamily="34" charset="0"/>
                <a:cs typeface="Arial" panose="020B0604020202020204" pitchFamily="34" charset="0"/>
              </a:rPr>
              <a:t>mydatabase</a:t>
            </a:r>
            <a:r>
              <a:rPr lang="en-US" dirty="0">
                <a:solidFill>
                  <a:schemeClr val="bg1"/>
                </a:solidFill>
                <a:latin typeface="Arial" panose="020B0604020202020204" pitchFamily="34" charset="0"/>
                <a:cs typeface="Arial" panose="020B0604020202020204" pitchFamily="34" charset="0"/>
              </a:rPr>
              <a:t>"</a:t>
            </a:r>
          </a:p>
          <a:p>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a:t>
            </a:r>
            <a:r>
              <a:rPr lang="en-US" dirty="0">
                <a:solidFill>
                  <a:schemeClr val="bg1"/>
                </a:solidFill>
                <a:latin typeface="Arial" panose="020B0604020202020204" pitchFamily="34" charset="0"/>
                <a:cs typeface="Arial" panose="020B0604020202020204" pitchFamily="34" charset="0"/>
              </a:rPr>
              <a:t> = </a:t>
            </a:r>
            <a:r>
              <a:rPr lang="en-US" dirty="0" err="1">
                <a:solidFill>
                  <a:schemeClr val="bg1"/>
                </a:solidFill>
                <a:latin typeface="Arial" panose="020B0604020202020204" pitchFamily="34" charset="0"/>
                <a:cs typeface="Arial" panose="020B0604020202020204" pitchFamily="34" charset="0"/>
              </a:rPr>
              <a:t>mydb.cursor</a:t>
            </a:r>
            <a:r>
              <a:rPr lang="en-US" dirty="0">
                <a:solidFill>
                  <a:schemeClr val="bg1"/>
                </a:solidFill>
                <a:latin typeface="Arial" panose="020B0604020202020204" pitchFamily="34" charset="0"/>
                <a:cs typeface="Arial" panose="020B0604020202020204" pitchFamily="34" charset="0"/>
              </a:rPr>
              <a:t>()</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sql</a:t>
            </a:r>
            <a:r>
              <a:rPr lang="en-US" dirty="0">
                <a:solidFill>
                  <a:schemeClr val="bg1"/>
                </a:solidFill>
                <a:latin typeface="Arial" panose="020B0604020202020204" pitchFamily="34" charset="0"/>
                <a:cs typeface="Arial" panose="020B0604020202020204" pitchFamily="34" charset="0"/>
              </a:rPr>
              <a:t> = "</a:t>
            </a:r>
            <a:r>
              <a:rPr lang="en-US" b="1" dirty="0">
                <a:solidFill>
                  <a:schemeClr val="bg1"/>
                </a:solidFill>
                <a:latin typeface="Arial" panose="020B0604020202020204" pitchFamily="34" charset="0"/>
                <a:cs typeface="Arial" panose="020B0604020202020204" pitchFamily="34" charset="0"/>
              </a:rPr>
              <a:t>DROP TABLE </a:t>
            </a:r>
            <a:r>
              <a:rPr lang="en-US" dirty="0">
                <a:solidFill>
                  <a:schemeClr val="bg1"/>
                </a:solidFill>
                <a:latin typeface="Arial" panose="020B0604020202020204" pitchFamily="34" charset="0"/>
                <a:cs typeface="Arial" panose="020B0604020202020204" pitchFamily="34" charset="0"/>
              </a:rPr>
              <a:t>customers"</a:t>
            </a:r>
          </a:p>
          <a:p>
            <a:endParaRPr lang="en-US" dirty="0">
              <a:solidFill>
                <a:schemeClr val="bg1"/>
              </a:solidFill>
              <a:latin typeface="Arial" panose="020B0604020202020204" pitchFamily="34" charset="0"/>
              <a:cs typeface="Arial" panose="020B0604020202020204" pitchFamily="34" charset="0"/>
            </a:endParaRPr>
          </a:p>
          <a:p>
            <a:r>
              <a:rPr lang="en-US" dirty="0" err="1">
                <a:solidFill>
                  <a:schemeClr val="bg1"/>
                </a:solidFill>
                <a:latin typeface="Arial" panose="020B0604020202020204" pitchFamily="34" charset="0"/>
                <a:cs typeface="Arial" panose="020B0604020202020204" pitchFamily="34" charset="0"/>
              </a:rPr>
              <a:t>mycursor.execute</a:t>
            </a:r>
            <a:r>
              <a:rPr lang="en-US" dirty="0">
                <a:solidFill>
                  <a:schemeClr val="bg1"/>
                </a:solidFill>
                <a:latin typeface="Arial" panose="020B0604020202020204" pitchFamily="34" charset="0"/>
                <a:cs typeface="Arial" panose="020B0604020202020204" pitchFamily="34" charset="0"/>
              </a:rPr>
              <a:t>(</a:t>
            </a:r>
            <a:r>
              <a:rPr lang="en-US" dirty="0" err="1">
                <a:solidFill>
                  <a:schemeClr val="bg1"/>
                </a:solidFill>
                <a:latin typeface="Arial" panose="020B0604020202020204" pitchFamily="34" charset="0"/>
                <a:cs typeface="Arial" panose="020B0604020202020204" pitchFamily="34" charset="0"/>
              </a:rPr>
              <a:t>sql</a:t>
            </a:r>
            <a:r>
              <a:rPr lang="en-US" dirty="0">
                <a:solidFill>
                  <a:schemeClr val="bg1"/>
                </a:solidFill>
                <a:latin typeface="Arial" panose="020B0604020202020204" pitchFamily="34" charset="0"/>
                <a:cs typeface="Arial" panose="020B0604020202020204" pitchFamily="34" charset="0"/>
              </a:rPr>
              <a:t>)</a:t>
            </a:r>
            <a:endParaRPr lang="ru-KZ" dirty="0">
              <a:solidFill>
                <a:schemeClr val="bg1"/>
              </a:solidFill>
              <a:latin typeface="Arial" panose="020B0604020202020204" pitchFamily="34" charset="0"/>
              <a:cs typeface="Arial" panose="020B0604020202020204" pitchFamily="34" charset="0"/>
            </a:endParaRPr>
          </a:p>
        </p:txBody>
      </p:sp>
      <p:sp>
        <p:nvSpPr>
          <p:cNvPr id="4" name="Прямоугольник 3">
            <a:extLst>
              <a:ext uri="{FF2B5EF4-FFF2-40B4-BE49-F238E27FC236}">
                <a16:creationId xmlns:a16="http://schemas.microsoft.com/office/drawing/2014/main" id="{642DDD05-CE68-4040-9B39-7FCD1025B4A2}"/>
              </a:ext>
            </a:extLst>
          </p:cNvPr>
          <p:cNvSpPr/>
          <p:nvPr/>
        </p:nvSpPr>
        <p:spPr>
          <a:xfrm>
            <a:off x="2993684" y="1528999"/>
            <a:ext cx="3156633" cy="369332"/>
          </a:xfrm>
          <a:prstGeom prst="rect">
            <a:avLst/>
          </a:prstGeom>
        </p:spPr>
        <p:txBody>
          <a:bodyPr wrap="none">
            <a:spAutoFit/>
          </a:bodyPr>
          <a:lstStyle/>
          <a:p>
            <a:r>
              <a:rPr lang="en-US" dirty="0">
                <a:solidFill>
                  <a:schemeClr val="bg1"/>
                </a:solidFill>
                <a:latin typeface="Arial" panose="020B0604020202020204" pitchFamily="34" charset="0"/>
                <a:cs typeface="Arial" panose="020B0604020202020204" pitchFamily="34" charset="0"/>
              </a:rPr>
              <a:t>Delete the table "customers":</a:t>
            </a:r>
            <a:endParaRPr lang="ru-KZ"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186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53823231-44E2-42A4-937D-4C82F9ACFF4A}"/>
              </a:ext>
            </a:extLst>
          </p:cNvPr>
          <p:cNvSpPr>
            <a:spLocks noGrp="1"/>
          </p:cNvSpPr>
          <p:nvPr>
            <p:ph type="title" idx="4294967295"/>
          </p:nvPr>
        </p:nvSpPr>
        <p:spPr>
          <a:xfrm>
            <a:off x="0" y="692773"/>
            <a:ext cx="9144000" cy="814387"/>
          </a:xfrm>
        </p:spPr>
        <p:txBody>
          <a:bodyPr>
            <a:normAutofit/>
          </a:bodyPr>
          <a:lstStyle/>
          <a:p>
            <a:pPr algn="ctr"/>
            <a:r>
              <a:rPr lang="en-US" sz="2800" b="1" dirty="0">
                <a:solidFill>
                  <a:srgbClr val="FFFF00"/>
                </a:solidFill>
                <a:latin typeface="Arial" panose="020B0604020202020204" pitchFamily="34" charset="0"/>
                <a:cs typeface="Arial" panose="020B0604020202020204" pitchFamily="34" charset="0"/>
              </a:rPr>
              <a:t>REFERENCES</a:t>
            </a:r>
            <a:endParaRPr lang="ru-KZ" sz="2800" b="1" dirty="0">
              <a:solidFill>
                <a:srgbClr val="FFFF00"/>
              </a:solidFill>
              <a:latin typeface="Arial" panose="020B0604020202020204" pitchFamily="34" charset="0"/>
              <a:cs typeface="Arial" panose="020B0604020202020204" pitchFamily="34" charset="0"/>
            </a:endParaRPr>
          </a:p>
        </p:txBody>
      </p:sp>
      <p:sp>
        <p:nvSpPr>
          <p:cNvPr id="5" name="Прямоугольник 4">
            <a:extLst>
              <a:ext uri="{FF2B5EF4-FFF2-40B4-BE49-F238E27FC236}">
                <a16:creationId xmlns:a16="http://schemas.microsoft.com/office/drawing/2014/main" id="{29417852-C28D-420B-9E98-70B43C94B12B}"/>
              </a:ext>
            </a:extLst>
          </p:cNvPr>
          <p:cNvSpPr/>
          <p:nvPr/>
        </p:nvSpPr>
        <p:spPr>
          <a:xfrm>
            <a:off x="422273" y="1990511"/>
            <a:ext cx="8299454" cy="646331"/>
          </a:xfrm>
          <a:prstGeom prst="rect">
            <a:avLst/>
          </a:prstGeom>
        </p:spPr>
        <p:txBody>
          <a:bodyPr wrap="square">
            <a:spAutoFit/>
          </a:bodyPr>
          <a:lstStyle/>
          <a:p>
            <a:pPr marL="342900" indent="-342900">
              <a:buFont typeface="+mj-lt"/>
              <a:buAutoNum type="arabicPeriod"/>
              <a:defRPr/>
            </a:pPr>
            <a:r>
              <a:rPr lang="en-US" dirty="0">
                <a:solidFill>
                  <a:srgbClr val="FFFFFF"/>
                </a:solidFill>
                <a:latin typeface="Arial" panose="020B0604020202020204" pitchFamily="34" charset="0"/>
                <a:cs typeface="Arial" panose="020B0604020202020204" pitchFamily="34" charset="0"/>
              </a:rPr>
              <a:t>Link : [Copyright @ 2019 </a:t>
            </a:r>
            <a:r>
              <a:rPr lang="en-US" dirty="0" err="1">
                <a:solidFill>
                  <a:srgbClr val="FFFFFF"/>
                </a:solidFill>
                <a:latin typeface="Arial" panose="020B0604020202020204" pitchFamily="34" charset="0"/>
                <a:cs typeface="Arial" panose="020B0604020202020204" pitchFamily="34" charset="0"/>
              </a:rPr>
              <a:t>Learntek</a:t>
            </a:r>
            <a:r>
              <a:rPr lang="en-US" dirty="0">
                <a:solidFill>
                  <a:srgbClr val="FFFFFF"/>
                </a:solidFill>
                <a:latin typeface="Arial" panose="020B0604020202020204" pitchFamily="34" charset="0"/>
                <a:cs typeface="Arial" panose="020B0604020202020204" pitchFamily="34" charset="0"/>
              </a:rPr>
              <a:t>. All Rights Reserved]</a:t>
            </a:r>
          </a:p>
          <a:p>
            <a:pPr marL="342900" indent="-342900">
              <a:buFont typeface="+mj-lt"/>
              <a:buAutoNum type="arabicPeriod"/>
              <a:defRPr/>
            </a:pPr>
            <a:r>
              <a:rPr lang="en-US" dirty="0">
                <a:solidFill>
                  <a:srgbClr val="FFFFFF"/>
                </a:solidFill>
                <a:latin typeface="Arial" panose="020B0604020202020204" pitchFamily="34" charset="0"/>
                <a:cs typeface="Arial" panose="020B0604020202020204" pitchFamily="34" charset="0"/>
              </a:rPr>
              <a:t>Link: [https://www.w3schools.com/python/python_mysql_create_db.asp]</a:t>
            </a:r>
          </a:p>
        </p:txBody>
      </p:sp>
    </p:spTree>
    <p:extLst>
      <p:ext uri="{BB962C8B-B14F-4D97-AF65-F5344CB8AC3E}">
        <p14:creationId xmlns:p14="http://schemas.microsoft.com/office/powerpoint/2010/main" val="136281803"/>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518</TotalTime>
  <Words>2208</Words>
  <Application>Microsoft Office PowerPoint</Application>
  <PresentationFormat>Экран (4:3)</PresentationFormat>
  <Paragraphs>357</Paragraphs>
  <Slides>14</Slides>
  <Notes>11</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Calibri</vt:lpstr>
      <vt:lpstr>Calibri Light</vt:lpstr>
      <vt:lpstr>Cambria</vt:lpstr>
      <vt:lpstr>Тема Office</vt:lpstr>
      <vt:lpstr>Python programming application</vt:lpstr>
      <vt:lpstr>Python MySQL</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Extending Python</dc:title>
  <dc:creator>Talgat</dc:creator>
  <cp:lastModifiedBy>Пользователь</cp:lastModifiedBy>
  <cp:revision>45</cp:revision>
  <dcterms:created xsi:type="dcterms:W3CDTF">2020-09-10T06:23:30Z</dcterms:created>
  <dcterms:modified xsi:type="dcterms:W3CDTF">2022-03-02T03:45:43Z</dcterms:modified>
</cp:coreProperties>
</file>