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53"/>
  </p:normalViewPr>
  <p:slideViewPr>
    <p:cSldViewPr snapToGrid="0" snapToObjects="1">
      <p:cViewPr>
        <p:scale>
          <a:sx n="120" d="100"/>
          <a:sy n="120" d="100"/>
        </p:scale>
        <p:origin x="36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58605"/>
            <a:ext cx="762000" cy="3810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261294"/>
            <a:ext cx="2751534" cy="247650"/>
          </a:xfrm>
          <a:prstGeom prst="roundRect">
            <a:avLst>
              <a:gd name="adj" fmla="val 15384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2699444"/>
            <a:ext cx="10601325" cy="868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FFFFFF"/>
                </a:solidFill>
                <a:latin typeface="Times New Roman"/>
              </a:rPr>
              <a:t>Электрондық ауысулар және люминесценция интенсивтілігі. Кванттық шығым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720405"/>
            <a:ext cx="81915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CBD5E1"/>
                </a:solidFill>
                <a:latin typeface="Times New Roman"/>
              </a:rPr>
              <a:t>Сәуле шығару және сәуле шығармайтын ауысулар, интенсивтілікке әсер ететін факторлар және кванттық шығымның физикалық негіздері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38850" y="2186138"/>
            <a:ext cx="5543550" cy="3243818"/>
          </a:xfrm>
          <a:prstGeom prst="roundRect">
            <a:avLst>
              <a:gd name="adj" fmla="val 4299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186138"/>
            <a:ext cx="5086350" cy="1287064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3663701"/>
            <a:ext cx="5086350" cy="176625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432744"/>
            <a:ext cx="38100" cy="1040457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663701"/>
            <a:ext cx="38100" cy="128706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3307258"/>
            <a:ext cx="5086350" cy="556319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389" y="3435272"/>
            <a:ext cx="3031874" cy="346918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951" y="4709366"/>
            <a:ext cx="1665294" cy="4725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748891"/>
            <a:ext cx="6802247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Электрондық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ауысулар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Шрёдингер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теңдеуі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67450" y="2591097"/>
            <a:ext cx="352833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Ауысу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ықтималдығының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формуласы</a:t>
            </a:r>
            <a:endParaRPr sz="16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7450" y="2943522"/>
            <a:ext cx="429457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1" u="none" dirty="0">
                <a:solidFill>
                  <a:srgbClr val="334155"/>
                </a:solidFill>
                <a:latin typeface="Times New Roman"/>
              </a:rPr>
              <a:t>E1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күйінен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1" u="none" dirty="0">
                <a:solidFill>
                  <a:srgbClr val="334155"/>
                </a:solidFill>
                <a:latin typeface="Times New Roman"/>
              </a:rPr>
              <a:t>E2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күйіне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өткіштіктің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физикалық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мағынасы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4005" y="2462747"/>
            <a:ext cx="334893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Лоренц</a:t>
            </a:r>
            <a:r>
              <a:rPr sz="1600" b="1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күші</a:t>
            </a:r>
            <a:r>
              <a:rPr sz="1600" b="1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және</a:t>
            </a:r>
            <a:r>
              <a:rPr sz="1600" b="1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электрлік</a:t>
            </a:r>
            <a:r>
              <a:rPr sz="1600" b="1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вектор</a:t>
            </a:r>
            <a:endParaRPr sz="1600" b="1" i="0" u="none" dirty="0">
              <a:solidFill>
                <a:srgbClr val="1E3A8A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2810587"/>
            <a:ext cx="4762500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Жарық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толқынындағы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электромагниттік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өрістің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электрлік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векторы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E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молекуланың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дипольдік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моментімен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μ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өзара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әрекеттеседі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 </a:t>
            </a:r>
            <a:r>
              <a:rPr sz="1600" b="0" i="1" u="none" dirty="0" err="1">
                <a:solidFill>
                  <a:srgbClr val="334155"/>
                </a:solidFill>
                <a:latin typeface="Times New Roman"/>
              </a:rPr>
              <a:t>μ</a:t>
            </a:r>
            <a:r>
              <a:rPr sz="1600" b="0" i="1" u="none" dirty="0">
                <a:solidFill>
                  <a:srgbClr val="334155"/>
                </a:solidFill>
                <a:latin typeface="Times New Roman"/>
              </a:rPr>
              <a:t> = e ∑ </a:t>
            </a:r>
            <a:r>
              <a:rPr sz="1600" b="0" i="1" u="none" dirty="0" err="1">
                <a:solidFill>
                  <a:srgbClr val="334155"/>
                </a:solidFill>
                <a:latin typeface="Times New Roman"/>
              </a:rPr>
              <a:t>ri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.</a:t>
            </a:r>
            <a:endParaRPr sz="1400" b="0" i="0" u="none" dirty="0">
              <a:solidFill>
                <a:srgbClr val="334155"/>
              </a:solidFill>
              <a:latin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8200" y="3816101"/>
            <a:ext cx="339548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Уақытқа</a:t>
            </a:r>
            <a:r>
              <a:rPr sz="1600" b="1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тәуелді</a:t>
            </a:r>
            <a:r>
              <a:rPr sz="1600" b="1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Шрёдингер</a:t>
            </a:r>
            <a:r>
              <a:rPr sz="1600" b="1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3A8A"/>
                </a:solidFill>
                <a:latin typeface="Times New Roman"/>
              </a:rPr>
              <a:t>теңдеуі</a:t>
            </a:r>
            <a:endParaRPr sz="1600" b="1" i="0" u="none" dirty="0">
              <a:solidFill>
                <a:srgbClr val="1E3A8A"/>
              </a:solidFill>
              <a:latin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4172573"/>
            <a:ext cx="476250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Ауысу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ықтималдығын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табу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үшін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Гамильтониан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операторы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қолданылады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015978"/>
            <a:ext cx="571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Times New Roman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7950" y="4015978"/>
            <a:ext cx="3718775" cy="215252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E0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түсетін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жарық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толқынының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амплитудасы</a:t>
            </a:r>
            <a:endParaRPr sz="1400" b="0" i="0" u="none" dirty="0">
              <a:solidFill>
                <a:srgbClr val="475569"/>
              </a:solidFill>
              <a:latin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0800" y="4274790"/>
            <a:ext cx="571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Times New Roman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7950" y="4274790"/>
            <a:ext cx="2831224" cy="215252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μ12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ауысудың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дипольдік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моменті</a:t>
            </a:r>
            <a:endParaRPr sz="1400" b="0" i="0" u="none" dirty="0">
              <a:solidFill>
                <a:srgbClr val="475569"/>
              </a:solidFill>
              <a:latin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800" y="4533602"/>
            <a:ext cx="571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Times New Roman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7950" y="4503390"/>
            <a:ext cx="2983445" cy="219740"/>
          </a:xfrm>
          <a:prstGeom prst="rect">
            <a:avLst/>
          </a:prstGeom>
          <a:noFill/>
        </p:spPr>
        <p:txBody>
          <a:bodyPr wrap="none" lIns="5715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Егер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I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⊥ </a:t>
            </a: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μ12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болса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болмайды</a:t>
            </a:r>
            <a:endParaRPr sz="1400" b="0" i="0" u="none" dirty="0">
              <a:solidFill>
                <a:srgbClr val="475569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231778"/>
            <a:ext cx="10972800" cy="690562"/>
          </a:xfrm>
          <a:prstGeom prst="roundRect">
            <a:avLst>
              <a:gd name="adj" fmla="val 13793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798861"/>
            <a:ext cx="5372100" cy="2204317"/>
          </a:xfrm>
          <a:prstGeom prst="roundRect">
            <a:avLst>
              <a:gd name="adj" fmla="val 741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210300" y="1798861"/>
            <a:ext cx="5372100" cy="2204317"/>
          </a:xfrm>
          <a:prstGeom prst="roundRect">
            <a:avLst>
              <a:gd name="adj" fmla="val 741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3021030"/>
            <a:ext cx="4895850" cy="74402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425" y="3021030"/>
            <a:ext cx="4895850" cy="71827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634" y="3178085"/>
            <a:ext cx="3450690" cy="397178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0737" y="3202713"/>
            <a:ext cx="1919013" cy="339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628350"/>
            <a:ext cx="8128700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Эйнштейн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коэффициенттері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Жұтылу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Интенсивтілігі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9625" y="4431803"/>
            <a:ext cx="10617458" cy="2152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 dirty="0" err="1">
                <a:solidFill>
                  <a:srgbClr val="1E40AF"/>
                </a:solidFill>
                <a:latin typeface="Times New Roman"/>
              </a:rPr>
              <a:t>Негізгі</a:t>
            </a:r>
            <a:r>
              <a:rPr sz="1400" b="1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1E40AF"/>
                </a:solidFill>
                <a:latin typeface="Times New Roman"/>
              </a:rPr>
              <a:t>қорытынды</a:t>
            </a:r>
            <a:r>
              <a:rPr sz="1400" b="1" i="0" u="none" dirty="0">
                <a:solidFill>
                  <a:srgbClr val="1E40AF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ықтималдығы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дипольдік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момент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матрицалық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элементінің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квадратына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1" u="none" dirty="0">
                <a:solidFill>
                  <a:srgbClr val="1E40AF"/>
                </a:solidFill>
                <a:latin typeface="Times New Roman"/>
              </a:rPr>
              <a:t>|μ12|2 = e2|r12|2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тура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40AF"/>
                </a:solidFill>
                <a:latin typeface="Times New Roman"/>
              </a:rPr>
              <a:t>пропорционал</a:t>
            </a:r>
            <a:r>
              <a:rPr sz="1400" b="0" i="0" u="none" dirty="0">
                <a:solidFill>
                  <a:srgbClr val="1E40AF"/>
                </a:solidFill>
                <a:latin typeface="Times New Roman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2023020"/>
            <a:ext cx="331199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Эйнштейннің</a:t>
            </a:r>
            <a:r>
              <a:rPr sz="1600" b="1" i="0" u="none" dirty="0">
                <a:solidFill>
                  <a:srgbClr val="2563E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екінші</a:t>
            </a:r>
            <a:r>
              <a:rPr sz="1600" b="1" i="0" u="none" dirty="0">
                <a:solidFill>
                  <a:srgbClr val="2563E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коэффициенті</a:t>
            </a:r>
            <a:endParaRPr sz="1600" b="1" i="0" u="none" dirty="0">
              <a:solidFill>
                <a:srgbClr val="2563EB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7726" y="2361543"/>
            <a:ext cx="48958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Вакуумдағы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сәулелік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энергияның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тығыздығы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1" u="none" dirty="0">
                <a:solidFill>
                  <a:srgbClr val="334155"/>
                </a:solidFill>
                <a:latin typeface="Times New Roman"/>
              </a:rPr>
              <a:t>u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арқылы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ықтималдығы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8425" y="2023019"/>
            <a:ext cx="319093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Жұтылу</a:t>
            </a:r>
            <a:r>
              <a:rPr sz="1600" b="1" i="0" u="none" dirty="0">
                <a:solidFill>
                  <a:srgbClr val="2563E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интенсивтілігінің</a:t>
            </a:r>
            <a:r>
              <a:rPr sz="1600" b="1" i="0" u="none" dirty="0">
                <a:solidFill>
                  <a:srgbClr val="2563E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теңдеуі</a:t>
            </a:r>
            <a:endParaRPr sz="1600" b="1" i="0" u="none" dirty="0">
              <a:solidFill>
                <a:srgbClr val="2563EB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8425" y="2393065"/>
            <a:ext cx="500156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Молекулалар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санының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айырмашылығымен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1" u="none" dirty="0">
                <a:solidFill>
                  <a:srgbClr val="334155"/>
                </a:solidFill>
                <a:latin typeface="Times New Roman"/>
              </a:rPr>
              <a:t>(N1 - N2)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байланысы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1211" y="5461679"/>
            <a:ext cx="4968180" cy="762000"/>
          </a:xfrm>
          <a:prstGeom prst="roundRect">
            <a:avLst>
              <a:gd name="adj" fmla="val 15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85156"/>
            <a:ext cx="5699819" cy="1236452"/>
          </a:xfrm>
          <a:prstGeom prst="roundRect">
            <a:avLst>
              <a:gd name="adj" fmla="val 1025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57" y="3203382"/>
            <a:ext cx="4969443" cy="215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784577"/>
            <a:ext cx="4043799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Бугер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–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Ламберт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–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Бера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заңы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957849"/>
            <a:ext cx="759663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Кюветадағы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қалыңдығы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1" u="none" dirty="0">
                <a:solidFill>
                  <a:srgbClr val="334155"/>
                </a:solidFill>
                <a:latin typeface="Times New Roman"/>
              </a:rPr>
              <a:t>l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зат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арқылы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өткен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жарық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интенсивтілігінің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кему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заңдылығы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81566" y="5709423"/>
            <a:ext cx="408169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3-сурет.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Зат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қабатындағы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жарықтың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схемасы</a:t>
            </a:r>
            <a:endParaRPr sz="1400" b="0" i="0" u="none" dirty="0">
              <a:solidFill>
                <a:srgbClr val="64748B"/>
              </a:solidFill>
              <a:latin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475" y="2713136"/>
            <a:ext cx="155170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Интегралдық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түрі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29" y="4074350"/>
            <a:ext cx="476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Times New Roman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235" y="4062488"/>
            <a:ext cx="4366645" cy="205634"/>
          </a:xfrm>
          <a:prstGeom prst="rect">
            <a:avLst/>
          </a:prstGeom>
          <a:noFill/>
        </p:spPr>
        <p:txBody>
          <a:bodyPr wrap="none" lIns="47625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C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молекулалар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концентрациясы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(1 см³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ішіндегі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саны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29" y="4363389"/>
            <a:ext cx="476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Times New Roman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235" y="4357888"/>
            <a:ext cx="4282711" cy="205634"/>
          </a:xfrm>
          <a:prstGeom prst="rect">
            <a:avLst/>
          </a:prstGeom>
          <a:noFill/>
        </p:spPr>
        <p:txBody>
          <a:bodyPr wrap="none" lIns="47625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/>
              </a:rPr>
              <a:t>k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эффективті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қимасы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(см²)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591" y="4652428"/>
            <a:ext cx="476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Times New Roman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481" y="4659149"/>
            <a:ext cx="3612527" cy="205634"/>
          </a:xfrm>
          <a:prstGeom prst="rect">
            <a:avLst/>
          </a:prstGeom>
          <a:noFill/>
        </p:spPr>
        <p:txBody>
          <a:bodyPr wrap="none" lIns="47625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 err="1">
                <a:solidFill>
                  <a:srgbClr val="475569"/>
                </a:solidFill>
                <a:latin typeface="Times New Roman"/>
              </a:rPr>
              <a:t>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экстинкция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коэффициенті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: </a:t>
            </a:r>
            <a:r>
              <a:rPr sz="1400" b="0" i="1" u="none" dirty="0">
                <a:solidFill>
                  <a:srgbClr val="475569"/>
                </a:solidFill>
                <a:latin typeface="Times New Roman"/>
              </a:rPr>
              <a:t>k = 2300 </a:t>
            </a:r>
            <a:r>
              <a:rPr sz="1400" b="0" i="1" u="none" dirty="0" err="1">
                <a:solidFill>
                  <a:srgbClr val="475569"/>
                </a:solidFill>
                <a:latin typeface="Times New Roman"/>
              </a:rPr>
              <a:t>ε</a:t>
            </a:r>
            <a:r>
              <a:rPr sz="1400" b="0" i="1" u="none" dirty="0">
                <a:solidFill>
                  <a:srgbClr val="475569"/>
                </a:solidFill>
                <a:latin typeface="Times New Roman"/>
              </a:rPr>
              <a:t> / NA</a:t>
            </a:r>
          </a:p>
        </p:txBody>
      </p:sp>
      <p:pic>
        <p:nvPicPr>
          <p:cNvPr id="17" name="Рисунок 16" descr="Изображение выглядит как диаграмма, зарисовка, рисунок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67029B20-D4BC-FF28-8720-2AD7F9C8E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994" y="2436425"/>
            <a:ext cx="2908072" cy="27773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47700" y="1891117"/>
            <a:ext cx="5353050" cy="4119718"/>
          </a:xfrm>
          <a:prstGeom prst="roundRect">
            <a:avLst>
              <a:gd name="adj" fmla="val 142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29350" y="1891117"/>
            <a:ext cx="5353050" cy="4119718"/>
          </a:xfrm>
          <a:prstGeom prst="roundRect">
            <a:avLst>
              <a:gd name="adj" fmla="val 142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47700" y="1853017"/>
            <a:ext cx="53530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29350" y="1853017"/>
            <a:ext cx="5353050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247063"/>
            <a:ext cx="4895850" cy="75225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0" y="3247064"/>
            <a:ext cx="4895850" cy="75225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992" y="3429000"/>
            <a:ext cx="2980476" cy="499913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4003" y="3569418"/>
            <a:ext cx="3555873" cy="3594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7700" y="694565"/>
            <a:ext cx="5733493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Спонтанды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мәжбүрлі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сәуле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шығару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575" y="2152651"/>
            <a:ext cx="392453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369A1"/>
                </a:solidFill>
                <a:latin typeface="Times New Roman"/>
              </a:rPr>
              <a:t>Мәжбүрлі</a:t>
            </a:r>
            <a:r>
              <a:rPr sz="1600" b="1" i="0" u="none" dirty="0">
                <a:solidFill>
                  <a:srgbClr val="0369A1"/>
                </a:solidFill>
                <a:latin typeface="Times New Roman"/>
              </a:rPr>
              <a:t> (</a:t>
            </a:r>
            <a:r>
              <a:rPr sz="1600" b="1" i="0" u="none" dirty="0" err="1">
                <a:solidFill>
                  <a:srgbClr val="0369A1"/>
                </a:solidFill>
                <a:latin typeface="Times New Roman"/>
              </a:rPr>
              <a:t>Индуцияланған</a:t>
            </a:r>
            <a:r>
              <a:rPr sz="1600" b="1" i="0" u="none" dirty="0">
                <a:solidFill>
                  <a:srgbClr val="0369A1"/>
                </a:solidFill>
                <a:latin typeface="Times New Roman"/>
              </a:rPr>
              <a:t>) </a:t>
            </a:r>
            <a:r>
              <a:rPr sz="1600" b="1" i="0" u="none" dirty="0" err="1">
                <a:solidFill>
                  <a:srgbClr val="0369A1"/>
                </a:solidFill>
                <a:latin typeface="Times New Roman"/>
              </a:rPr>
              <a:t>сәуле</a:t>
            </a:r>
            <a:r>
              <a:rPr sz="1600" b="1" i="0" u="none" dirty="0">
                <a:solidFill>
                  <a:srgbClr val="0369A1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369A1"/>
                </a:solidFill>
                <a:latin typeface="Times New Roman"/>
              </a:rPr>
              <a:t>шығару</a:t>
            </a:r>
            <a:endParaRPr sz="1600" b="1" i="0" u="none" dirty="0">
              <a:solidFill>
                <a:srgbClr val="0369A1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3227"/>
            <a:ext cx="4933950" cy="423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Сәуле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өрісінің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әсерінен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жоғарғы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деңгейден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төменгі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деңгейге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ықтималдығы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448400"/>
            <a:ext cx="357771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Деңгейлердің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азғындау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еселігі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: </a:t>
            </a:r>
            <a:r>
              <a:rPr sz="1400" b="0" i="1" u="none" dirty="0">
                <a:solidFill>
                  <a:srgbClr val="64748B"/>
                </a:solidFill>
                <a:latin typeface="Times New Roman"/>
              </a:rPr>
              <a:t>g1B12 = g2B21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7950" y="2162076"/>
            <a:ext cx="240880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5803D"/>
                </a:solidFill>
                <a:latin typeface="Times New Roman"/>
              </a:rPr>
              <a:t>Спонтанды</a:t>
            </a:r>
            <a:r>
              <a:rPr sz="1600" b="1" i="0" u="none" dirty="0">
                <a:solidFill>
                  <a:srgbClr val="15803D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5803D"/>
                </a:solidFill>
                <a:latin typeface="Times New Roman"/>
              </a:rPr>
              <a:t>сәуле</a:t>
            </a:r>
            <a:r>
              <a:rPr sz="1600" b="1" i="0" u="none" dirty="0">
                <a:solidFill>
                  <a:srgbClr val="15803D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5803D"/>
                </a:solidFill>
                <a:latin typeface="Times New Roman"/>
              </a:rPr>
              <a:t>шығару</a:t>
            </a:r>
            <a:endParaRPr sz="1600" b="1" i="0" u="none" dirty="0">
              <a:solidFill>
                <a:srgbClr val="15803D"/>
              </a:solidFill>
              <a:latin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57950" y="2577467"/>
            <a:ext cx="3043334" cy="20556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Бөлшектің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өздігінен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төменгі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күйге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өтуі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70839" y="4466408"/>
            <a:ext cx="397320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Толық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спонтанды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интенсивтілік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: </a:t>
            </a:r>
            <a:r>
              <a:rPr sz="1400" b="0" i="1" u="none" dirty="0" err="1">
                <a:solidFill>
                  <a:srgbClr val="64748B"/>
                </a:solidFill>
                <a:latin typeface="Times New Roman"/>
              </a:rPr>
              <a:t>Iсп</a:t>
            </a:r>
            <a:r>
              <a:rPr sz="1400" b="0" i="1" u="none" dirty="0">
                <a:solidFill>
                  <a:srgbClr val="64748B"/>
                </a:solidFill>
                <a:latin typeface="Times New Roman"/>
              </a:rPr>
              <a:t> = N2 h ν21 A21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78463" y="2573380"/>
            <a:ext cx="5303936" cy="2287898"/>
          </a:xfrm>
          <a:prstGeom prst="roundRect">
            <a:avLst>
              <a:gd name="adj" fmla="val 6593"/>
            </a:avLst>
          </a:prstGeom>
          <a:solidFill>
            <a:srgbClr val="EFF6FF"/>
          </a:solidFill>
          <a:ln w="9525">
            <a:solidFill>
              <a:srgbClr val="DBEA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070485"/>
            <a:ext cx="5364063" cy="1500200"/>
          </a:xfrm>
          <a:prstGeom prst="roundRect">
            <a:avLst>
              <a:gd name="adj" fmla="val 85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761184"/>
            <a:ext cx="5364063" cy="1905838"/>
          </a:xfrm>
          <a:prstGeom prst="roundRect">
            <a:avLst>
              <a:gd name="adj" fmla="val 816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715" y="2877568"/>
            <a:ext cx="171450" cy="171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255" y="3042058"/>
            <a:ext cx="2112931" cy="25843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375" y="4861278"/>
            <a:ext cx="3097854" cy="3123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908756"/>
            <a:ext cx="7804124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Осциллятор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күші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қозған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күйдің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өмір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сүру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уақыты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6588" y="2825739"/>
            <a:ext cx="2112053" cy="215444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1E40AF"/>
                </a:solidFill>
                <a:latin typeface="Times New Roman"/>
              </a:rPr>
              <a:t>Физикалық</a:t>
            </a:r>
            <a:r>
              <a:rPr sz="1400" b="1" i="0" u="none" dirty="0">
                <a:solidFill>
                  <a:srgbClr val="1E40AF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1E40AF"/>
                </a:solidFill>
                <a:latin typeface="Times New Roman"/>
              </a:rPr>
              <a:t>мағынасы</a:t>
            </a:r>
            <a:endParaRPr sz="1400" b="1" i="0" u="none" dirty="0">
              <a:solidFill>
                <a:srgbClr val="1E40AF"/>
              </a:solidFill>
              <a:latin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9625" y="2187498"/>
            <a:ext cx="169969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Осциллятор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күші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2573379"/>
            <a:ext cx="513762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Электрондардың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дипольдік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тербеліс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дәрежесін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сипаттайтын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шама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625" y="3961209"/>
            <a:ext cx="229550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Боуэн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–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Уокс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формуласы</a:t>
            </a:r>
            <a:endParaRPr sz="16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9625" y="4343161"/>
            <a:ext cx="386015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Сәулелік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өмір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сүру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уақыты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1" u="none" dirty="0" err="1">
                <a:solidFill>
                  <a:srgbClr val="334155"/>
                </a:solidFill>
                <a:latin typeface="Times New Roman"/>
              </a:rPr>
              <a:t>τ</a:t>
            </a:r>
            <a:r>
              <a:rPr sz="1400" b="0" i="1" u="none" dirty="0">
                <a:solidFill>
                  <a:srgbClr val="334155"/>
                </a:solidFill>
                <a:latin typeface="Times New Roman"/>
              </a:rPr>
              <a:t> = 1 / A21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байланысы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40413" y="3377505"/>
            <a:ext cx="47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1E3A8A"/>
                </a:solidFill>
                <a:latin typeface="Times New Roman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85536" y="3185916"/>
            <a:ext cx="4896863" cy="44602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 dirty="0">
                <a:solidFill>
                  <a:srgbClr val="1E3A8A"/>
                </a:solidFill>
                <a:latin typeface="Times New Roman"/>
              </a:rPr>
              <a:t>f12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—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жарықты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жұтатын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немесе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шығаратын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эффективті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электрондар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саны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0413" y="3706968"/>
            <a:ext cx="47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1E3A8A"/>
                </a:solidFill>
                <a:latin typeface="Times New Roman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9460" y="3691830"/>
            <a:ext cx="4751486" cy="45720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Экстинкция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қисығының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ауданы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1" u="none" dirty="0">
                <a:solidFill>
                  <a:srgbClr val="1E3A8A"/>
                </a:solidFill>
                <a:latin typeface="Times New Roman"/>
              </a:rPr>
              <a:t>∫ </a:t>
            </a:r>
            <a:r>
              <a:rPr sz="1400" b="0" i="1" u="none" dirty="0" err="1">
                <a:solidFill>
                  <a:srgbClr val="1E3A8A"/>
                </a:solidFill>
                <a:latin typeface="Times New Roman"/>
              </a:rPr>
              <a:t>ε</a:t>
            </a:r>
            <a:r>
              <a:rPr sz="1400" b="0" i="1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1" u="none" dirty="0" err="1">
                <a:solidFill>
                  <a:srgbClr val="1E3A8A"/>
                </a:solidFill>
                <a:latin typeface="Times New Roman"/>
              </a:rPr>
              <a:t>dν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неғұрлым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үлкен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болса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осциллятор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күші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соғұрлым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жоғары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40413" y="4244472"/>
            <a:ext cx="47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1E3A8A"/>
                </a:solidFill>
                <a:latin typeface="Times New Roman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88038" y="4206180"/>
            <a:ext cx="4846736" cy="446019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Өмір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сүру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уақыты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1E3A8A"/>
                </a:solidFill>
                <a:latin typeface="Times New Roman"/>
              </a:rPr>
              <a:t>τ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спектрінің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максималды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жиілігіне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/>
              </a:rPr>
              <a:t>тәуелді</a:t>
            </a:r>
            <a:r>
              <a:rPr sz="1400" b="0" i="0" u="none" dirty="0">
                <a:solidFill>
                  <a:srgbClr val="1E3A8A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19363" y="5135526"/>
            <a:ext cx="5733157" cy="742950"/>
          </a:xfrm>
          <a:prstGeom prst="roundRect">
            <a:avLst>
              <a:gd name="adj" fmla="val 15384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86137"/>
            <a:ext cx="4934842" cy="1749389"/>
          </a:xfrm>
          <a:prstGeom prst="roundRect">
            <a:avLst>
              <a:gd name="adj" fmla="val 637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3386137"/>
            <a:ext cx="38100" cy="1195387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765544"/>
            <a:ext cx="6047233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Атомдық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Молекулалық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Орбитальдар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900741"/>
            <a:ext cx="5030092" cy="4460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бұлттың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орналасуы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кванттық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механикада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1" u="none" dirty="0">
                <a:solidFill>
                  <a:srgbClr val="334155"/>
                </a:solidFill>
                <a:latin typeface="Times New Roman"/>
              </a:rPr>
              <a:t>ψ2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толқындық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функциясымен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сипатталады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5291557"/>
            <a:ext cx="5581736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4-сурет.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Сутегі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атомының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s (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а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), p (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б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d (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в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күйлерінің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орбитальдар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моделі</a:t>
            </a:r>
            <a:endParaRPr sz="1400" b="0" i="0" u="none" dirty="0">
              <a:solidFill>
                <a:srgbClr val="64748B"/>
              </a:solidFill>
              <a:latin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100" y="3538537"/>
            <a:ext cx="292099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312E81"/>
                </a:solidFill>
                <a:latin typeface="Times New Roman"/>
              </a:rPr>
              <a:t>Атомдық</a:t>
            </a:r>
            <a:r>
              <a:rPr sz="1600" b="1" i="0" u="none" dirty="0">
                <a:solidFill>
                  <a:srgbClr val="312E81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312E81"/>
                </a:solidFill>
                <a:latin typeface="Times New Roman"/>
              </a:rPr>
              <a:t>орбитальдар</a:t>
            </a:r>
            <a:r>
              <a:rPr sz="1600" b="1" i="0" u="none" dirty="0">
                <a:solidFill>
                  <a:srgbClr val="312E81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312E81"/>
                </a:solidFill>
                <a:latin typeface="Times New Roman"/>
              </a:rPr>
              <a:t>типтері</a:t>
            </a:r>
            <a:r>
              <a:rPr sz="1600" b="1" i="0" u="none" dirty="0">
                <a:solidFill>
                  <a:srgbClr val="312E81"/>
                </a:solidFill>
                <a:latin typeface="Times New Roman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9827" y="4090832"/>
            <a:ext cx="476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338CA"/>
                </a:solidFill>
                <a:latin typeface="Times New Roman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1265" y="4079436"/>
            <a:ext cx="3792064" cy="205634"/>
          </a:xfrm>
          <a:prstGeom prst="rect">
            <a:avLst/>
          </a:prstGeom>
          <a:noFill/>
        </p:spPr>
        <p:txBody>
          <a:bodyPr wrap="none" lIns="47625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4338CA"/>
                </a:solidFill>
                <a:latin typeface="Times New Roman"/>
              </a:rPr>
              <a:t>s-</a:t>
            </a:r>
            <a:r>
              <a:rPr sz="1400" b="1" i="0" u="none" dirty="0" err="1">
                <a:solidFill>
                  <a:srgbClr val="4338CA"/>
                </a:solidFill>
                <a:latin typeface="Times New Roman"/>
              </a:rPr>
              <a:t>электрондар</a:t>
            </a:r>
            <a:r>
              <a:rPr sz="1400" b="1" i="0" u="none" dirty="0">
                <a:solidFill>
                  <a:srgbClr val="4338CA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сфералық-симметриялы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форма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1844" y="4449008"/>
            <a:ext cx="476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338CA"/>
                </a:solidFill>
                <a:latin typeface="Times New Roman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5657" y="4403323"/>
            <a:ext cx="3101555" cy="205634"/>
          </a:xfrm>
          <a:prstGeom prst="rect">
            <a:avLst/>
          </a:prstGeom>
          <a:noFill/>
        </p:spPr>
        <p:txBody>
          <a:bodyPr wrap="none" lIns="47625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4338CA"/>
                </a:solidFill>
                <a:latin typeface="Times New Roman"/>
              </a:rPr>
              <a:t>p-</a:t>
            </a:r>
            <a:r>
              <a:rPr sz="1400" b="1" i="0" u="none" dirty="0" err="1">
                <a:solidFill>
                  <a:srgbClr val="4338CA"/>
                </a:solidFill>
                <a:latin typeface="Times New Roman"/>
              </a:rPr>
              <a:t>электрондар</a:t>
            </a:r>
            <a:r>
              <a:rPr sz="1400" b="1" i="0" u="none" dirty="0">
                <a:solidFill>
                  <a:srgbClr val="4338CA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гантель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тәрізді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форма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3640" y="4727210"/>
            <a:ext cx="476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338CA"/>
                </a:solidFill>
                <a:latin typeface="Times New Roman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550" y="4716919"/>
            <a:ext cx="3584892" cy="205634"/>
          </a:xfrm>
          <a:prstGeom prst="rect">
            <a:avLst/>
          </a:prstGeom>
          <a:noFill/>
        </p:spPr>
        <p:txBody>
          <a:bodyPr wrap="none" lIns="47625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4338CA"/>
                </a:solidFill>
                <a:latin typeface="Times New Roman"/>
              </a:rPr>
              <a:t>d-</a:t>
            </a:r>
            <a:r>
              <a:rPr sz="1400" b="1" i="0" u="none" dirty="0" err="1">
                <a:solidFill>
                  <a:srgbClr val="4338CA"/>
                </a:solidFill>
                <a:latin typeface="Times New Roman"/>
              </a:rPr>
              <a:t>электрондар</a:t>
            </a:r>
            <a:r>
              <a:rPr sz="1400" b="1" i="0" u="none" dirty="0">
                <a:solidFill>
                  <a:srgbClr val="4338CA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күрделі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кеңістіктік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338CA"/>
                </a:solidFill>
                <a:latin typeface="Times New Roman"/>
              </a:rPr>
              <a:t>үлестірім</a:t>
            </a:r>
            <a:r>
              <a:rPr sz="1400" b="0" i="0" u="none" dirty="0">
                <a:solidFill>
                  <a:srgbClr val="4338CA"/>
                </a:solidFill>
                <a:latin typeface="Times New Roman"/>
              </a:rPr>
              <a:t> </a:t>
            </a:r>
          </a:p>
        </p:txBody>
      </p:sp>
      <p:pic>
        <p:nvPicPr>
          <p:cNvPr id="17" name="Рисунок 16" descr="Изображение выглядит как беспозвоночный, круг&#10;&#10;Автоматически созданное описание">
            <a:extLst>
              <a:ext uri="{FF2B5EF4-FFF2-40B4-BE49-F238E27FC236}">
                <a16:creationId xmlns:a16="http://schemas.microsoft.com/office/drawing/2014/main" id="{6583DB61-AA77-7FE7-8748-911AA76B2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0" y="1433049"/>
            <a:ext cx="5384800" cy="3530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67257" y="5695620"/>
            <a:ext cx="5716785" cy="647700"/>
          </a:xfrm>
          <a:prstGeom prst="roundRect">
            <a:avLst>
              <a:gd name="adj" fmla="val 17647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434530"/>
            <a:ext cx="4989314" cy="800100"/>
          </a:xfrm>
          <a:prstGeom prst="roundRect">
            <a:avLst>
              <a:gd name="adj" fmla="val 9523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348930"/>
            <a:ext cx="4989314" cy="800100"/>
          </a:xfrm>
          <a:prstGeom prst="roundRect">
            <a:avLst>
              <a:gd name="adj" fmla="val 9523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263330"/>
            <a:ext cx="4989314" cy="647700"/>
          </a:xfrm>
          <a:prstGeom prst="roundRect">
            <a:avLst>
              <a:gd name="adj" fmla="val 11764"/>
            </a:avLst>
          </a:prstGeom>
          <a:noFill/>
          <a:ln w="9525">
            <a:solidFill>
              <a:srgbClr val="FEF3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754912"/>
            <a:ext cx="8719246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Байланыстырушы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,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Босаңсытушы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lang="kk-KZ" sz="2400" b="1" dirty="0">
                <a:solidFill>
                  <a:srgbClr val="0F172A"/>
                </a:solidFill>
                <a:latin typeface="Times New Roman"/>
              </a:rPr>
              <a:t>Байланыспайтын 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МО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975" y="5804026"/>
            <a:ext cx="521674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5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6-сурет.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Байланыс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энергиясы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молекулалық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энергетикалық</a:t>
            </a:r>
            <a:r>
              <a:rPr sz="1400" b="0" i="0" u="none" dirty="0">
                <a:solidFill>
                  <a:srgbClr val="64748B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64748B"/>
                </a:solidFill>
                <a:latin typeface="Times New Roman"/>
              </a:rPr>
              <a:t>деңгейлер</a:t>
            </a:r>
            <a:endParaRPr sz="1400" b="0" i="0" u="none" dirty="0">
              <a:solidFill>
                <a:srgbClr val="64748B"/>
              </a:solidFill>
              <a:latin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475" y="2577405"/>
            <a:ext cx="617342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166534"/>
                </a:solidFill>
                <a:latin typeface="Times New Roman"/>
              </a:rPr>
              <a:t>1. </a:t>
            </a:r>
            <a:r>
              <a:rPr sz="1200" b="1" i="0" u="none" dirty="0" err="1">
                <a:solidFill>
                  <a:srgbClr val="166534"/>
                </a:solidFill>
                <a:latin typeface="Times New Roman"/>
              </a:rPr>
              <a:t>Связывающая</a:t>
            </a:r>
            <a:r>
              <a:rPr sz="1200" b="1" i="0" u="none" dirty="0">
                <a:solidFill>
                  <a:srgbClr val="166534"/>
                </a:solidFill>
                <a:latin typeface="Times New Roman"/>
              </a:rPr>
              <a:t> (</a:t>
            </a:r>
            <a:r>
              <a:rPr sz="1200" b="1" i="0" u="none" dirty="0" err="1">
                <a:solidFill>
                  <a:srgbClr val="166534"/>
                </a:solidFill>
                <a:latin typeface="Times New Roman"/>
              </a:rPr>
              <a:t>Байланыстырушы</a:t>
            </a:r>
            <a:r>
              <a:rPr sz="1200" b="1" i="0" u="none" dirty="0">
                <a:solidFill>
                  <a:srgbClr val="166534"/>
                </a:solidFill>
                <a:latin typeface="Times New Roman"/>
              </a:rPr>
              <a:t>) МО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475" y="2786955"/>
            <a:ext cx="4798814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14532D"/>
                </a:solidFill>
                <a:latin typeface="Times New Roman"/>
              </a:rPr>
              <a:t>Энергиясы бөлек атомдардан төмен. Электрондық бұлт ядролар арасында тығыздалады.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475" y="3491805"/>
            <a:ext cx="617342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91B1B"/>
                </a:solidFill>
                <a:latin typeface="Times New Roman"/>
              </a:rPr>
              <a:t>2. Разрыхляющая (Босаңсытушы) МО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2475" y="3701355"/>
            <a:ext cx="4798814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7F1D1D"/>
                </a:solidFill>
                <a:latin typeface="Times New Roman"/>
              </a:rPr>
              <a:t>Энергиясы жоғары (</a:t>
            </a:r>
            <a:r>
              <a:rPr sz="1050" b="0" i="1" u="none">
                <a:solidFill>
                  <a:srgbClr val="7F1D1D"/>
                </a:solidFill>
                <a:latin typeface="Times New Roman"/>
              </a:rPr>
              <a:t>σ*, π*</a:t>
            </a:r>
            <a:r>
              <a:rPr sz="1050" b="0" i="0" u="none">
                <a:solidFill>
                  <a:srgbClr val="7F1D1D"/>
                </a:solidFill>
                <a:latin typeface="Times New Roman"/>
              </a:rPr>
              <a:t>). Химиялық байланысты әлсіретіп, молекуланың ыдырауына әкеледі.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2475" y="4406205"/>
            <a:ext cx="617342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2400E"/>
                </a:solidFill>
                <a:latin typeface="Times New Roman"/>
              </a:rPr>
              <a:t>3. Несвязывающая (Байланыспайтын) МО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2475" y="4615755"/>
            <a:ext cx="587945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78350F"/>
                </a:solidFill>
                <a:latin typeface="Times New Roman"/>
              </a:rPr>
              <a:t>Бөлінбейтін электрон жұптары (</a:t>
            </a:r>
            <a:r>
              <a:rPr sz="1050" b="0" i="1" u="none">
                <a:solidFill>
                  <a:srgbClr val="78350F"/>
                </a:solidFill>
                <a:latin typeface="Times New Roman"/>
              </a:rPr>
              <a:t>n-электрондар</a:t>
            </a:r>
            <a:r>
              <a:rPr sz="1050" b="0" i="0" u="none">
                <a:solidFill>
                  <a:srgbClr val="78350F"/>
                </a:solidFill>
                <a:latin typeface="Times New Roman"/>
              </a:rPr>
              <a:t>).</a:t>
            </a:r>
          </a:p>
        </p:txBody>
      </p:sp>
      <p:pic>
        <p:nvPicPr>
          <p:cNvPr id="16" name="Рисунок 15" descr="Изображение выглядит как диаграмма, линия, График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30ECD1C3-6CCF-5985-A94A-EB77499FA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067" y="2332990"/>
            <a:ext cx="5473458" cy="27367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5962650"/>
            <a:ext cx="10972800" cy="438150"/>
          </a:xfrm>
          <a:prstGeom prst="roundRect">
            <a:avLst>
              <a:gd name="adj" fmla="val 1739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860698"/>
            <a:ext cx="5391150" cy="2913321"/>
          </a:xfrm>
          <a:prstGeom prst="roundRect">
            <a:avLst>
              <a:gd name="adj" fmla="val 578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1860698"/>
            <a:ext cx="5391150" cy="2913321"/>
          </a:xfrm>
          <a:prstGeom prst="roundRect">
            <a:avLst>
              <a:gd name="adj" fmla="val 578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823953"/>
            <a:ext cx="8999643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Электрондық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Ауысулардың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Түрлері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мен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Спектрлік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Аймақтары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801" y="6096000"/>
            <a:ext cx="561839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Орбитальдардың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энергия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бойынша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орналасу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реті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: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σ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&lt; π &lt; n &lt; π* &lt;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σ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2116927"/>
            <a:ext cx="279204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σ</a:t>
            </a:r>
            <a:r>
              <a:rPr sz="1600" b="1" i="0" u="none" dirty="0">
                <a:solidFill>
                  <a:srgbClr val="2563EB"/>
                </a:solidFill>
                <a:latin typeface="Times New Roman"/>
              </a:rPr>
              <a:t> → </a:t>
            </a:r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σ</a:t>
            </a:r>
            <a:r>
              <a:rPr sz="1600" b="1" i="0" u="none" dirty="0">
                <a:solidFill>
                  <a:srgbClr val="2563EB"/>
                </a:solidFill>
                <a:latin typeface="Times New Roman"/>
              </a:rPr>
              <a:t>* </a:t>
            </a:r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және</a:t>
            </a:r>
            <a:r>
              <a:rPr sz="1600" b="1" i="0" u="none" dirty="0">
                <a:solidFill>
                  <a:srgbClr val="2563EB"/>
                </a:solidFill>
                <a:latin typeface="Times New Roman"/>
              </a:rPr>
              <a:t> π → π* </a:t>
            </a:r>
            <a:r>
              <a:rPr sz="1600" b="1" i="0" u="none" dirty="0" err="1">
                <a:solidFill>
                  <a:srgbClr val="2563EB"/>
                </a:solidFill>
                <a:latin typeface="Times New Roman"/>
              </a:rPr>
              <a:t>Ауысулар</a:t>
            </a:r>
            <a:endParaRPr sz="1600" b="1" i="0" u="none" dirty="0">
              <a:solidFill>
                <a:srgbClr val="2563EB"/>
              </a:solidFill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9625" y="2639316"/>
            <a:ext cx="50863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σ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→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σ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*: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Негізгі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күйден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жоғары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энергиялы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босаңсытушы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орбитальға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Вакуумдық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УК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аймағында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жатады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  <a:endParaRPr sz="1125" b="0" i="0" u="none" dirty="0">
              <a:solidFill>
                <a:srgbClr val="334155"/>
              </a:solidFill>
              <a:latin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625" y="3317358"/>
            <a:ext cx="50863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π → π*: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Қос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байланысты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молекулаларда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Жақын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УК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көрінетін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аймаққа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ығысқан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110287"/>
            <a:ext cx="279525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D9488"/>
                </a:solidFill>
                <a:latin typeface="Times New Roman"/>
              </a:rPr>
              <a:t>n → </a:t>
            </a:r>
            <a:r>
              <a:rPr sz="1600" b="1" i="0" u="none" dirty="0" err="1">
                <a:solidFill>
                  <a:srgbClr val="0D9488"/>
                </a:solidFill>
                <a:latin typeface="Times New Roman"/>
              </a:rPr>
              <a:t>σ</a:t>
            </a:r>
            <a:r>
              <a:rPr sz="1600" b="1" i="0" u="none" dirty="0">
                <a:solidFill>
                  <a:srgbClr val="0D9488"/>
                </a:solidFill>
                <a:latin typeface="Times New Roman"/>
              </a:rPr>
              <a:t>* </a:t>
            </a:r>
            <a:r>
              <a:rPr sz="1600" b="1" i="0" u="none" dirty="0" err="1">
                <a:solidFill>
                  <a:srgbClr val="0D9488"/>
                </a:solidFill>
                <a:latin typeface="Times New Roman"/>
              </a:rPr>
              <a:t>және</a:t>
            </a:r>
            <a:r>
              <a:rPr sz="1600" b="1" i="0" u="none" dirty="0">
                <a:solidFill>
                  <a:srgbClr val="0D9488"/>
                </a:solidFill>
                <a:latin typeface="Times New Roman"/>
              </a:rPr>
              <a:t> n → π* </a:t>
            </a:r>
            <a:r>
              <a:rPr sz="1600" b="1" i="0" u="none" dirty="0" err="1">
                <a:solidFill>
                  <a:srgbClr val="0D9488"/>
                </a:solidFill>
                <a:latin typeface="Times New Roman"/>
              </a:rPr>
              <a:t>Ауысулар</a:t>
            </a:r>
            <a:endParaRPr sz="1600" b="1" i="0" u="none" dirty="0">
              <a:solidFill>
                <a:srgbClr val="0D9488"/>
              </a:solid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91275" y="2639315"/>
            <a:ext cx="50863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n →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σ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*: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Бөлінбейтін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жұптардың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өтуі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Алыс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жақын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ультракүлгін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аймағында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орналасқан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91275" y="3317358"/>
            <a:ext cx="5086350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n → π*: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Төмен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интенсивтілікке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ие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жақын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УК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немесе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көрінетін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спектрде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бақыланады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938069"/>
            <a:ext cx="10972800" cy="1679496"/>
          </a:xfrm>
          <a:prstGeom prst="roundRect">
            <a:avLst>
              <a:gd name="adj" fmla="val 1082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808065"/>
            <a:ext cx="3555950" cy="1391256"/>
          </a:xfrm>
          <a:prstGeom prst="roundRect">
            <a:avLst>
              <a:gd name="adj" fmla="val 909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17950" y="3808065"/>
            <a:ext cx="3555950" cy="1391256"/>
          </a:xfrm>
          <a:prstGeom prst="roundRect">
            <a:avLst>
              <a:gd name="adj" fmla="val 909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26300" y="3808064"/>
            <a:ext cx="3555950" cy="1391255"/>
          </a:xfrm>
          <a:prstGeom prst="roundRect">
            <a:avLst>
              <a:gd name="adj" fmla="val 909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900" y="2212755"/>
            <a:ext cx="2961388" cy="855352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815" y="2458803"/>
            <a:ext cx="2169557" cy="425253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960465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0350" y="3960465"/>
            <a:ext cx="17145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8700" y="3960465"/>
            <a:ext cx="152400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850605"/>
            <a:ext cx="8304389" cy="2949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Люминесценцияның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Кванттық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Шығымы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/>
              </a:rPr>
              <a:t>Факторлар</a:t>
            </a:r>
            <a:endParaRPr sz="2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9624" y="2093877"/>
            <a:ext cx="338342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Кванттық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шығым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 (B) </a:t>
            </a:r>
            <a:r>
              <a:rPr sz="1600" b="1" i="0" u="none" dirty="0" err="1">
                <a:solidFill>
                  <a:srgbClr val="0F172A"/>
                </a:solidFill>
                <a:latin typeface="Times New Roman"/>
              </a:rPr>
              <a:t>анықтамасы</a:t>
            </a:r>
            <a:r>
              <a:rPr sz="1600" b="1" i="0" u="none" dirty="0">
                <a:solidFill>
                  <a:srgbClr val="0F172A"/>
                </a:solidFill>
                <a:latin typeface="Times New Roman"/>
              </a:rPr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4" y="2530598"/>
            <a:ext cx="550618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Шығарылған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фотондар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санының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жұтылған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фотондар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санына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қатынасы</a:t>
            </a:r>
            <a:r>
              <a:rPr sz="1125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3960465"/>
            <a:ext cx="1260538" cy="215444"/>
          </a:xfrm>
          <a:prstGeom prst="rect">
            <a:avLst/>
          </a:prstGeom>
          <a:noFill/>
        </p:spPr>
        <p:txBody>
          <a:bodyPr wrap="none" lIns="20955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Температура</a:t>
            </a:r>
            <a:endParaRPr sz="1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4351291"/>
            <a:ext cx="33464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Температура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жоғарылағанда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сәулесіз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релаксация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жиілеп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кванттық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шығым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төмендейді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температуралық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сөну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0350" y="3960465"/>
            <a:ext cx="1419941" cy="215444"/>
          </a:xfrm>
          <a:prstGeom prst="rect">
            <a:avLst/>
          </a:prstGeom>
          <a:noFill/>
        </p:spPr>
        <p:txBody>
          <a:bodyPr wrap="none" lIns="22860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Концентрация</a:t>
            </a:r>
            <a:endParaRPr sz="1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70350" y="4351291"/>
            <a:ext cx="33464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Жоғары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концентрацияда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молекулааралық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тасымалдануы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есебінен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концентрациялық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сөну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жүреді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78700" y="3960465"/>
            <a:ext cx="1775935" cy="215444"/>
          </a:xfrm>
          <a:prstGeom prst="rect">
            <a:avLst/>
          </a:prstGeom>
          <a:noFill/>
        </p:spPr>
        <p:txBody>
          <a:bodyPr wrap="none" lIns="20955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Орта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және</a:t>
            </a:r>
            <a:r>
              <a:rPr sz="1400" b="1" i="0" u="none" dirty="0">
                <a:solidFill>
                  <a:srgbClr val="0F172A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Times New Roman"/>
              </a:rPr>
              <a:t>Еріткіш</a:t>
            </a:r>
            <a:endParaRPr sz="1400" b="1" i="0" u="none" dirty="0">
              <a:solidFill>
                <a:srgbClr val="0F172A"/>
              </a:solidFill>
              <a:latin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85369" y="4351291"/>
            <a:ext cx="33464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Еріткіштің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полярлығы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тұтқырлығы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еріген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оттегінің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болуы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сөну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процестеріне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әсер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етеді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89028" y="4073723"/>
            <a:ext cx="2013793" cy="381000"/>
          </a:xfrm>
          <a:prstGeom prst="roundRect">
            <a:avLst>
              <a:gd name="adj" fmla="val 15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956427" y="2403127"/>
            <a:ext cx="2278995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FFFFFF"/>
                </a:solidFill>
                <a:latin typeface="Times New Roman"/>
              </a:rPr>
              <a:t>Қорытынды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5843" y="2946052"/>
            <a:ext cx="10120312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ауысулар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люминесценцияның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интенсивтілігі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молекулалардың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кванттық-механикалық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құрылымына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дипольдік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моментке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сыртқы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орта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факторларына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тығыз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байланысты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Кванттық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шығымды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зерттеу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спектроскопияда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сенсорларда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биомедициналық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фотоникада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шешуші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рөл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CBD5E1"/>
                </a:solidFill>
                <a:latin typeface="Times New Roman"/>
              </a:rPr>
              <a:t>атқарады</a:t>
            </a:r>
            <a:r>
              <a:rPr sz="1400" b="0" i="0" u="none" dirty="0">
                <a:solidFill>
                  <a:srgbClr val="CBD5E1"/>
                </a:solidFill>
                <a:latin typeface="Times New Roman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7804" y="4168973"/>
            <a:ext cx="2136241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93C5FD"/>
                </a:solidFill>
                <a:latin typeface="Times New Roman"/>
              </a:rPr>
              <a:t>Назарларыңызға рақмет!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655</Words>
  <Application>Microsoft Macintosh PowerPoint</Application>
  <PresentationFormat>Широкоэкранный</PresentationFormat>
  <Paragraphs>88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Жумабаева Айкөркем Жаксылыкқызы</cp:lastModifiedBy>
  <cp:revision>3</cp:revision>
  <dcterms:created xsi:type="dcterms:W3CDTF">2013-01-27T09:14:16Z</dcterms:created>
  <dcterms:modified xsi:type="dcterms:W3CDTF">2026-09-26T02:30:25Z</dcterms:modified>
  <cp:category/>
</cp:coreProperties>
</file>