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Evolventa Bold" panose="020B0604020202020204" charset="0"/>
      <p:regular r:id="rId21"/>
    </p:embeddedFont>
    <p:embeddedFont>
      <p:font typeface="Evolventa" panose="020B0604020202020204" charset="0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3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5.svg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5.svg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9A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93586" y="2051497"/>
            <a:ext cx="8217084" cy="646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8"/>
              </a:lnSpc>
            </a:pPr>
            <a:r>
              <a:rPr lang="en-US" sz="5400" b="1">
                <a:solidFill>
                  <a:srgbClr val="000000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№6 дәріс</a:t>
            </a:r>
          </a:p>
          <a:p>
            <a:pPr algn="ctr">
              <a:lnSpc>
                <a:spcPts val="5508"/>
              </a:lnSpc>
            </a:pPr>
            <a:endParaRPr lang="en-US" sz="5400" b="1">
              <a:solidFill>
                <a:srgbClr val="000000"/>
              </a:solidFill>
              <a:latin typeface="Evolventa Bold"/>
              <a:ea typeface="Evolventa Bold"/>
              <a:cs typeface="Evolventa Bold"/>
              <a:sym typeface="Evolventa Bold"/>
            </a:endParaRPr>
          </a:p>
          <a:p>
            <a:pPr algn="ctr">
              <a:lnSpc>
                <a:spcPts val="5508"/>
              </a:lnSpc>
            </a:pPr>
            <a:r>
              <a:rPr lang="en-US" sz="5400" b="1">
                <a:solidFill>
                  <a:srgbClr val="000000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Қаныққан көміртегі атомындағы орынбасу реакцияларының механизмдері. Өтпелі күй теориясы, тұрақтандыру факторлары.</a:t>
            </a:r>
          </a:p>
        </p:txBody>
      </p:sp>
      <p:sp>
        <p:nvSpPr>
          <p:cNvPr id="3" name="Freeform 3"/>
          <p:cNvSpPr/>
          <p:nvPr/>
        </p:nvSpPr>
        <p:spPr>
          <a:xfrm>
            <a:off x="1182834" y="-1921745"/>
            <a:ext cx="6755642" cy="4114800"/>
          </a:xfrm>
          <a:custGeom>
            <a:avLst/>
            <a:gdLst/>
            <a:ahLst/>
            <a:cxnLst/>
            <a:rect l="l" t="t" r="r" b="b"/>
            <a:pathLst>
              <a:path w="6755642" h="4114800">
                <a:moveTo>
                  <a:pt x="0" y="0"/>
                </a:moveTo>
                <a:lnTo>
                  <a:pt x="6755642" y="0"/>
                </a:lnTo>
                <a:lnTo>
                  <a:pt x="67556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03834" y="1790711"/>
            <a:ext cx="1194327" cy="2586142"/>
          </a:xfrm>
          <a:custGeom>
            <a:avLst/>
            <a:gdLst/>
            <a:ahLst/>
            <a:cxnLst/>
            <a:rect l="l" t="t" r="r" b="b"/>
            <a:pathLst>
              <a:path w="1194327" h="2586142">
                <a:moveTo>
                  <a:pt x="0" y="0"/>
                </a:moveTo>
                <a:lnTo>
                  <a:pt x="1194327" y="0"/>
                </a:lnTo>
                <a:lnTo>
                  <a:pt x="1194327" y="2586142"/>
                </a:lnTo>
                <a:lnTo>
                  <a:pt x="0" y="2586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2095190" y="2021154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5357753" y="0"/>
                </a:moveTo>
                <a:lnTo>
                  <a:pt x="0" y="0"/>
                </a:lnTo>
                <a:lnTo>
                  <a:pt x="0" y="5591582"/>
                </a:lnTo>
                <a:lnTo>
                  <a:pt x="5357753" y="5591582"/>
                </a:lnTo>
                <a:lnTo>
                  <a:pt x="535775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47148" y="1264426"/>
            <a:ext cx="3144039" cy="2440918"/>
          </a:xfrm>
          <a:custGeom>
            <a:avLst/>
            <a:gdLst/>
            <a:ahLst/>
            <a:cxnLst/>
            <a:rect l="l" t="t" r="r" b="b"/>
            <a:pathLst>
              <a:path w="3144039" h="2440918">
                <a:moveTo>
                  <a:pt x="0" y="0"/>
                </a:moveTo>
                <a:lnTo>
                  <a:pt x="3144040" y="0"/>
                </a:lnTo>
                <a:lnTo>
                  <a:pt x="3144040" y="2440918"/>
                </a:lnTo>
                <a:lnTo>
                  <a:pt x="0" y="24409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24872" y="5005800"/>
            <a:ext cx="1894295" cy="4252500"/>
          </a:xfrm>
          <a:custGeom>
            <a:avLst/>
            <a:gdLst/>
            <a:ahLst/>
            <a:cxnLst/>
            <a:rect l="l" t="t" r="r" b="b"/>
            <a:pathLst>
              <a:path w="1894295" h="4252500">
                <a:moveTo>
                  <a:pt x="0" y="0"/>
                </a:moveTo>
                <a:lnTo>
                  <a:pt x="1894295" y="0"/>
                </a:lnTo>
                <a:lnTo>
                  <a:pt x="1894295" y="4252500"/>
                </a:lnTo>
                <a:lnTo>
                  <a:pt x="0" y="42525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011803" y="7612736"/>
            <a:ext cx="3486358" cy="4114800"/>
          </a:xfrm>
          <a:custGeom>
            <a:avLst/>
            <a:gdLst/>
            <a:ahLst/>
            <a:cxnLst/>
            <a:rect l="l" t="t" r="r" b="b"/>
            <a:pathLst>
              <a:path w="3486358" h="4114800">
                <a:moveTo>
                  <a:pt x="0" y="0"/>
                </a:moveTo>
                <a:lnTo>
                  <a:pt x="3486358" y="0"/>
                </a:lnTo>
                <a:lnTo>
                  <a:pt x="34863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75249"/>
            <a:ext cx="4597438" cy="2842053"/>
          </a:xfrm>
          <a:custGeom>
            <a:avLst/>
            <a:gdLst/>
            <a:ahLst/>
            <a:cxnLst/>
            <a:rect l="l" t="t" r="r" b="b"/>
            <a:pathLst>
              <a:path w="4597438" h="2842053">
                <a:moveTo>
                  <a:pt x="0" y="0"/>
                </a:moveTo>
                <a:lnTo>
                  <a:pt x="4597438" y="0"/>
                </a:lnTo>
                <a:lnTo>
                  <a:pt x="4597438" y="2842053"/>
                </a:lnTo>
                <a:lnTo>
                  <a:pt x="0" y="28420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50014" y="-2624599"/>
            <a:ext cx="3837986" cy="4114800"/>
          </a:xfrm>
          <a:custGeom>
            <a:avLst/>
            <a:gdLst/>
            <a:ahLst/>
            <a:cxnLst/>
            <a:rect l="l" t="t" r="r" b="b"/>
            <a:pathLst>
              <a:path w="3837986" h="4114800">
                <a:moveTo>
                  <a:pt x="0" y="0"/>
                </a:moveTo>
                <a:lnTo>
                  <a:pt x="3837986" y="0"/>
                </a:lnTo>
                <a:lnTo>
                  <a:pt x="38379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99072" y="1692722"/>
            <a:ext cx="17689855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>
                <a:solidFill>
                  <a:srgbClr val="2B4B8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SN1 және SN2 салыстыру кестесі: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833178"/>
              </p:ext>
            </p:extLst>
          </p:nvPr>
        </p:nvGraphicFramePr>
        <p:xfrm>
          <a:off x="3276600" y="3390900"/>
          <a:ext cx="11667489" cy="5306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8608"/>
                <a:gridCol w="4518910"/>
                <a:gridCol w="3889971"/>
              </a:tblGrid>
              <a:tr h="545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Қасиет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SN</a:t>
                      </a:r>
                      <a:r>
                        <a:rPr lang="ru-RU" sz="2800" baseline="-25000">
                          <a:effectLst/>
                        </a:rPr>
                        <a:t>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SN</a:t>
                      </a:r>
                      <a:r>
                        <a:rPr lang="ru-RU" sz="2800" baseline="-25000">
                          <a:effectLst/>
                        </a:rPr>
                        <a:t>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5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Сатылар</a:t>
                      </a:r>
                      <a:r>
                        <a:rPr lang="ru-RU" sz="2800" dirty="0">
                          <a:effectLst/>
                        </a:rPr>
                        <a:t> саны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Екі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Бір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5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Аралық бөлшек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Карбкатион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Жоқ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15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Жылдамдық тәуелділігі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Тек субстратқа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Субстрат және нуклеофилге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15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Стереохимия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</a:rPr>
                        <a:t>Рацемизация</a:t>
                      </a:r>
                      <a:r>
                        <a:rPr lang="ru-RU" sz="2800">
                          <a:effectLst/>
                        </a:rPr>
                        <a:t>(аралас конфигурация)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</a:rPr>
                        <a:t>А</a:t>
                      </a:r>
                      <a:r>
                        <a:rPr lang="ru-RU" sz="2800">
                          <a:effectLst/>
                        </a:rPr>
                        <a:t>йналу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5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Субстрат түрі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Трет-бутил, тұрақты карбкатион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Метил, </a:t>
                      </a:r>
                      <a:r>
                        <a:rPr lang="kk-KZ" sz="2800">
                          <a:effectLst/>
                        </a:rPr>
                        <a:t>біріншілік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5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Еріткіш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Полярлы протонды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Полярлы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err="1">
                          <a:effectLst/>
                        </a:rPr>
                        <a:t>апротонды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14475" y="3655535"/>
            <a:ext cx="3525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9A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03244" y="1379444"/>
            <a:ext cx="16230600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0"/>
              </a:lnSpc>
            </a:pPr>
            <a:r>
              <a:rPr lang="en-US" sz="5875" b="1">
                <a:solidFill>
                  <a:srgbClr val="31356E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ӨТПЕЛІ КҮЙ ТЕОРИЯСЫ ЖӘНЕ ЭНЕРГИЯ ПРОФИЛІ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979100"/>
            <a:ext cx="16579687" cy="442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Өтпелі күй теориясы (ӨКТ) – химиялық реакциялардың жылдамдығын және механизмін түсіндіретін теория. Бұл теория бойынша, реакция кезінде реагенттер мен өнімдер арасында өте қысқа өмір сүретін, жоғары энергиялы аралық күй – өтпелі күй (немесе активтенген кешен) түзіледі. Негізгі ұғымдар:</a:t>
            </a:r>
          </a:p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-Өтпелі күй  – реагенттер өнімге айналар алдындағы ең жоғары энергиялы күй.</a:t>
            </a:r>
          </a:p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-Бұл күйде ескі байланыстар әлсіреп, жаңа байланыстар түсе бастайды.</a:t>
            </a:r>
          </a:p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-Өтпелі күй – тұрақсыз, оны нақты оқшаулап алу мүмкін емес.</a:t>
            </a:r>
          </a:p>
          <a:p>
            <a:pPr algn="just">
              <a:lnSpc>
                <a:spcPts val="4339"/>
              </a:lnSpc>
            </a:pPr>
            <a:endParaRPr lang="en-US" sz="3099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9A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05992" y="2345180"/>
            <a:ext cx="11276017" cy="4854952"/>
          </a:xfrm>
          <a:custGeom>
            <a:avLst/>
            <a:gdLst/>
            <a:ahLst/>
            <a:cxnLst/>
            <a:rect l="l" t="t" r="r" b="b"/>
            <a:pathLst>
              <a:path w="11276017" h="4854952">
                <a:moveTo>
                  <a:pt x="0" y="0"/>
                </a:moveTo>
                <a:lnTo>
                  <a:pt x="11276016" y="0"/>
                </a:lnTo>
                <a:lnTo>
                  <a:pt x="11276016" y="4854952"/>
                </a:lnTo>
                <a:lnTo>
                  <a:pt x="0" y="48549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5027" y="838200"/>
            <a:ext cx="17797946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0"/>
              </a:lnSpc>
            </a:pPr>
            <a:r>
              <a:rPr lang="en-US" sz="5875" b="1">
                <a:solidFill>
                  <a:srgbClr val="31356E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РЕАКЦИЯ ЭНЕРГИЯСЫНЫҢ ДИАГРАММАСЫ: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7290394"/>
            <a:ext cx="16405144" cy="2797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-Энергия шоқтығы (activation energy, Eₐ) – реагенттерді өтпелі күйге жеткізуге қажет энергия.</a:t>
            </a:r>
          </a:p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-Төмен Eₐ → реакция тез жүреді</a:t>
            </a:r>
          </a:p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-Жоғары Eₐ → реакция баяу жүреді</a:t>
            </a:r>
          </a:p>
          <a:p>
            <a:pPr algn="just">
              <a:lnSpc>
                <a:spcPts val="4339"/>
              </a:lnSpc>
            </a:pPr>
            <a:endParaRPr lang="en-US" sz="3099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4058" y="2339495"/>
            <a:ext cx="14179884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b="1">
                <a:solidFill>
                  <a:srgbClr val="2B4B8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Өтпелі күй теориясының негізгі тұжырымдары: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000625"/>
            <a:ext cx="15666085" cy="3155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-Реакция реагенттерден өтпелі күй арқылы өнімдерге өтеді.</a:t>
            </a:r>
          </a:p>
          <a:p>
            <a:pPr marL="626107" lvl="1" indent="-313054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-Реакция жылдамдығы өтпелі күйдің түзілетін жиілігіне байланысты.</a:t>
            </a:r>
          </a:p>
          <a:p>
            <a:pPr marL="626107" lvl="1" indent="-313054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-Өтпелі күй – энергетикалық барьердің шыңы.</a:t>
            </a:r>
          </a:p>
          <a:p>
            <a:pPr marL="626107" lvl="1" indent="-313054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-Температура артқанда, молекулалардың Eₐ-дан асатын үлесі көбейіп, реакция жылдамдайды.</a:t>
            </a:r>
          </a:p>
          <a:p>
            <a:pPr algn="l">
              <a:lnSpc>
                <a:spcPts val="4059"/>
              </a:lnSpc>
            </a:pPr>
            <a:endParaRPr lang="en-US" sz="2899">
              <a:solidFill>
                <a:srgbClr val="2B4B82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-963412"/>
            <a:ext cx="4597438" cy="2842053"/>
          </a:xfrm>
          <a:custGeom>
            <a:avLst/>
            <a:gdLst/>
            <a:ahLst/>
            <a:cxnLst/>
            <a:rect l="l" t="t" r="r" b="b"/>
            <a:pathLst>
              <a:path w="4597438" h="2842053">
                <a:moveTo>
                  <a:pt x="0" y="0"/>
                </a:moveTo>
                <a:lnTo>
                  <a:pt x="4597438" y="0"/>
                </a:lnTo>
                <a:lnTo>
                  <a:pt x="4597438" y="2842052"/>
                </a:lnTo>
                <a:lnTo>
                  <a:pt x="0" y="2842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0551837" y="390596"/>
            <a:ext cx="2076668" cy="1276207"/>
          </a:xfrm>
          <a:custGeom>
            <a:avLst/>
            <a:gdLst/>
            <a:ahLst/>
            <a:cxnLst/>
            <a:rect l="l" t="t" r="r" b="b"/>
            <a:pathLst>
              <a:path w="2076668" h="1276207">
                <a:moveTo>
                  <a:pt x="2076668" y="0"/>
                </a:moveTo>
                <a:lnTo>
                  <a:pt x="0" y="0"/>
                </a:lnTo>
                <a:lnTo>
                  <a:pt x="0" y="1276208"/>
                </a:lnTo>
                <a:lnTo>
                  <a:pt x="2076668" y="1276208"/>
                </a:lnTo>
                <a:lnTo>
                  <a:pt x="207666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138681" y="-2447996"/>
            <a:ext cx="3837986" cy="4114800"/>
          </a:xfrm>
          <a:custGeom>
            <a:avLst/>
            <a:gdLst/>
            <a:ahLst/>
            <a:cxnLst/>
            <a:rect l="l" t="t" r="r" b="b"/>
            <a:pathLst>
              <a:path w="3837986" h="4114800">
                <a:moveTo>
                  <a:pt x="0" y="0"/>
                </a:moveTo>
                <a:lnTo>
                  <a:pt x="3837987" y="0"/>
                </a:lnTo>
                <a:lnTo>
                  <a:pt x="38379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994246" y="-3759204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0" y="0"/>
                </a:moveTo>
                <a:lnTo>
                  <a:pt x="5357752" y="0"/>
                </a:lnTo>
                <a:lnTo>
                  <a:pt x="5357752" y="5591583"/>
                </a:lnTo>
                <a:lnTo>
                  <a:pt x="0" y="5591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932159"/>
            <a:ext cx="15666085" cy="8298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Жылдамдық тұрақтысының формуласы (ӨКТ бойынша):</a:t>
            </a:r>
          </a:p>
          <a:p>
            <a:pPr algn="l">
              <a:lnSpc>
                <a:spcPts val="4059"/>
              </a:lnSpc>
            </a:pPr>
            <a:endParaRPr lang="en-US" sz="2899">
              <a:solidFill>
                <a:srgbClr val="2B4B82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l">
              <a:lnSpc>
                <a:spcPts val="4059"/>
              </a:lnSpc>
            </a:pPr>
            <a:endParaRPr lang="en-US" sz="2899">
              <a:solidFill>
                <a:srgbClr val="2B4B82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l">
              <a:lnSpc>
                <a:spcPts val="4059"/>
              </a:lnSpc>
            </a:pPr>
            <a:endParaRPr lang="en-US" sz="2899">
              <a:solidFill>
                <a:srgbClr val="2B4B82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Мұндағы:</a:t>
            </a:r>
          </a:p>
          <a:p>
            <a:pPr marL="626107" lvl="1" indent="-313054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-k – реакция жылдамдық тұрақтысы</a:t>
            </a:r>
          </a:p>
          <a:p>
            <a:pPr marL="626107" lvl="1" indent="-313054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-kB – Больцман тұрақтысы</a:t>
            </a:r>
          </a:p>
          <a:p>
            <a:pPr marL="626107" lvl="1" indent="-313054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-h – Планк тұрақтысы</a:t>
            </a:r>
          </a:p>
          <a:p>
            <a:pPr marL="626107" lvl="1" indent="-313054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-T – температура (К)</a:t>
            </a:r>
          </a:p>
          <a:p>
            <a:pPr marL="626107" lvl="1" indent="-313054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-E‡ – өтпелі күй энергиясы (активация энергиясы)</a:t>
            </a:r>
          </a:p>
          <a:p>
            <a:pPr marL="626107" lvl="1" indent="-313054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-R – универсал газ тұрақтысы</a:t>
            </a:r>
          </a:p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Сонымен, өтпелі күй теориясы реакцияның энергетикалық кедергісін, жылдамдыққа әсер ететін факторларды және реакция механизмінің кезеңдерін түсіндіруге мүмкіндік береді. Бұл теория қазіргі химияда – әсіресе катализ, реакция кинетикасы және молекулалық дизайн салаларында кеңінен қолданылады.</a:t>
            </a:r>
          </a:p>
          <a:p>
            <a:pPr algn="l">
              <a:lnSpc>
                <a:spcPts val="4059"/>
              </a:lnSpc>
            </a:pPr>
            <a:endParaRPr lang="en-US" sz="2899">
              <a:solidFill>
                <a:srgbClr val="2B4B82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-963412"/>
            <a:ext cx="4597438" cy="2842053"/>
          </a:xfrm>
          <a:custGeom>
            <a:avLst/>
            <a:gdLst/>
            <a:ahLst/>
            <a:cxnLst/>
            <a:rect l="l" t="t" r="r" b="b"/>
            <a:pathLst>
              <a:path w="4597438" h="2842053">
                <a:moveTo>
                  <a:pt x="0" y="0"/>
                </a:moveTo>
                <a:lnTo>
                  <a:pt x="4597438" y="0"/>
                </a:lnTo>
                <a:lnTo>
                  <a:pt x="4597438" y="2842052"/>
                </a:lnTo>
                <a:lnTo>
                  <a:pt x="0" y="2842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0551837" y="390596"/>
            <a:ext cx="2076668" cy="1276207"/>
          </a:xfrm>
          <a:custGeom>
            <a:avLst/>
            <a:gdLst/>
            <a:ahLst/>
            <a:cxnLst/>
            <a:rect l="l" t="t" r="r" b="b"/>
            <a:pathLst>
              <a:path w="2076668" h="1276207">
                <a:moveTo>
                  <a:pt x="2076668" y="0"/>
                </a:moveTo>
                <a:lnTo>
                  <a:pt x="0" y="0"/>
                </a:lnTo>
                <a:lnTo>
                  <a:pt x="0" y="1276208"/>
                </a:lnTo>
                <a:lnTo>
                  <a:pt x="2076668" y="1276208"/>
                </a:lnTo>
                <a:lnTo>
                  <a:pt x="207666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38681" y="-2447996"/>
            <a:ext cx="3837986" cy="4114800"/>
          </a:xfrm>
          <a:custGeom>
            <a:avLst/>
            <a:gdLst/>
            <a:ahLst/>
            <a:cxnLst/>
            <a:rect l="l" t="t" r="r" b="b"/>
            <a:pathLst>
              <a:path w="3837986" h="4114800">
                <a:moveTo>
                  <a:pt x="0" y="0"/>
                </a:moveTo>
                <a:lnTo>
                  <a:pt x="3837987" y="0"/>
                </a:lnTo>
                <a:lnTo>
                  <a:pt x="38379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994246" y="-3759204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0" y="0"/>
                </a:moveTo>
                <a:lnTo>
                  <a:pt x="5357752" y="0"/>
                </a:lnTo>
                <a:lnTo>
                  <a:pt x="5357752" y="5591583"/>
                </a:lnTo>
                <a:lnTo>
                  <a:pt x="0" y="5591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009818" y="2636670"/>
            <a:ext cx="3580353" cy="1561102"/>
          </a:xfrm>
          <a:custGeom>
            <a:avLst/>
            <a:gdLst/>
            <a:ahLst/>
            <a:cxnLst/>
            <a:rect l="l" t="t" r="r" b="b"/>
            <a:pathLst>
              <a:path w="3580353" h="1561102">
                <a:moveTo>
                  <a:pt x="0" y="0"/>
                </a:moveTo>
                <a:lnTo>
                  <a:pt x="3580353" y="0"/>
                </a:lnTo>
                <a:lnTo>
                  <a:pt x="3580353" y="1561102"/>
                </a:lnTo>
                <a:lnTo>
                  <a:pt x="0" y="156110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9A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079371"/>
            <a:ext cx="16790840" cy="3064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7"/>
              </a:lnSpc>
            </a:pPr>
            <a:r>
              <a:rPr lang="en-US" sz="3099" spc="471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 АРАЛЫҚ ӨНІМДЕР (ИНТЕРМЕДИАТТАР) – ХИМИЯЛЫҚ РЕАКЦИЯ КЕЗІНДЕ ТҰРАҚТЫ ӨНІМ ТҮЗІЛУГЕ ДЕЙІНГІ УАҚЫТША, ТҰРАҚСЫЗ БӨЛШЕКТЕР. ОЛАРДЫҢ ТҰРАҚТЫЛЫҒЫ РЕАКЦИЯ БАҒЫТЫНА, ЖЫЛДАМДЫҒЫНА ЖӘНЕ өнімнің құрамына қАТТЫ ӘСЕР ЕТЕДІ.</a:t>
            </a:r>
          </a:p>
          <a:p>
            <a:pPr algn="l">
              <a:lnSpc>
                <a:spcPts val="3967"/>
              </a:lnSpc>
            </a:pPr>
            <a:r>
              <a:rPr lang="en-US" sz="3099" spc="471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9" b="1" spc="471">
                <a:solidFill>
                  <a:srgbClr val="000000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НЕГІЗГІ АРАЛЫҚ ӨНІМ ТҮРЛЕРІ:</a:t>
            </a:r>
          </a:p>
          <a:p>
            <a:pPr algn="l">
              <a:lnSpc>
                <a:spcPts val="3967"/>
              </a:lnSpc>
            </a:pPr>
            <a:endParaRPr lang="en-US" sz="3099" b="1" spc="471">
              <a:solidFill>
                <a:srgbClr val="000000"/>
              </a:solidFill>
              <a:latin typeface="Evolventa Bold"/>
              <a:ea typeface="Evolventa Bold"/>
              <a:cs typeface="Evolventa Bold"/>
              <a:sym typeface="Evolvent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54401" y="914400"/>
            <a:ext cx="15179198" cy="108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6400" b="1">
                <a:solidFill>
                  <a:srgbClr val="F7B4A7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Аралық өнімдердің тұрақтылығы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526014"/>
              </p:ext>
            </p:extLst>
          </p:nvPr>
        </p:nvGraphicFramePr>
        <p:xfrm>
          <a:off x="2971800" y="5372100"/>
          <a:ext cx="12268200" cy="3210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3563"/>
                <a:gridCol w="5600201"/>
                <a:gridCol w="3784436"/>
              </a:tblGrid>
              <a:tr h="461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Аралық өнім түрі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Қасиеті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Мысалы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1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Карбкатион (R–C⁺)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Электрон жетіспейтін (электрофил)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(CH₃)₃C⁺, CH₃–CH⁺–CH₃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1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Карбанион (R–C⁻)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Электрон артық (нуклеофил)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CH₃⁻, CH₂⁻–CH₃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1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Радикал (R</a:t>
                      </a:r>
                      <a:r>
                        <a:rPr lang="kk-KZ" sz="2800">
                          <a:effectLst/>
                        </a:rPr>
                        <a:t>·</a:t>
                      </a:r>
                      <a:r>
                        <a:rPr lang="ru-RU" sz="2800">
                          <a:effectLst/>
                        </a:rPr>
                        <a:t>)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Бір жұптаспаған электроны бар бөлшек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CH₃</a:t>
                      </a:r>
                      <a:r>
                        <a:rPr lang="kk-KZ" sz="2800">
                          <a:effectLst/>
                        </a:rPr>
                        <a:t>·</a:t>
                      </a:r>
                      <a:r>
                        <a:rPr lang="ru-RU" sz="2800">
                          <a:effectLst/>
                        </a:rPr>
                        <a:t>, Cl</a:t>
                      </a:r>
                      <a:r>
                        <a:rPr lang="kk-KZ" sz="2800">
                          <a:effectLst/>
                        </a:rPr>
                        <a:t>·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1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Карбен (R–C:)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Екі валентті, бейтарап бөлшек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:CH₂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365" y="5942967"/>
            <a:ext cx="260174" cy="129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93579"/>
            <a:ext cx="16135350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b="1">
                <a:solidFill>
                  <a:srgbClr val="2B4B8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 Тұрақтылыққа әсер ететін факторлар: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77857" y="3282645"/>
            <a:ext cx="15837035" cy="6326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endParaRPr/>
          </a:p>
          <a:p>
            <a:pPr algn="ctr">
              <a:lnSpc>
                <a:spcPts val="3564"/>
              </a:lnSpc>
            </a:pPr>
            <a:r>
              <a:rPr lang="en-US" sz="2546" b="1">
                <a:solidFill>
                  <a:srgbClr val="2B4B8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1. ИНДУКТИВТІК ЭФФЕКТ</a:t>
            </a:r>
          </a:p>
          <a:p>
            <a:pPr algn="ctr">
              <a:lnSpc>
                <a:spcPts val="3564"/>
              </a:lnSpc>
            </a:pPr>
            <a:r>
              <a:rPr lang="en-US" sz="2546" b="1">
                <a:solidFill>
                  <a:srgbClr val="2B4B8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</a:t>
            </a:r>
            <a:r>
              <a:rPr lang="en-US" sz="2546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Электрон тартушы немесе итеруші топтар аралық бөлшектің зарядын тұрақтандыра алады. Мысалы, –CH₃ тобы карбкатионды тұрақтандырады (электрон итереді).</a:t>
            </a:r>
          </a:p>
          <a:p>
            <a:pPr algn="ctr">
              <a:lnSpc>
                <a:spcPts val="3564"/>
              </a:lnSpc>
            </a:pPr>
            <a:r>
              <a:rPr lang="en-US" sz="2546" b="1">
                <a:solidFill>
                  <a:srgbClr val="2B4B8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2. РЕЗОНАНС</a:t>
            </a:r>
          </a:p>
          <a:p>
            <a:pPr algn="ctr">
              <a:lnSpc>
                <a:spcPts val="3564"/>
              </a:lnSpc>
            </a:pPr>
            <a:r>
              <a:rPr lang="en-US" sz="2546" b="1">
                <a:solidFill>
                  <a:srgbClr val="2B4B8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</a:t>
            </a:r>
            <a:r>
              <a:rPr lang="en-US" sz="2546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Электрон тығыздығы молекула бойымен жайылса, бөлшек тұрақтылығы артады.</a:t>
            </a:r>
          </a:p>
          <a:p>
            <a:pPr algn="ctr">
              <a:lnSpc>
                <a:spcPts val="3564"/>
              </a:lnSpc>
            </a:pPr>
            <a:r>
              <a:rPr lang="en-US" sz="2546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Бензилді немесе аллилді карбкатион/радикал тұрақты (π-резонанс бар).</a:t>
            </a:r>
          </a:p>
          <a:p>
            <a:pPr algn="ctr">
              <a:lnSpc>
                <a:spcPts val="3564"/>
              </a:lnSpc>
            </a:pPr>
            <a:r>
              <a:rPr lang="en-US" sz="2546" b="1">
                <a:solidFill>
                  <a:srgbClr val="2B4B8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3. ГИПЕРКОНЪЮГАЦИЯ</a:t>
            </a:r>
          </a:p>
          <a:p>
            <a:pPr algn="ctr">
              <a:lnSpc>
                <a:spcPts val="3564"/>
              </a:lnSpc>
            </a:pPr>
            <a:r>
              <a:rPr lang="en-US" sz="2546" b="1">
                <a:solidFill>
                  <a:srgbClr val="2B4B8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</a:t>
            </a:r>
            <a:r>
              <a:rPr lang="en-US" sz="2546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Сигма-байланыс арқылы делокализация – тұрақтылықты арттырады.</a:t>
            </a:r>
          </a:p>
          <a:p>
            <a:pPr algn="ctr">
              <a:lnSpc>
                <a:spcPts val="3564"/>
              </a:lnSpc>
            </a:pPr>
            <a:r>
              <a:rPr lang="en-US" sz="2546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– (CH₃)₃C⁺ карбкатионы өте тұрақты.</a:t>
            </a:r>
          </a:p>
          <a:p>
            <a:pPr algn="ctr">
              <a:lnSpc>
                <a:spcPts val="3564"/>
              </a:lnSpc>
            </a:pPr>
            <a:r>
              <a:rPr lang="en-US" sz="2546" b="1">
                <a:solidFill>
                  <a:srgbClr val="2B4B8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4. СТЕРИКАЛЫҚ ӘСЕРЛЕР</a:t>
            </a:r>
          </a:p>
          <a:p>
            <a:pPr algn="ctr">
              <a:lnSpc>
                <a:spcPts val="3564"/>
              </a:lnSpc>
            </a:pPr>
            <a:r>
              <a:rPr lang="en-US" sz="2546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Кейбір жағдайларда үлкен топтар бөлшектің тұрақты күйде орналасуына кедергі келтіруі мүмкін.</a:t>
            </a:r>
          </a:p>
          <a:p>
            <a:pPr algn="ctr">
              <a:lnSpc>
                <a:spcPts val="3564"/>
              </a:lnSpc>
            </a:pPr>
            <a:endParaRPr lang="en-US" sz="2546">
              <a:solidFill>
                <a:srgbClr val="2B4B82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50242"/>
            <a:ext cx="16316766" cy="566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5"/>
              </a:lnSpc>
            </a:pPr>
            <a:r>
              <a:rPr lang="en-US" sz="2625" b="1">
                <a:solidFill>
                  <a:srgbClr val="2B4B8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КАРБКАТИОН ТҰРАҚТЫЛЫҒЫ МЫСАЛЫ (ӨСУ РЕТІМЕН):</a:t>
            </a:r>
          </a:p>
          <a:p>
            <a:pPr algn="l">
              <a:lnSpc>
                <a:spcPts val="3675"/>
              </a:lnSpc>
            </a:pPr>
            <a:r>
              <a:rPr lang="en-US" sz="2625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Метил &lt; Бірінші ретті (1°) &lt; Екінші ретті (2°) &lt; Үшінші ретті (3°) &lt; Бензилді (Аллилді) </a:t>
            </a:r>
          </a:p>
          <a:p>
            <a:pPr algn="l">
              <a:lnSpc>
                <a:spcPts val="3675"/>
              </a:lnSpc>
            </a:pPr>
            <a:r>
              <a:rPr lang="en-US" sz="2625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Мысалдар:</a:t>
            </a:r>
          </a:p>
          <a:p>
            <a:pPr algn="l">
              <a:lnSpc>
                <a:spcPts val="3675"/>
              </a:lnSpc>
            </a:pPr>
            <a:r>
              <a:rPr lang="en-US" sz="2625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1.(CH₃)₃C⁺ – өте тұрақты (3° карбкатион + гиперконъюгация)</a:t>
            </a:r>
          </a:p>
          <a:p>
            <a:pPr algn="l">
              <a:lnSpc>
                <a:spcPts val="3675"/>
              </a:lnSpc>
            </a:pPr>
            <a:r>
              <a:rPr lang="en-US" sz="2625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2.CH₂=CH–CH₂⁺ – тұрақты (аллил карбкатион, резонанс бар)</a:t>
            </a:r>
          </a:p>
          <a:p>
            <a:pPr algn="l">
              <a:lnSpc>
                <a:spcPts val="3675"/>
              </a:lnSpc>
            </a:pPr>
            <a:r>
              <a:rPr lang="en-US" sz="2625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3.CH₃⁻ – өте тұрақсыз (карбанион, индуктивті тұрақтандыру жоқ)</a:t>
            </a:r>
          </a:p>
          <a:p>
            <a:pPr algn="l">
              <a:lnSpc>
                <a:spcPts val="3675"/>
              </a:lnSpc>
            </a:pPr>
            <a:r>
              <a:rPr lang="en-US" sz="2625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4.CH₃· – тұрақтылығы орташа (радикал)</a:t>
            </a:r>
          </a:p>
          <a:p>
            <a:pPr algn="l">
              <a:lnSpc>
                <a:spcPts val="3675"/>
              </a:lnSpc>
            </a:pPr>
            <a:r>
              <a:rPr lang="en-US" sz="2625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Сонымен, аралық өнімдердің тұрақтылығы – органикалық реакциялардың механизмі мен бағытын түсінуде өте маңызды. Неғұрлым тұрақты аралық өнімдер – соғұрлым реакция сол бағытта жылдам әрі тиімді жүреді.Сондықтан, аралық бөлшектердің электрондық құрылымын, резонанс мүмкіндігін және қоршаған топтарды ескеру қажет.</a:t>
            </a:r>
          </a:p>
          <a:p>
            <a:pPr algn="l">
              <a:lnSpc>
                <a:spcPts val="3675"/>
              </a:lnSpc>
            </a:pPr>
            <a:endParaRPr lang="en-US" sz="2625">
              <a:solidFill>
                <a:srgbClr val="2B4B82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85617" y="1928191"/>
            <a:ext cx="16402933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0"/>
              </a:lnSpc>
            </a:pPr>
            <a:r>
              <a:rPr lang="en-US" sz="6100" b="1">
                <a:solidFill>
                  <a:srgbClr val="2B4B8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Бақылау сұрақтары: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352764"/>
            <a:ext cx="16316766" cy="5024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4"/>
              </a:lnSpc>
            </a:pPr>
            <a:r>
              <a:rPr lang="en-US" sz="2824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</a:p>
          <a:p>
            <a:pPr algn="l">
              <a:lnSpc>
                <a:spcPts val="3954"/>
              </a:lnSpc>
            </a:pPr>
            <a:r>
              <a:rPr lang="en-US" sz="2824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1.Қаныққан көміртек атомында орынбасу реакциясы қандай жағдайларда жүреді?</a:t>
            </a:r>
          </a:p>
          <a:p>
            <a:pPr algn="l">
              <a:lnSpc>
                <a:spcPts val="3954"/>
              </a:lnSpc>
            </a:pPr>
            <a:r>
              <a:rPr lang="en-US" sz="2824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2.SN1 және SN2 механизмдерінің негізгі айырмашылықтары қандай?</a:t>
            </a:r>
          </a:p>
          <a:p>
            <a:pPr algn="l">
              <a:lnSpc>
                <a:spcPts val="3954"/>
              </a:lnSpc>
            </a:pPr>
            <a:r>
              <a:rPr lang="en-US" sz="2824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3.SN1 механизмінде өтпелі күйден кейін қандай аралық бөлшек түзіледі?</a:t>
            </a:r>
          </a:p>
          <a:p>
            <a:pPr algn="l">
              <a:lnSpc>
                <a:spcPts val="3954"/>
              </a:lnSpc>
            </a:pPr>
            <a:r>
              <a:rPr lang="en-US" sz="2824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4.Өтпелі күй дегеніміз не және оның реакция жылдамдығына әсері қандай?</a:t>
            </a:r>
          </a:p>
          <a:p>
            <a:pPr algn="l">
              <a:lnSpc>
                <a:spcPts val="3954"/>
              </a:lnSpc>
            </a:pPr>
            <a:r>
              <a:rPr lang="en-US" sz="2824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5.Аралық бөлшектердің тұрақтылығына қандай факторлар әсер етеді?</a:t>
            </a:r>
          </a:p>
          <a:p>
            <a:pPr algn="l">
              <a:lnSpc>
                <a:spcPts val="3954"/>
              </a:lnSpc>
            </a:pPr>
            <a:r>
              <a:rPr lang="en-US" sz="2824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6.Карбкатионның тұрақтылығы неліктен (CH₃)₃C⁺ үшін жоғары?</a:t>
            </a:r>
          </a:p>
          <a:p>
            <a:pPr algn="l">
              <a:lnSpc>
                <a:spcPts val="3954"/>
              </a:lnSpc>
            </a:pPr>
            <a:r>
              <a:rPr lang="en-US" sz="2824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7.Өтпелі күй теориясы бойынша активтену энергиясының мәні қандай рөл атқарады?</a:t>
            </a:r>
          </a:p>
          <a:p>
            <a:pPr algn="l">
              <a:lnSpc>
                <a:spcPts val="3954"/>
              </a:lnSpc>
            </a:pPr>
            <a:r>
              <a:rPr lang="en-US" sz="2824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</a:p>
          <a:p>
            <a:pPr algn="l">
              <a:lnSpc>
                <a:spcPts val="3954"/>
              </a:lnSpc>
            </a:pPr>
            <a:endParaRPr lang="en-US" sz="2824">
              <a:solidFill>
                <a:srgbClr val="2B4B82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1100" y="4522946"/>
            <a:ext cx="16037476" cy="922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8"/>
              </a:lnSpc>
            </a:pPr>
            <a:r>
              <a:rPr lang="en-US" sz="6174" b="1" spc="-61">
                <a:solidFill>
                  <a:srgbClr val="2B4B8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НАЗАРЛАРЫҢЫЗҒА РАХМЕТ!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196" y="6757440"/>
            <a:ext cx="2938661" cy="3207269"/>
          </a:xfrm>
          <a:custGeom>
            <a:avLst/>
            <a:gdLst/>
            <a:ahLst/>
            <a:cxnLst/>
            <a:rect l="l" t="t" r="r" b="b"/>
            <a:pathLst>
              <a:path w="2938661" h="3207269">
                <a:moveTo>
                  <a:pt x="0" y="0"/>
                </a:moveTo>
                <a:lnTo>
                  <a:pt x="2938661" y="0"/>
                </a:lnTo>
                <a:lnTo>
                  <a:pt x="2938661" y="3207269"/>
                </a:lnTo>
                <a:lnTo>
                  <a:pt x="0" y="3207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399608" y="2401833"/>
            <a:ext cx="9768230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6400">
                <a:solidFill>
                  <a:srgbClr val="31356E"/>
                </a:solidFill>
                <a:latin typeface="Evolventa"/>
                <a:ea typeface="Evolventa"/>
                <a:cs typeface="Evolventa"/>
                <a:sym typeface="Evolventa"/>
              </a:rPr>
              <a:t>ДӘРІС МАҚСАТЫ: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98061" y="4105275"/>
            <a:ext cx="16091877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9"/>
              </a:lnSpc>
            </a:pPr>
            <a:r>
              <a:rPr lang="en-US" sz="3099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Білім алушыларға қаныққан көміртек атомындағы орынбасу реакцияларының механизмдерін, олардың ерекшеліктерін, өтпелі күй теориясының негізін және аралық бөлшектердің тұрақтылығы мен оған әсер ететін факторларды түсіндіру.</a:t>
            </a:r>
          </a:p>
          <a:p>
            <a:pPr algn="ctr">
              <a:lnSpc>
                <a:spcPts val="3719"/>
              </a:lnSpc>
            </a:pPr>
            <a:endParaRPr lang="en-US" sz="3099">
              <a:solidFill>
                <a:srgbClr val="2B4B82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9A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9957" y="2864539"/>
            <a:ext cx="9308815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89"/>
              </a:lnSpc>
            </a:pPr>
            <a:r>
              <a:rPr lang="en-US" sz="7574" b="1">
                <a:solidFill>
                  <a:srgbClr val="F7B4A7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ДӘРІС ЖОСПАРЫ: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367283" y="5535057"/>
            <a:ext cx="11749239" cy="225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1.Қаныққан көміртек атомы және орынбасу реакциясы. </a:t>
            </a:r>
          </a:p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2.Орынбасу реакцияларының негізгі механизмдері.</a:t>
            </a:r>
          </a:p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3.Өтпелі күй теориясы және энергия профилі.</a:t>
            </a:r>
          </a:p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4.Аралық өнімдердің тұрақтылығы.</a:t>
            </a:r>
          </a:p>
        </p:txBody>
      </p:sp>
      <p:sp>
        <p:nvSpPr>
          <p:cNvPr id="4" name="Freeform 4"/>
          <p:cNvSpPr/>
          <p:nvPr/>
        </p:nvSpPr>
        <p:spPr>
          <a:xfrm>
            <a:off x="1309758" y="1684366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0" y="0"/>
                </a:moveTo>
                <a:lnTo>
                  <a:pt x="3874546" y="0"/>
                </a:lnTo>
                <a:lnTo>
                  <a:pt x="3874546" y="5122596"/>
                </a:lnTo>
                <a:lnTo>
                  <a:pt x="0" y="5122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9072" y="1692722"/>
            <a:ext cx="17689855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>
                <a:solidFill>
                  <a:srgbClr val="2B4B8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Қаныққан көміртек және орынбасу реакциясы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89598" y="3937966"/>
            <a:ext cx="15708803" cy="467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Қаныққан көміртек – тек бір (σ) байланыспен басқа атомдармен байланысқан көміртек. Мұндай қосылыстарға алкандар жатады (мысалы: метан, этан, пропан). Формуласы: CnH2n+2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Байланыстар – тек σ (сигма) байланыстар.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Қаныққан көмірсутектердегі орынбасу реакциясы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Орынбасу реакциясы  – молекуланың құрамындағы бір атом немесе топтың басқа атоммен немесе топпен ауыстырылуы. Қаныққан көміртектерде орынбасу реакциясы көбінесе галогендермен әрекеттесу арқылы жүреді.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Мысалы: Метан мен хлор арасындағы орынбасу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CH₄ + Cl₂ → CH₃Cl + HCl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(Жарық немесе температура әсерінде)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2B4B82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-1175249"/>
            <a:ext cx="4597438" cy="2842053"/>
          </a:xfrm>
          <a:custGeom>
            <a:avLst/>
            <a:gdLst/>
            <a:ahLst/>
            <a:cxnLst/>
            <a:rect l="l" t="t" r="r" b="b"/>
            <a:pathLst>
              <a:path w="4597438" h="2842053">
                <a:moveTo>
                  <a:pt x="0" y="0"/>
                </a:moveTo>
                <a:lnTo>
                  <a:pt x="4597438" y="0"/>
                </a:lnTo>
                <a:lnTo>
                  <a:pt x="4597438" y="2842053"/>
                </a:lnTo>
                <a:lnTo>
                  <a:pt x="0" y="28420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450014" y="-2624599"/>
            <a:ext cx="3837986" cy="4114800"/>
          </a:xfrm>
          <a:custGeom>
            <a:avLst/>
            <a:gdLst/>
            <a:ahLst/>
            <a:cxnLst/>
            <a:rect l="l" t="t" r="r" b="b"/>
            <a:pathLst>
              <a:path w="3837986" h="4114800">
                <a:moveTo>
                  <a:pt x="0" y="0"/>
                </a:moveTo>
                <a:lnTo>
                  <a:pt x="3837986" y="0"/>
                </a:lnTo>
                <a:lnTo>
                  <a:pt x="38379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9072" y="1692722"/>
            <a:ext cx="17689855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>
                <a:solidFill>
                  <a:srgbClr val="2B4B8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Қаныққан көміртек және орынбасу реакциясы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89598" y="3937966"/>
            <a:ext cx="15708803" cy="5511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Бұл – галогендеу реакциясы, нақтырақ айтсақ: радикалдық орынбасу реакциясы (еркін радикал механизмімен) жүреді.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Механизмі (3 сатыдан тұрады):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400" b="1">
                <a:solidFill>
                  <a:srgbClr val="2B4B8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1.Иницирлеу: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Cl₂ → 2Cl· (жарықтың әсерінен – гомолитикалық ыдырау)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400" b="1">
                <a:solidFill>
                  <a:srgbClr val="2B4B8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2.Индукция: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Cl· + CH₄ → CH₃· + HCl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CH₃· + Cl₂ → CH₃Cl + Cl·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400" b="1">
                <a:solidFill>
                  <a:srgbClr val="2B4B8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3.Терминация: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CH₃· + Cl· → CH₃Cl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немесе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Cl· + Cl· → Cl₂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2B4B82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-1175249"/>
            <a:ext cx="4597438" cy="2842053"/>
          </a:xfrm>
          <a:custGeom>
            <a:avLst/>
            <a:gdLst/>
            <a:ahLst/>
            <a:cxnLst/>
            <a:rect l="l" t="t" r="r" b="b"/>
            <a:pathLst>
              <a:path w="4597438" h="2842053">
                <a:moveTo>
                  <a:pt x="0" y="0"/>
                </a:moveTo>
                <a:lnTo>
                  <a:pt x="4597438" y="0"/>
                </a:lnTo>
                <a:lnTo>
                  <a:pt x="4597438" y="2842053"/>
                </a:lnTo>
                <a:lnTo>
                  <a:pt x="0" y="28420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450014" y="-2624599"/>
            <a:ext cx="3837986" cy="4114800"/>
          </a:xfrm>
          <a:custGeom>
            <a:avLst/>
            <a:gdLst/>
            <a:ahLst/>
            <a:cxnLst/>
            <a:rect l="l" t="t" r="r" b="b"/>
            <a:pathLst>
              <a:path w="3837986" h="4114800">
                <a:moveTo>
                  <a:pt x="0" y="0"/>
                </a:moveTo>
                <a:lnTo>
                  <a:pt x="3837986" y="0"/>
                </a:lnTo>
                <a:lnTo>
                  <a:pt x="38379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9A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191000" y="1562100"/>
            <a:ext cx="13210690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6875" b="1" dirty="0">
                <a:solidFill>
                  <a:srgbClr val="31356E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</a:t>
            </a:r>
            <a:r>
              <a:rPr lang="en-US" sz="6875" b="1" dirty="0" err="1">
                <a:solidFill>
                  <a:srgbClr val="31356E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Негізгі</a:t>
            </a:r>
            <a:r>
              <a:rPr lang="en-US" sz="6875" b="1" dirty="0">
                <a:solidFill>
                  <a:srgbClr val="31356E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</a:t>
            </a:r>
            <a:r>
              <a:rPr lang="en-US" sz="6875" b="1" dirty="0" err="1">
                <a:solidFill>
                  <a:srgbClr val="31356E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ерекшеліктері</a:t>
            </a:r>
            <a:r>
              <a:rPr lang="en-US" sz="6875" b="1" dirty="0">
                <a:solidFill>
                  <a:srgbClr val="31356E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7003415"/>
            <a:ext cx="16579687" cy="2797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Сонымен, қаныққан көміртектер (мысалы, алкандар) инертті қосылыстар болып есептелсе де, галогендермен орынбасу реакциясына түсіп, галогеналкандар түзеді. Бұл реакция радикалдық механизм бойынша жүреді және оның маңызы органикалық синтезде зор.</a:t>
            </a:r>
          </a:p>
          <a:p>
            <a:pPr algn="just">
              <a:lnSpc>
                <a:spcPts val="4339"/>
              </a:lnSpc>
            </a:pPr>
            <a:endParaRPr lang="en-US" sz="3099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156354"/>
              </p:ext>
            </p:extLst>
          </p:nvPr>
        </p:nvGraphicFramePr>
        <p:xfrm>
          <a:off x="1515110" y="3373914"/>
          <a:ext cx="12200890" cy="2739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7688"/>
                <a:gridCol w="915320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Қасиет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Мәні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Реакция типі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Радикалдық орынбасу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Қажетті шарт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Жарық</a:t>
                      </a:r>
                      <a:r>
                        <a:rPr lang="ru-RU" sz="2800" dirty="0">
                          <a:effectLst/>
                        </a:rPr>
                        <a:t> (</a:t>
                      </a:r>
                      <a:r>
                        <a:rPr lang="ru-RU" sz="2800" dirty="0" err="1">
                          <a:effectLst/>
                        </a:rPr>
                        <a:t>hv</a:t>
                      </a:r>
                      <a:r>
                        <a:rPr lang="ru-RU" sz="2800" dirty="0">
                          <a:effectLst/>
                        </a:rPr>
                        <a:t>) </a:t>
                      </a:r>
                      <a:r>
                        <a:rPr lang="ru-RU" sz="2800" dirty="0" err="1">
                          <a:effectLst/>
                        </a:rPr>
                        <a:t>немесе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err="1">
                          <a:effectLst/>
                        </a:rPr>
                        <a:t>қыздыру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Ерекше жағдайлар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Бірнеше сатылы орынбасу мүмкін</a:t>
                      </a:r>
                      <a:r>
                        <a:rPr lang="kk-KZ" sz="2800">
                          <a:effectLst/>
                        </a:rPr>
                        <a:t>: </a:t>
                      </a:r>
                      <a:r>
                        <a:rPr lang="ru-RU" sz="2800">
                          <a:effectLst/>
                        </a:rPr>
                        <a:t>(CH₄ → CH₃Cl → CH₂Cl₂ → ...)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Негізгі өнім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Галогеналкандар</a:t>
                      </a:r>
                      <a:r>
                        <a:rPr lang="ru-RU" sz="2800" dirty="0">
                          <a:effectLst/>
                        </a:rPr>
                        <a:t> (</a:t>
                      </a:r>
                      <a:r>
                        <a:rPr lang="ru-RU" sz="2800" dirty="0" err="1">
                          <a:effectLst/>
                        </a:rPr>
                        <a:t>мысалы</a:t>
                      </a:r>
                      <a:r>
                        <a:rPr lang="ru-RU" sz="2800" dirty="0">
                          <a:effectLst/>
                        </a:rPr>
                        <a:t>, хлорметан)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14475" y="3158331"/>
            <a:ext cx="184731" cy="88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altLang="ru-RU" sz="2800" b="0" i="0" u="none" strike="noStrike" cap="none" normalizeH="0" baseline="0" smtClean="0">
              <a:ln>
                <a:noFill/>
              </a:ln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08059" y="5880346"/>
            <a:ext cx="2579941" cy="4354330"/>
          </a:xfrm>
          <a:custGeom>
            <a:avLst/>
            <a:gdLst/>
            <a:ahLst/>
            <a:cxnLst/>
            <a:rect l="l" t="t" r="r" b="b"/>
            <a:pathLst>
              <a:path w="2579941" h="4354330">
                <a:moveTo>
                  <a:pt x="0" y="0"/>
                </a:moveTo>
                <a:lnTo>
                  <a:pt x="2579941" y="0"/>
                </a:lnTo>
                <a:lnTo>
                  <a:pt x="2579941" y="4354330"/>
                </a:lnTo>
                <a:lnTo>
                  <a:pt x="0" y="4354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5102" y="1430402"/>
            <a:ext cx="16677796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31356E"/>
                </a:solidFill>
                <a:latin typeface="Evolventa"/>
                <a:ea typeface="Evolventa"/>
                <a:cs typeface="Evolventa"/>
                <a:sym typeface="Evolventa"/>
              </a:rPr>
              <a:t>Орынбасу реакцияларының негізгі механизмдері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02658" y="3766889"/>
            <a:ext cx="14303778" cy="534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Нуклеофильді орынбасу реакциясының екі негізгі механизмі: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Нуклеофильді орынбасу реакциясы – органикалық химиядағы ең маңызды реакциялардың бірі. Бұл реакцияда бір нуклеофил молекулада орналасқан басқа топтың (көбінесе жақсы кетуші топтың) орнын басады. Бұл процестің екі негізгі механизмі бар: SN1 және SN2.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900" b="1">
                <a:solidFill>
                  <a:srgbClr val="2B4B8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SN1 механизмі (бір молекулалық нуклеофильді орынбасу)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Атауының мағынасы: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-S = Substitution (орынбасу)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-N = Nucleophilic (нуклеофильді)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-1 = Бірінші ретті (реакция жылдамдығы бір ғана реагентке тәуелді)</a:t>
            </a:r>
          </a:p>
          <a:p>
            <a:pPr algn="l">
              <a:lnSpc>
                <a:spcPts val="3480"/>
              </a:lnSpc>
            </a:pPr>
            <a:endParaRPr lang="en-US" sz="2900">
              <a:solidFill>
                <a:srgbClr val="2B4B82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l">
              <a:lnSpc>
                <a:spcPts val="3480"/>
              </a:lnSpc>
            </a:pPr>
            <a:endParaRPr lang="en-US" sz="2900">
              <a:solidFill>
                <a:srgbClr val="2B4B82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08059" y="5880346"/>
            <a:ext cx="2579941" cy="4354330"/>
          </a:xfrm>
          <a:custGeom>
            <a:avLst/>
            <a:gdLst/>
            <a:ahLst/>
            <a:cxnLst/>
            <a:rect l="l" t="t" r="r" b="b"/>
            <a:pathLst>
              <a:path w="2579941" h="4354330">
                <a:moveTo>
                  <a:pt x="0" y="0"/>
                </a:moveTo>
                <a:lnTo>
                  <a:pt x="2579941" y="0"/>
                </a:lnTo>
                <a:lnTo>
                  <a:pt x="2579941" y="4354330"/>
                </a:lnTo>
                <a:lnTo>
                  <a:pt x="0" y="4354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5102" y="1430402"/>
            <a:ext cx="16677796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31356E"/>
                </a:solidFill>
                <a:latin typeface="Evolventa"/>
                <a:ea typeface="Evolventa"/>
                <a:cs typeface="Evolventa"/>
                <a:sym typeface="Evolventa"/>
              </a:rPr>
              <a:t>Орынбасу реакцияларының негізгі механизмдері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02658" y="3766889"/>
            <a:ext cx="14303778" cy="534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900" b="1">
                <a:solidFill>
                  <a:srgbClr val="2B4B8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Механизмнің кезеңдері: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1.Кетуші топ өздігінен молекуладан бөлінеді → карбкатион түзіледі (тұрақты аралық бөлшек).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2.Нуклеофил карбкатионға шабуыл жасап, жаңа байланыс түзеді.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Жалпы реакция мысалы: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(CH₃)₃C–Br  → (CH₃)₃C⁺ + Br⁻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(CH₃)₃C⁺ + H₂O → (CH₃)₃COH + H⁺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900" b="1">
                <a:solidFill>
                  <a:srgbClr val="2B4B8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Қасиеттері: </a:t>
            </a: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екі сатылы процесс; аралықта карбкатион түзіледі; жылдамдық тек бастапқы молекулаға тәуелді; трет-бутил типті, яғни тұрақты карбкатион түзе алатын молекулаларда жиі жүреді; полярлы протонды еріткіштер қажет (мысалы, H₂O, спирттер)</a:t>
            </a:r>
          </a:p>
          <a:p>
            <a:pPr algn="l">
              <a:lnSpc>
                <a:spcPts val="3480"/>
              </a:lnSpc>
            </a:pPr>
            <a:endParaRPr lang="en-US" sz="2900">
              <a:solidFill>
                <a:srgbClr val="2B4B82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08059" y="5880346"/>
            <a:ext cx="2579941" cy="4354330"/>
          </a:xfrm>
          <a:custGeom>
            <a:avLst/>
            <a:gdLst/>
            <a:ahLst/>
            <a:cxnLst/>
            <a:rect l="l" t="t" r="r" b="b"/>
            <a:pathLst>
              <a:path w="2579941" h="4354330">
                <a:moveTo>
                  <a:pt x="0" y="0"/>
                </a:moveTo>
                <a:lnTo>
                  <a:pt x="2579941" y="0"/>
                </a:lnTo>
                <a:lnTo>
                  <a:pt x="2579941" y="4354330"/>
                </a:lnTo>
                <a:lnTo>
                  <a:pt x="0" y="4354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5102" y="1231724"/>
            <a:ext cx="16677796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31356E"/>
                </a:solidFill>
                <a:latin typeface="Evolventa"/>
                <a:ea typeface="Evolventa"/>
                <a:cs typeface="Evolventa"/>
                <a:sym typeface="Evolventa"/>
              </a:rPr>
              <a:t>Орынбасу реакцияларының негізгі механизмдері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46808" y="3487802"/>
            <a:ext cx="14303778" cy="621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900" b="1">
                <a:solidFill>
                  <a:srgbClr val="2B4B8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SN2 механизмі (екі молекулалық нуклеофильді орынбасу)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Атауының мағынасы: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-S = Substitution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-N = Nucleophilic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-2 = Екінші ретті (реакция жылдамдығы екі затқа тәуелді)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Механизмнің кезеңдері: бір сатыда жүреді: нуклеофил артқы жағынан шабуыл жасайды, ал кетуші топ бір мезгілде молекуладан шығады.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Жалпы реакция мысалы: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CH₃Br + OH⁻ → CH₃OH + Br⁻</a:t>
            </a:r>
          </a:p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900" b="1">
                <a:solidFill>
                  <a:srgbClr val="2B4B8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Қасиеттері:</a:t>
            </a:r>
            <a:r>
              <a:rPr lang="en-US" sz="2900">
                <a:solidFill>
                  <a:srgbClr val="2B4B82"/>
                </a:solidFill>
                <a:latin typeface="Evolventa"/>
                <a:ea typeface="Evolventa"/>
                <a:cs typeface="Evolventa"/>
                <a:sym typeface="Evolventa"/>
              </a:rPr>
              <a:t> бір сатылы процесс; аралық бөлшек түзілмейді; жылдамдық = [негізгі зат] × [нуклеофил]; метил, бірінші ретті галогеналкандарда жақсы жүреді; полярлы апротонды еріткіштер керек (мысалы, ацетон, ДМСО); стереохимия: конфигурация айналады.</a:t>
            </a:r>
          </a:p>
          <a:p>
            <a:pPr algn="l">
              <a:lnSpc>
                <a:spcPts val="3480"/>
              </a:lnSpc>
            </a:pPr>
            <a:endParaRPr lang="en-US" sz="2900">
              <a:solidFill>
                <a:srgbClr val="2B4B82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1461</Words>
  <Application>Microsoft Office PowerPoint</Application>
  <PresentationFormat>Произвольный</PresentationFormat>
  <Paragraphs>165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Evolventa Bold</vt:lpstr>
      <vt:lpstr>Times New Roman</vt:lpstr>
      <vt:lpstr>Evolventa</vt:lpstr>
      <vt:lpstr>Calibri Light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4-Дәріс Тақырып: Органикалық заттарды өндіруге арналған шикізат көздері. Химиялық өндірісте қолданылатын энергия түрлері</dc:title>
  <dc:creator>user</dc:creator>
  <cp:lastModifiedBy>user</cp:lastModifiedBy>
  <cp:revision>2</cp:revision>
  <dcterms:created xsi:type="dcterms:W3CDTF">2006-08-16T00:00:00Z</dcterms:created>
  <dcterms:modified xsi:type="dcterms:W3CDTF">2025-09-21T18:28:50Z</dcterms:modified>
  <dc:identifier>DAGlMGDODx4</dc:identifier>
</cp:coreProperties>
</file>