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58" r:id="rId5"/>
    <p:sldId id="259" r:id="rId6"/>
    <p:sldId id="260" r:id="rId7"/>
    <p:sldId id="262" r:id="rId8"/>
    <p:sldId id="263" r:id="rId9"/>
    <p:sldId id="265"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302" r:id="rId39"/>
    <p:sldId id="297" r:id="rId40"/>
    <p:sldId id="298" r:id="rId41"/>
    <p:sldId id="299" r:id="rId42"/>
    <p:sldId id="300" r:id="rId43"/>
    <p:sldId id="301" r:id="rId44"/>
    <p:sldId id="295" r:id="rId45"/>
    <p:sldId id="293" r:id="rId46"/>
    <p:sldId id="296" r:id="rId47"/>
    <p:sldId id="313" r:id="rId48"/>
    <p:sldId id="314" r:id="rId49"/>
    <p:sldId id="315" r:id="rId50"/>
    <p:sldId id="316" r:id="rId51"/>
    <p:sldId id="317" r:id="rId52"/>
    <p:sldId id="304" r:id="rId53"/>
    <p:sldId id="303" r:id="rId54"/>
    <p:sldId id="318" r:id="rId55"/>
    <p:sldId id="319" r:id="rId56"/>
    <p:sldId id="320" r:id="rId57"/>
    <p:sldId id="321" r:id="rId58"/>
    <p:sldId id="322" r:id="rId59"/>
    <p:sldId id="323" r:id="rId60"/>
    <p:sldId id="324" r:id="rId61"/>
    <p:sldId id="325" r:id="rId62"/>
    <p:sldId id="326" r:id="rId63"/>
    <p:sldId id="327" r:id="rId64"/>
    <p:sldId id="328" r:id="rId65"/>
    <p:sldId id="305" r:id="rId66"/>
    <p:sldId id="306" r:id="rId67"/>
    <p:sldId id="311" r:id="rId68"/>
    <p:sldId id="310" r:id="rId69"/>
    <p:sldId id="329" r:id="rId70"/>
    <p:sldId id="330" r:id="rId71"/>
    <p:sldId id="331" r:id="rId72"/>
    <p:sldId id="332" r:id="rId73"/>
    <p:sldId id="333" r:id="rId74"/>
    <p:sldId id="334" r:id="rId75"/>
    <p:sldId id="335" r:id="rId76"/>
    <p:sldId id="336" r:id="rId77"/>
    <p:sldId id="337" r:id="rId78"/>
    <p:sldId id="338" r:id="rId79"/>
    <p:sldId id="339" r:id="rId8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364" autoAdjust="0"/>
  </p:normalViewPr>
  <p:slideViewPr>
    <p:cSldViewPr>
      <p:cViewPr>
        <p:scale>
          <a:sx n="94" d="100"/>
          <a:sy n="94" d="100"/>
        </p:scale>
        <p:origin x="-128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28.10.2024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28.10.2024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28.10.2024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28.10.2024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28.10.2024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28.10.2024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28.10.2024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28.10.2024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emf"/><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71.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7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sz="3600" b="1" dirty="0">
                <a:latin typeface="Times New Roman" pitchFamily="18" charset="0"/>
                <a:cs typeface="Times New Roman" pitchFamily="18" charset="0"/>
              </a:rPr>
              <a:t>СИММЕТРИЯНЫҢ 32 </a:t>
            </a:r>
            <a:r>
              <a:rPr lang="ru-RU" sz="3600" b="1" dirty="0" smtClean="0">
                <a:latin typeface="Times New Roman" pitchFamily="18" charset="0"/>
                <a:cs typeface="Times New Roman" pitchFamily="18" charset="0"/>
              </a:rPr>
              <a:t>КЛАСЫН </a:t>
            </a:r>
            <a:r>
              <a:rPr lang="ru-RU" sz="3600" b="1" dirty="0">
                <a:latin typeface="Times New Roman" pitchFamily="18" charset="0"/>
                <a:cs typeface="Times New Roman" pitchFamily="18" charset="0"/>
              </a:rPr>
              <a:t>ШЫҒАРУ МЕН СУРЕТТЕУ </a:t>
            </a:r>
          </a:p>
        </p:txBody>
      </p:sp>
    </p:spTree>
    <p:extLst>
      <p:ext uri="{BB962C8B-B14F-4D97-AF65-F5344CB8AC3E}">
        <p14:creationId xmlns:p14="http://schemas.microsoft.com/office/powerpoint/2010/main" val="17594979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3200" b="1" dirty="0">
                <a:latin typeface="Times New Roman" pitchFamily="18" charset="0"/>
                <a:cs typeface="Times New Roman" pitchFamily="18" charset="0"/>
              </a:rPr>
              <a:t>Симметрияның орталық кластары</a:t>
            </a:r>
            <a:endParaRPr lang="ru-RU" sz="3200" b="1" dirty="0">
              <a:latin typeface="Times New Roman" pitchFamily="18" charset="0"/>
              <a:cs typeface="Times New Roman" pitchFamily="18" charset="0"/>
            </a:endParaRPr>
          </a:p>
        </p:txBody>
      </p:sp>
      <p:pic>
        <p:nvPicPr>
          <p:cNvPr id="5122" name="Picture 2" descr="C:\Users\Тогжан\Desktop\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39952" y="1412776"/>
            <a:ext cx="1296144" cy="267869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611695" y="4077072"/>
            <a:ext cx="7776864" cy="1569660"/>
          </a:xfrm>
          <a:prstGeom prst="rect">
            <a:avLst/>
          </a:prstGeom>
        </p:spPr>
        <p:txBody>
          <a:bodyPr wrap="square">
            <a:spAutoFit/>
          </a:bodyPr>
          <a:lstStyle/>
          <a:p>
            <a:pPr algn="just"/>
            <a:r>
              <a:rPr lang="kk-KZ" sz="2400" dirty="0">
                <a:latin typeface="Times New Roman" pitchFamily="18" charset="0"/>
                <a:cs typeface="Times New Roman" pitchFamily="18" charset="0"/>
              </a:rPr>
              <a:t>Жалғыз оське симметрия центрі </a:t>
            </a:r>
            <a:r>
              <a:rPr lang="kk-KZ" sz="2400" dirty="0" smtClean="0">
                <a:latin typeface="Times New Roman" pitchFamily="18" charset="0"/>
                <a:cs typeface="Times New Roman" pitchFamily="18" charset="0"/>
              </a:rPr>
              <a:t>қосылады. </a:t>
            </a:r>
            <a:r>
              <a:rPr lang="kk-KZ" sz="2400" dirty="0">
                <a:latin typeface="Times New Roman" pitchFamily="18" charset="0"/>
                <a:cs typeface="Times New Roman" pitchFamily="18" charset="0"/>
              </a:rPr>
              <a:t>Мұнда ось жалғыз болып қала береді, бірақ тек </a:t>
            </a:r>
            <a:r>
              <a:rPr lang="kk-KZ" sz="2400" dirty="0" smtClean="0">
                <a:latin typeface="Times New Roman" pitchFamily="18" charset="0"/>
                <a:cs typeface="Times New Roman" pitchFamily="18" charset="0"/>
              </a:rPr>
              <a:t>бұл </a:t>
            </a:r>
            <a:r>
              <a:rPr lang="kk-KZ" sz="2400" dirty="0">
                <a:latin typeface="Times New Roman" pitchFamily="18" charset="0"/>
                <a:cs typeface="Times New Roman" pitchFamily="18" charset="0"/>
              </a:rPr>
              <a:t>ось қана емес, кристалдағы басқа бағыттардың барлығы да енді полярлық бола алмайды</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23070812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96752"/>
            <a:ext cx="8702881" cy="3913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806691" y="625043"/>
            <a:ext cx="7560840" cy="584775"/>
          </a:xfrm>
          <a:prstGeom prst="rect">
            <a:avLst/>
          </a:prstGeom>
        </p:spPr>
        <p:txBody>
          <a:bodyPr wrap="square">
            <a:spAutoFit/>
          </a:bodyPr>
          <a:lstStyle/>
          <a:p>
            <a:pPr algn="ctr"/>
            <a:r>
              <a:rPr lang="kk-KZ" sz="3200" b="1" dirty="0">
                <a:solidFill>
                  <a:prstClr val="black"/>
                </a:solidFill>
                <a:latin typeface="Times New Roman" pitchFamily="18" charset="0"/>
                <a:ea typeface="+mj-ea"/>
                <a:cs typeface="Times New Roman" pitchFamily="18" charset="0"/>
              </a:rPr>
              <a:t>Симметрияның орталық кластары</a:t>
            </a:r>
            <a:endParaRPr lang="ru-RU" dirty="0"/>
          </a:p>
        </p:txBody>
      </p:sp>
    </p:spTree>
    <p:extLst>
      <p:ext uri="{BB962C8B-B14F-4D97-AF65-F5344CB8AC3E}">
        <p14:creationId xmlns:p14="http://schemas.microsoft.com/office/powerpoint/2010/main" val="810630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3200" b="1" dirty="0">
                <a:latin typeface="Times New Roman"/>
                <a:ea typeface="Arial"/>
              </a:rPr>
              <a:t>Симметрияның планальды кластары</a:t>
            </a:r>
            <a:endParaRPr lang="ru-RU" sz="3200" b="1" dirty="0"/>
          </a:p>
        </p:txBody>
      </p:sp>
      <p:pic>
        <p:nvPicPr>
          <p:cNvPr id="7170" name="Picture 2" descr="C:\Users\Тогжан\Desktop\3.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51919" y="1268760"/>
            <a:ext cx="1368153" cy="331903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827584" y="4725144"/>
            <a:ext cx="7560840" cy="1200329"/>
          </a:xfrm>
          <a:prstGeom prst="rect">
            <a:avLst/>
          </a:prstGeom>
        </p:spPr>
        <p:txBody>
          <a:bodyPr wrap="square">
            <a:spAutoFit/>
          </a:bodyPr>
          <a:lstStyle/>
          <a:p>
            <a:pPr algn="just"/>
            <a:r>
              <a:rPr lang="kk-KZ" sz="2400" dirty="0">
                <a:latin typeface="Times New Roman"/>
                <a:ea typeface="Arial"/>
              </a:rPr>
              <a:t>Симметрияның туындатушы осі бойымен симметрия жазықтығы </a:t>
            </a:r>
            <a:r>
              <a:rPr lang="kk-KZ" sz="2400" dirty="0" smtClean="0">
                <a:latin typeface="Times New Roman"/>
                <a:ea typeface="Arial"/>
              </a:rPr>
              <a:t>жүргізіледі. </a:t>
            </a:r>
            <a:r>
              <a:rPr lang="kk-KZ" sz="2400" dirty="0">
                <a:latin typeface="Times New Roman"/>
                <a:ea typeface="Arial"/>
              </a:rPr>
              <a:t>4-ші теорема бойынша мұндай жазықтықтар саны </a:t>
            </a:r>
            <a:r>
              <a:rPr lang="kk-KZ" sz="2400" i="1" dirty="0">
                <a:latin typeface="Times New Roman"/>
                <a:ea typeface="Calibri"/>
              </a:rPr>
              <a:t>n</a:t>
            </a:r>
            <a:r>
              <a:rPr lang="kk-KZ" sz="2400" dirty="0">
                <a:latin typeface="Times New Roman"/>
                <a:ea typeface="Arial"/>
              </a:rPr>
              <a:t>  болады</a:t>
            </a:r>
            <a:endParaRPr lang="ru-RU" sz="2400" dirty="0"/>
          </a:p>
        </p:txBody>
      </p:sp>
    </p:spTree>
    <p:extLst>
      <p:ext uri="{BB962C8B-B14F-4D97-AF65-F5344CB8AC3E}">
        <p14:creationId xmlns:p14="http://schemas.microsoft.com/office/powerpoint/2010/main" val="36553920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24744"/>
            <a:ext cx="8748464" cy="2677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611560" y="4005064"/>
            <a:ext cx="8280920" cy="923330"/>
          </a:xfrm>
          <a:prstGeom prst="rect">
            <a:avLst/>
          </a:prstGeom>
        </p:spPr>
        <p:txBody>
          <a:bodyPr wrap="square">
            <a:spAutoFit/>
          </a:bodyPr>
          <a:lstStyle/>
          <a:p>
            <a:pPr algn="just"/>
            <a:r>
              <a:rPr lang="kk-KZ" dirty="0">
                <a:latin typeface="Times New Roman"/>
                <a:ea typeface="Arial"/>
              </a:rPr>
              <a:t>Барлық планальды кластарда жалғыз симметрия осі полярлық болып табылады. Одан басқа, </a:t>
            </a:r>
            <a:r>
              <a:rPr lang="kk-KZ" i="1" dirty="0">
                <a:latin typeface="Times New Roman"/>
                <a:ea typeface="Calibri"/>
              </a:rPr>
              <a:t>m </a:t>
            </a:r>
            <a:r>
              <a:rPr lang="kk-KZ" dirty="0">
                <a:latin typeface="Times New Roman"/>
                <a:ea typeface="Arial"/>
              </a:rPr>
              <a:t> класында симметрия жазықтығының өзінде жатқан кез келген бағыт бірлік және полярлық болып табылады</a:t>
            </a:r>
            <a:endParaRPr lang="ru-RU" dirty="0"/>
          </a:p>
        </p:txBody>
      </p:sp>
      <p:sp>
        <p:nvSpPr>
          <p:cNvPr id="5" name="Прямоугольник 4"/>
          <p:cNvSpPr/>
          <p:nvPr/>
        </p:nvSpPr>
        <p:spPr>
          <a:xfrm>
            <a:off x="683568" y="188640"/>
            <a:ext cx="7848872" cy="584775"/>
          </a:xfrm>
          <a:prstGeom prst="rect">
            <a:avLst/>
          </a:prstGeom>
        </p:spPr>
        <p:txBody>
          <a:bodyPr wrap="square">
            <a:spAutoFit/>
          </a:bodyPr>
          <a:lstStyle/>
          <a:p>
            <a:pPr algn="ctr"/>
            <a:r>
              <a:rPr lang="kk-KZ" sz="3200" b="1" dirty="0">
                <a:solidFill>
                  <a:prstClr val="black"/>
                </a:solidFill>
                <a:latin typeface="Times New Roman"/>
                <a:ea typeface="Arial"/>
                <a:cs typeface="+mj-cs"/>
              </a:rPr>
              <a:t>Симметрияның планальды кластары</a:t>
            </a:r>
            <a:endParaRPr lang="ru-RU" dirty="0"/>
          </a:p>
        </p:txBody>
      </p:sp>
    </p:spTree>
    <p:extLst>
      <p:ext uri="{BB962C8B-B14F-4D97-AF65-F5344CB8AC3E}">
        <p14:creationId xmlns:p14="http://schemas.microsoft.com/office/powerpoint/2010/main" val="28241057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1581" y="260648"/>
            <a:ext cx="8352928" cy="1656184"/>
          </a:xfrm>
        </p:spPr>
        <p:txBody>
          <a:bodyPr>
            <a:normAutofit/>
          </a:bodyPr>
          <a:lstStyle/>
          <a:p>
            <a:pPr marL="0" indent="0" algn="just">
              <a:buNone/>
            </a:pPr>
            <a:r>
              <a:rPr lang="kk-KZ" sz="2000" dirty="0">
                <a:latin typeface="Times New Roman"/>
                <a:ea typeface="Arial"/>
              </a:rPr>
              <a:t>Ромбалық сингонияның планальдық класының халықаралық символы </a:t>
            </a:r>
            <a:r>
              <a:rPr lang="kk-KZ" sz="2000" i="1" dirty="0">
                <a:latin typeface="Times New Roman"/>
                <a:ea typeface="Calibri"/>
              </a:rPr>
              <a:t>mm</a:t>
            </a:r>
            <a:r>
              <a:rPr lang="kk-KZ" sz="2000" dirty="0">
                <a:latin typeface="Times New Roman"/>
                <a:ea typeface="Calibri"/>
              </a:rPr>
              <a:t>2 түрінде жазылады, себебі орналасу ережелері бойынша бұл жағдайда 2 </a:t>
            </a:r>
            <a:r>
              <a:rPr lang="kk-KZ" sz="2000" dirty="0" smtClean="0">
                <a:latin typeface="Times New Roman"/>
                <a:ea typeface="Calibri"/>
              </a:rPr>
              <a:t>(</a:t>
            </a:r>
            <a:r>
              <a:rPr lang="en-US" sz="2000" dirty="0" smtClean="0">
                <a:latin typeface="Times New Roman"/>
                <a:ea typeface="Calibri"/>
              </a:rPr>
              <a:t>L</a:t>
            </a:r>
            <a:r>
              <a:rPr lang="en-US" sz="1400" dirty="0" smtClean="0">
                <a:latin typeface="Times New Roman"/>
                <a:ea typeface="Calibri"/>
              </a:rPr>
              <a:t>2</a:t>
            </a:r>
            <a:r>
              <a:rPr lang="kk-KZ" sz="2000" dirty="0" smtClean="0">
                <a:latin typeface="Times New Roman"/>
                <a:ea typeface="Calibri"/>
              </a:rPr>
              <a:t>)</a:t>
            </a:r>
            <a:r>
              <a:rPr lang="en-US" sz="2000" dirty="0" smtClean="0">
                <a:latin typeface="Times New Roman"/>
                <a:ea typeface="Calibri"/>
              </a:rPr>
              <a:t> </a:t>
            </a:r>
            <a:r>
              <a:rPr lang="kk-KZ" sz="2000" dirty="0" smtClean="0">
                <a:latin typeface="Times New Roman"/>
                <a:ea typeface="Calibri"/>
              </a:rPr>
              <a:t>осі </a:t>
            </a:r>
            <a:r>
              <a:rPr lang="ru-RU" sz="2000" dirty="0" smtClean="0">
                <a:latin typeface="Times New Roman"/>
                <a:ea typeface="Arial"/>
              </a:rPr>
              <a:t> </a:t>
            </a:r>
            <a:r>
              <a:rPr lang="en-US" sz="2000" dirty="0" smtClean="0">
                <a:latin typeface="Times New Roman"/>
                <a:ea typeface="Arial"/>
              </a:rPr>
              <a:t>Z</a:t>
            </a:r>
            <a:r>
              <a:rPr lang="kk-KZ" sz="2000" dirty="0" smtClean="0">
                <a:latin typeface="Times New Roman"/>
                <a:ea typeface="Arial"/>
              </a:rPr>
              <a:t> </a:t>
            </a:r>
            <a:r>
              <a:rPr lang="kk-KZ" sz="2000" dirty="0" smtClean="0">
                <a:latin typeface="Times New Roman"/>
                <a:ea typeface="Calibri"/>
              </a:rPr>
              <a:t>осіне </a:t>
            </a:r>
            <a:r>
              <a:rPr lang="kk-KZ" sz="2000" dirty="0">
                <a:latin typeface="Times New Roman"/>
                <a:ea typeface="Calibri"/>
              </a:rPr>
              <a:t>параллель болады, ал символды жазу ережелері </a:t>
            </a:r>
            <a:r>
              <a:rPr lang="kk-KZ" sz="2000" dirty="0" smtClean="0">
                <a:latin typeface="Times New Roman"/>
                <a:ea typeface="Calibri"/>
              </a:rPr>
              <a:t>бойынша, </a:t>
            </a:r>
            <a:r>
              <a:rPr lang="en-US" sz="2000" dirty="0" smtClean="0">
                <a:latin typeface="Times New Roman"/>
                <a:ea typeface="Calibri"/>
              </a:rPr>
              <a:t>Z</a:t>
            </a:r>
            <a:r>
              <a:rPr lang="ru-RU" sz="2000" dirty="0" smtClean="0">
                <a:latin typeface="Times New Roman"/>
                <a:ea typeface="Arial"/>
              </a:rPr>
              <a:t> </a:t>
            </a:r>
            <a:r>
              <a:rPr lang="kk-KZ" sz="2000" dirty="0">
                <a:latin typeface="Times New Roman"/>
                <a:ea typeface="Calibri"/>
              </a:rPr>
              <a:t>осіне параллель элемент 3-ші позицияда тұруы </a:t>
            </a:r>
            <a:r>
              <a:rPr lang="kk-KZ" sz="2000" dirty="0" smtClean="0">
                <a:latin typeface="Times New Roman"/>
                <a:ea typeface="Calibri"/>
              </a:rPr>
              <a:t>керек</a:t>
            </a:r>
            <a:r>
              <a:rPr lang="kk-KZ" sz="2400" dirty="0" smtClean="0">
                <a:latin typeface="Times New Roman"/>
                <a:ea typeface="Calibri"/>
              </a:rPr>
              <a:t>.</a:t>
            </a:r>
            <a:endParaRPr lang="ru-RU" sz="2400" dirty="0"/>
          </a:p>
        </p:txBody>
      </p:sp>
      <p:pic>
        <p:nvPicPr>
          <p:cNvPr id="921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1" y="1988840"/>
            <a:ext cx="9016225" cy="4471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68164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5760640"/>
          </a:xfrm>
        </p:spPr>
        <p:txBody>
          <a:bodyPr>
            <a:normAutofit/>
          </a:bodyPr>
          <a:lstStyle/>
          <a:p>
            <a:pPr indent="0" algn="just">
              <a:spcAft>
                <a:spcPts val="0"/>
              </a:spcAft>
              <a:buNone/>
            </a:pPr>
            <a:r>
              <a:rPr lang="kk-KZ" sz="3000" dirty="0">
                <a:latin typeface="Times New Roman"/>
                <a:ea typeface="Calibri"/>
              </a:rPr>
              <a:t>4</a:t>
            </a:r>
            <a:r>
              <a:rPr lang="kk-KZ" sz="3000" i="1" dirty="0">
                <a:latin typeface="Times New Roman"/>
                <a:ea typeface="Calibri"/>
              </a:rPr>
              <a:t>mm </a:t>
            </a:r>
            <a:r>
              <a:rPr lang="kk-KZ" sz="3000" dirty="0">
                <a:latin typeface="Times New Roman"/>
                <a:ea typeface="Calibri"/>
              </a:rPr>
              <a:t>және 6</a:t>
            </a:r>
            <a:r>
              <a:rPr lang="kk-KZ" sz="3000" i="1" dirty="0">
                <a:latin typeface="Times New Roman"/>
                <a:ea typeface="Calibri"/>
              </a:rPr>
              <a:t>mm</a:t>
            </a:r>
            <a:r>
              <a:rPr lang="kk-KZ" sz="3000" dirty="0">
                <a:latin typeface="Times New Roman"/>
                <a:ea typeface="Calibri"/>
              </a:rPr>
              <a:t> символдарын қысқаша да жазуға болар еді, яғни 4</a:t>
            </a:r>
            <a:r>
              <a:rPr lang="kk-KZ" sz="3000" i="1" dirty="0">
                <a:latin typeface="Times New Roman"/>
                <a:ea typeface="Calibri"/>
              </a:rPr>
              <a:t>m </a:t>
            </a:r>
            <a:r>
              <a:rPr lang="kk-KZ" sz="3000" dirty="0">
                <a:latin typeface="Times New Roman"/>
                <a:ea typeface="Calibri"/>
              </a:rPr>
              <a:t>және 6</a:t>
            </a:r>
            <a:r>
              <a:rPr lang="kk-KZ" sz="3000" i="1" dirty="0">
                <a:latin typeface="Times New Roman"/>
                <a:ea typeface="Calibri"/>
              </a:rPr>
              <a:t>m</a:t>
            </a:r>
            <a:r>
              <a:rPr lang="kk-KZ" sz="3000" dirty="0">
                <a:latin typeface="Times New Roman"/>
                <a:ea typeface="Calibri"/>
              </a:rPr>
              <a:t> түрінде, бірақ символда симметрияның координаттық (2-ші позиция) және диагональдық (3-ші позиция) элементтерін бөліп алу қабылданған. 4</a:t>
            </a:r>
            <a:r>
              <a:rPr lang="kk-KZ" sz="3000" i="1" dirty="0">
                <a:latin typeface="Times New Roman"/>
                <a:ea typeface="Calibri"/>
              </a:rPr>
              <a:t>mm с</a:t>
            </a:r>
            <a:r>
              <a:rPr lang="kk-KZ" sz="3000" dirty="0">
                <a:latin typeface="Times New Roman"/>
                <a:ea typeface="Calibri"/>
              </a:rPr>
              <a:t>имволы былай талқыланады: ось </a:t>
            </a:r>
            <a:r>
              <a:rPr lang="kk-KZ" sz="3000" dirty="0" smtClean="0">
                <a:latin typeface="Times New Roman"/>
                <a:ea typeface="Calibri"/>
              </a:rPr>
              <a:t>4 (</a:t>
            </a:r>
            <a:r>
              <a:rPr lang="en-US" sz="3000" dirty="0" smtClean="0">
                <a:latin typeface="Times New Roman"/>
                <a:ea typeface="Calibri"/>
              </a:rPr>
              <a:t>L</a:t>
            </a:r>
            <a:r>
              <a:rPr lang="en-US" sz="2000" dirty="0" smtClean="0">
                <a:latin typeface="Times New Roman"/>
                <a:ea typeface="Calibri"/>
              </a:rPr>
              <a:t>4</a:t>
            </a:r>
            <a:r>
              <a:rPr lang="kk-KZ" sz="3000" dirty="0" smtClean="0">
                <a:latin typeface="Times New Roman"/>
                <a:ea typeface="Calibri"/>
              </a:rPr>
              <a:t>)– </a:t>
            </a:r>
            <a:r>
              <a:rPr lang="kk-KZ" sz="3000" dirty="0">
                <a:latin typeface="Times New Roman"/>
                <a:ea typeface="Calibri"/>
              </a:rPr>
              <a:t>симметрияның негізгі және жалғыз осі [001], ось бойымен симметрияның екі координаттық жазықтығы жүргізіледі (100) және (010); олардың арасында симметрияның екі диагональдық жазықтықтары өтеді. </a:t>
            </a:r>
            <a:r>
              <a:rPr lang="kk-KZ" sz="3000" i="1" dirty="0">
                <a:latin typeface="Times New Roman"/>
                <a:ea typeface="Calibri"/>
              </a:rPr>
              <a:t>6mm</a:t>
            </a:r>
            <a:r>
              <a:rPr lang="kk-KZ" sz="3000" dirty="0">
                <a:latin typeface="Times New Roman"/>
                <a:ea typeface="Calibri"/>
              </a:rPr>
              <a:t> символы да осылайша оқылады.</a:t>
            </a:r>
            <a:endParaRPr lang="ru-RU" sz="3000" dirty="0">
              <a:latin typeface="Times New Roman"/>
              <a:ea typeface="Arial"/>
            </a:endParaRPr>
          </a:p>
          <a:p>
            <a:endParaRPr lang="ru-RU" dirty="0"/>
          </a:p>
        </p:txBody>
      </p:sp>
    </p:spTree>
    <p:extLst>
      <p:ext uri="{BB962C8B-B14F-4D97-AF65-F5344CB8AC3E}">
        <p14:creationId xmlns:p14="http://schemas.microsoft.com/office/powerpoint/2010/main" val="14594179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3200" b="1" dirty="0">
                <a:latin typeface="Times New Roman"/>
                <a:ea typeface="Calibri"/>
              </a:rPr>
              <a:t>Симметрияның аксиальдық кластары</a:t>
            </a:r>
            <a:endParaRPr lang="ru-RU" sz="3200" b="1" dirty="0"/>
          </a:p>
        </p:txBody>
      </p:sp>
      <p:pic>
        <p:nvPicPr>
          <p:cNvPr id="10242" name="Picture 2" descr="C:\Users\Тогжан\Desktop\4.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49168" y="1340768"/>
            <a:ext cx="2459995" cy="280831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86678" y="4699087"/>
            <a:ext cx="8649818" cy="1384995"/>
          </a:xfrm>
          <a:prstGeom prst="rect">
            <a:avLst/>
          </a:prstGeom>
        </p:spPr>
        <p:txBody>
          <a:bodyPr wrap="square">
            <a:spAutoFit/>
          </a:bodyPr>
          <a:lstStyle/>
          <a:p>
            <a:pPr algn="just"/>
            <a:r>
              <a:rPr lang="kk-KZ" sz="2800" dirty="0">
                <a:latin typeface="Times New Roman"/>
                <a:ea typeface="Calibri"/>
              </a:rPr>
              <a:t>Егер жалғыз симметрия осіне перпендикуляр </a:t>
            </a:r>
            <a:r>
              <a:rPr lang="kk-KZ" sz="2800" dirty="0" smtClean="0">
                <a:latin typeface="Times New Roman"/>
                <a:ea typeface="Calibri"/>
              </a:rPr>
              <a:t>осін </a:t>
            </a:r>
            <a:r>
              <a:rPr lang="kk-KZ" sz="2800" dirty="0">
                <a:latin typeface="Times New Roman"/>
                <a:ea typeface="Calibri"/>
              </a:rPr>
              <a:t>2 </a:t>
            </a:r>
            <a:r>
              <a:rPr lang="kk-KZ" sz="2800" dirty="0" smtClean="0">
                <a:latin typeface="Times New Roman"/>
                <a:ea typeface="Calibri"/>
              </a:rPr>
              <a:t>(</a:t>
            </a:r>
            <a:r>
              <a:rPr lang="en-US" sz="2800" dirty="0" smtClean="0">
                <a:latin typeface="Times New Roman"/>
                <a:ea typeface="Calibri"/>
              </a:rPr>
              <a:t>L</a:t>
            </a:r>
            <a:r>
              <a:rPr lang="en-US" dirty="0" smtClean="0">
                <a:latin typeface="Times New Roman"/>
                <a:ea typeface="Calibri"/>
              </a:rPr>
              <a:t>2</a:t>
            </a:r>
            <a:r>
              <a:rPr lang="kk-KZ" sz="2800" dirty="0" smtClean="0">
                <a:latin typeface="Times New Roman"/>
                <a:ea typeface="Calibri"/>
              </a:rPr>
              <a:t>) қосса</a:t>
            </a:r>
            <a:r>
              <a:rPr lang="kk-KZ" sz="2800" dirty="0">
                <a:latin typeface="Times New Roman"/>
                <a:ea typeface="Calibri"/>
              </a:rPr>
              <a:t>, аксиальдық класс </a:t>
            </a:r>
            <a:r>
              <a:rPr lang="kk-KZ" sz="2800" dirty="0" smtClean="0">
                <a:latin typeface="Times New Roman"/>
                <a:ea typeface="Calibri"/>
              </a:rPr>
              <a:t>алынады. </a:t>
            </a:r>
            <a:r>
              <a:rPr lang="kk-KZ" sz="2800" dirty="0">
                <a:latin typeface="Times New Roman"/>
                <a:ea typeface="Calibri"/>
              </a:rPr>
              <a:t>3-ші теорема бойынша, мұндай осьтер саны </a:t>
            </a:r>
            <a:r>
              <a:rPr lang="kk-KZ" sz="2800" i="1" dirty="0">
                <a:latin typeface="Times New Roman"/>
                <a:ea typeface="Calibri"/>
              </a:rPr>
              <a:t>n</a:t>
            </a:r>
            <a:r>
              <a:rPr lang="kk-KZ" sz="2800" dirty="0">
                <a:latin typeface="Times New Roman"/>
                <a:ea typeface="Calibri"/>
              </a:rPr>
              <a:t>  болады</a:t>
            </a:r>
            <a:endParaRPr lang="ru-RU" sz="2800" dirty="0"/>
          </a:p>
        </p:txBody>
      </p:sp>
    </p:spTree>
    <p:extLst>
      <p:ext uri="{BB962C8B-B14F-4D97-AF65-F5344CB8AC3E}">
        <p14:creationId xmlns:p14="http://schemas.microsoft.com/office/powerpoint/2010/main" val="1522839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749" y="1196750"/>
            <a:ext cx="9184343" cy="2376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355441" y="3573016"/>
            <a:ext cx="8640960" cy="1477328"/>
          </a:xfrm>
          <a:prstGeom prst="rect">
            <a:avLst/>
          </a:prstGeom>
        </p:spPr>
        <p:txBody>
          <a:bodyPr wrap="square">
            <a:spAutoFit/>
          </a:bodyPr>
          <a:lstStyle/>
          <a:p>
            <a:pPr algn="just"/>
            <a:r>
              <a:rPr lang="kk-KZ" dirty="0" smtClean="0">
                <a:latin typeface="Times New Roman"/>
                <a:ea typeface="Calibri"/>
              </a:rPr>
              <a:t>Симметрияның 2 </a:t>
            </a:r>
            <a:r>
              <a:rPr lang="kk-KZ" dirty="0">
                <a:latin typeface="Times New Roman"/>
                <a:ea typeface="Calibri"/>
              </a:rPr>
              <a:t>класы жоғарыда шығарылған болатын. </a:t>
            </a:r>
            <a:endParaRPr lang="kk-KZ" dirty="0" smtClean="0">
              <a:latin typeface="Times New Roman"/>
              <a:ea typeface="Calibri"/>
            </a:endParaRPr>
          </a:p>
          <a:p>
            <a:pPr algn="just"/>
            <a:r>
              <a:rPr lang="kk-KZ" dirty="0" smtClean="0">
                <a:latin typeface="Times New Roman"/>
                <a:ea typeface="Calibri"/>
              </a:rPr>
              <a:t>Моноклинді </a:t>
            </a:r>
            <a:r>
              <a:rPr lang="kk-KZ" dirty="0">
                <a:latin typeface="Times New Roman"/>
                <a:ea typeface="Calibri"/>
              </a:rPr>
              <a:t>сингонияның негізгі орналасуында 2-ші ретті ось Y осіне параллель екендігін еске саламыз. 422 және 622 кластарының толық символдары планальдық кластардың толық символдары сияқты оқылады: 2-ші позицияда симметрияның координаттық, ал 3-ші позицияда диагональдық элементтері тұрады</a:t>
            </a:r>
            <a:endParaRPr lang="ru-RU" dirty="0"/>
          </a:p>
        </p:txBody>
      </p:sp>
      <p:sp>
        <p:nvSpPr>
          <p:cNvPr id="6" name="Прямоугольник 5"/>
          <p:cNvSpPr/>
          <p:nvPr/>
        </p:nvSpPr>
        <p:spPr>
          <a:xfrm>
            <a:off x="1043608" y="260648"/>
            <a:ext cx="7416824" cy="584775"/>
          </a:xfrm>
          <a:prstGeom prst="rect">
            <a:avLst/>
          </a:prstGeom>
        </p:spPr>
        <p:txBody>
          <a:bodyPr wrap="square">
            <a:spAutoFit/>
          </a:bodyPr>
          <a:lstStyle/>
          <a:p>
            <a:pPr algn="ctr"/>
            <a:r>
              <a:rPr lang="kk-KZ" sz="3200" b="1" dirty="0">
                <a:solidFill>
                  <a:prstClr val="black"/>
                </a:solidFill>
                <a:latin typeface="Times New Roman"/>
                <a:ea typeface="Calibri"/>
                <a:cs typeface="+mj-cs"/>
              </a:rPr>
              <a:t>Симметрияның аксиальдық кластары</a:t>
            </a:r>
            <a:endParaRPr lang="ru-RU" dirty="0"/>
          </a:p>
        </p:txBody>
      </p:sp>
    </p:spTree>
    <p:extLst>
      <p:ext uri="{BB962C8B-B14F-4D97-AF65-F5344CB8AC3E}">
        <p14:creationId xmlns:p14="http://schemas.microsoft.com/office/powerpoint/2010/main" val="13767556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332656"/>
            <a:ext cx="8229600" cy="4741987"/>
          </a:xfrm>
        </p:spPr>
        <p:txBody>
          <a:bodyPr>
            <a:normAutofit/>
          </a:bodyPr>
          <a:lstStyle/>
          <a:p>
            <a:pPr marL="0" indent="0" algn="just">
              <a:buNone/>
            </a:pPr>
            <a:r>
              <a:rPr lang="kk-KZ" sz="2800" dirty="0">
                <a:latin typeface="Times New Roman"/>
                <a:ea typeface="Calibri"/>
              </a:rPr>
              <a:t>Симметрияның аксиальдық кластарында жалғыз ось полярлық емес, сондықтан оның ұштары бір-бірімен ось 2 арқылы бұрылып, беттестіріледі. Дегенмен, бұл кристалдарда полярлық бағыттар бар. Мысалы, 32 класында (кварцтың симметрия класы) ось 3 полярлық емес, </a:t>
            </a:r>
            <a:r>
              <a:rPr lang="kk-KZ" sz="2800" dirty="0" smtClean="0">
                <a:latin typeface="Times New Roman"/>
                <a:ea typeface="Calibri"/>
              </a:rPr>
              <a:t>ал  </a:t>
            </a:r>
            <a:r>
              <a:rPr lang="kk-KZ" sz="2800" dirty="0">
                <a:latin typeface="Times New Roman"/>
                <a:ea typeface="Calibri"/>
              </a:rPr>
              <a:t>ось 2 полярлық </a:t>
            </a:r>
            <a:r>
              <a:rPr lang="kk-KZ" sz="2800" dirty="0" smtClean="0">
                <a:latin typeface="Times New Roman"/>
                <a:ea typeface="Calibri"/>
              </a:rPr>
              <a:t>ось</a:t>
            </a:r>
          </a:p>
          <a:p>
            <a:pPr marL="0" indent="0" algn="just">
              <a:buNone/>
            </a:pPr>
            <a:endParaRPr lang="kk-KZ" sz="2800" dirty="0">
              <a:latin typeface="Times New Roman"/>
            </a:endParaRPr>
          </a:p>
          <a:p>
            <a:pPr marL="0" indent="0" algn="just">
              <a:buNone/>
            </a:pPr>
            <a:endParaRPr lang="ru-RU" sz="2800" dirty="0"/>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2924944"/>
            <a:ext cx="5074457" cy="3441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5076056" y="3356992"/>
            <a:ext cx="3806452" cy="2954655"/>
          </a:xfrm>
          <a:prstGeom prst="rect">
            <a:avLst/>
          </a:prstGeom>
        </p:spPr>
        <p:txBody>
          <a:bodyPr wrap="square">
            <a:spAutoFit/>
          </a:bodyPr>
          <a:lstStyle/>
          <a:p>
            <a:pPr algn="just"/>
            <a:r>
              <a:rPr lang="ru-RU" sz="2400" dirty="0" smtClean="0">
                <a:latin typeface="Times New Roman" pitchFamily="18" charset="0"/>
                <a:cs typeface="Times New Roman" pitchFamily="18" charset="0"/>
              </a:rPr>
              <a:t>а </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кварц </a:t>
            </a:r>
            <a:r>
              <a:rPr lang="ru-RU" sz="2400" dirty="0" err="1" smtClean="0">
                <a:latin typeface="Times New Roman" pitchFamily="18" charset="0"/>
                <a:cs typeface="Times New Roman" pitchFamily="18" charset="0"/>
              </a:rPr>
              <a:t>кристалы</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3 </a:t>
            </a:r>
            <a:r>
              <a:rPr lang="ru-RU" sz="2400" dirty="0" smtClean="0">
                <a:latin typeface="Times New Roman" pitchFamily="18" charset="0"/>
                <a:cs typeface="Times New Roman" pitchFamily="18" charset="0"/>
              </a:rPr>
              <a:t>—</a:t>
            </a:r>
            <a:r>
              <a:rPr lang="ru-RU" sz="2400" dirty="0">
                <a:latin typeface="Times New Roman" pitchFamily="18" charset="0"/>
                <a:cs typeface="Times New Roman" pitchFamily="18" charset="0"/>
              </a:rPr>
              <a:t>3-ші </a:t>
            </a:r>
            <a:r>
              <a:rPr lang="ru-RU" sz="2400" dirty="0" err="1">
                <a:latin typeface="Times New Roman" pitchFamily="18" charset="0"/>
                <a:cs typeface="Times New Roman" pitchFamily="18" charset="0"/>
              </a:rPr>
              <a:t>ретті</a:t>
            </a:r>
            <a:r>
              <a:rPr lang="ru-RU" sz="2400" dirty="0" smtClean="0">
                <a:latin typeface="Times New Roman" pitchFamily="18" charset="0"/>
                <a:cs typeface="Times New Roman" pitchFamily="18" charset="0"/>
              </a:rPr>
              <a:t> симметрия </a:t>
            </a:r>
            <a:r>
              <a:rPr lang="ru-RU" sz="2400" dirty="0" err="1" smtClean="0">
                <a:latin typeface="Times New Roman" pitchFamily="18" charset="0"/>
                <a:cs typeface="Times New Roman" pitchFamily="18" charset="0"/>
              </a:rPr>
              <a:t>осі</a:t>
            </a:r>
            <a:r>
              <a:rPr lang="ru-RU" sz="2400" dirty="0" smtClean="0">
                <a:latin typeface="Times New Roman" pitchFamily="18" charset="0"/>
                <a:cs typeface="Times New Roman" pitchFamily="18" charset="0"/>
              </a:rPr>
              <a:t>, 2x, 2y</a:t>
            </a:r>
            <a:r>
              <a:rPr lang="ru-RU" sz="2400" dirty="0">
                <a:latin typeface="Times New Roman" pitchFamily="18" charset="0"/>
                <a:cs typeface="Times New Roman" pitchFamily="18" charset="0"/>
              </a:rPr>
              <a:t>, 2w — </a:t>
            </a:r>
            <a:r>
              <a:rPr lang="ru-RU" sz="2400" dirty="0" err="1" smtClean="0">
                <a:latin typeface="Times New Roman" pitchFamily="18" charset="0"/>
                <a:cs typeface="Times New Roman" pitchFamily="18" charset="0"/>
              </a:rPr>
              <a:t>екінші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ретті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осьтер</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б </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сулы</a:t>
            </a:r>
            <a:r>
              <a:rPr lang="ru-RU" sz="2400" dirty="0" smtClean="0">
                <a:latin typeface="Times New Roman" pitchFamily="18" charset="0"/>
                <a:cs typeface="Times New Roman" pitchFamily="18" charset="0"/>
              </a:rPr>
              <a:t> натрий </a:t>
            </a:r>
            <a:r>
              <a:rPr lang="ru-RU" sz="2400" dirty="0" err="1" smtClean="0">
                <a:latin typeface="Times New Roman" pitchFamily="18" charset="0"/>
                <a:cs typeface="Times New Roman" pitchFamily="18" charset="0"/>
              </a:rPr>
              <a:t>метасиликатының</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кристалы</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m </a:t>
            </a:r>
            <a:r>
              <a:rPr lang="ru-RU" sz="2400" dirty="0" smtClean="0">
                <a:latin typeface="Times New Roman" pitchFamily="18" charset="0"/>
                <a:cs typeface="Times New Roman" pitchFamily="18" charset="0"/>
              </a:rPr>
              <a:t>—симметрия </a:t>
            </a:r>
            <a:r>
              <a:rPr lang="ru-RU" sz="2400" dirty="0" err="1" smtClean="0">
                <a:latin typeface="Times New Roman" pitchFamily="18" charset="0"/>
                <a:cs typeface="Times New Roman" pitchFamily="18" charset="0"/>
              </a:rPr>
              <a:t>жазықтығы</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28120878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3200" b="1" dirty="0" smtClean="0">
                <a:latin typeface="Times New Roman"/>
                <a:ea typeface="Calibri"/>
              </a:rPr>
              <a:t>Инверсиялық-примитивті класс</a:t>
            </a:r>
            <a:endParaRPr lang="ru-RU" sz="3200" b="1" dirty="0"/>
          </a:p>
        </p:txBody>
      </p:sp>
      <p:pic>
        <p:nvPicPr>
          <p:cNvPr id="13314" name="Picture 2" descr="C:\Users\Тогжан\Desktop\5.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3847" y="1340768"/>
            <a:ext cx="2889535" cy="2736304"/>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539552" y="4509120"/>
            <a:ext cx="8208912" cy="1200329"/>
          </a:xfrm>
          <a:prstGeom prst="rect">
            <a:avLst/>
          </a:prstGeom>
        </p:spPr>
        <p:txBody>
          <a:bodyPr wrap="square">
            <a:spAutoFit/>
          </a:bodyPr>
          <a:lstStyle/>
          <a:p>
            <a:r>
              <a:rPr lang="ru-RU" sz="2400" dirty="0" err="1">
                <a:latin typeface="Times New Roman" pitchFamily="18" charset="0"/>
                <a:cs typeface="Times New Roman" pitchFamily="18" charset="0"/>
              </a:rPr>
              <a:t>Симметрияның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туындатушы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осіне</a:t>
            </a:r>
            <a:r>
              <a:rPr lang="ru-RU" sz="2400" dirty="0">
                <a:latin typeface="Times New Roman" pitchFamily="18" charset="0"/>
                <a:cs typeface="Times New Roman" pitchFamily="18" charset="0"/>
              </a:rPr>
              <a:t> </a:t>
            </a:r>
            <a:r>
              <a:rPr lang="en-US" sz="2400" dirty="0">
                <a:latin typeface="Times New Roman" pitchFamily="18" charset="0"/>
                <a:cs typeface="Times New Roman" pitchFamily="18" charset="0"/>
              </a:rPr>
              <a:t>m </a:t>
            </a:r>
            <a:r>
              <a:rPr lang="ru-RU" sz="2400" dirty="0" err="1">
                <a:latin typeface="Times New Roman" pitchFamily="18" charset="0"/>
                <a:cs typeface="Times New Roman" pitchFamily="18" charset="0"/>
              </a:rPr>
              <a:t>көлденең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жазықтығын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қоса</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отырып</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бір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ғана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жаңа</a:t>
            </a:r>
            <a:r>
              <a:rPr lang="ru-RU" sz="2400" dirty="0">
                <a:latin typeface="Times New Roman" pitchFamily="18" charset="0"/>
                <a:cs typeface="Times New Roman" pitchFamily="18" charset="0"/>
              </a:rPr>
              <a:t> – </a:t>
            </a:r>
            <a:r>
              <a:rPr lang="en-US" sz="2400" dirty="0" smtClean="0">
                <a:latin typeface="Times New Roman" pitchFamily="18" charset="0"/>
                <a:cs typeface="Times New Roman" pitchFamily="18" charset="0"/>
              </a:rPr>
              <a:t>     (L</a:t>
            </a:r>
            <a:r>
              <a:rPr lang="ru-RU" sz="1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инверсиялық-примитивті</a:t>
            </a:r>
            <a:r>
              <a:rPr lang="ru-RU" sz="2400" i="1" dirty="0" smtClean="0">
                <a:latin typeface="Times New Roman" pitchFamily="18" charset="0"/>
                <a:cs typeface="Times New Roman" pitchFamily="18" charset="0"/>
              </a:rPr>
              <a:t> </a:t>
            </a:r>
            <a:r>
              <a:rPr lang="ru-RU" sz="2400" i="1" dirty="0" err="1">
                <a:latin typeface="Times New Roman" pitchFamily="18" charset="0"/>
                <a:cs typeface="Times New Roman" pitchFamily="18" charset="0"/>
              </a:rPr>
              <a:t>класын</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аламыз</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pic>
        <p:nvPicPr>
          <p:cNvPr id="133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5047373"/>
            <a:ext cx="216908" cy="325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514" y="4886972"/>
            <a:ext cx="296416" cy="444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34241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lstStyle/>
          <a:p>
            <a:r>
              <a:rPr lang="kk-KZ" dirty="0" smtClean="0">
                <a:latin typeface="Times New Roman" pitchFamily="18" charset="0"/>
                <a:cs typeface="Times New Roman" pitchFamily="18" charset="0"/>
              </a:rPr>
              <a:t>Жоспар:</a:t>
            </a:r>
            <a:endParaRPr lang="ru-RU" dirty="0">
              <a:latin typeface="Times New Roman" pitchFamily="18" charset="0"/>
              <a:cs typeface="Times New Roman" pitchFamily="18" charset="0"/>
            </a:endParaRPr>
          </a:p>
        </p:txBody>
      </p:sp>
      <p:sp>
        <p:nvSpPr>
          <p:cNvPr id="3" name="Объект 2"/>
          <p:cNvSpPr>
            <a:spLocks noGrp="1"/>
          </p:cNvSpPr>
          <p:nvPr>
            <p:ph idx="1"/>
          </p:nvPr>
        </p:nvSpPr>
        <p:spPr>
          <a:xfrm>
            <a:off x="457200" y="1124744"/>
            <a:ext cx="8229600" cy="5001419"/>
          </a:xfrm>
        </p:spPr>
        <p:txBody>
          <a:bodyPr>
            <a:normAutofit lnSpcReduction="10000"/>
          </a:bodyPr>
          <a:lstStyle/>
          <a:p>
            <a:pPr marL="514350" indent="-514350">
              <a:buAutoNum type="arabicPeriod"/>
            </a:pPr>
            <a:r>
              <a:rPr lang="ru-RU" dirty="0" err="1" smtClean="0">
                <a:latin typeface="Times New Roman" pitchFamily="18" charset="0"/>
                <a:cs typeface="Times New Roman" pitchFamily="18" charset="0"/>
              </a:rPr>
              <a:t>Қарапайым</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немесе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примитивті</a:t>
            </a:r>
            <a:r>
              <a:rPr lang="ru-RU" dirty="0">
                <a:latin typeface="Times New Roman" pitchFamily="18" charset="0"/>
                <a:cs typeface="Times New Roman" pitchFamily="18" charset="0"/>
              </a:rPr>
              <a:t> симметрия </a:t>
            </a:r>
            <a:r>
              <a:rPr lang="ru-RU" dirty="0" err="1" smtClean="0">
                <a:latin typeface="Times New Roman" pitchFamily="18" charset="0"/>
                <a:cs typeface="Times New Roman" pitchFamily="18" charset="0"/>
              </a:rPr>
              <a:t>кластары</a:t>
            </a:r>
            <a:endParaRPr lang="ru-RU" dirty="0" smtClean="0">
              <a:latin typeface="Times New Roman" pitchFamily="18" charset="0"/>
              <a:cs typeface="Times New Roman" pitchFamily="18" charset="0"/>
            </a:endParaRPr>
          </a:p>
          <a:p>
            <a:pPr marL="0" indent="0">
              <a:buNone/>
            </a:pPr>
            <a:r>
              <a:rPr lang="kk-KZ" dirty="0">
                <a:latin typeface="Times New Roman" pitchFamily="18" charset="0"/>
                <a:cs typeface="Times New Roman" pitchFamily="18" charset="0"/>
              </a:rPr>
              <a:t>2. Симметрияның орталық </a:t>
            </a:r>
            <a:r>
              <a:rPr lang="kk-KZ" dirty="0" smtClean="0">
                <a:latin typeface="Times New Roman" pitchFamily="18" charset="0"/>
                <a:cs typeface="Times New Roman" pitchFamily="18" charset="0"/>
              </a:rPr>
              <a:t>кластары</a:t>
            </a:r>
          </a:p>
          <a:p>
            <a:pPr marL="0" indent="0">
              <a:buNone/>
            </a:pPr>
            <a:r>
              <a:rPr lang="kk-KZ" dirty="0">
                <a:latin typeface="Times New Roman" pitchFamily="18" charset="0"/>
                <a:cs typeface="Times New Roman" pitchFamily="18" charset="0"/>
              </a:rPr>
              <a:t>3. Симметрияның планальды </a:t>
            </a:r>
            <a:r>
              <a:rPr lang="kk-KZ" dirty="0" smtClean="0">
                <a:latin typeface="Times New Roman" pitchFamily="18" charset="0"/>
                <a:cs typeface="Times New Roman" pitchFamily="18" charset="0"/>
              </a:rPr>
              <a:t>кластары</a:t>
            </a:r>
          </a:p>
          <a:p>
            <a:pPr marL="0" indent="0">
              <a:buNone/>
            </a:pPr>
            <a:r>
              <a:rPr lang="kk-KZ" dirty="0">
                <a:latin typeface="Times New Roman" pitchFamily="18" charset="0"/>
                <a:cs typeface="Times New Roman" pitchFamily="18" charset="0"/>
              </a:rPr>
              <a:t>4. Симметрияның аксиальдық </a:t>
            </a:r>
            <a:r>
              <a:rPr lang="kk-KZ" dirty="0" smtClean="0">
                <a:latin typeface="Times New Roman" pitchFamily="18" charset="0"/>
                <a:cs typeface="Times New Roman" pitchFamily="18" charset="0"/>
              </a:rPr>
              <a:t>кластары</a:t>
            </a:r>
          </a:p>
          <a:p>
            <a:pPr marL="0" indent="0">
              <a:buNone/>
            </a:pPr>
            <a:r>
              <a:rPr lang="kk-KZ" dirty="0">
                <a:latin typeface="Times New Roman" pitchFamily="18" charset="0"/>
                <a:cs typeface="Times New Roman" pitchFamily="18" charset="0"/>
              </a:rPr>
              <a:t>5. </a:t>
            </a:r>
            <a:r>
              <a:rPr lang="kk-KZ" dirty="0" smtClean="0">
                <a:latin typeface="Times New Roman" pitchFamily="18" charset="0"/>
                <a:cs typeface="Times New Roman" pitchFamily="18" charset="0"/>
              </a:rPr>
              <a:t>Симметрияның инверсиялық-примитивті класы</a:t>
            </a:r>
          </a:p>
          <a:p>
            <a:pPr marL="0" indent="0">
              <a:buNone/>
            </a:pPr>
            <a:r>
              <a:rPr lang="kk-KZ" dirty="0">
                <a:latin typeface="Times New Roman" pitchFamily="18" charset="0"/>
                <a:cs typeface="Times New Roman" pitchFamily="18" charset="0"/>
              </a:rPr>
              <a:t>6. Симметрияның планаксиальдық кластары </a:t>
            </a:r>
            <a:endParaRPr lang="ru-RU" dirty="0" smtClean="0">
              <a:latin typeface="Times New Roman" pitchFamily="18" charset="0"/>
              <a:cs typeface="Times New Roman" pitchFamily="18" charset="0"/>
            </a:endParaRPr>
          </a:p>
          <a:p>
            <a:pPr marL="0" indent="0">
              <a:buNone/>
            </a:pPr>
            <a:r>
              <a:rPr lang="kk-KZ" dirty="0">
                <a:latin typeface="Times New Roman" pitchFamily="18" charset="0"/>
                <a:cs typeface="Times New Roman" pitchFamily="18" charset="0"/>
              </a:rPr>
              <a:t>7. </a:t>
            </a:r>
            <a:r>
              <a:rPr lang="kk-KZ" dirty="0" smtClean="0">
                <a:latin typeface="Times New Roman" pitchFamily="18" charset="0"/>
                <a:cs typeface="Times New Roman" pitchFamily="18" charset="0"/>
              </a:rPr>
              <a:t>Инверсиялы-планальды кластар </a:t>
            </a:r>
            <a:endParaRPr lang="ru-RU" dirty="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4624842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14808" y="692696"/>
            <a:ext cx="8435280" cy="4896543"/>
          </a:xfrm>
        </p:spPr>
        <p:txBody>
          <a:bodyPr/>
          <a:lstStyle/>
          <a:p>
            <a:pPr marL="0" indent="0" algn="just">
              <a:buNone/>
            </a:pPr>
            <a:r>
              <a:rPr lang="kk-KZ" dirty="0" smtClean="0">
                <a:latin typeface="Times New Roman"/>
                <a:ea typeface="Calibri"/>
              </a:rPr>
              <a:t>Басқа </a:t>
            </a:r>
            <a:r>
              <a:rPr lang="kk-KZ" dirty="0">
                <a:latin typeface="Times New Roman"/>
                <a:ea typeface="Calibri"/>
              </a:rPr>
              <a:t>осьтер үшін жаңа үйлесімдер алынбайды, себебі 2 және 2а теоремалары бойынша симметрияның жұп осіне центрді немесе симметрияның көлденең жазықтығын қосса да </a:t>
            </a:r>
            <a:r>
              <a:rPr lang="kk-KZ" dirty="0" smtClean="0">
                <a:latin typeface="Times New Roman"/>
                <a:ea typeface="Calibri"/>
              </a:rPr>
              <a:t>бәрібір. </a:t>
            </a:r>
          </a:p>
          <a:p>
            <a:pPr marL="0" indent="0" algn="just">
              <a:buNone/>
            </a:pPr>
            <a:r>
              <a:rPr lang="kk-KZ" dirty="0" smtClean="0">
                <a:latin typeface="Times New Roman"/>
                <a:ea typeface="Arial"/>
              </a:rPr>
              <a:t>   класын </a:t>
            </a:r>
            <a:r>
              <a:rPr lang="kk-KZ" dirty="0">
                <a:latin typeface="Times New Roman"/>
                <a:ea typeface="Calibri"/>
              </a:rPr>
              <a:t>3/</a:t>
            </a:r>
            <a:r>
              <a:rPr lang="kk-KZ" i="1" dirty="0">
                <a:latin typeface="Times New Roman"/>
                <a:ea typeface="Calibri"/>
              </a:rPr>
              <a:t>m </a:t>
            </a:r>
            <a:r>
              <a:rPr lang="kk-KZ" dirty="0">
                <a:latin typeface="Times New Roman"/>
                <a:ea typeface="Calibri"/>
              </a:rPr>
              <a:t>түрінде жазбайды, себебі бұл класты ромбоэдрлік тормен бейнелеу мүмкін емес, оны гексагональды сингонияға </a:t>
            </a:r>
            <a:r>
              <a:rPr lang="kk-KZ" dirty="0" smtClean="0">
                <a:latin typeface="Times New Roman"/>
                <a:ea typeface="Calibri"/>
              </a:rPr>
              <a:t>жатқызады.</a:t>
            </a:r>
            <a:endParaRPr lang="ru-RU" dirty="0">
              <a:latin typeface="Times New Roman"/>
              <a:ea typeface="Arial"/>
            </a:endParaRPr>
          </a:p>
          <a:p>
            <a:pPr marL="0" indent="0" algn="just">
              <a:buNone/>
            </a:pPr>
            <a:endParaRPr lang="ru-RU"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745" y="3356992"/>
            <a:ext cx="29845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47156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5016" y="2132856"/>
            <a:ext cx="9146634"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899592" y="836712"/>
            <a:ext cx="7200800" cy="584775"/>
          </a:xfrm>
          <a:prstGeom prst="rect">
            <a:avLst/>
          </a:prstGeom>
        </p:spPr>
        <p:txBody>
          <a:bodyPr wrap="square">
            <a:spAutoFit/>
          </a:bodyPr>
          <a:lstStyle/>
          <a:p>
            <a:r>
              <a:rPr lang="kk-KZ" sz="3200" b="1" dirty="0">
                <a:solidFill>
                  <a:prstClr val="black"/>
                </a:solidFill>
                <a:latin typeface="Times New Roman"/>
                <a:ea typeface="Calibri"/>
                <a:cs typeface="+mj-cs"/>
              </a:rPr>
              <a:t>Инверсиялық-примитивті класс</a:t>
            </a:r>
            <a:endParaRPr lang="ru-RU" dirty="0"/>
          </a:p>
        </p:txBody>
      </p:sp>
    </p:spTree>
    <p:extLst>
      <p:ext uri="{BB962C8B-B14F-4D97-AF65-F5344CB8AC3E}">
        <p14:creationId xmlns:p14="http://schemas.microsoft.com/office/powerpoint/2010/main" val="35220698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3200" b="1" dirty="0">
                <a:latin typeface="Times New Roman"/>
                <a:ea typeface="Calibri"/>
              </a:rPr>
              <a:t>Симметрияның планаксиальдық кластары</a:t>
            </a:r>
            <a:endParaRPr lang="ru-RU" sz="3200" b="1" dirty="0"/>
          </a:p>
        </p:txBody>
      </p:sp>
      <p:pic>
        <p:nvPicPr>
          <p:cNvPr id="16386" name="Picture 2" descr="C:\Users\Тогжан\Desktop\6.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19872" y="1556792"/>
            <a:ext cx="3228452" cy="280831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23528" y="4653136"/>
            <a:ext cx="8568952" cy="1569660"/>
          </a:xfrm>
          <a:prstGeom prst="rect">
            <a:avLst/>
          </a:prstGeom>
        </p:spPr>
        <p:txBody>
          <a:bodyPr wrap="square">
            <a:spAutoFit/>
          </a:bodyPr>
          <a:lstStyle/>
          <a:p>
            <a:pPr algn="just"/>
            <a:r>
              <a:rPr lang="kk-KZ" sz="2400" dirty="0" smtClean="0">
                <a:latin typeface="Times New Roman"/>
                <a:ea typeface="Calibri"/>
              </a:rPr>
              <a:t>Симметрияның туындатушы </a:t>
            </a:r>
            <a:r>
              <a:rPr lang="kk-KZ" sz="2400" i="1" dirty="0" smtClean="0">
                <a:latin typeface="Times New Roman"/>
                <a:ea typeface="Calibri"/>
              </a:rPr>
              <a:t>n-</a:t>
            </a:r>
            <a:r>
              <a:rPr lang="kk-KZ" sz="2400" dirty="0" smtClean="0">
                <a:latin typeface="Times New Roman"/>
                <a:ea typeface="Calibri"/>
              </a:rPr>
              <a:t>ші</a:t>
            </a:r>
            <a:r>
              <a:rPr lang="kk-KZ" sz="2400" i="1" dirty="0" smtClean="0">
                <a:latin typeface="Times New Roman"/>
                <a:ea typeface="Calibri"/>
              </a:rPr>
              <a:t> </a:t>
            </a:r>
            <a:r>
              <a:rPr lang="kk-KZ" sz="2400" dirty="0" smtClean="0">
                <a:latin typeface="Times New Roman"/>
                <a:ea typeface="Calibri"/>
              </a:rPr>
              <a:t>ретті осіне </a:t>
            </a:r>
            <a:r>
              <a:rPr lang="kk-KZ" sz="2400" dirty="0">
                <a:latin typeface="Times New Roman"/>
                <a:ea typeface="Calibri"/>
              </a:rPr>
              <a:t>симметрия центрлерін, симметрияның </a:t>
            </a:r>
            <a:r>
              <a:rPr lang="kk-KZ" sz="2400" dirty="0" smtClean="0">
                <a:latin typeface="Times New Roman"/>
                <a:ea typeface="Calibri"/>
              </a:rPr>
              <a:t>параллель </a:t>
            </a:r>
            <a:r>
              <a:rPr lang="kk-KZ" sz="2400" dirty="0">
                <a:latin typeface="Times New Roman"/>
                <a:ea typeface="Calibri"/>
              </a:rPr>
              <a:t>жазықтықтарын және перпендикуляр ось 2 </a:t>
            </a:r>
            <a:r>
              <a:rPr lang="kk-KZ" sz="2400" dirty="0" smtClean="0">
                <a:latin typeface="Times New Roman"/>
                <a:ea typeface="Calibri"/>
              </a:rPr>
              <a:t>(</a:t>
            </a:r>
            <a:r>
              <a:rPr lang="en-US" sz="2400" dirty="0" smtClean="0">
                <a:latin typeface="Times New Roman"/>
                <a:ea typeface="Calibri"/>
              </a:rPr>
              <a:t>L2</a:t>
            </a:r>
            <a:r>
              <a:rPr lang="kk-KZ" sz="2400" dirty="0" smtClean="0">
                <a:latin typeface="Times New Roman"/>
                <a:ea typeface="Calibri"/>
              </a:rPr>
              <a:t>) қосу </a:t>
            </a:r>
            <a:r>
              <a:rPr lang="kk-KZ" sz="2400" dirty="0">
                <a:latin typeface="Times New Roman"/>
                <a:ea typeface="Calibri"/>
              </a:rPr>
              <a:t>арқылы </a:t>
            </a:r>
            <a:r>
              <a:rPr lang="kk-KZ" sz="2400" dirty="0" smtClean="0">
                <a:latin typeface="Times New Roman"/>
                <a:ea typeface="Calibri"/>
              </a:rPr>
              <a:t>алынады. </a:t>
            </a:r>
            <a:r>
              <a:rPr lang="kk-KZ" sz="2400" dirty="0">
                <a:latin typeface="Times New Roman"/>
                <a:ea typeface="Calibri"/>
              </a:rPr>
              <a:t>Мұнда жұп осьтер үшін тағы көлденең </a:t>
            </a:r>
            <a:r>
              <a:rPr lang="kk-KZ" sz="2400" i="1" dirty="0">
                <a:latin typeface="Times New Roman"/>
                <a:ea typeface="Calibri"/>
              </a:rPr>
              <a:t>m</a:t>
            </a:r>
            <a:r>
              <a:rPr lang="kk-KZ" sz="2400" dirty="0">
                <a:latin typeface="Times New Roman"/>
                <a:ea typeface="Arial"/>
              </a:rPr>
              <a:t> </a:t>
            </a:r>
            <a:r>
              <a:rPr lang="kk-KZ" sz="2400" dirty="0">
                <a:latin typeface="Times New Roman"/>
                <a:ea typeface="Calibri"/>
              </a:rPr>
              <a:t>жазықтықтары </a:t>
            </a:r>
            <a:r>
              <a:rPr lang="kk-KZ" sz="2400" dirty="0" smtClean="0">
                <a:latin typeface="Times New Roman"/>
                <a:ea typeface="Calibri"/>
              </a:rPr>
              <a:t>қосылады. </a:t>
            </a:r>
            <a:endParaRPr lang="ru-RU" sz="2400" dirty="0"/>
          </a:p>
        </p:txBody>
      </p:sp>
      <p:cxnSp>
        <p:nvCxnSpPr>
          <p:cNvPr id="6" name="Прямая соединительная линия 5"/>
          <p:cNvCxnSpPr/>
          <p:nvPr/>
        </p:nvCxnSpPr>
        <p:spPr>
          <a:xfrm flipV="1">
            <a:off x="4499992" y="1916832"/>
            <a:ext cx="1152128"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flipV="1">
            <a:off x="4499992" y="3501008"/>
            <a:ext cx="1152128"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4499992" y="2276872"/>
            <a:ext cx="0" cy="1656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652120" y="1916832"/>
            <a:ext cx="0" cy="158417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01257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1844824"/>
            <a:ext cx="9553379" cy="304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15578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p:cNvSpPr>
                <a:spLocks noGrp="1"/>
              </p:cNvSpPr>
              <p:nvPr>
                <p:ph idx="1"/>
              </p:nvPr>
            </p:nvSpPr>
            <p:spPr>
              <a:xfrm>
                <a:off x="467544" y="980728"/>
                <a:ext cx="8229600" cy="4525963"/>
              </a:xfrm>
            </p:spPr>
            <p:txBody>
              <a:bodyPr>
                <a:normAutofit fontScale="85000" lnSpcReduction="20000"/>
              </a:bodyPr>
              <a:lstStyle/>
              <a:p>
                <a:pPr indent="0" algn="just">
                  <a:spcAft>
                    <a:spcPts val="0"/>
                  </a:spcAft>
                  <a:buNone/>
                </a:pPr>
                <a:r>
                  <a:rPr lang="kk-KZ" sz="3300" dirty="0">
                    <a:latin typeface="Times New Roman"/>
                    <a:ea typeface="Calibri"/>
                  </a:rPr>
                  <a:t>Планаксиальдық кластарда полярлық бағыттар жоқ. </a:t>
                </a:r>
                <a:r>
                  <a:rPr lang="kk-KZ" sz="3300" dirty="0">
                    <a:effectLst/>
                    <a:latin typeface="Times New Roman"/>
                    <a:ea typeface="Arial"/>
                  </a:rPr>
                  <a:t>4/</a:t>
                </a:r>
                <a:r>
                  <a:rPr lang="kk-KZ" sz="3300" i="1" dirty="0">
                    <a:effectLst/>
                    <a:latin typeface="Times New Roman"/>
                    <a:ea typeface="Calibri"/>
                  </a:rPr>
                  <a:t>mmm </a:t>
                </a:r>
                <a:r>
                  <a:rPr lang="kk-KZ" sz="3300" dirty="0">
                    <a:effectLst/>
                    <a:latin typeface="Times New Roman"/>
                    <a:ea typeface="Calibri"/>
                  </a:rPr>
                  <a:t>класының символын нақтырақ былайша жазуға болады: </a:t>
                </a:r>
                <a14:m>
                  <m:oMath xmlns:m="http://schemas.openxmlformats.org/officeDocument/2006/math">
                    <m:f>
                      <m:fPr>
                        <m:ctrlPr>
                          <a:rPr lang="ru-RU" sz="3300" i="1">
                            <a:effectLst/>
                            <a:latin typeface="Cambria Math"/>
                            <a:ea typeface="Calibri"/>
                          </a:rPr>
                        </m:ctrlPr>
                      </m:fPr>
                      <m:num>
                        <m:r>
                          <a:rPr lang="kk-KZ" sz="3300" i="1">
                            <a:effectLst/>
                            <a:latin typeface="Cambria Math"/>
                            <a:ea typeface="Calibri"/>
                          </a:rPr>
                          <m:t>4</m:t>
                        </m:r>
                      </m:num>
                      <m:den>
                        <m:r>
                          <a:rPr lang="kk-KZ" sz="3300" i="1">
                            <a:effectLst/>
                            <a:latin typeface="Cambria Math"/>
                            <a:ea typeface="Calibri"/>
                          </a:rPr>
                          <m:t>𝑚</m:t>
                        </m:r>
                      </m:den>
                    </m:f>
                    <m:r>
                      <a:rPr lang="kk-KZ" sz="3300" i="1">
                        <a:effectLst/>
                        <a:latin typeface="Cambria Math"/>
                        <a:ea typeface="Calibri"/>
                      </a:rPr>
                      <m:t> </m:t>
                    </m:r>
                    <m:f>
                      <m:fPr>
                        <m:ctrlPr>
                          <a:rPr lang="ru-RU" sz="3300" i="1">
                            <a:effectLst/>
                            <a:latin typeface="Cambria Math"/>
                            <a:ea typeface="Calibri"/>
                          </a:rPr>
                        </m:ctrlPr>
                      </m:fPr>
                      <m:num>
                        <m:r>
                          <a:rPr lang="kk-KZ" sz="3300" i="1">
                            <a:effectLst/>
                            <a:latin typeface="Cambria Math"/>
                            <a:ea typeface="Calibri"/>
                          </a:rPr>
                          <m:t>2</m:t>
                        </m:r>
                      </m:num>
                      <m:den>
                        <m:r>
                          <a:rPr lang="kk-KZ" sz="3300" i="1">
                            <a:effectLst/>
                            <a:latin typeface="Cambria Math"/>
                            <a:ea typeface="Calibri"/>
                          </a:rPr>
                          <m:t>𝑚</m:t>
                        </m:r>
                      </m:den>
                    </m:f>
                    <m:r>
                      <a:rPr lang="kk-KZ" sz="3300" i="1">
                        <a:effectLst/>
                        <a:latin typeface="Cambria Math"/>
                        <a:ea typeface="Calibri"/>
                      </a:rPr>
                      <m:t> </m:t>
                    </m:r>
                    <m:f>
                      <m:fPr>
                        <m:ctrlPr>
                          <a:rPr lang="ru-RU" sz="3300" i="1">
                            <a:effectLst/>
                            <a:latin typeface="Cambria Math"/>
                            <a:ea typeface="Calibri"/>
                          </a:rPr>
                        </m:ctrlPr>
                      </m:fPr>
                      <m:num>
                        <m:r>
                          <a:rPr lang="kk-KZ" sz="3300" i="1">
                            <a:effectLst/>
                            <a:latin typeface="Cambria Math"/>
                            <a:ea typeface="Calibri"/>
                          </a:rPr>
                          <m:t>2</m:t>
                        </m:r>
                      </m:num>
                      <m:den>
                        <m:r>
                          <a:rPr lang="kk-KZ" sz="3300" i="1">
                            <a:effectLst/>
                            <a:latin typeface="Cambria Math"/>
                            <a:ea typeface="Calibri"/>
                          </a:rPr>
                          <m:t>𝑚</m:t>
                        </m:r>
                      </m:den>
                    </m:f>
                  </m:oMath>
                </a14:m>
                <a:r>
                  <a:rPr lang="kk-KZ" sz="3300" dirty="0">
                    <a:effectLst/>
                    <a:latin typeface="Times New Roman"/>
                    <a:ea typeface="Arial"/>
                  </a:rPr>
                  <a:t>, яғни Z осіне параллель жалғыз ось 4 бар, және Z осіне нормаль болатын </a:t>
                </a:r>
                <a:r>
                  <a:rPr lang="kk-KZ" sz="3300" i="1" dirty="0">
                    <a:effectLst/>
                    <a:latin typeface="Times New Roman"/>
                    <a:ea typeface="Calibri"/>
                  </a:rPr>
                  <a:t>m </a:t>
                </a:r>
                <a:r>
                  <a:rPr lang="kk-KZ" sz="3300" dirty="0">
                    <a:effectLst/>
                    <a:latin typeface="Times New Roman"/>
                    <a:ea typeface="Calibri"/>
                  </a:rPr>
                  <a:t>жазықтығы бар: </a:t>
                </a:r>
                <a:r>
                  <a:rPr lang="kk-KZ" sz="3300" dirty="0" smtClean="0">
                    <a:latin typeface="Times New Roman"/>
                    <a:ea typeface="Calibri"/>
                  </a:rPr>
                  <a:t>2</a:t>
                </a:r>
                <a:r>
                  <a:rPr lang="en-US" sz="3300" dirty="0" smtClean="0">
                    <a:latin typeface="Times New Roman"/>
                    <a:ea typeface="Calibri"/>
                  </a:rPr>
                  <a:t> </a:t>
                </a:r>
                <a:r>
                  <a:rPr lang="kk-KZ" sz="3300" dirty="0" smtClean="0">
                    <a:effectLst/>
                    <a:latin typeface="Times New Roman"/>
                    <a:ea typeface="Calibri"/>
                  </a:rPr>
                  <a:t>осьтер [</a:t>
                </a:r>
                <a:r>
                  <a:rPr lang="kk-KZ" sz="3300" dirty="0">
                    <a:effectLst/>
                    <a:latin typeface="Times New Roman"/>
                    <a:ea typeface="Calibri"/>
                  </a:rPr>
                  <a:t>100] және [010] координаталық бағытта  және бұл осьтерге нормаль </a:t>
                </a:r>
                <a:r>
                  <a:rPr lang="kk-KZ" sz="3300" i="1" dirty="0">
                    <a:effectLst/>
                    <a:latin typeface="Times New Roman"/>
                    <a:ea typeface="Calibri"/>
                  </a:rPr>
                  <a:t>m </a:t>
                </a:r>
                <a:r>
                  <a:rPr lang="kk-KZ" sz="3300" dirty="0">
                    <a:effectLst/>
                    <a:latin typeface="Times New Roman"/>
                    <a:ea typeface="Calibri"/>
                  </a:rPr>
                  <a:t>жазықтықтары; диагональдық бағыттардағы  </a:t>
                </a:r>
                <a:r>
                  <a:rPr lang="kk-KZ" sz="3300" dirty="0" smtClean="0">
                    <a:latin typeface="Times New Roman"/>
                    <a:ea typeface="Calibri"/>
                  </a:rPr>
                  <a:t>2</a:t>
                </a:r>
                <a:r>
                  <a:rPr lang="en-US" sz="3300" dirty="0" smtClean="0">
                    <a:latin typeface="Times New Roman"/>
                    <a:ea typeface="Calibri"/>
                  </a:rPr>
                  <a:t> </a:t>
                </a:r>
                <a:r>
                  <a:rPr lang="kk-KZ" sz="3300" dirty="0" smtClean="0">
                    <a:effectLst/>
                    <a:latin typeface="Times New Roman"/>
                    <a:ea typeface="Calibri"/>
                  </a:rPr>
                  <a:t>осьтер және </a:t>
                </a:r>
                <a:r>
                  <a:rPr lang="kk-KZ" sz="3300" dirty="0">
                    <a:effectLst/>
                    <a:latin typeface="Times New Roman"/>
                    <a:ea typeface="Calibri"/>
                  </a:rPr>
                  <a:t>оларға нормаль болатын </a:t>
                </a:r>
                <a:r>
                  <a:rPr lang="kk-KZ" sz="3300" i="1" dirty="0">
                    <a:effectLst/>
                    <a:latin typeface="Times New Roman"/>
                    <a:ea typeface="Calibri"/>
                  </a:rPr>
                  <a:t>m </a:t>
                </a:r>
                <a:r>
                  <a:rPr lang="kk-KZ" sz="3300" dirty="0">
                    <a:effectLst/>
                    <a:latin typeface="Times New Roman"/>
                    <a:ea typeface="Calibri"/>
                  </a:rPr>
                  <a:t>жазықтықтары.</a:t>
                </a:r>
                <a:endParaRPr lang="ru-RU" sz="3300" dirty="0">
                  <a:effectLst/>
                  <a:latin typeface="Times New Roman"/>
                  <a:ea typeface="Arial"/>
                </a:endParaRPr>
              </a:p>
              <a:p>
                <a:pPr indent="0" algn="just">
                  <a:spcAft>
                    <a:spcPts val="0"/>
                  </a:spcAft>
                  <a:buNone/>
                  <a:tabLst>
                    <a:tab pos="4082415" algn="l"/>
                  </a:tabLst>
                </a:pPr>
                <a:r>
                  <a:rPr lang="kk-KZ" sz="3300" dirty="0">
                    <a:effectLst/>
                    <a:latin typeface="Times New Roman"/>
                    <a:ea typeface="Calibri"/>
                  </a:rPr>
                  <a:t>Бұдан, </a:t>
                </a:r>
                <a:r>
                  <a:rPr lang="ru-RU" sz="3300" dirty="0" smtClean="0">
                    <a:effectLst/>
                    <a:latin typeface="Times New Roman"/>
                    <a:ea typeface="Calibri"/>
                  </a:rPr>
                  <a:t>6/</a:t>
                </a:r>
                <a:r>
                  <a:rPr lang="en-US" sz="3300" dirty="0" smtClean="0">
                    <a:effectLst/>
                    <a:latin typeface="Times New Roman"/>
                    <a:ea typeface="Calibri"/>
                  </a:rPr>
                  <a:t>mmm </a:t>
                </a:r>
                <a:r>
                  <a:rPr lang="kk-KZ" sz="3300" dirty="0" smtClean="0">
                    <a:latin typeface="Times New Roman"/>
                    <a:ea typeface="Calibri"/>
                  </a:rPr>
                  <a:t>символ</a:t>
                </a:r>
                <a:r>
                  <a:rPr lang="kk-KZ" sz="3300" dirty="0">
                    <a:latin typeface="Times New Roman"/>
                    <a:ea typeface="Calibri"/>
                  </a:rPr>
                  <a:t>ы</a:t>
                </a:r>
                <a:r>
                  <a:rPr lang="en-US" sz="3300" dirty="0" smtClean="0">
                    <a:effectLst/>
                    <a:latin typeface="Times New Roman"/>
                    <a:ea typeface="Calibri"/>
                  </a:rPr>
                  <a:t> </a:t>
                </a:r>
                <a:r>
                  <a:rPr lang="kk-KZ" sz="3300" dirty="0">
                    <a:effectLst/>
                    <a:latin typeface="Times New Roman"/>
                    <a:ea typeface="Calibri"/>
                  </a:rPr>
                  <a:t>толық түрде былай жазылады: </a:t>
                </a:r>
                <a14:m>
                  <m:oMath xmlns:m="http://schemas.openxmlformats.org/officeDocument/2006/math">
                    <m:f>
                      <m:fPr>
                        <m:ctrlPr>
                          <a:rPr lang="ru-RU" sz="3300" i="1">
                            <a:effectLst/>
                            <a:latin typeface="Cambria Math"/>
                            <a:ea typeface="Calibri"/>
                          </a:rPr>
                        </m:ctrlPr>
                      </m:fPr>
                      <m:num>
                        <m:r>
                          <a:rPr lang="kk-KZ" sz="3300" i="1">
                            <a:effectLst/>
                            <a:latin typeface="Cambria Math"/>
                            <a:ea typeface="Calibri"/>
                          </a:rPr>
                          <m:t>6</m:t>
                        </m:r>
                      </m:num>
                      <m:den>
                        <m:r>
                          <a:rPr lang="kk-KZ" sz="3300" i="1">
                            <a:effectLst/>
                            <a:latin typeface="Cambria Math"/>
                            <a:ea typeface="Calibri"/>
                          </a:rPr>
                          <m:t>𝑚</m:t>
                        </m:r>
                      </m:den>
                    </m:f>
                    <m:r>
                      <a:rPr lang="kk-KZ" sz="3300" i="1">
                        <a:effectLst/>
                        <a:latin typeface="Cambria Math"/>
                        <a:ea typeface="Calibri"/>
                      </a:rPr>
                      <m:t> </m:t>
                    </m:r>
                    <m:f>
                      <m:fPr>
                        <m:ctrlPr>
                          <a:rPr lang="ru-RU" sz="3300" i="1">
                            <a:effectLst/>
                            <a:latin typeface="Cambria Math"/>
                            <a:ea typeface="Calibri"/>
                          </a:rPr>
                        </m:ctrlPr>
                      </m:fPr>
                      <m:num>
                        <m:r>
                          <a:rPr lang="kk-KZ" sz="3300" i="1">
                            <a:effectLst/>
                            <a:latin typeface="Cambria Math"/>
                            <a:ea typeface="Calibri"/>
                          </a:rPr>
                          <m:t>2</m:t>
                        </m:r>
                      </m:num>
                      <m:den>
                        <m:r>
                          <a:rPr lang="kk-KZ" sz="3300" i="1">
                            <a:effectLst/>
                            <a:latin typeface="Cambria Math"/>
                            <a:ea typeface="Calibri"/>
                          </a:rPr>
                          <m:t>𝑚</m:t>
                        </m:r>
                      </m:den>
                    </m:f>
                    <m:r>
                      <a:rPr lang="kk-KZ" sz="3300" i="1">
                        <a:effectLst/>
                        <a:latin typeface="Cambria Math"/>
                        <a:ea typeface="Calibri"/>
                      </a:rPr>
                      <m:t> </m:t>
                    </m:r>
                    <m:f>
                      <m:fPr>
                        <m:ctrlPr>
                          <a:rPr lang="ru-RU" sz="3300" i="1">
                            <a:effectLst/>
                            <a:latin typeface="Cambria Math"/>
                            <a:ea typeface="Calibri"/>
                          </a:rPr>
                        </m:ctrlPr>
                      </m:fPr>
                      <m:num>
                        <m:r>
                          <a:rPr lang="kk-KZ" sz="3300" i="1">
                            <a:effectLst/>
                            <a:latin typeface="Cambria Math"/>
                            <a:ea typeface="Calibri"/>
                          </a:rPr>
                          <m:t>2</m:t>
                        </m:r>
                      </m:num>
                      <m:den>
                        <m:r>
                          <a:rPr lang="kk-KZ" sz="3300" i="1">
                            <a:effectLst/>
                            <a:latin typeface="Cambria Math"/>
                            <a:ea typeface="Calibri"/>
                          </a:rPr>
                          <m:t>𝑚</m:t>
                        </m:r>
                      </m:den>
                    </m:f>
                  </m:oMath>
                </a14:m>
                <a:r>
                  <a:rPr lang="ru-RU" sz="3300" dirty="0">
                    <a:effectLst/>
                    <a:latin typeface="Times New Roman"/>
                    <a:ea typeface="Calibri"/>
                  </a:rPr>
                  <a:t>.</a:t>
                </a:r>
                <a:endParaRPr lang="ru-RU" sz="3300" dirty="0">
                  <a:effectLst/>
                  <a:latin typeface="Times New Roman"/>
                  <a:ea typeface="Arial"/>
                </a:endParaRPr>
              </a:p>
              <a:p>
                <a:endParaRPr lang="ru-RU"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467544" y="980728"/>
                <a:ext cx="8229600" cy="4525963"/>
              </a:xfrm>
              <a:blipFill rotWithShape="1">
                <a:blip r:embed="rId2"/>
                <a:stretch>
                  <a:fillRect t="-3235" r="-1481"/>
                </a:stretch>
              </a:blipFill>
            </p:spPr>
            <p:txBody>
              <a:bodyPr/>
              <a:lstStyle/>
              <a:p>
                <a:r>
                  <a:rPr lang="ru-RU">
                    <a:noFill/>
                  </a:rPr>
                  <a:t> </a:t>
                </a:r>
              </a:p>
            </p:txBody>
          </p:sp>
        </mc:Fallback>
      </mc:AlternateContent>
    </p:spTree>
    <p:extLst>
      <p:ext uri="{BB962C8B-B14F-4D97-AF65-F5344CB8AC3E}">
        <p14:creationId xmlns:p14="http://schemas.microsoft.com/office/powerpoint/2010/main" val="26718952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404664"/>
            <a:ext cx="8568952" cy="4525963"/>
          </a:xfrm>
        </p:spPr>
        <p:txBody>
          <a:bodyPr>
            <a:normAutofit/>
          </a:bodyPr>
          <a:lstStyle/>
          <a:p>
            <a:pPr marL="0" indent="0" algn="just">
              <a:buNone/>
            </a:pPr>
            <a:r>
              <a:rPr lang="kk-KZ" sz="2800" dirty="0" smtClean="0">
                <a:latin typeface="Times New Roman"/>
                <a:ea typeface="Calibri"/>
              </a:rPr>
              <a:t>Симметрияның </a:t>
            </a:r>
            <a:r>
              <a:rPr lang="kk-KZ" sz="2800" dirty="0">
                <a:latin typeface="Times New Roman"/>
                <a:ea typeface="Calibri"/>
              </a:rPr>
              <a:t>жай </a:t>
            </a:r>
            <a:r>
              <a:rPr lang="kk-KZ" sz="2800" dirty="0" smtClean="0">
                <a:latin typeface="Times New Roman"/>
                <a:ea typeface="Calibri"/>
              </a:rPr>
              <a:t>осі туындатушы </a:t>
            </a:r>
            <a:r>
              <a:rPr lang="kk-KZ" sz="2800" dirty="0">
                <a:latin typeface="Times New Roman"/>
                <a:ea typeface="Calibri"/>
              </a:rPr>
              <a:t>болып келетін барлық мүмкін болатын үйлесімдерді қарастырдық. Симметрияның инверсия осьтерін қарастырайық</a:t>
            </a:r>
            <a:endParaRPr lang="ru-RU" sz="2800" dirty="0"/>
          </a:p>
        </p:txBody>
      </p:sp>
      <p:sp>
        <p:nvSpPr>
          <p:cNvPr id="4" name="Прямоугольник 3"/>
          <p:cNvSpPr/>
          <p:nvPr/>
        </p:nvSpPr>
        <p:spPr>
          <a:xfrm>
            <a:off x="907232" y="1988840"/>
            <a:ext cx="7488832" cy="1077218"/>
          </a:xfrm>
          <a:prstGeom prst="rect">
            <a:avLst/>
          </a:prstGeom>
        </p:spPr>
        <p:txBody>
          <a:bodyPr wrap="square">
            <a:spAutoFit/>
          </a:bodyPr>
          <a:lstStyle/>
          <a:p>
            <a:pPr algn="ctr"/>
            <a:r>
              <a:rPr lang="kk-KZ" sz="3200" b="1" dirty="0">
                <a:latin typeface="Times New Roman"/>
                <a:ea typeface="Calibri"/>
              </a:rPr>
              <a:t>Инверсиялы-примитивті симметрия кластары</a:t>
            </a:r>
            <a:endParaRPr lang="ru-RU" sz="3200" b="1" dirty="0"/>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20" y="3429000"/>
            <a:ext cx="9190979" cy="1747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Прямоугольник 4"/>
              <p:cNvSpPr/>
              <p:nvPr/>
            </p:nvSpPr>
            <p:spPr>
              <a:xfrm>
                <a:off x="323528" y="5445224"/>
                <a:ext cx="8568952" cy="462434"/>
              </a:xfrm>
              <a:prstGeom prst="rect">
                <a:avLst/>
              </a:prstGeom>
            </p:spPr>
            <p:txBody>
              <a:bodyPr wrap="square">
                <a:spAutoFit/>
              </a:bodyPr>
              <a:lstStyle/>
              <a:p>
                <a14:m>
                  <m:oMath xmlns:m="http://schemas.openxmlformats.org/officeDocument/2006/math">
                    <m:acc>
                      <m:accPr>
                        <m:chr m:val="̅"/>
                        <m:ctrlPr>
                          <a:rPr lang="ru-RU" sz="2400" i="1">
                            <a:latin typeface="Cambria Math"/>
                            <a:ea typeface="Calibri"/>
                          </a:rPr>
                        </m:ctrlPr>
                      </m:accPr>
                      <m:e>
                        <m:r>
                          <a:rPr lang="kk-KZ" sz="2400" i="1">
                            <a:effectLst/>
                            <a:latin typeface="Cambria Math"/>
                            <a:ea typeface="Calibri"/>
                            <a:cs typeface="Times New Roman"/>
                          </a:rPr>
                          <m:t>3</m:t>
                        </m:r>
                      </m:e>
                    </m:acc>
                  </m:oMath>
                </a14:m>
                <a:r>
                  <a:rPr lang="kk-KZ" sz="2400" dirty="0">
                    <a:effectLst/>
                    <a:latin typeface="Times New Roman"/>
                    <a:ea typeface="Calibri"/>
                  </a:rPr>
                  <a:t> және </a:t>
                </a:r>
                <a14:m>
                  <m:oMath xmlns:m="http://schemas.openxmlformats.org/officeDocument/2006/math">
                    <m:acc>
                      <m:accPr>
                        <m:chr m:val="̅"/>
                        <m:ctrlPr>
                          <a:rPr lang="ru-RU" sz="2400" i="1">
                            <a:effectLst/>
                            <a:latin typeface="Cambria Math"/>
                            <a:ea typeface="Calibri"/>
                          </a:rPr>
                        </m:ctrlPr>
                      </m:accPr>
                      <m:e>
                        <m:r>
                          <a:rPr lang="kk-KZ" sz="2400" i="1">
                            <a:effectLst/>
                            <a:latin typeface="Cambria Math"/>
                            <a:ea typeface="Calibri"/>
                            <a:cs typeface="Times New Roman"/>
                          </a:rPr>
                          <m:t>6</m:t>
                        </m:r>
                      </m:e>
                    </m:acc>
                  </m:oMath>
                </a14:m>
                <a:r>
                  <a:rPr lang="kk-KZ" sz="2400" dirty="0">
                    <a:effectLst/>
                    <a:latin typeface="Times New Roman"/>
                    <a:ea typeface="Calibri"/>
                  </a:rPr>
                  <a:t> </a:t>
                </a:r>
                <a:r>
                  <a:rPr lang="kk-KZ" sz="2400" baseline="30000" dirty="0">
                    <a:effectLst/>
                    <a:latin typeface="Times New Roman"/>
                    <a:ea typeface="Calibri"/>
                  </a:rPr>
                  <a:t> </a:t>
                </a:r>
                <a:r>
                  <a:rPr lang="kk-KZ" sz="2400" dirty="0">
                    <a:effectLst/>
                    <a:latin typeface="Times New Roman"/>
                    <a:ea typeface="Calibri"/>
                  </a:rPr>
                  <a:t>кластары қорытып шығарылған </a:t>
                </a:r>
                <a:r>
                  <a:rPr lang="kk-KZ" sz="2400" dirty="0" smtClean="0">
                    <a:effectLst/>
                    <a:latin typeface="Times New Roman"/>
                    <a:ea typeface="Calibri"/>
                  </a:rPr>
                  <a:t>болатын.</a:t>
                </a:r>
                <a:endParaRPr lang="ru-RU" sz="2400" dirty="0"/>
              </a:p>
            </p:txBody>
          </p:sp>
        </mc:Choice>
        <mc:Fallback xmlns="">
          <p:sp>
            <p:nvSpPr>
              <p:cNvPr id="5" name="Прямоугольник 4"/>
              <p:cNvSpPr>
                <a:spLocks noRot="1" noChangeAspect="1" noMove="1" noResize="1" noEditPoints="1" noAdjustHandles="1" noChangeArrowheads="1" noChangeShapeType="1" noTextEdit="1"/>
              </p:cNvSpPr>
              <p:nvPr/>
            </p:nvSpPr>
            <p:spPr>
              <a:xfrm>
                <a:off x="323528" y="5445224"/>
                <a:ext cx="8568952" cy="462434"/>
              </a:xfrm>
              <a:prstGeom prst="rect">
                <a:avLst/>
              </a:prstGeom>
              <a:blipFill rotWithShape="1">
                <a:blip r:embed="rId3"/>
                <a:stretch>
                  <a:fillRect l="-142" t="-11842" b="-27632"/>
                </a:stretch>
              </a:blipFill>
            </p:spPr>
            <p:txBody>
              <a:bodyPr/>
              <a:lstStyle/>
              <a:p>
                <a:r>
                  <a:rPr lang="ru-RU">
                    <a:noFill/>
                  </a:rPr>
                  <a:t> </a:t>
                </a:r>
              </a:p>
            </p:txBody>
          </p:sp>
        </mc:Fallback>
      </mc:AlternateContent>
    </p:spTree>
    <p:extLst>
      <p:ext uri="{BB962C8B-B14F-4D97-AF65-F5344CB8AC3E}">
        <p14:creationId xmlns:p14="http://schemas.microsoft.com/office/powerpoint/2010/main" val="25503257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3200" b="1" dirty="0" smtClean="0">
                <a:solidFill>
                  <a:prstClr val="black"/>
                </a:solidFill>
                <a:latin typeface="Times New Roman"/>
                <a:ea typeface="Calibri"/>
                <a:cs typeface="+mn-cs"/>
              </a:rPr>
              <a:t>Инверсиялы-планальды </a:t>
            </a:r>
            <a:r>
              <a:rPr lang="kk-KZ" sz="3200" b="1" dirty="0">
                <a:solidFill>
                  <a:prstClr val="black"/>
                </a:solidFill>
                <a:latin typeface="Times New Roman"/>
                <a:ea typeface="Calibri"/>
                <a:cs typeface="+mn-cs"/>
              </a:rPr>
              <a:t>кластары</a:t>
            </a:r>
            <a:endParaRPr lang="ru-RU" sz="3200" b="1" dirty="0"/>
          </a:p>
        </p:txBody>
      </p:sp>
      <p:sp>
        <p:nvSpPr>
          <p:cNvPr id="3" name="Объект 2"/>
          <p:cNvSpPr>
            <a:spLocks noGrp="1"/>
          </p:cNvSpPr>
          <p:nvPr>
            <p:ph idx="1"/>
          </p:nvPr>
        </p:nvSpPr>
        <p:spPr/>
        <p:txBody>
          <a:bodyPr>
            <a:normAutofit/>
          </a:bodyPr>
          <a:lstStyle/>
          <a:p>
            <a:pPr marL="0" indent="0" algn="just">
              <a:buNone/>
            </a:pPr>
            <a:r>
              <a:rPr lang="kk-KZ" sz="2800" dirty="0">
                <a:latin typeface="Times New Roman"/>
                <a:ea typeface="Calibri"/>
              </a:rPr>
              <a:t>6-шы теореманы дәлелдеуден екі </a:t>
            </a:r>
            <a:r>
              <a:rPr lang="kk-KZ" sz="2800" i="1" dirty="0">
                <a:latin typeface="Times New Roman"/>
                <a:ea typeface="Calibri"/>
              </a:rPr>
              <a:t>инверсиялы-планальды кластары</a:t>
            </a:r>
            <a:r>
              <a:rPr lang="kk-KZ" sz="2800" dirty="0">
                <a:latin typeface="Times New Roman"/>
                <a:ea typeface="Calibri"/>
              </a:rPr>
              <a:t> шығарылды.</a:t>
            </a:r>
            <a:endParaRPr lang="ru-RU" sz="2800" dirty="0"/>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3212976"/>
            <a:ext cx="9036496" cy="1368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95536" y="4869160"/>
            <a:ext cx="8496944" cy="954107"/>
          </a:xfrm>
          <a:prstGeom prst="rect">
            <a:avLst/>
          </a:prstGeom>
        </p:spPr>
        <p:txBody>
          <a:bodyPr wrap="square">
            <a:spAutoFit/>
          </a:bodyPr>
          <a:lstStyle/>
          <a:p>
            <a:pPr lvl="0" algn="just">
              <a:spcBef>
                <a:spcPct val="20000"/>
              </a:spcBef>
            </a:pPr>
            <a:r>
              <a:rPr lang="kk-KZ" sz="2800" dirty="0">
                <a:solidFill>
                  <a:prstClr val="black"/>
                </a:solidFill>
                <a:latin typeface="Times New Roman"/>
                <a:ea typeface="Calibri"/>
              </a:rPr>
              <a:t>Төменгі және орта категориядағы кристалдарға 27 симметрия кластары сәйкес келеді.</a:t>
            </a:r>
          </a:p>
        </p:txBody>
      </p:sp>
    </p:spTree>
    <p:extLst>
      <p:ext uri="{BB962C8B-B14F-4D97-AF65-F5344CB8AC3E}">
        <p14:creationId xmlns:p14="http://schemas.microsoft.com/office/powerpoint/2010/main" val="3962442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260649"/>
            <a:ext cx="8712968" cy="3168352"/>
          </a:xfrm>
        </p:spPr>
        <p:txBody>
          <a:bodyPr>
            <a:normAutofit/>
          </a:bodyPr>
          <a:lstStyle/>
          <a:p>
            <a:pPr marL="0" indent="0" algn="just">
              <a:buNone/>
            </a:pPr>
            <a:r>
              <a:rPr lang="kk-KZ" sz="2400" dirty="0" smtClean="0">
                <a:latin typeface="Times New Roman"/>
                <a:ea typeface="Calibri"/>
              </a:rPr>
              <a:t>Енді </a:t>
            </a:r>
            <a:r>
              <a:rPr lang="kk-KZ" sz="2400" dirty="0">
                <a:latin typeface="Times New Roman"/>
                <a:ea typeface="Calibri"/>
              </a:rPr>
              <a:t>бірлік бағыттары жоқ және міндетті түрде реті 2-шіден жоғары болатын бірнеше осі бар жоғары категориялы кристалдардың симметрия кластарын шығарамыз. </a:t>
            </a:r>
            <a:endParaRPr lang="kk-KZ" sz="2400" dirty="0" smtClean="0">
              <a:latin typeface="Times New Roman"/>
              <a:ea typeface="Calibri"/>
            </a:endParaRPr>
          </a:p>
          <a:p>
            <a:pPr marL="0" indent="0" algn="just">
              <a:buNone/>
            </a:pPr>
            <a:r>
              <a:rPr lang="kk-KZ" sz="2400" dirty="0" smtClean="0">
                <a:latin typeface="Times New Roman"/>
                <a:ea typeface="Calibri"/>
              </a:rPr>
              <a:t>Көпжақта </a:t>
            </a:r>
            <a:r>
              <a:rPr lang="kk-KZ" sz="2400" dirty="0">
                <a:latin typeface="Times New Roman"/>
                <a:ea typeface="Calibri"/>
              </a:rPr>
              <a:t>бұл осьтердің барлығы бір нүктеде қиылысады. Симметрияның </a:t>
            </a:r>
            <a:r>
              <a:rPr lang="kk-KZ" sz="2400" i="1" dirty="0">
                <a:latin typeface="Times New Roman"/>
                <a:ea typeface="Calibri"/>
              </a:rPr>
              <a:t>L</a:t>
            </a:r>
            <a:r>
              <a:rPr lang="kk-KZ" sz="2400" baseline="-25000" dirty="0">
                <a:latin typeface="Times New Roman"/>
                <a:ea typeface="Calibri"/>
              </a:rPr>
              <a:t>n  </a:t>
            </a:r>
            <a:r>
              <a:rPr lang="kk-KZ" sz="2400" dirty="0">
                <a:latin typeface="Times New Roman"/>
                <a:ea typeface="Calibri"/>
              </a:rPr>
              <a:t>және </a:t>
            </a:r>
            <a:r>
              <a:rPr lang="kk-KZ" sz="2400" i="1" dirty="0">
                <a:latin typeface="Times New Roman"/>
                <a:ea typeface="Calibri"/>
              </a:rPr>
              <a:t>L</a:t>
            </a:r>
            <a:r>
              <a:rPr lang="kk-KZ" sz="2400" baseline="-25000" dirty="0">
                <a:latin typeface="Times New Roman"/>
                <a:ea typeface="Calibri"/>
              </a:rPr>
              <a:t>m</a:t>
            </a:r>
            <a:r>
              <a:rPr lang="kk-KZ" sz="2400" dirty="0">
                <a:latin typeface="Times New Roman"/>
                <a:ea typeface="Calibri"/>
              </a:rPr>
              <a:t> екі туындатушы осьтері бар болсын. Осы осьтердің қиылысу нүктесінен - оны центр ретінде ала отырып - сфера жүргіземіз. Эйлер теоремасы бойынша екі симметрия осі үшінші </a:t>
            </a:r>
            <a:r>
              <a:rPr lang="kk-KZ" sz="2400" i="1" dirty="0">
                <a:latin typeface="Times New Roman"/>
                <a:ea typeface="Calibri"/>
              </a:rPr>
              <a:t>L</a:t>
            </a:r>
            <a:r>
              <a:rPr lang="kk-KZ" sz="2400" baseline="-25000" dirty="0">
                <a:latin typeface="Times New Roman"/>
                <a:ea typeface="Calibri"/>
              </a:rPr>
              <a:t>k</a:t>
            </a:r>
            <a:r>
              <a:rPr lang="kk-KZ" sz="2400" dirty="0">
                <a:latin typeface="Times New Roman"/>
                <a:ea typeface="Calibri"/>
              </a:rPr>
              <a:t> симметрия осін туындатады.</a:t>
            </a:r>
            <a:endParaRPr lang="ru-RU" sz="2400" dirty="0">
              <a:latin typeface="Times New Roman"/>
              <a:ea typeface="Arial"/>
            </a:endParaRPr>
          </a:p>
          <a:p>
            <a:pPr marL="0" indent="0" algn="just">
              <a:buNone/>
            </a:pPr>
            <a:endParaRPr lang="ru-RU" sz="2800"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328" y="3284984"/>
            <a:ext cx="3070608" cy="348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139952" y="4293096"/>
            <a:ext cx="4752528" cy="707886"/>
          </a:xfrm>
          <a:prstGeom prst="rect">
            <a:avLst/>
          </a:prstGeom>
        </p:spPr>
        <p:txBody>
          <a:bodyPr wrap="square">
            <a:spAutoFit/>
          </a:bodyPr>
          <a:lstStyle/>
          <a:p>
            <a:pPr algn="just"/>
            <a:r>
              <a:rPr lang="kk-KZ" sz="2000" dirty="0">
                <a:latin typeface="Times New Roman"/>
                <a:ea typeface="Calibri"/>
              </a:rPr>
              <a:t>Қиылысатын </a:t>
            </a:r>
            <a:r>
              <a:rPr lang="kk-KZ" sz="2000" dirty="0" smtClean="0">
                <a:latin typeface="Times New Roman"/>
                <a:ea typeface="Calibri"/>
              </a:rPr>
              <a:t>L</a:t>
            </a:r>
            <a:r>
              <a:rPr lang="kk-KZ" sz="2000" baseline="-25000" dirty="0" smtClean="0">
                <a:latin typeface="Times New Roman"/>
                <a:ea typeface="Calibri"/>
              </a:rPr>
              <a:t>m</a:t>
            </a:r>
            <a:r>
              <a:rPr lang="kk-KZ" sz="2000" dirty="0" smtClean="0">
                <a:latin typeface="Times New Roman"/>
                <a:ea typeface="Calibri"/>
              </a:rPr>
              <a:t>, L</a:t>
            </a:r>
            <a:r>
              <a:rPr lang="kk-KZ" sz="2000" baseline="-25000" dirty="0" smtClean="0">
                <a:latin typeface="Times New Roman"/>
                <a:ea typeface="Calibri"/>
              </a:rPr>
              <a:t>n</a:t>
            </a:r>
            <a:r>
              <a:rPr lang="kk-KZ" sz="2000" dirty="0" smtClean="0">
                <a:latin typeface="Times New Roman"/>
                <a:ea typeface="Calibri"/>
              </a:rPr>
              <a:t>, </a:t>
            </a:r>
            <a:r>
              <a:rPr lang="kk-KZ" sz="2000" dirty="0">
                <a:latin typeface="Times New Roman"/>
                <a:ea typeface="Calibri"/>
              </a:rPr>
              <a:t>L</a:t>
            </a:r>
            <a:r>
              <a:rPr lang="kk-KZ" sz="2000" baseline="-25000" dirty="0">
                <a:latin typeface="Times New Roman"/>
                <a:ea typeface="Calibri"/>
              </a:rPr>
              <a:t>k </a:t>
            </a:r>
            <a:r>
              <a:rPr lang="kk-KZ" sz="2000" dirty="0">
                <a:latin typeface="Times New Roman"/>
                <a:ea typeface="Calibri"/>
              </a:rPr>
              <a:t>симметрия осьтерінің кескін сферасына шығуы</a:t>
            </a:r>
            <a:endParaRPr lang="ru-RU" sz="2000" dirty="0"/>
          </a:p>
        </p:txBody>
      </p:sp>
    </p:spTree>
    <p:extLst>
      <p:ext uri="{BB962C8B-B14F-4D97-AF65-F5344CB8AC3E}">
        <p14:creationId xmlns:p14="http://schemas.microsoft.com/office/powerpoint/2010/main" val="2805781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548680"/>
            <a:ext cx="8229600" cy="5976664"/>
          </a:xfrm>
        </p:spPr>
        <p:txBody>
          <a:bodyPr>
            <a:noAutofit/>
          </a:bodyPr>
          <a:lstStyle/>
          <a:p>
            <a:pPr indent="0" algn="just">
              <a:spcAft>
                <a:spcPts val="0"/>
              </a:spcAft>
              <a:buNone/>
            </a:pPr>
            <a:r>
              <a:rPr lang="kk-KZ" sz="2000" dirty="0">
                <a:latin typeface="Times New Roman"/>
                <a:ea typeface="Calibri"/>
              </a:rPr>
              <a:t>Барлық үш симметрия остері бойынша барлық симметриялық бұруларды орындай отырып, эквивалентті түзулер шоғырын аламыз, ол түзулер сфера бетінде </a:t>
            </a:r>
            <a:r>
              <a:rPr lang="kk-KZ" sz="2000" i="1" dirty="0">
                <a:latin typeface="Times New Roman"/>
                <a:ea typeface="Calibri"/>
              </a:rPr>
              <a:t>L</a:t>
            </a:r>
            <a:r>
              <a:rPr lang="kk-KZ" sz="2000" baseline="-25000" dirty="0">
                <a:latin typeface="Times New Roman"/>
                <a:ea typeface="Calibri"/>
              </a:rPr>
              <a:t>n  </a:t>
            </a:r>
            <a:r>
              <a:rPr lang="kk-KZ" sz="2000" dirty="0">
                <a:latin typeface="Times New Roman"/>
                <a:ea typeface="Calibri"/>
              </a:rPr>
              <a:t>осінің n</a:t>
            </a:r>
            <a:r>
              <a:rPr lang="kk-KZ" sz="2000" baseline="-25000" dirty="0">
                <a:latin typeface="Times New Roman"/>
                <a:ea typeface="Calibri"/>
              </a:rPr>
              <a:t> </a:t>
            </a:r>
            <a:r>
              <a:rPr lang="kk-KZ" sz="2000" dirty="0">
                <a:latin typeface="Times New Roman"/>
                <a:ea typeface="Calibri"/>
              </a:rPr>
              <a:t>шығуын, </a:t>
            </a:r>
            <a:r>
              <a:rPr lang="kk-KZ" sz="2000" i="1" dirty="0">
                <a:latin typeface="Times New Roman"/>
                <a:ea typeface="Calibri"/>
              </a:rPr>
              <a:t>L</a:t>
            </a:r>
            <a:r>
              <a:rPr lang="kk-KZ" sz="2000" baseline="-25000" dirty="0">
                <a:latin typeface="Times New Roman"/>
                <a:ea typeface="Calibri"/>
              </a:rPr>
              <a:t>m </a:t>
            </a:r>
            <a:r>
              <a:rPr lang="kk-KZ" sz="2000" dirty="0">
                <a:latin typeface="Times New Roman"/>
                <a:ea typeface="Calibri"/>
              </a:rPr>
              <a:t>осінің m</a:t>
            </a:r>
            <a:r>
              <a:rPr lang="kk-KZ" sz="2000" baseline="-25000" dirty="0">
                <a:latin typeface="Times New Roman"/>
                <a:ea typeface="Calibri"/>
              </a:rPr>
              <a:t> </a:t>
            </a:r>
            <a:r>
              <a:rPr lang="kk-KZ" sz="2000" dirty="0">
                <a:latin typeface="Times New Roman"/>
                <a:ea typeface="Calibri"/>
              </a:rPr>
              <a:t>шығуын және</a:t>
            </a:r>
            <a:r>
              <a:rPr lang="kk-KZ" sz="2000" i="1" dirty="0">
                <a:latin typeface="Times New Roman"/>
                <a:ea typeface="Calibri"/>
              </a:rPr>
              <a:t> L</a:t>
            </a:r>
            <a:r>
              <a:rPr lang="kk-KZ" sz="2000" baseline="-25000" dirty="0">
                <a:latin typeface="Times New Roman"/>
                <a:ea typeface="Calibri"/>
              </a:rPr>
              <a:t>k</a:t>
            </a:r>
            <a:r>
              <a:rPr lang="kk-KZ" sz="2000" dirty="0">
                <a:latin typeface="Times New Roman"/>
                <a:ea typeface="Calibri"/>
              </a:rPr>
              <a:t> өсінің k</a:t>
            </a:r>
            <a:r>
              <a:rPr lang="kk-KZ" sz="2000" baseline="-25000" dirty="0">
                <a:latin typeface="Times New Roman"/>
                <a:ea typeface="Calibri"/>
              </a:rPr>
              <a:t> </a:t>
            </a:r>
            <a:r>
              <a:rPr lang="kk-KZ" sz="2000" dirty="0">
                <a:latin typeface="Times New Roman"/>
                <a:ea typeface="Calibri"/>
              </a:rPr>
              <a:t>шығуын </a:t>
            </a:r>
            <a:r>
              <a:rPr lang="kk-KZ" sz="2000" dirty="0" smtClean="0">
                <a:latin typeface="Times New Roman"/>
                <a:ea typeface="Calibri"/>
              </a:rPr>
              <a:t>береді. </a:t>
            </a:r>
            <a:r>
              <a:rPr lang="kk-KZ" sz="2000" dirty="0">
                <a:latin typeface="Times New Roman"/>
                <a:ea typeface="Calibri"/>
              </a:rPr>
              <a:t>Осьтердің шығу нүктелерін доғалармен қоса отырып, сфераның бетінде сфералық үшбұрыштар жүйесін аламыз. Бұл үшбұрыштардың мүмкін болатын бұрыштарының үйлесулері келесі шарттармен шектелген:</a:t>
            </a:r>
            <a:endParaRPr lang="ru-RU" sz="2000" dirty="0">
              <a:latin typeface="Times New Roman"/>
              <a:ea typeface="Arial"/>
            </a:endParaRPr>
          </a:p>
          <a:p>
            <a:pPr indent="450215" algn="just">
              <a:spcAft>
                <a:spcPts val="0"/>
              </a:spcAft>
            </a:pPr>
            <a:r>
              <a:rPr lang="kk-KZ" sz="2000" dirty="0">
                <a:latin typeface="Times New Roman"/>
                <a:ea typeface="Calibri"/>
              </a:rPr>
              <a:t>1) осьтер саны тек 2, 3, 4, 6 бола алатындықтан, үшбұрыштардың бұрыштары тек қана 90°, 60°, 45° және 30° мәндерді қабылдай алады. Бірақ екі осьтің реті 2-ден жоғары (жоғары категория) болуы керек, себебі, үшбұрыштың бір ғана төбесі  ось 2 үшін шығу нүктесі бола алады;</a:t>
            </a:r>
            <a:endParaRPr lang="ru-RU" sz="2000" dirty="0">
              <a:latin typeface="Times New Roman"/>
              <a:ea typeface="Arial"/>
            </a:endParaRPr>
          </a:p>
          <a:p>
            <a:pPr indent="450215" algn="just">
              <a:spcAft>
                <a:spcPts val="0"/>
              </a:spcAft>
            </a:pPr>
            <a:r>
              <a:rPr lang="kk-KZ" sz="2000" dirty="0">
                <a:latin typeface="Times New Roman"/>
                <a:ea typeface="Calibri"/>
              </a:rPr>
              <a:t>2) сфералық геометриядан сфералық үшбұрыштың бұрыштарының қосындысы 2d-дан артық және  6d-дан кіші болуы керек. Осьтердің бір де біреуі 6 осі бола алмайды, себебі, егер үшбұрыштың бір бұрышы 30°-қа тең болса, онда тіпті басқа бұрыштарының мүмкін болатын максимальді мәндерінің өзінде үшбұрыштың бұрыштарының қосындысы 180°-тан кем болады, ал олай болуы мүмкін емес.</a:t>
            </a:r>
            <a:endParaRPr lang="ru-RU" sz="2000" dirty="0">
              <a:effectLst/>
              <a:latin typeface="Times New Roman"/>
              <a:ea typeface="Arial"/>
            </a:endParaRPr>
          </a:p>
        </p:txBody>
      </p:sp>
    </p:spTree>
    <p:extLst>
      <p:ext uri="{BB962C8B-B14F-4D97-AF65-F5344CB8AC3E}">
        <p14:creationId xmlns:p14="http://schemas.microsoft.com/office/powerpoint/2010/main" val="41115813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260648"/>
            <a:ext cx="9036496" cy="6264696"/>
          </a:xfrm>
        </p:spPr>
        <p:txBody>
          <a:bodyPr>
            <a:normAutofit/>
          </a:bodyPr>
          <a:lstStyle/>
          <a:p>
            <a:pPr marL="0" indent="0" algn="just">
              <a:buNone/>
            </a:pPr>
            <a:r>
              <a:rPr lang="kk-KZ" sz="2800" dirty="0">
                <a:latin typeface="Times New Roman"/>
                <a:ea typeface="Calibri"/>
              </a:rPr>
              <a:t>Мұндай шектеулердің барлығын тетраэдр мен октаэдрдің симметрия осьтеріне сәйкес келетін тек екі үйлесу ғана қанағаттандырады</a:t>
            </a:r>
            <a:endParaRPr lang="ru-RU" sz="2800" dirty="0"/>
          </a:p>
        </p:txBody>
      </p:sp>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00808"/>
            <a:ext cx="9383960" cy="2544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262650" y="4184737"/>
            <a:ext cx="2658794" cy="2658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4509119"/>
            <a:ext cx="2088232" cy="2066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76312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764704"/>
            <a:ext cx="8229600" cy="5400600"/>
          </a:xfrm>
        </p:spPr>
        <p:txBody>
          <a:bodyPr/>
          <a:lstStyle/>
          <a:p>
            <a:pPr marL="0" indent="0" algn="just">
              <a:buNone/>
            </a:pPr>
            <a:r>
              <a:rPr lang="kk-KZ" dirty="0">
                <a:latin typeface="Times New Roman" pitchFamily="18" charset="0"/>
                <a:cs typeface="Times New Roman" pitchFamily="18" charset="0"/>
              </a:rPr>
              <a:t>Кристалдардың симметрияларының барлық мүмкін болатын кластарын шығару үшін симметрия осін симметрияның негізгі туындатушы элементі ретінде қабылдаймыз. Кезекпен басқа да туындатушы элементтерді қоса отырып, олардың барлық мүмкін болатын үйлесімдерін </a:t>
            </a:r>
            <a:r>
              <a:rPr lang="kk-KZ" dirty="0" smtClean="0">
                <a:latin typeface="Times New Roman" pitchFamily="18" charset="0"/>
                <a:cs typeface="Times New Roman" pitchFamily="18" charset="0"/>
              </a:rPr>
              <a:t>құрамыз.</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9897771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260648"/>
            <a:ext cx="8445624" cy="3024336"/>
          </a:xfrm>
        </p:spPr>
        <p:txBody>
          <a:bodyPr>
            <a:normAutofit/>
          </a:bodyPr>
          <a:lstStyle/>
          <a:p>
            <a:pPr indent="0" algn="just">
              <a:spcAft>
                <a:spcPts val="0"/>
              </a:spcAft>
              <a:buNone/>
            </a:pPr>
            <a:r>
              <a:rPr lang="kk-KZ" sz="2400" dirty="0">
                <a:latin typeface="Times New Roman"/>
                <a:ea typeface="Calibri"/>
              </a:rPr>
              <a:t>Тетраэдрда координаталық осьтермен үш 2 осі беттеседі, ал октаэдр мен кубта үш 4 осі беттеседі. 23 немесе 432 символының екінші позициясындағы 3 цифры кубтың төбелері арқылы немесе октаэдрдің жақтарының центрлері арқылы немесе тетраэдрдің төбесі мен оған қарама-қарсы жағының центрі арқылы өтетін төрт 3 осінің бар екендігін білдіреді. Үшінші позициядағы 2 цифры октаэдрдің немесе кубтың алты диагональдық  осьтерін 2 білдіреді.</a:t>
            </a:r>
            <a:endParaRPr lang="ru-RU" sz="2400" dirty="0">
              <a:latin typeface="Times New Roman"/>
              <a:ea typeface="Arial"/>
            </a:endParaRPr>
          </a:p>
          <a:p>
            <a:pPr marL="0" indent="0">
              <a:buNone/>
            </a:pPr>
            <a:endParaRPr lang="ru-RU"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815" y="3356992"/>
            <a:ext cx="7009505" cy="350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24365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88640"/>
            <a:ext cx="8229600" cy="6264696"/>
          </a:xfrm>
        </p:spPr>
        <p:txBody>
          <a:bodyPr>
            <a:normAutofit/>
          </a:bodyPr>
          <a:lstStyle/>
          <a:p>
            <a:pPr marL="0" indent="0" algn="just">
              <a:buNone/>
            </a:pPr>
            <a:r>
              <a:rPr lang="kk-KZ" sz="2000" dirty="0" smtClean="0">
                <a:latin typeface="Times New Roman"/>
                <a:ea typeface="Calibri"/>
              </a:rPr>
              <a:t>Барлық мүмкін болатын 2 осьтер шығарылды.  </a:t>
            </a:r>
            <a:r>
              <a:rPr lang="kk-KZ" sz="2000" dirty="0">
                <a:latin typeface="Times New Roman"/>
                <a:ea typeface="Calibri"/>
              </a:rPr>
              <a:t>2 немесе 4 осьтеріне </a:t>
            </a:r>
            <a:r>
              <a:rPr lang="kk-KZ" sz="2000" dirty="0" smtClean="0">
                <a:latin typeface="Times New Roman"/>
                <a:ea typeface="Calibri"/>
              </a:rPr>
              <a:t>жүргізілген қарапайым жазықтықтардан </a:t>
            </a:r>
            <a:r>
              <a:rPr lang="kk-KZ" sz="2000" dirty="0">
                <a:latin typeface="Times New Roman"/>
                <a:ea typeface="Calibri"/>
              </a:rPr>
              <a:t>симметрия центрлері </a:t>
            </a:r>
            <a:r>
              <a:rPr lang="kk-KZ" sz="2000" dirty="0" smtClean="0">
                <a:latin typeface="Times New Roman"/>
                <a:ea typeface="Calibri"/>
              </a:rPr>
              <a:t>пайда болады </a:t>
            </a:r>
            <a:r>
              <a:rPr lang="kk-KZ" sz="2000" dirty="0">
                <a:latin typeface="Times New Roman"/>
                <a:ea typeface="Calibri"/>
              </a:rPr>
              <a:t>(теорема 2). Барлық мүмкін болатын </a:t>
            </a:r>
            <a:r>
              <a:rPr lang="kk-KZ" sz="2000" dirty="0" smtClean="0">
                <a:latin typeface="Times New Roman"/>
                <a:ea typeface="Calibri"/>
              </a:rPr>
              <a:t>үйлесімдер:</a:t>
            </a:r>
            <a:endParaRPr lang="ru-RU" sz="20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96752"/>
            <a:ext cx="8640960" cy="5814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28914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88640"/>
            <a:ext cx="8706984" cy="6192688"/>
          </a:xfrm>
        </p:spPr>
        <p:txBody>
          <a:bodyPr>
            <a:normAutofit/>
          </a:bodyPr>
          <a:lstStyle/>
          <a:p>
            <a:pPr marL="0" indent="0" algn="just">
              <a:buNone/>
            </a:pPr>
            <a:r>
              <a:rPr lang="kk-KZ" sz="2400" dirty="0" smtClean="0">
                <a:latin typeface="Times New Roman"/>
                <a:ea typeface="Calibri"/>
              </a:rPr>
              <a:t>Кубтық </a:t>
            </a:r>
            <a:r>
              <a:rPr lang="kk-KZ" sz="2400" dirty="0">
                <a:latin typeface="Times New Roman"/>
                <a:ea typeface="Calibri"/>
              </a:rPr>
              <a:t>сингония үшін симметрияның төмендегідей кластарға ажыратылатын бес класын </a:t>
            </a:r>
            <a:r>
              <a:rPr lang="kk-KZ" sz="2400" dirty="0" smtClean="0">
                <a:latin typeface="Times New Roman"/>
                <a:ea typeface="Calibri"/>
              </a:rPr>
              <a:t>аламыз:</a:t>
            </a:r>
          </a:p>
          <a:p>
            <a:pPr marL="0" indent="0" algn="just">
              <a:buNone/>
            </a:pPr>
            <a:endParaRPr lang="kk-KZ" sz="2400" dirty="0">
              <a:latin typeface="Times New Roman"/>
            </a:endParaRPr>
          </a:p>
          <a:p>
            <a:pPr marL="0" indent="0" algn="just">
              <a:buNone/>
            </a:pPr>
            <a:endParaRPr lang="ru-RU" sz="24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50" y="2132856"/>
            <a:ext cx="8857254" cy="1648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Прямоугольник 3"/>
              <p:cNvSpPr/>
              <p:nvPr/>
            </p:nvSpPr>
            <p:spPr>
              <a:xfrm>
                <a:off x="251520" y="4365104"/>
                <a:ext cx="8784976" cy="1323439"/>
              </a:xfrm>
              <a:prstGeom prst="rect">
                <a:avLst/>
              </a:prstGeom>
            </p:spPr>
            <p:txBody>
              <a:bodyPr wrap="square">
                <a:spAutoFit/>
              </a:bodyPr>
              <a:lstStyle/>
              <a:p>
                <a:pPr indent="450215" algn="just">
                  <a:spcAft>
                    <a:spcPts val="0"/>
                  </a:spcAft>
                </a:pPr>
                <a:r>
                  <a:rPr lang="kk-KZ" sz="2000" i="1" dirty="0">
                    <a:latin typeface="Times New Roman"/>
                    <a:ea typeface="Calibri"/>
                  </a:rPr>
                  <a:t>m</a:t>
                </a:r>
                <a:r>
                  <a:rPr lang="kk-KZ" sz="2000" dirty="0">
                    <a:effectLst/>
                    <a:latin typeface="Times New Roman"/>
                    <a:ea typeface="Calibri"/>
                  </a:rPr>
                  <a:t>3</a:t>
                </a:r>
                <a:r>
                  <a:rPr lang="kk-KZ" sz="2000" i="1" dirty="0">
                    <a:effectLst/>
                    <a:latin typeface="Times New Roman"/>
                    <a:ea typeface="Calibri"/>
                  </a:rPr>
                  <a:t>m </a:t>
                </a:r>
                <a:r>
                  <a:rPr lang="kk-KZ" sz="2000" dirty="0">
                    <a:effectLst/>
                    <a:latin typeface="Times New Roman"/>
                    <a:ea typeface="Calibri"/>
                  </a:rPr>
                  <a:t>класы – ең симметриялы класс. 33, 432 және </a:t>
                </a:r>
                <a14:m>
                  <m:oMath xmlns:m="http://schemas.openxmlformats.org/officeDocument/2006/math">
                    <m:acc>
                      <m:accPr>
                        <m:chr m:val="̅"/>
                        <m:ctrlPr>
                          <a:rPr lang="ru-RU" sz="2000" i="1">
                            <a:effectLst/>
                            <a:latin typeface="Cambria Math"/>
                            <a:ea typeface="Calibri"/>
                          </a:rPr>
                        </m:ctrlPr>
                      </m:accPr>
                      <m:e>
                        <m:r>
                          <a:rPr lang="ru-RU" sz="2000" i="1">
                            <a:effectLst/>
                            <a:latin typeface="Cambria Math"/>
                            <a:ea typeface="Calibri"/>
                          </a:rPr>
                          <m:t>4</m:t>
                        </m:r>
                      </m:e>
                    </m:acc>
                  </m:oMath>
                </a14:m>
                <a:r>
                  <a:rPr lang="kk-KZ" sz="2000" dirty="0">
                    <a:effectLst/>
                    <a:latin typeface="Times New Roman"/>
                    <a:ea typeface="Calibri"/>
                  </a:rPr>
                  <a:t>3</a:t>
                </a:r>
                <a:r>
                  <a:rPr lang="kk-KZ" sz="2000" i="1" dirty="0">
                    <a:effectLst/>
                    <a:latin typeface="Times New Roman"/>
                    <a:ea typeface="Calibri"/>
                  </a:rPr>
                  <a:t>m </a:t>
                </a:r>
                <a:r>
                  <a:rPr lang="kk-KZ" sz="2000" dirty="0">
                    <a:effectLst/>
                    <a:latin typeface="Times New Roman"/>
                    <a:ea typeface="Calibri"/>
                  </a:rPr>
                  <a:t>кластары – ацентрлік кластар, себебі оларда полярлық бағыттар болуы мүмкін.</a:t>
                </a:r>
                <a:endParaRPr lang="ru-RU" sz="2000" dirty="0">
                  <a:effectLst/>
                  <a:latin typeface="Times New Roman"/>
                  <a:ea typeface="Arial"/>
                </a:endParaRPr>
              </a:p>
              <a:p>
                <a:pPr indent="450215" algn="just">
                  <a:spcAft>
                    <a:spcPts val="0"/>
                  </a:spcAft>
                </a:pPr>
                <a:r>
                  <a:rPr lang="kk-KZ" sz="2000" dirty="0">
                    <a:effectLst/>
                    <a:latin typeface="Times New Roman"/>
                    <a:ea typeface="Calibri"/>
                  </a:rPr>
                  <a:t>Қорытып шығарылған 32 класс кристаллографиялық көпжақтардың симметрия элементтерінің барлық мүмкін болатын үйлесімдерін қамтиды.</a:t>
                </a:r>
                <a:endParaRPr lang="ru-RU" sz="2000" dirty="0">
                  <a:effectLst/>
                  <a:latin typeface="Times New Roman"/>
                  <a:ea typeface="Arial"/>
                </a:endParaRPr>
              </a:p>
            </p:txBody>
          </p:sp>
        </mc:Choice>
        <mc:Fallback xmlns="">
          <p:sp>
            <p:nvSpPr>
              <p:cNvPr id="4" name="Прямоугольник 3"/>
              <p:cNvSpPr>
                <a:spLocks noRot="1" noChangeAspect="1" noMove="1" noResize="1" noEditPoints="1" noAdjustHandles="1" noChangeArrowheads="1" noChangeShapeType="1" noTextEdit="1"/>
              </p:cNvSpPr>
              <p:nvPr/>
            </p:nvSpPr>
            <p:spPr>
              <a:xfrm>
                <a:off x="251520" y="4365104"/>
                <a:ext cx="8784976" cy="1323439"/>
              </a:xfrm>
              <a:prstGeom prst="rect">
                <a:avLst/>
              </a:prstGeom>
              <a:blipFill rotWithShape="1">
                <a:blip r:embed="rId3"/>
                <a:stretch>
                  <a:fillRect l="-694" t="-2304" r="-763" b="-7373"/>
                </a:stretch>
              </a:blipFill>
            </p:spPr>
            <p:txBody>
              <a:bodyPr/>
              <a:lstStyle/>
              <a:p>
                <a:r>
                  <a:rPr lang="ru-RU">
                    <a:noFill/>
                  </a:rPr>
                  <a:t> </a:t>
                </a:r>
              </a:p>
            </p:txBody>
          </p:sp>
        </mc:Fallback>
      </mc:AlternateContent>
    </p:spTree>
    <p:extLst>
      <p:ext uri="{BB962C8B-B14F-4D97-AF65-F5344CB8AC3E}">
        <p14:creationId xmlns:p14="http://schemas.microsoft.com/office/powerpoint/2010/main" val="37227493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85000" lnSpcReduction="10000"/>
          </a:bodyPr>
          <a:lstStyle/>
          <a:p>
            <a:pPr indent="450215" algn="just">
              <a:spcAft>
                <a:spcPts val="0"/>
              </a:spcAft>
            </a:pPr>
            <a:r>
              <a:rPr lang="kk-KZ" dirty="0">
                <a:latin typeface="Times New Roman"/>
                <a:ea typeface="Calibri"/>
              </a:rPr>
              <a:t>Симметрия центрі бар кластарда полярлық бағыттардың болуы мүмкін емес, яғни полярлық бағыттармен сипатталатын физикалық қасиеттердің (пироэлектрлік, пьезоэлектрлік, электрооптикалық эффект және т.б.) де болулары мүмкін емес.</a:t>
            </a:r>
            <a:endParaRPr lang="ru-RU" sz="1800" dirty="0">
              <a:latin typeface="Times New Roman"/>
              <a:ea typeface="Arial"/>
            </a:endParaRPr>
          </a:p>
          <a:p>
            <a:pPr indent="450215" algn="just">
              <a:spcAft>
                <a:spcPts val="0"/>
              </a:spcAft>
            </a:pPr>
            <a:r>
              <a:rPr lang="kk-KZ" dirty="0">
                <a:latin typeface="Times New Roman"/>
                <a:ea typeface="Calibri"/>
              </a:rPr>
              <a:t>Симметрия центрі жоқ кластарда жұп ретті осьтер мен симметрия жазықтықтарына перпендикуляр бағыттардан басқа және  инверсиялық осьтермен сәйкес келетін бағыттардың барлығы полярлық бағыттар болып табылады. </a:t>
            </a:r>
            <a:endParaRPr lang="ru-RU" sz="1800" dirty="0">
              <a:latin typeface="Times New Roman"/>
              <a:ea typeface="Arial"/>
            </a:endParaRPr>
          </a:p>
          <a:p>
            <a:endParaRPr lang="ru-RU" dirty="0"/>
          </a:p>
        </p:txBody>
      </p:sp>
    </p:spTree>
    <p:extLst>
      <p:ext uri="{BB962C8B-B14F-4D97-AF65-F5344CB8AC3E}">
        <p14:creationId xmlns:p14="http://schemas.microsoft.com/office/powerpoint/2010/main" val="23707908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a:bodyPr>
          <a:lstStyle/>
          <a:p>
            <a:r>
              <a:rPr lang="kk-KZ" sz="3200" b="1" dirty="0" smtClean="0">
                <a:latin typeface="Times New Roman"/>
                <a:ea typeface="Calibri"/>
              </a:rPr>
              <a:t>Энантиоморфизм</a:t>
            </a:r>
            <a:endParaRPr lang="ru-RU" sz="3200" b="1" dirty="0"/>
          </a:p>
        </p:txBody>
      </p:sp>
      <p:sp>
        <p:nvSpPr>
          <p:cNvPr id="3" name="Объект 2"/>
          <p:cNvSpPr>
            <a:spLocks noGrp="1"/>
          </p:cNvSpPr>
          <p:nvPr>
            <p:ph idx="1"/>
          </p:nvPr>
        </p:nvSpPr>
        <p:spPr>
          <a:xfrm>
            <a:off x="344884" y="1231605"/>
            <a:ext cx="8229600" cy="4929411"/>
          </a:xfrm>
        </p:spPr>
        <p:txBody>
          <a:bodyPr>
            <a:normAutofit/>
          </a:bodyPr>
          <a:lstStyle/>
          <a:p>
            <a:pPr indent="0" algn="just">
              <a:spcAft>
                <a:spcPts val="0"/>
              </a:spcAft>
              <a:buNone/>
            </a:pPr>
            <a:r>
              <a:rPr lang="kk-KZ" sz="2400" dirty="0" smtClean="0">
                <a:latin typeface="Times New Roman"/>
                <a:ea typeface="Calibri"/>
              </a:rPr>
              <a:t>Симметриясы </a:t>
            </a:r>
            <a:r>
              <a:rPr lang="kk-KZ" sz="2400" dirty="0">
                <a:latin typeface="Times New Roman"/>
                <a:ea typeface="Calibri"/>
              </a:rPr>
              <a:t>мен </a:t>
            </a:r>
            <a:r>
              <a:rPr lang="kk-KZ" sz="2400" dirty="0" smtClean="0">
                <a:latin typeface="Times New Roman"/>
                <a:ea typeface="Calibri"/>
              </a:rPr>
              <a:t>пішіні </a:t>
            </a:r>
            <a:r>
              <a:rPr lang="kk-KZ" sz="2400" dirty="0">
                <a:latin typeface="Times New Roman"/>
                <a:ea typeface="Calibri"/>
              </a:rPr>
              <a:t>дәл бірдей болатын, олардың беттесуін тек шағылыстыру арқылы жүзеге асыруға болатын, ал симметрия жазықтығы екеу: көпжақтардың бірі – оң, екіншісі – сол, болатын көпжақ </a:t>
            </a:r>
            <a:r>
              <a:rPr lang="kk-KZ" sz="2400" i="1" dirty="0">
                <a:latin typeface="Times New Roman"/>
                <a:ea typeface="Calibri"/>
              </a:rPr>
              <a:t>энантиоморфизм</a:t>
            </a:r>
            <a:r>
              <a:rPr lang="kk-KZ" sz="2400" dirty="0">
                <a:latin typeface="Times New Roman"/>
                <a:ea typeface="Calibri"/>
              </a:rPr>
              <a:t> деп </a:t>
            </a:r>
            <a:r>
              <a:rPr lang="kk-KZ" sz="2400" dirty="0" smtClean="0">
                <a:latin typeface="Times New Roman"/>
                <a:ea typeface="Calibri"/>
              </a:rPr>
              <a:t>аталады. </a:t>
            </a:r>
          </a:p>
          <a:p>
            <a:pPr indent="0" algn="just">
              <a:spcAft>
                <a:spcPts val="0"/>
              </a:spcAft>
              <a:buNone/>
            </a:pPr>
            <a:endParaRPr lang="ru-RU"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7396" y="3197700"/>
            <a:ext cx="5184576" cy="2945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123728" y="6174743"/>
            <a:ext cx="4671913" cy="400110"/>
          </a:xfrm>
          <a:prstGeom prst="rect">
            <a:avLst/>
          </a:prstGeom>
        </p:spPr>
        <p:txBody>
          <a:bodyPr wrap="square">
            <a:spAutoFit/>
          </a:bodyPr>
          <a:lstStyle/>
          <a:p>
            <a:pPr lvl="0" algn="ctr"/>
            <a:r>
              <a:rPr lang="kk-KZ" sz="2000" dirty="0">
                <a:solidFill>
                  <a:prstClr val="black"/>
                </a:solidFill>
                <a:latin typeface="Times New Roman"/>
                <a:ea typeface="Calibri"/>
              </a:rPr>
              <a:t>Кварц кристалы: оң және сол жақтық</a:t>
            </a:r>
            <a:endParaRPr lang="ru-RU" sz="2000" dirty="0">
              <a:solidFill>
                <a:prstClr val="black"/>
              </a:solidFill>
            </a:endParaRPr>
          </a:p>
        </p:txBody>
      </p:sp>
    </p:spTree>
    <p:extLst>
      <p:ext uri="{BB962C8B-B14F-4D97-AF65-F5344CB8AC3E}">
        <p14:creationId xmlns:p14="http://schemas.microsoft.com/office/powerpoint/2010/main" val="26267183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lvl="0" indent="0" algn="just">
              <a:buNone/>
            </a:pPr>
            <a:r>
              <a:rPr lang="kk-KZ" sz="2400" dirty="0">
                <a:solidFill>
                  <a:prstClr val="black"/>
                </a:solidFill>
                <a:latin typeface="Times New Roman"/>
                <a:ea typeface="Calibri"/>
              </a:rPr>
              <a:t>Энантиоморфтық формалар сингонияның примитивтік және аксиальдық кластарында ғана, яғни симметрия өстері бар, бірақ симметрия жазықтықтары жоқ кластарда ғана бола алады. Бір заттың оң жақ және сол жақ кристалдары физикалық қасиеттері бойынша айналдыруға байланысты қасиеттерінен басқа жағдайларда бірдей болады; мысалы, энантиоморфтық заттар поляризациялау жазықтығын айналдырады: оң жақ кристалдарды – оңға, сол жақ кристалдарды – солға.</a:t>
            </a:r>
            <a:endParaRPr lang="ru-RU" sz="2400" dirty="0">
              <a:solidFill>
                <a:prstClr val="black"/>
              </a:solidFill>
              <a:latin typeface="Times New Roman"/>
              <a:ea typeface="Arial"/>
            </a:endParaRPr>
          </a:p>
          <a:p>
            <a:pPr lvl="0"/>
            <a:endParaRPr lang="ru-RU" sz="2500" dirty="0">
              <a:solidFill>
                <a:prstClr val="black"/>
              </a:solidFill>
            </a:endParaRPr>
          </a:p>
          <a:p>
            <a:endParaRPr lang="ru-RU" dirty="0"/>
          </a:p>
        </p:txBody>
      </p:sp>
    </p:spTree>
    <p:extLst>
      <p:ext uri="{BB962C8B-B14F-4D97-AF65-F5344CB8AC3E}">
        <p14:creationId xmlns:p14="http://schemas.microsoft.com/office/powerpoint/2010/main" val="36876925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0"/>
            <a:ext cx="7206044" cy="656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64050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G:\Users\user\Desktop\Есептер кристаллохимия каз\таблица.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0"/>
            <a:ext cx="6615690" cy="6842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0099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19672" y="188640"/>
            <a:ext cx="4680520" cy="6669360"/>
          </a:xfrm>
        </p:spPr>
      </p:pic>
    </p:spTree>
    <p:extLst>
      <p:ext uri="{BB962C8B-B14F-4D97-AF65-F5344CB8AC3E}">
        <p14:creationId xmlns:p14="http://schemas.microsoft.com/office/powerpoint/2010/main" val="8006156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3200" b="1" dirty="0" smtClean="0">
                <a:latin typeface="Times New Roman" pitchFamily="18" charset="0"/>
                <a:cs typeface="Times New Roman" pitchFamily="18" charset="0"/>
              </a:rPr>
              <a:t>Кристалдардың симметрия класы бойынша таралуы</a:t>
            </a:r>
            <a:endParaRPr lang="ru-RU" sz="3200" b="1" dirty="0">
              <a:latin typeface="Times New Roman" pitchFamily="18" charset="0"/>
              <a:cs typeface="Times New Roman" pitchFamily="18" charset="0"/>
            </a:endParaRPr>
          </a:p>
        </p:txBody>
      </p:sp>
      <p:sp>
        <p:nvSpPr>
          <p:cNvPr id="3" name="Объект 2"/>
          <p:cNvSpPr>
            <a:spLocks noGrp="1"/>
          </p:cNvSpPr>
          <p:nvPr>
            <p:ph idx="1"/>
          </p:nvPr>
        </p:nvSpPr>
        <p:spPr>
          <a:xfrm>
            <a:off x="457200" y="1600200"/>
            <a:ext cx="8229600" cy="4781128"/>
          </a:xfrm>
        </p:spPr>
        <p:txBody>
          <a:bodyPr>
            <a:normAutofit/>
          </a:bodyPr>
          <a:lstStyle/>
          <a:p>
            <a:pPr marL="0" indent="0" algn="just">
              <a:buNone/>
            </a:pPr>
            <a:r>
              <a:rPr lang="kk-KZ" sz="2400" b="1" i="1" dirty="0">
                <a:latin typeface="Times New Roman"/>
                <a:ea typeface="Calibri"/>
              </a:rPr>
              <a:t>m3m</a:t>
            </a:r>
            <a:r>
              <a:rPr lang="kk-KZ" sz="2400" dirty="0">
                <a:latin typeface="Times New Roman"/>
                <a:ea typeface="Calibri"/>
              </a:rPr>
              <a:t> </a:t>
            </a:r>
            <a:r>
              <a:rPr lang="kk-KZ" sz="2400" dirty="0" smtClean="0">
                <a:latin typeface="Times New Roman"/>
                <a:ea typeface="Calibri"/>
              </a:rPr>
              <a:t>класы:</a:t>
            </a:r>
          </a:p>
          <a:p>
            <a:pPr algn="just"/>
            <a:r>
              <a:rPr lang="kk-KZ" sz="2400" dirty="0" smtClean="0">
                <a:latin typeface="Times New Roman"/>
                <a:ea typeface="Calibri"/>
              </a:rPr>
              <a:t>кубтық сингониядағы металдар жатады – мыс, күміс, алтын, алюминий, торий, палладий, қорғасын, т.б.; </a:t>
            </a:r>
          </a:p>
          <a:p>
            <a:pPr algn="just"/>
            <a:r>
              <a:rPr lang="kk-KZ" sz="2400" dirty="0" smtClean="0">
                <a:latin typeface="Times New Roman"/>
                <a:ea typeface="Calibri"/>
              </a:rPr>
              <a:t>көптеген интерметаллидтер, алмаз құрылымды жартылай өткізгіштер – германий, кремний, алмаз, сұр қалайы; жартылай қткізгіш қосылыстар; </a:t>
            </a:r>
          </a:p>
          <a:p>
            <a:pPr algn="just"/>
            <a:r>
              <a:rPr lang="kk-KZ" sz="2400" dirty="0" smtClean="0">
                <a:latin typeface="Times New Roman"/>
                <a:ea typeface="Calibri"/>
              </a:rPr>
              <a:t>иондық кристалдар – </a:t>
            </a:r>
            <a:r>
              <a:rPr lang="en-US" sz="2400" dirty="0" err="1" smtClean="0">
                <a:latin typeface="Times New Roman"/>
                <a:ea typeface="Calibri"/>
              </a:rPr>
              <a:t>NaCl</a:t>
            </a:r>
            <a:r>
              <a:rPr lang="en-US" sz="2400" dirty="0" smtClean="0">
                <a:latin typeface="Times New Roman"/>
                <a:ea typeface="Calibri"/>
              </a:rPr>
              <a:t>, </a:t>
            </a:r>
            <a:r>
              <a:rPr lang="en-US" sz="2400" dirty="0" err="1" smtClean="0">
                <a:latin typeface="Times New Roman"/>
                <a:ea typeface="Calibri"/>
              </a:rPr>
              <a:t>KCl</a:t>
            </a:r>
            <a:r>
              <a:rPr lang="en-US" sz="2400" dirty="0" smtClean="0">
                <a:latin typeface="Times New Roman"/>
                <a:ea typeface="Calibri"/>
              </a:rPr>
              <a:t>, </a:t>
            </a:r>
            <a:r>
              <a:rPr lang="en-US" sz="2400" dirty="0" err="1" smtClean="0">
                <a:latin typeface="Times New Roman"/>
                <a:ea typeface="Calibri"/>
              </a:rPr>
              <a:t>LiF</a:t>
            </a:r>
            <a:r>
              <a:rPr lang="en-US" sz="2400" dirty="0" smtClean="0">
                <a:latin typeface="Times New Roman"/>
                <a:ea typeface="Calibri"/>
              </a:rPr>
              <a:t>, </a:t>
            </a:r>
            <a:r>
              <a:rPr lang="en-US" sz="2400" dirty="0" err="1" smtClean="0">
                <a:latin typeface="Times New Roman"/>
                <a:ea typeface="Calibri"/>
              </a:rPr>
              <a:t>AgCl</a:t>
            </a:r>
            <a:r>
              <a:rPr lang="en-US" sz="2400" dirty="0" smtClean="0">
                <a:latin typeface="Times New Roman"/>
                <a:ea typeface="Calibri"/>
              </a:rPr>
              <a:t>, </a:t>
            </a:r>
            <a:r>
              <a:rPr lang="en-US" sz="2400" dirty="0" err="1" smtClean="0">
                <a:latin typeface="Times New Roman"/>
                <a:ea typeface="Calibri"/>
              </a:rPr>
              <a:t>NaI</a:t>
            </a:r>
            <a:r>
              <a:rPr lang="kk-KZ" sz="2400" dirty="0" smtClean="0">
                <a:latin typeface="Times New Roman"/>
                <a:ea typeface="Calibri"/>
              </a:rPr>
              <a:t>,</a:t>
            </a:r>
            <a:r>
              <a:rPr lang="en-US" sz="2400" dirty="0" smtClean="0">
                <a:latin typeface="Times New Roman"/>
                <a:ea typeface="Calibri"/>
              </a:rPr>
              <a:t> </a:t>
            </a:r>
            <a:r>
              <a:rPr lang="kk-KZ" sz="2400" dirty="0" smtClean="0">
                <a:latin typeface="Times New Roman"/>
                <a:ea typeface="Calibri"/>
              </a:rPr>
              <a:t>т.б.  </a:t>
            </a:r>
          </a:p>
          <a:p>
            <a:pPr algn="just"/>
            <a:r>
              <a:rPr lang="kk-KZ" sz="2400" dirty="0" smtClean="0">
                <a:latin typeface="Times New Roman"/>
                <a:ea typeface="Calibri"/>
              </a:rPr>
              <a:t>минералдар – гранатар, шпинельдер, ашудас, магнетит, флюорит, т.б.  </a:t>
            </a:r>
            <a:endParaRPr lang="ru-RU" sz="2400" dirty="0"/>
          </a:p>
        </p:txBody>
      </p:sp>
    </p:spTree>
    <p:extLst>
      <p:ext uri="{BB962C8B-B14F-4D97-AF65-F5344CB8AC3E}">
        <p14:creationId xmlns:p14="http://schemas.microsoft.com/office/powerpoint/2010/main" val="11260722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lgn="just">
              <a:buNone/>
            </a:pPr>
            <a:r>
              <a:rPr lang="kk-KZ" dirty="0">
                <a:latin typeface="Times New Roman"/>
                <a:ea typeface="Calibri"/>
              </a:rPr>
              <a:t>Алдымен таңдап алынған симметрия осі </a:t>
            </a:r>
            <a:r>
              <a:rPr lang="kk-KZ" i="1" dirty="0">
                <a:latin typeface="Times New Roman"/>
                <a:ea typeface="Calibri"/>
              </a:rPr>
              <a:t>бірлік</a:t>
            </a:r>
            <a:r>
              <a:rPr lang="kk-KZ" dirty="0">
                <a:latin typeface="Times New Roman"/>
                <a:ea typeface="Calibri"/>
              </a:rPr>
              <a:t> бағыт болатын және басқа да симметрия элементтерін қосқанда </a:t>
            </a:r>
            <a:r>
              <a:rPr lang="kk-KZ" i="1" dirty="0">
                <a:latin typeface="Times New Roman"/>
                <a:ea typeface="Calibri"/>
              </a:rPr>
              <a:t>бірлік</a:t>
            </a:r>
            <a:r>
              <a:rPr lang="kk-KZ" dirty="0">
                <a:latin typeface="Times New Roman"/>
                <a:ea typeface="Calibri"/>
              </a:rPr>
              <a:t> бағыт болып қала беретін жағдайларды қарастырамыз. </a:t>
            </a:r>
            <a:endParaRPr lang="kk-KZ" dirty="0" smtClean="0">
              <a:latin typeface="Times New Roman"/>
              <a:ea typeface="Calibri"/>
            </a:endParaRPr>
          </a:p>
          <a:p>
            <a:pPr marL="0" indent="0" algn="just">
              <a:buNone/>
            </a:pPr>
            <a:endParaRPr lang="ru-RU" dirty="0"/>
          </a:p>
        </p:txBody>
      </p:sp>
    </p:spTree>
    <p:extLst>
      <p:ext uri="{BB962C8B-B14F-4D97-AF65-F5344CB8AC3E}">
        <p14:creationId xmlns:p14="http://schemas.microsoft.com/office/powerpoint/2010/main" val="4595958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p:cNvSpPr>
                <a:spLocks noGrp="1"/>
              </p:cNvSpPr>
              <p:nvPr>
                <p:ph idx="1"/>
              </p:nvPr>
            </p:nvSpPr>
            <p:spPr>
              <a:xfrm>
                <a:off x="323528" y="32048"/>
                <a:ext cx="8229600" cy="6709320"/>
              </a:xfrm>
            </p:spPr>
            <p:txBody>
              <a:bodyPr>
                <a:normAutofit lnSpcReduction="10000"/>
              </a:bodyPr>
              <a:lstStyle/>
              <a:p>
                <a:pPr marL="0" indent="0">
                  <a:buNone/>
                </a:pPr>
                <a14:m>
                  <m:oMath xmlns:m="http://schemas.openxmlformats.org/officeDocument/2006/math">
                    <m:acc>
                      <m:accPr>
                        <m:chr m:val="̅"/>
                        <m:ctrlPr>
                          <a:rPr lang="ru-RU" sz="2400" b="1" i="1">
                            <a:latin typeface="Cambria Math"/>
                          </a:rPr>
                        </m:ctrlPr>
                      </m:accPr>
                      <m:e>
                        <m:r>
                          <a:rPr lang="ru-RU" sz="2400" b="1" i="0">
                            <a:latin typeface="Cambria Math"/>
                          </a:rPr>
                          <m:t>𝟒</m:t>
                        </m:r>
                      </m:e>
                    </m:acc>
                  </m:oMath>
                </a14:m>
                <a:r>
                  <a:rPr lang="kk-KZ" sz="2400" b="1" dirty="0">
                    <a:latin typeface="Times New Roman" pitchFamily="18" charset="0"/>
                    <a:cs typeface="Times New Roman" pitchFamily="18" charset="0"/>
                  </a:rPr>
                  <a:t>3</a:t>
                </a:r>
                <a:r>
                  <a:rPr lang="kk-KZ" sz="2400" b="1" i="1" dirty="0">
                    <a:latin typeface="Times New Roman" pitchFamily="18" charset="0"/>
                    <a:cs typeface="Times New Roman" pitchFamily="18" charset="0"/>
                  </a:rPr>
                  <a:t>m</a:t>
                </a:r>
                <a:r>
                  <a:rPr lang="kk-KZ" sz="2400" b="1" dirty="0">
                    <a:latin typeface="Times New Roman" pitchFamily="18" charset="0"/>
                    <a:cs typeface="Times New Roman" pitchFamily="18" charset="0"/>
                  </a:rPr>
                  <a:t> </a:t>
                </a:r>
                <a:r>
                  <a:rPr lang="kk-KZ" sz="2400" dirty="0" smtClean="0">
                    <a:latin typeface="Times New Roman" pitchFamily="18" charset="0"/>
                    <a:cs typeface="Times New Roman" pitchFamily="18" charset="0"/>
                  </a:rPr>
                  <a:t>класы:</a:t>
                </a:r>
              </a:p>
              <a:p>
                <a:pPr algn="just"/>
                <a:r>
                  <a:rPr lang="kk-KZ" sz="2400" dirty="0" smtClean="0">
                    <a:latin typeface="Times New Roman" pitchFamily="18" charset="0"/>
                    <a:cs typeface="Times New Roman" pitchFamily="18" charset="0"/>
                  </a:rPr>
                  <a:t>сфалерит құрылымды  жартылай өткізгіштер – </a:t>
                </a:r>
                <a:r>
                  <a:rPr lang="en-US" sz="2400" dirty="0" err="1" smtClean="0">
                    <a:latin typeface="Times New Roman" pitchFamily="18" charset="0"/>
                    <a:cs typeface="Times New Roman" pitchFamily="18" charset="0"/>
                  </a:rPr>
                  <a:t>ZnS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GaAs</a:t>
                </a:r>
                <a:r>
                  <a:rPr lang="kk-KZ" sz="2400" dirty="0" smtClean="0">
                    <a:latin typeface="Times New Roman" pitchFamily="18" charset="0"/>
                    <a:cs typeface="Times New Roman" pitchFamily="18" charset="0"/>
                  </a:rPr>
                  <a:t> (галлий арсениды)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InSb</a:t>
                </a:r>
                <a:r>
                  <a:rPr lang="en-US" sz="2400" dirty="0" smtClean="0">
                    <a:latin typeface="Times New Roman" pitchFamily="18" charset="0"/>
                    <a:cs typeface="Times New Roman" pitchFamily="18" charset="0"/>
                  </a:rPr>
                  <a:t> </a:t>
                </a:r>
                <a:r>
                  <a:rPr lang="kk-KZ" sz="2400" dirty="0" smtClean="0">
                    <a:latin typeface="Times New Roman" pitchFamily="18" charset="0"/>
                    <a:cs typeface="Times New Roman" pitchFamily="18" charset="0"/>
                  </a:rPr>
                  <a:t>(индий антимониты)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CaP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ZnTe</a:t>
                </a:r>
                <a:r>
                  <a:rPr lang="en-US" sz="2400" dirty="0" smtClean="0">
                    <a:latin typeface="Times New Roman" pitchFamily="18" charset="0"/>
                    <a:cs typeface="Times New Roman" pitchFamily="18" charset="0"/>
                  </a:rPr>
                  <a:t>, </a:t>
                </a:r>
                <a:r>
                  <a:rPr lang="kk-KZ" sz="2400" dirty="0" smtClean="0">
                    <a:latin typeface="Times New Roman" pitchFamily="18" charset="0"/>
                    <a:cs typeface="Times New Roman" pitchFamily="18" charset="0"/>
                  </a:rPr>
                  <a:t>уротропин, тетраэдрит;</a:t>
                </a:r>
              </a:p>
              <a:p>
                <a:pPr marL="0" indent="0">
                  <a:buNone/>
                </a:pPr>
                <a:r>
                  <a:rPr lang="kk-KZ" sz="2400" b="1" dirty="0" smtClean="0">
                    <a:latin typeface="Times New Roman" pitchFamily="18" charset="0"/>
                    <a:cs typeface="Times New Roman" pitchFamily="18" charset="0"/>
                  </a:rPr>
                  <a:t>23 </a:t>
                </a:r>
                <a:r>
                  <a:rPr lang="kk-KZ" sz="2400" dirty="0" smtClean="0">
                    <a:latin typeface="Times New Roman" pitchFamily="18" charset="0"/>
                    <a:cs typeface="Times New Roman" pitchFamily="18" charset="0"/>
                  </a:rPr>
                  <a:t>класы:</a:t>
                </a:r>
              </a:p>
              <a:p>
                <a:r>
                  <a:rPr lang="kk-KZ" sz="2400" dirty="0" smtClean="0">
                    <a:latin typeface="Times New Roman" pitchFamily="18" charset="0"/>
                    <a:cs typeface="Times New Roman" pitchFamily="18" charset="0"/>
                  </a:rPr>
                  <a:t>висмут германаты (</a:t>
                </a:r>
                <a:r>
                  <a:rPr lang="en-US" sz="2400" dirty="0" smtClean="0">
                    <a:latin typeface="Times New Roman" pitchFamily="18" charset="0"/>
                    <a:cs typeface="Times New Roman" pitchFamily="18" charset="0"/>
                  </a:rPr>
                  <a:t>Bi</a:t>
                </a:r>
                <a:r>
                  <a:rPr lang="en-US" sz="1800" dirty="0" smtClean="0">
                    <a:latin typeface="Times New Roman" pitchFamily="18" charset="0"/>
                    <a:cs typeface="Times New Roman" pitchFamily="18" charset="0"/>
                  </a:rPr>
                  <a:t>4</a:t>
                </a:r>
                <a:r>
                  <a:rPr lang="en-US" sz="2400" dirty="0" smtClean="0">
                    <a:latin typeface="Times New Roman" pitchFamily="18" charset="0"/>
                    <a:cs typeface="Times New Roman" pitchFamily="18" charset="0"/>
                  </a:rPr>
                  <a:t>Ge</a:t>
                </a:r>
                <a:r>
                  <a:rPr lang="en-US" sz="1800" dirty="0" smtClean="0">
                    <a:latin typeface="Times New Roman" pitchFamily="18" charset="0"/>
                    <a:cs typeface="Times New Roman" pitchFamily="18" charset="0"/>
                  </a:rPr>
                  <a:t>3</a:t>
                </a:r>
                <a:r>
                  <a:rPr lang="en-US" sz="2400" dirty="0" smtClean="0">
                    <a:latin typeface="Times New Roman" pitchFamily="18" charset="0"/>
                    <a:cs typeface="Times New Roman" pitchFamily="18" charset="0"/>
                  </a:rPr>
                  <a:t>O</a:t>
                </a:r>
                <a:r>
                  <a:rPr lang="en-US" sz="1800" dirty="0" smtClean="0">
                    <a:latin typeface="Times New Roman" pitchFamily="18" charset="0"/>
                    <a:cs typeface="Times New Roman" pitchFamily="18" charset="0"/>
                  </a:rPr>
                  <a:t>12</a:t>
                </a:r>
                <a:r>
                  <a:rPr lang="kk-KZ" sz="1800" dirty="0" smtClean="0">
                    <a:latin typeface="Times New Roman" pitchFamily="18" charset="0"/>
                    <a:cs typeface="Times New Roman" pitchFamily="18" charset="0"/>
                  </a:rPr>
                  <a:t>);</a:t>
                </a:r>
              </a:p>
              <a:p>
                <a:pPr marL="0" indent="0">
                  <a:buNone/>
                </a:pPr>
                <a:r>
                  <a:rPr lang="kk-KZ" sz="2400" b="1" dirty="0" smtClean="0">
                    <a:latin typeface="Times New Roman" pitchFamily="18" charset="0"/>
                    <a:cs typeface="Times New Roman" pitchFamily="18" charset="0"/>
                  </a:rPr>
                  <a:t>6/</a:t>
                </a:r>
                <a:r>
                  <a:rPr lang="en-US" sz="2400" b="1" dirty="0" smtClean="0">
                    <a:latin typeface="Times New Roman" pitchFamily="18" charset="0"/>
                    <a:cs typeface="Times New Roman" pitchFamily="18" charset="0"/>
                  </a:rPr>
                  <a:t>mmm</a:t>
                </a:r>
                <a:r>
                  <a:rPr lang="kk-KZ" sz="2400" b="1" dirty="0" smtClean="0">
                    <a:latin typeface="Times New Roman" pitchFamily="18" charset="0"/>
                    <a:cs typeface="Times New Roman" pitchFamily="18" charset="0"/>
                  </a:rPr>
                  <a:t> </a:t>
                </a:r>
                <a:r>
                  <a:rPr lang="kk-KZ" sz="2400" dirty="0" smtClean="0">
                    <a:latin typeface="Times New Roman" pitchFamily="18" charset="0"/>
                    <a:cs typeface="Times New Roman" pitchFamily="18" charset="0"/>
                  </a:rPr>
                  <a:t>класы:</a:t>
                </a:r>
              </a:p>
              <a:p>
                <a:pPr algn="just"/>
                <a:r>
                  <a:rPr lang="kk-KZ" sz="2400" dirty="0" smtClean="0">
                    <a:latin typeface="Times New Roman" pitchFamily="18" charset="0"/>
                    <a:cs typeface="Times New Roman" pitchFamily="18" charset="0"/>
                  </a:rPr>
                  <a:t>барлық гексагональды металдар – бериллий, кобальт, магний, тантал, мырыш, кадмий, висмут, титан, т.б. және олардың қосылыстары; </a:t>
                </a:r>
              </a:p>
              <a:p>
                <a:pPr algn="just"/>
                <a:r>
                  <a:rPr lang="kk-KZ" sz="2400" dirty="0" smtClean="0">
                    <a:latin typeface="Times New Roman" pitchFamily="18" charset="0"/>
                    <a:cs typeface="Times New Roman" pitchFamily="18" charset="0"/>
                  </a:rPr>
                  <a:t>кейбір интерметаллидтер;</a:t>
                </a:r>
              </a:p>
              <a:p>
                <a:pPr algn="just"/>
                <a:r>
                  <a:rPr lang="kk-KZ" sz="2400" dirty="0" smtClean="0">
                    <a:latin typeface="Times New Roman" pitchFamily="18" charset="0"/>
                    <a:cs typeface="Times New Roman" pitchFamily="18" charset="0"/>
                  </a:rPr>
                  <a:t>графит, тридимит, бор нитриды, никельарсенид;</a:t>
                </a:r>
              </a:p>
              <a:p>
                <a:pPr marL="0" indent="0" algn="just">
                  <a:buNone/>
                </a:pPr>
                <a:r>
                  <a:rPr lang="kk-KZ" sz="2400" b="1" dirty="0" smtClean="0">
                    <a:solidFill>
                      <a:prstClr val="black"/>
                    </a:solidFill>
                    <a:latin typeface="Times New Roman" pitchFamily="18" charset="0"/>
                    <a:cs typeface="Times New Roman" pitchFamily="18" charset="0"/>
                  </a:rPr>
                  <a:t>6</a:t>
                </a:r>
                <a:r>
                  <a:rPr lang="en-US" sz="2400" b="1" dirty="0" smtClean="0">
                    <a:solidFill>
                      <a:prstClr val="black"/>
                    </a:solidFill>
                    <a:latin typeface="Times New Roman" pitchFamily="18" charset="0"/>
                    <a:cs typeface="Times New Roman" pitchFamily="18" charset="0"/>
                  </a:rPr>
                  <a:t>mm</a:t>
                </a:r>
                <a:r>
                  <a:rPr lang="kk-KZ" sz="2400" b="1" dirty="0" smtClean="0">
                    <a:solidFill>
                      <a:prstClr val="black"/>
                    </a:solidFill>
                    <a:latin typeface="Times New Roman" pitchFamily="18" charset="0"/>
                    <a:cs typeface="Times New Roman" pitchFamily="18" charset="0"/>
                  </a:rPr>
                  <a:t> </a:t>
                </a:r>
                <a:r>
                  <a:rPr lang="kk-KZ" sz="2400" dirty="0" smtClean="0">
                    <a:solidFill>
                      <a:prstClr val="black"/>
                    </a:solidFill>
                    <a:latin typeface="Times New Roman" pitchFamily="18" charset="0"/>
                    <a:cs typeface="Times New Roman" pitchFamily="18" charset="0"/>
                  </a:rPr>
                  <a:t>класы:</a:t>
                </a:r>
              </a:p>
              <a:p>
                <a:pPr algn="just"/>
                <a:r>
                  <a:rPr lang="kk-KZ" sz="2400" dirty="0" smtClean="0">
                    <a:solidFill>
                      <a:prstClr val="black"/>
                    </a:solidFill>
                    <a:latin typeface="Times New Roman" pitchFamily="18" charset="0"/>
                    <a:cs typeface="Times New Roman" pitchFamily="18" charset="0"/>
                  </a:rPr>
                  <a:t>вюрцит құрылымды жартылай өткізгіштер – </a:t>
                </a:r>
                <a:r>
                  <a:rPr lang="en-US" sz="2400" dirty="0" err="1" smtClean="0">
                    <a:solidFill>
                      <a:prstClr val="black"/>
                    </a:solidFill>
                    <a:latin typeface="Times New Roman" pitchFamily="18" charset="0"/>
                    <a:cs typeface="Times New Roman" pitchFamily="18" charset="0"/>
                  </a:rPr>
                  <a:t>CdS</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ZnS</a:t>
                </a:r>
                <a:r>
                  <a:rPr lang="kk-KZ" sz="2400" dirty="0" smtClean="0">
                    <a:solidFill>
                      <a:prstClr val="black"/>
                    </a:solidFill>
                    <a:latin typeface="Times New Roman" pitchFamily="18" charset="0"/>
                    <a:cs typeface="Times New Roman" pitchFamily="18" charset="0"/>
                  </a:rPr>
                  <a:t>, т.б.</a:t>
                </a:r>
              </a:p>
              <a:p>
                <a:pPr algn="just"/>
                <a:r>
                  <a:rPr lang="kk-KZ" sz="2400" dirty="0" smtClean="0">
                    <a:solidFill>
                      <a:prstClr val="black"/>
                    </a:solidFill>
                    <a:latin typeface="Times New Roman" pitchFamily="18" charset="0"/>
                    <a:cs typeface="Times New Roman" pitchFamily="18" charset="0"/>
                  </a:rPr>
                  <a:t>кремний карбиды;</a:t>
                </a:r>
              </a:p>
              <a:p>
                <a:pPr algn="just"/>
                <a:r>
                  <a:rPr lang="kk-KZ" sz="2400" dirty="0" smtClean="0">
                    <a:solidFill>
                      <a:prstClr val="black"/>
                    </a:solidFill>
                    <a:latin typeface="Times New Roman" pitchFamily="18" charset="0"/>
                    <a:cs typeface="Times New Roman" pitchFamily="18" charset="0"/>
                  </a:rPr>
                  <a:t>йодты күміс;</a:t>
                </a:r>
                <a:endParaRPr lang="kk-KZ" sz="2400" dirty="0" smtClean="0">
                  <a:latin typeface="Times New Roman" pitchFamily="18" charset="0"/>
                  <a:cs typeface="Times New Roman" pitchFamily="18" charset="0"/>
                </a:endParaRPr>
              </a:p>
              <a:p>
                <a:endParaRPr lang="ru-RU" sz="2400" dirty="0">
                  <a:latin typeface="Times New Roman" pitchFamily="18" charset="0"/>
                  <a:cs typeface="Times New Roman" pitchFamily="18" charset="0"/>
                </a:endParaRPr>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323528" y="32048"/>
                <a:ext cx="8229600" cy="6709320"/>
              </a:xfrm>
              <a:blipFill rotWithShape="1">
                <a:blip r:embed="rId2"/>
                <a:stretch>
                  <a:fillRect l="-1111" t="-1272" r="-1185"/>
                </a:stretch>
              </a:blipFill>
            </p:spPr>
            <p:txBody>
              <a:bodyPr/>
              <a:lstStyle/>
              <a:p>
                <a:r>
                  <a:rPr lang="ru-RU">
                    <a:noFill/>
                  </a:rPr>
                  <a:t> </a:t>
                </a:r>
              </a:p>
            </p:txBody>
          </p:sp>
        </mc:Fallback>
      </mc:AlternateContent>
    </p:spTree>
    <p:extLst>
      <p:ext uri="{BB962C8B-B14F-4D97-AF65-F5344CB8AC3E}">
        <p14:creationId xmlns:p14="http://schemas.microsoft.com/office/powerpoint/2010/main" val="5419217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67544" y="332656"/>
            <a:ext cx="8229600" cy="5904656"/>
          </a:xfrm>
        </p:spPr>
        <p:txBody>
          <a:bodyPr>
            <a:normAutofit/>
          </a:bodyPr>
          <a:lstStyle/>
          <a:p>
            <a:pPr marL="0" indent="0">
              <a:buNone/>
            </a:pPr>
            <a:r>
              <a:rPr lang="en-US" sz="2400" b="1" dirty="0" smtClean="0">
                <a:latin typeface="Times New Roman" pitchFamily="18" charset="0"/>
                <a:cs typeface="Times New Roman" pitchFamily="18" charset="0"/>
              </a:rPr>
              <a:t>   m </a:t>
            </a:r>
            <a:r>
              <a:rPr lang="kk-KZ" sz="2400" dirty="0" smtClean="0">
                <a:latin typeface="Times New Roman" pitchFamily="18" charset="0"/>
                <a:cs typeface="Times New Roman" pitchFamily="18" charset="0"/>
              </a:rPr>
              <a:t>класы:</a:t>
            </a:r>
          </a:p>
          <a:p>
            <a:pPr algn="just"/>
            <a:r>
              <a:rPr lang="kk-KZ" sz="2400" dirty="0" smtClean="0">
                <a:latin typeface="Times New Roman" pitchFamily="18" charset="0"/>
                <a:cs typeface="Times New Roman" pitchFamily="18" charset="0"/>
              </a:rPr>
              <a:t>корунд, кальцит, гематит, күшән, сурьма, висмут, Ві пен </a:t>
            </a:r>
            <a:r>
              <a:rPr lang="en-US" sz="2400" dirty="0" err="1" smtClean="0">
                <a:latin typeface="Times New Roman" pitchFamily="18" charset="0"/>
                <a:cs typeface="Times New Roman" pitchFamily="18" charset="0"/>
              </a:rPr>
              <a:t>Sb</a:t>
            </a:r>
            <a:r>
              <a:rPr lang="kk-KZ" sz="2400" dirty="0" smtClean="0">
                <a:latin typeface="Times New Roman" pitchFamily="18" charset="0"/>
                <a:cs typeface="Times New Roman" pitchFamily="18" charset="0"/>
              </a:rPr>
              <a:t> телуридтері мен селенидтері және олардың қатты ерітінділері; </a:t>
            </a:r>
          </a:p>
          <a:p>
            <a:pPr algn="just"/>
            <a:r>
              <a:rPr lang="kk-KZ" sz="2400" dirty="0" smtClean="0">
                <a:latin typeface="Times New Roman" pitchFamily="18" charset="0"/>
                <a:cs typeface="Times New Roman" pitchFamily="18" charset="0"/>
              </a:rPr>
              <a:t>селитра (</a:t>
            </a:r>
            <a:r>
              <a:rPr lang="en-US" sz="2400" dirty="0" smtClean="0">
                <a:latin typeface="Times New Roman" pitchFamily="18" charset="0"/>
                <a:cs typeface="Times New Roman" pitchFamily="18" charset="0"/>
              </a:rPr>
              <a:t>NH</a:t>
            </a:r>
            <a:r>
              <a:rPr lang="en-US" sz="2400" dirty="0">
                <a:latin typeface="Times New Roman" pitchFamily="18" charset="0"/>
                <a:cs typeface="Times New Roman" pitchFamily="18" charset="0"/>
              </a:rPr>
              <a:t>₄NO</a:t>
            </a:r>
            <a:r>
              <a:rPr lang="en-US" sz="2400" dirty="0" smtClean="0">
                <a:latin typeface="Times New Roman" pitchFamily="18" charset="0"/>
                <a:cs typeface="Times New Roman" pitchFamily="18" charset="0"/>
              </a:rPr>
              <a:t>₃</a:t>
            </a:r>
            <a:r>
              <a:rPr lang="kk-KZ" sz="2400" dirty="0" smtClean="0">
                <a:latin typeface="Times New Roman" pitchFamily="18" charset="0"/>
                <a:cs typeface="Times New Roman" pitchFamily="18" charset="0"/>
              </a:rPr>
              <a:t>); </a:t>
            </a:r>
          </a:p>
          <a:p>
            <a:pPr algn="just"/>
            <a:r>
              <a:rPr lang="kk-KZ" sz="2400" dirty="0">
                <a:latin typeface="Times New Roman" pitchFamily="18" charset="0"/>
                <a:cs typeface="Times New Roman" pitchFamily="18" charset="0"/>
              </a:rPr>
              <a:t>тетрадимит </a:t>
            </a:r>
            <a:r>
              <a:rPr lang="kk-KZ" sz="2400" dirty="0" smtClean="0">
                <a:latin typeface="Times New Roman" pitchFamily="18" charset="0"/>
                <a:cs typeface="Times New Roman" pitchFamily="18" charset="0"/>
              </a:rPr>
              <a:t>(Ві</a:t>
            </a:r>
            <a:r>
              <a:rPr lang="kk-KZ" sz="1800" dirty="0" smtClean="0">
                <a:latin typeface="Times New Roman" pitchFamily="18" charset="0"/>
                <a:cs typeface="Times New Roman" pitchFamily="18" charset="0"/>
              </a:rPr>
              <a:t>2</a:t>
            </a:r>
            <a:r>
              <a:rPr lang="kk-KZ" sz="2400" dirty="0" smtClean="0">
                <a:latin typeface="Times New Roman" pitchFamily="18" charset="0"/>
                <a:cs typeface="Times New Roman" pitchFamily="18" charset="0"/>
              </a:rPr>
              <a:t>Те</a:t>
            </a:r>
            <a:r>
              <a:rPr lang="kk-KZ" sz="1800" dirty="0" smtClean="0">
                <a:latin typeface="Times New Roman" pitchFamily="18" charset="0"/>
                <a:cs typeface="Times New Roman" pitchFamily="18" charset="0"/>
              </a:rPr>
              <a:t>3);</a:t>
            </a:r>
          </a:p>
          <a:p>
            <a:pPr marL="0" indent="0" algn="just">
              <a:buNone/>
            </a:pPr>
            <a:r>
              <a:rPr lang="kk-KZ" sz="2400" b="1" dirty="0" smtClean="0">
                <a:latin typeface="Times New Roman" pitchFamily="18" charset="0"/>
                <a:cs typeface="Times New Roman" pitchFamily="18" charset="0"/>
              </a:rPr>
              <a:t>3</a:t>
            </a:r>
            <a:r>
              <a:rPr lang="en-US" sz="2400" b="1" dirty="0" smtClean="0">
                <a:latin typeface="Times New Roman" pitchFamily="18" charset="0"/>
                <a:cs typeface="Times New Roman" pitchFamily="18" charset="0"/>
              </a:rPr>
              <a:t>m</a:t>
            </a:r>
            <a:r>
              <a:rPr lang="en-US" sz="2400" dirty="0" smtClean="0">
                <a:latin typeface="Times New Roman" pitchFamily="18" charset="0"/>
                <a:cs typeface="Times New Roman" pitchFamily="18" charset="0"/>
              </a:rPr>
              <a:t> </a:t>
            </a:r>
            <a:r>
              <a:rPr lang="kk-KZ" sz="2400" dirty="0" smtClean="0">
                <a:latin typeface="Times New Roman" pitchFamily="18" charset="0"/>
                <a:cs typeface="Times New Roman" pitchFamily="18" charset="0"/>
              </a:rPr>
              <a:t>класы:</a:t>
            </a:r>
          </a:p>
          <a:p>
            <a:pPr algn="just"/>
            <a:r>
              <a:rPr lang="kk-KZ" sz="2400" dirty="0" smtClean="0">
                <a:latin typeface="Times New Roman" pitchFamily="18" charset="0"/>
                <a:cs typeface="Times New Roman" pitchFamily="18" charset="0"/>
              </a:rPr>
              <a:t>турмалин (</a:t>
            </a:r>
            <a:r>
              <a:rPr lang="en-US" sz="2400" dirty="0" smtClean="0">
                <a:latin typeface="Times New Roman" pitchFamily="18" charset="0"/>
                <a:cs typeface="Times New Roman" pitchFamily="18" charset="0"/>
              </a:rPr>
              <a:t>Na(</a:t>
            </a:r>
            <a:r>
              <a:rPr lang="en-US" sz="2400" dirty="0" err="1" smtClean="0">
                <a:latin typeface="Times New Roman" pitchFamily="18" charset="0"/>
                <a:cs typeface="Times New Roman" pitchFamily="18" charset="0"/>
              </a:rPr>
              <a:t>Li,Al</a:t>
            </a:r>
            <a:r>
              <a:rPr lang="en-US" sz="2400" dirty="0" smtClean="0">
                <a:latin typeface="Times New Roman" pitchFamily="18" charset="0"/>
                <a:cs typeface="Times New Roman" pitchFamily="18" charset="0"/>
              </a:rPr>
              <a:t>)</a:t>
            </a:r>
            <a:r>
              <a:rPr lang="en-US" sz="1800" dirty="0" smtClean="0">
                <a:latin typeface="Times New Roman" pitchFamily="18" charset="0"/>
                <a:cs typeface="Times New Roman" pitchFamily="18" charset="0"/>
              </a:rPr>
              <a:t>3</a:t>
            </a:r>
            <a:r>
              <a:rPr lang="en-US" sz="2400" dirty="0" smtClean="0">
                <a:latin typeface="Times New Roman" pitchFamily="18" charset="0"/>
                <a:cs typeface="Times New Roman" pitchFamily="18" charset="0"/>
              </a:rPr>
              <a:t>Al</a:t>
            </a:r>
            <a:r>
              <a:rPr lang="en-US" sz="1800" dirty="0" smtClean="0">
                <a:latin typeface="Times New Roman" pitchFamily="18" charset="0"/>
                <a:cs typeface="Times New Roman" pitchFamily="18" charset="0"/>
              </a:rPr>
              <a:t>6</a:t>
            </a:r>
            <a:r>
              <a:rPr lang="kk-KZ" sz="2400" dirty="0" smtClean="0">
                <a:latin typeface="Times New Roman" pitchFamily="18" charset="0"/>
                <a:cs typeface="Times New Roman" pitchFamily="18" charset="0"/>
              </a:rPr>
              <a:t>), литий метаниобаты </a:t>
            </a:r>
            <a:r>
              <a:rPr lang="en-US" sz="2400" dirty="0">
                <a:latin typeface="Times New Roman" pitchFamily="18" charset="0"/>
                <a:cs typeface="Times New Roman" pitchFamily="18" charset="0"/>
              </a:rPr>
              <a:t> </a:t>
            </a:r>
            <a:r>
              <a:rPr lang="kk-KZ"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LiNbO</a:t>
            </a:r>
            <a:r>
              <a:rPr lang="en-US" sz="1800" dirty="0" smtClean="0">
                <a:latin typeface="Times New Roman" pitchFamily="18" charset="0"/>
                <a:cs typeface="Times New Roman" pitchFamily="18" charset="0"/>
              </a:rPr>
              <a:t>3</a:t>
            </a:r>
            <a:r>
              <a:rPr lang="kk-KZ" sz="2400" dirty="0" smtClean="0">
                <a:latin typeface="Times New Roman" pitchFamily="18" charset="0"/>
                <a:cs typeface="Times New Roman" pitchFamily="18" charset="0"/>
              </a:rPr>
              <a:t>), литий танталаты (</a:t>
            </a:r>
            <a:r>
              <a:rPr lang="en-US" sz="2400" dirty="0" smtClean="0">
                <a:latin typeface="Times New Roman" pitchFamily="18" charset="0"/>
                <a:cs typeface="Times New Roman" pitchFamily="18" charset="0"/>
              </a:rPr>
              <a:t>LiTaO</a:t>
            </a:r>
            <a:r>
              <a:rPr lang="en-US" sz="1800" dirty="0" smtClean="0">
                <a:latin typeface="Times New Roman" pitchFamily="18" charset="0"/>
                <a:cs typeface="Times New Roman" pitchFamily="18" charset="0"/>
              </a:rPr>
              <a:t>3</a:t>
            </a:r>
            <a:r>
              <a:rPr lang="kk-KZ" sz="1800" dirty="0" smtClean="0">
                <a:latin typeface="Times New Roman" pitchFamily="18" charset="0"/>
                <a:cs typeface="Times New Roman" pitchFamily="18" charset="0"/>
              </a:rPr>
              <a:t>), </a:t>
            </a:r>
            <a:r>
              <a:rPr lang="kk-KZ" sz="2400" dirty="0" smtClean="0">
                <a:latin typeface="Times New Roman" pitchFamily="18" charset="0"/>
                <a:cs typeface="Times New Roman" pitchFamily="18" charset="0"/>
              </a:rPr>
              <a:t>прустит (</a:t>
            </a:r>
            <a:r>
              <a:rPr lang="en-US" sz="2400" dirty="0">
                <a:latin typeface="Times New Roman" pitchFamily="18" charset="0"/>
                <a:cs typeface="Times New Roman" pitchFamily="18" charset="0"/>
              </a:rPr>
              <a:t>Ag</a:t>
            </a:r>
            <a:r>
              <a:rPr lang="en-US" sz="1800" dirty="0">
                <a:latin typeface="Times New Roman" pitchFamily="18" charset="0"/>
                <a:cs typeface="Times New Roman" pitchFamily="18" charset="0"/>
              </a:rPr>
              <a:t>3</a:t>
            </a:r>
            <a:r>
              <a:rPr lang="en-US" sz="2400" dirty="0">
                <a:latin typeface="Times New Roman" pitchFamily="18" charset="0"/>
                <a:cs typeface="Times New Roman" pitchFamily="18" charset="0"/>
              </a:rPr>
              <a:t>AsS</a:t>
            </a:r>
            <a:r>
              <a:rPr lang="en-US" sz="1800" dirty="0">
                <a:latin typeface="Times New Roman" pitchFamily="18" charset="0"/>
                <a:cs typeface="Times New Roman" pitchFamily="18" charset="0"/>
              </a:rPr>
              <a:t>3</a:t>
            </a:r>
            <a:r>
              <a:rPr lang="kk-KZ" sz="2400" dirty="0" smtClean="0">
                <a:latin typeface="Times New Roman" pitchFamily="18" charset="0"/>
                <a:cs typeface="Times New Roman" pitchFamily="18" charset="0"/>
              </a:rPr>
              <a:t>), пираргирит (</a:t>
            </a:r>
            <a:r>
              <a:rPr lang="en-US" sz="2400" dirty="0">
                <a:solidFill>
                  <a:srgbClr val="202124"/>
                </a:solidFill>
                <a:latin typeface="arial"/>
              </a:rPr>
              <a:t>(</a:t>
            </a:r>
            <a:r>
              <a:rPr lang="en-US" sz="2400" dirty="0">
                <a:solidFill>
                  <a:srgbClr val="202124"/>
                </a:solidFill>
                <a:latin typeface="Times New Roman" pitchFamily="18" charset="0"/>
                <a:cs typeface="Times New Roman" pitchFamily="18" charset="0"/>
              </a:rPr>
              <a:t>Ag</a:t>
            </a:r>
            <a:r>
              <a:rPr lang="en-US" sz="2400" baseline="-25000" dirty="0">
                <a:solidFill>
                  <a:srgbClr val="202124"/>
                </a:solidFill>
                <a:latin typeface="Times New Roman" pitchFamily="18" charset="0"/>
                <a:cs typeface="Times New Roman" pitchFamily="18" charset="0"/>
              </a:rPr>
              <a:t>3</a:t>
            </a:r>
            <a:r>
              <a:rPr lang="en-US" sz="2400" baseline="30000" dirty="0">
                <a:solidFill>
                  <a:srgbClr val="202124"/>
                </a:solidFill>
                <a:latin typeface="Times New Roman" pitchFamily="18" charset="0"/>
                <a:cs typeface="Times New Roman" pitchFamily="18" charset="0"/>
              </a:rPr>
              <a:t>I</a:t>
            </a:r>
            <a:r>
              <a:rPr lang="en-US" sz="2400" dirty="0">
                <a:solidFill>
                  <a:srgbClr val="202124"/>
                </a:solidFill>
                <a:latin typeface="Times New Roman" pitchFamily="18" charset="0"/>
                <a:cs typeface="Times New Roman" pitchFamily="18" charset="0"/>
              </a:rPr>
              <a:t>Sb</a:t>
            </a:r>
            <a:r>
              <a:rPr lang="en-US" sz="2400" baseline="30000" dirty="0">
                <a:solidFill>
                  <a:srgbClr val="202124"/>
                </a:solidFill>
                <a:latin typeface="Times New Roman" pitchFamily="18" charset="0"/>
                <a:cs typeface="Times New Roman" pitchFamily="18" charset="0"/>
              </a:rPr>
              <a:t>III</a:t>
            </a:r>
            <a:r>
              <a:rPr lang="en-US" sz="2400" dirty="0">
                <a:solidFill>
                  <a:srgbClr val="202124"/>
                </a:solidFill>
                <a:latin typeface="Times New Roman" pitchFamily="18" charset="0"/>
                <a:cs typeface="Times New Roman" pitchFamily="18" charset="0"/>
              </a:rPr>
              <a:t>)S</a:t>
            </a:r>
            <a:r>
              <a:rPr lang="en-US" sz="2400" baseline="-25000" dirty="0">
                <a:solidFill>
                  <a:srgbClr val="202124"/>
                </a:solidFill>
                <a:latin typeface="Times New Roman" pitchFamily="18" charset="0"/>
                <a:cs typeface="Times New Roman" pitchFamily="18" charset="0"/>
              </a:rPr>
              <a:t>3</a:t>
            </a:r>
            <a:r>
              <a:rPr lang="kk-KZ" sz="2400" dirty="0" smtClean="0">
                <a:latin typeface="Times New Roman" pitchFamily="18" charset="0"/>
                <a:cs typeface="Times New Roman" pitchFamily="18" charset="0"/>
              </a:rPr>
              <a:t>); </a:t>
            </a:r>
          </a:p>
          <a:p>
            <a:pPr algn="just"/>
            <a:r>
              <a:rPr lang="kk-KZ" sz="2400" dirty="0" smtClean="0">
                <a:latin typeface="Times New Roman" pitchFamily="18" charset="0"/>
                <a:cs typeface="Times New Roman" pitchFamily="18" charset="0"/>
              </a:rPr>
              <a:t>молибденит (</a:t>
            </a:r>
            <a:r>
              <a:rPr lang="en-US" sz="2400" dirty="0" smtClean="0">
                <a:latin typeface="Times New Roman" pitchFamily="18" charset="0"/>
                <a:cs typeface="Times New Roman" pitchFamily="18" charset="0"/>
              </a:rPr>
              <a:t>MoS</a:t>
            </a:r>
            <a:r>
              <a:rPr lang="en-US" sz="1800" dirty="0" smtClean="0">
                <a:latin typeface="Times New Roman" pitchFamily="18" charset="0"/>
                <a:cs typeface="Times New Roman" pitchFamily="18" charset="0"/>
              </a:rPr>
              <a:t>2</a:t>
            </a:r>
            <a:r>
              <a:rPr lang="kk-KZ" sz="2400" dirty="0" smtClean="0">
                <a:latin typeface="Times New Roman" pitchFamily="18" charset="0"/>
                <a:cs typeface="Times New Roman" pitchFamily="18" charset="0"/>
              </a:rPr>
              <a:t>)</a:t>
            </a:r>
          </a:p>
          <a:p>
            <a:pPr marL="0" indent="0" algn="just">
              <a:buNone/>
            </a:pPr>
            <a:r>
              <a:rPr lang="kk-KZ" sz="2400" b="1" dirty="0" smtClean="0">
                <a:latin typeface="Times New Roman" pitchFamily="18" charset="0"/>
                <a:cs typeface="Times New Roman" pitchFamily="18" charset="0"/>
              </a:rPr>
              <a:t>   2 </a:t>
            </a:r>
            <a:r>
              <a:rPr lang="kk-KZ" sz="2400" dirty="0" smtClean="0">
                <a:latin typeface="Times New Roman" pitchFamily="18" charset="0"/>
                <a:cs typeface="Times New Roman" pitchFamily="18" charset="0"/>
              </a:rPr>
              <a:t>класы:</a:t>
            </a:r>
          </a:p>
          <a:p>
            <a:pPr algn="just"/>
            <a:r>
              <a:rPr lang="kk-KZ" sz="2400" dirty="0" smtClean="0">
                <a:latin typeface="Times New Roman" pitchFamily="18" charset="0"/>
                <a:cs typeface="Times New Roman" pitchFamily="18" charset="0"/>
              </a:rPr>
              <a:t>кварц, киноварь (</a:t>
            </a:r>
            <a:r>
              <a:rPr lang="en-US" sz="2400" dirty="0" err="1" smtClean="0">
                <a:latin typeface="Times New Roman" pitchFamily="18" charset="0"/>
                <a:cs typeface="Times New Roman" pitchFamily="18" charset="0"/>
              </a:rPr>
              <a:t>HgS</a:t>
            </a:r>
            <a:r>
              <a:rPr lang="kk-KZ" sz="2400" dirty="0" smtClean="0">
                <a:latin typeface="Times New Roman" pitchFamily="18" charset="0"/>
                <a:cs typeface="Times New Roman" pitchFamily="18" charset="0"/>
              </a:rPr>
              <a:t>), теллур, селен, уран;</a:t>
            </a:r>
          </a:p>
          <a:p>
            <a:pPr marL="0" indent="0" algn="just">
              <a:buNone/>
            </a:pPr>
            <a:endParaRPr lang="ru-RU" sz="2400" dirty="0">
              <a:latin typeface="Times New Roman" pitchFamily="18" charset="0"/>
              <a:cs typeface="Times New Roman" pitchFamily="18" charset="0"/>
            </a:endParaRPr>
          </a:p>
        </p:txBody>
      </p:sp>
      <p:pic>
        <p:nvPicPr>
          <p:cNvPr id="6" name="Объект 3"/>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3520" y="406863"/>
            <a:ext cx="126890" cy="300410"/>
          </a:xfrm>
          <a:prstGeom prst="rect">
            <a:avLst/>
          </a:prstGeom>
          <a:noFill/>
          <a:ln>
            <a:noFill/>
          </a:ln>
        </p:spPr>
      </p:pic>
      <p:pic>
        <p:nvPicPr>
          <p:cNvPr id="7" name="Объект 3"/>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945" y="4953609"/>
            <a:ext cx="360040" cy="300410"/>
          </a:xfrm>
          <a:prstGeom prst="rect">
            <a:avLst/>
          </a:prstGeom>
          <a:noFill/>
          <a:ln>
            <a:noFill/>
          </a:ln>
        </p:spPr>
      </p:pic>
    </p:spTree>
    <p:extLst>
      <p:ext uri="{BB962C8B-B14F-4D97-AF65-F5344CB8AC3E}">
        <p14:creationId xmlns:p14="http://schemas.microsoft.com/office/powerpoint/2010/main" val="30068088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p:cNvSpPr>
                <a:spLocks noGrp="1"/>
              </p:cNvSpPr>
              <p:nvPr>
                <p:ph idx="1"/>
              </p:nvPr>
            </p:nvSpPr>
            <p:spPr>
              <a:xfrm>
                <a:off x="467544" y="116632"/>
                <a:ext cx="8424936" cy="6624736"/>
              </a:xfrm>
            </p:spPr>
            <p:txBody>
              <a:bodyPr>
                <a:normAutofit lnSpcReduction="10000"/>
              </a:bodyPr>
              <a:lstStyle/>
              <a:p>
                <a:pPr marL="0" indent="0" algn="just">
                  <a:buNone/>
                </a:pPr>
                <a:r>
                  <a:rPr lang="kk-KZ" sz="2400" b="1" dirty="0">
                    <a:latin typeface="Times New Roman" pitchFamily="18" charset="0"/>
                    <a:cs typeface="Times New Roman" pitchFamily="18" charset="0"/>
                  </a:rPr>
                  <a:t>4/</a:t>
                </a:r>
                <a:r>
                  <a:rPr lang="en-US" sz="2400" b="1" dirty="0">
                    <a:latin typeface="Times New Roman" pitchFamily="18" charset="0"/>
                    <a:cs typeface="Times New Roman" pitchFamily="18" charset="0"/>
                  </a:rPr>
                  <a:t>mmm</a:t>
                </a:r>
                <a:r>
                  <a:rPr lang="kk-KZ" sz="2400" b="1" dirty="0">
                    <a:latin typeface="Times New Roman" pitchFamily="18" charset="0"/>
                    <a:cs typeface="Times New Roman" pitchFamily="18" charset="0"/>
                  </a:rPr>
                  <a:t> </a:t>
                </a:r>
                <a:r>
                  <a:rPr lang="kk-KZ" sz="2400" dirty="0">
                    <a:latin typeface="Times New Roman" pitchFamily="18" charset="0"/>
                    <a:cs typeface="Times New Roman" pitchFamily="18" charset="0"/>
                  </a:rPr>
                  <a:t>класы:</a:t>
                </a:r>
              </a:p>
              <a:p>
                <a:pPr algn="just"/>
                <a:r>
                  <a:rPr lang="kk-KZ" sz="2400" dirty="0" smtClean="0">
                    <a:latin typeface="Times New Roman" pitchFamily="18" charset="0"/>
                    <a:cs typeface="Times New Roman" pitchFamily="18" charset="0"/>
                  </a:rPr>
                  <a:t>рутил </a:t>
                </a:r>
                <a:r>
                  <a:rPr lang="kk-KZ" sz="2400" dirty="0">
                    <a:latin typeface="Times New Roman" pitchFamily="18" charset="0"/>
                    <a:cs typeface="Times New Roman" pitchFamily="18" charset="0"/>
                  </a:rPr>
                  <a:t>және анатаз  (</a:t>
                </a:r>
                <a:r>
                  <a:rPr lang="ru-RU" sz="2400" dirty="0">
                    <a:latin typeface="Times New Roman" pitchFamily="18" charset="0"/>
                    <a:cs typeface="Times New Roman" pitchFamily="18" charset="0"/>
                  </a:rPr>
                  <a:t>ТіО</a:t>
                </a:r>
                <a:r>
                  <a:rPr lang="ru-RU" sz="2400" baseline="-25000" dirty="0">
                    <a:latin typeface="Times New Roman" pitchFamily="18" charset="0"/>
                    <a:cs typeface="Times New Roman" pitchFamily="18" charset="0"/>
                  </a:rPr>
                  <a:t>2</a:t>
                </a:r>
                <a:r>
                  <a:rPr lang="kk-KZ" sz="2400" dirty="0" smtClean="0">
                    <a:latin typeface="Times New Roman" pitchFamily="18" charset="0"/>
                    <a:cs typeface="Times New Roman" pitchFamily="18" charset="0"/>
                  </a:rPr>
                  <a:t>), циркон (</a:t>
                </a:r>
                <a:r>
                  <a:rPr lang="en-US" sz="2400" dirty="0" smtClean="0">
                    <a:latin typeface="Times New Roman" pitchFamily="18" charset="0"/>
                    <a:cs typeface="Times New Roman" pitchFamily="18" charset="0"/>
                  </a:rPr>
                  <a:t>ZrSiO</a:t>
                </a:r>
                <a:r>
                  <a:rPr lang="en-US" sz="2400" baseline="-25000" dirty="0" smtClean="0">
                    <a:latin typeface="Times New Roman" pitchFamily="18" charset="0"/>
                    <a:cs typeface="Times New Roman" pitchFamily="18" charset="0"/>
                  </a:rPr>
                  <a:t>4</a:t>
                </a:r>
                <a:r>
                  <a:rPr lang="kk-KZ"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HgCl</a:t>
                </a:r>
                <a:r>
                  <a:rPr lang="en-US" sz="18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 MgF</a:t>
                </a:r>
                <a:r>
                  <a:rPr lang="en-US" sz="18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 </a:t>
                </a:r>
                <a:r>
                  <a:rPr lang="kk-KZ" sz="2400" dirty="0" smtClean="0">
                    <a:latin typeface="Times New Roman" pitchFamily="18" charset="0"/>
                    <a:cs typeface="Times New Roman" pitchFamily="18" charset="0"/>
                  </a:rPr>
                  <a:t>ақ қалайы;</a:t>
                </a:r>
              </a:p>
              <a:p>
                <a:pPr marL="0" indent="0" algn="just">
                  <a:buNone/>
                </a:pPr>
                <a14:m>
                  <m:oMath xmlns:m="http://schemas.openxmlformats.org/officeDocument/2006/math">
                    <m:acc>
                      <m:accPr>
                        <m:chr m:val="̅"/>
                        <m:ctrlPr>
                          <a:rPr lang="ru-RU" sz="2400" b="1" i="1">
                            <a:latin typeface="Cambria Math"/>
                          </a:rPr>
                        </m:ctrlPr>
                      </m:accPr>
                      <m:e>
                        <m:r>
                          <a:rPr lang="ru-RU" sz="2400" b="1">
                            <a:latin typeface="Cambria Math"/>
                          </a:rPr>
                          <m:t>𝟒</m:t>
                        </m:r>
                      </m:e>
                    </m:acc>
                  </m:oMath>
                </a14:m>
                <a:r>
                  <a:rPr lang="kk-KZ" sz="2400" b="1" dirty="0" smtClean="0">
                    <a:latin typeface="Times New Roman" pitchFamily="18" charset="0"/>
                    <a:cs typeface="Times New Roman" pitchFamily="18" charset="0"/>
                  </a:rPr>
                  <a:t>2</a:t>
                </a:r>
                <a:r>
                  <a:rPr lang="kk-KZ" sz="2400" b="1" i="1" dirty="0">
                    <a:latin typeface="Times New Roman" pitchFamily="18" charset="0"/>
                    <a:cs typeface="Times New Roman" pitchFamily="18" charset="0"/>
                  </a:rPr>
                  <a:t>m</a:t>
                </a:r>
                <a:r>
                  <a:rPr lang="kk-KZ" sz="2400" b="1" dirty="0">
                    <a:latin typeface="Times New Roman" pitchFamily="18" charset="0"/>
                    <a:cs typeface="Times New Roman" pitchFamily="18" charset="0"/>
                  </a:rPr>
                  <a:t> </a:t>
                </a:r>
                <a:r>
                  <a:rPr lang="kk-KZ" sz="2400" dirty="0">
                    <a:latin typeface="Times New Roman" pitchFamily="18" charset="0"/>
                    <a:cs typeface="Times New Roman" pitchFamily="18" charset="0"/>
                  </a:rPr>
                  <a:t>класы</a:t>
                </a:r>
                <a:r>
                  <a:rPr lang="kk-KZ" sz="2400" dirty="0" smtClean="0">
                    <a:latin typeface="Times New Roman" pitchFamily="18" charset="0"/>
                    <a:cs typeface="Times New Roman" pitchFamily="18" charset="0"/>
                  </a:rPr>
                  <a:t>:</a:t>
                </a:r>
              </a:p>
              <a:p>
                <a:pPr algn="just"/>
                <a:r>
                  <a:rPr lang="kk-KZ" sz="2400" dirty="0" smtClean="0">
                    <a:latin typeface="Times New Roman" pitchFamily="18" charset="0"/>
                    <a:cs typeface="Times New Roman" pitchFamily="18" charset="0"/>
                  </a:rPr>
                  <a:t>калий дигидрофосфаты, </a:t>
                </a:r>
                <a:r>
                  <a:rPr lang="kk-KZ" sz="2400" dirty="0" smtClean="0">
                    <a:solidFill>
                      <a:prstClr val="black"/>
                    </a:solidFill>
                    <a:latin typeface="Times New Roman" pitchFamily="18" charset="0"/>
                    <a:cs typeface="Times New Roman" pitchFamily="18" charset="0"/>
                  </a:rPr>
                  <a:t>аммоний дигидрофосфаты және осыларға изоморфты электрооптикалық және сегнетоэлектрлік кристалдар; </a:t>
                </a:r>
              </a:p>
              <a:p>
                <a:pPr algn="just"/>
                <a:r>
                  <a:rPr lang="en-US" sz="2400" dirty="0" smtClean="0">
                    <a:solidFill>
                      <a:prstClr val="black"/>
                    </a:solidFill>
                    <a:latin typeface="Times New Roman" pitchFamily="18" charset="0"/>
                    <a:cs typeface="Times New Roman" pitchFamily="18" charset="0"/>
                  </a:rPr>
                  <a:t>CuFeS</a:t>
                </a:r>
                <a:r>
                  <a:rPr lang="en-US" sz="1800" dirty="0" smtClean="0">
                    <a:solidFill>
                      <a:prstClr val="black"/>
                    </a:solidFill>
                    <a:latin typeface="Times New Roman" pitchFamily="18" charset="0"/>
                    <a:cs typeface="Times New Roman" pitchFamily="18" charset="0"/>
                  </a:rPr>
                  <a:t>2</a:t>
                </a:r>
                <a:r>
                  <a:rPr lang="en-US" sz="2400" dirty="0" smtClean="0">
                    <a:solidFill>
                      <a:prstClr val="black"/>
                    </a:solidFill>
                    <a:latin typeface="Times New Roman" pitchFamily="18" charset="0"/>
                    <a:cs typeface="Times New Roman" pitchFamily="18" charset="0"/>
                  </a:rPr>
                  <a:t> </a:t>
                </a:r>
                <a:r>
                  <a:rPr lang="kk-KZ" sz="2400" dirty="0" smtClean="0">
                    <a:solidFill>
                      <a:prstClr val="black"/>
                    </a:solidFill>
                    <a:latin typeface="Times New Roman" pitchFamily="18" charset="0"/>
                    <a:cs typeface="Times New Roman" pitchFamily="18" charset="0"/>
                  </a:rPr>
                  <a:t>тәрізді үштік жартылай өткізгіш қосылыстар;</a:t>
                </a:r>
              </a:p>
              <a:p>
                <a:pPr marL="0" indent="0" algn="just">
                  <a:buNone/>
                </a:pPr>
                <a:r>
                  <a:rPr lang="kk-KZ" sz="2400" b="1" dirty="0" smtClean="0">
                    <a:latin typeface="Times New Roman" pitchFamily="18" charset="0"/>
                    <a:cs typeface="Times New Roman" pitchFamily="18" charset="0"/>
                  </a:rPr>
                  <a:t>4</a:t>
                </a:r>
                <a:r>
                  <a:rPr lang="en-US" sz="2400" b="1" dirty="0" smtClean="0">
                    <a:latin typeface="Times New Roman" pitchFamily="18" charset="0"/>
                    <a:cs typeface="Times New Roman" pitchFamily="18" charset="0"/>
                  </a:rPr>
                  <a:t>mm</a:t>
                </a:r>
                <a:r>
                  <a:rPr lang="kk-KZ" sz="2400" b="1" dirty="0" smtClean="0">
                    <a:latin typeface="Times New Roman" pitchFamily="18" charset="0"/>
                    <a:cs typeface="Times New Roman" pitchFamily="18" charset="0"/>
                  </a:rPr>
                  <a:t> </a:t>
                </a:r>
                <a:r>
                  <a:rPr lang="kk-KZ" sz="2400" dirty="0">
                    <a:latin typeface="Times New Roman" pitchFamily="18" charset="0"/>
                    <a:cs typeface="Times New Roman" pitchFamily="18" charset="0"/>
                  </a:rPr>
                  <a:t>класы:</a:t>
                </a:r>
              </a:p>
              <a:p>
                <a:pPr algn="just"/>
                <a:r>
                  <a:rPr lang="kk-KZ" sz="2400" dirty="0" smtClean="0">
                    <a:latin typeface="Times New Roman" pitchFamily="18" charset="0"/>
                    <a:cs typeface="Times New Roman" pitchFamily="18" charset="0"/>
                  </a:rPr>
                  <a:t>барий титанатының тетрагональды фазасы және осыған ұқсас перовскит құрылымды </a:t>
                </a:r>
                <a:r>
                  <a:rPr lang="kk-KZ" sz="2400" dirty="0" smtClean="0">
                    <a:solidFill>
                      <a:prstClr val="black"/>
                    </a:solidFill>
                    <a:latin typeface="Times New Roman" pitchFamily="18" charset="0"/>
                    <a:cs typeface="Times New Roman" pitchFamily="18" charset="0"/>
                  </a:rPr>
                  <a:t>сегнетоэлектриктер;</a:t>
                </a:r>
                <a:endParaRPr lang="kk-KZ" sz="2400" dirty="0">
                  <a:latin typeface="Times New Roman" pitchFamily="18" charset="0"/>
                  <a:cs typeface="Times New Roman" pitchFamily="18" charset="0"/>
                </a:endParaRPr>
              </a:p>
              <a:p>
                <a:pPr marL="0" indent="0" algn="just">
                  <a:buNone/>
                </a:pPr>
                <a:r>
                  <a:rPr lang="kk-KZ" sz="2400" b="1" dirty="0">
                    <a:latin typeface="Times New Roman" pitchFamily="18" charset="0"/>
                    <a:cs typeface="Times New Roman" pitchFamily="18" charset="0"/>
                  </a:rPr>
                  <a:t>4/</a:t>
                </a:r>
                <a:r>
                  <a:rPr lang="en-US" sz="2400" b="1" dirty="0" smtClean="0">
                    <a:latin typeface="Times New Roman" pitchFamily="18" charset="0"/>
                    <a:cs typeface="Times New Roman" pitchFamily="18" charset="0"/>
                  </a:rPr>
                  <a:t>m</a:t>
                </a:r>
                <a:r>
                  <a:rPr lang="kk-KZ" sz="2400" b="1" dirty="0" smtClean="0">
                    <a:latin typeface="Times New Roman" pitchFamily="18" charset="0"/>
                    <a:cs typeface="Times New Roman" pitchFamily="18" charset="0"/>
                  </a:rPr>
                  <a:t> </a:t>
                </a:r>
                <a:r>
                  <a:rPr lang="kk-KZ" sz="2400" dirty="0">
                    <a:latin typeface="Times New Roman" pitchFamily="18" charset="0"/>
                    <a:cs typeface="Times New Roman" pitchFamily="18" charset="0"/>
                  </a:rPr>
                  <a:t>класы</a:t>
                </a:r>
                <a:r>
                  <a:rPr lang="kk-KZ" sz="2400" dirty="0" smtClean="0">
                    <a:latin typeface="Times New Roman" pitchFamily="18" charset="0"/>
                    <a:cs typeface="Times New Roman" pitchFamily="18" charset="0"/>
                  </a:rPr>
                  <a:t>:</a:t>
                </a:r>
              </a:p>
              <a:p>
                <a:pPr algn="just"/>
                <a:r>
                  <a:rPr lang="kk-KZ" sz="2400" dirty="0" smtClean="0">
                    <a:latin typeface="Times New Roman" pitchFamily="18" charset="0"/>
                    <a:cs typeface="Times New Roman" pitchFamily="18" charset="0"/>
                  </a:rPr>
                  <a:t>бор, кальций вольфраматы (шеелит), гадолиний молибдаты;</a:t>
                </a:r>
                <a:endParaRPr lang="kk-KZ" sz="2400" dirty="0">
                  <a:latin typeface="Times New Roman" pitchFamily="18" charset="0"/>
                  <a:cs typeface="Times New Roman" pitchFamily="18" charset="0"/>
                </a:endParaRPr>
              </a:p>
              <a:p>
                <a:pPr marL="0" indent="0" algn="just">
                  <a:buNone/>
                </a:pPr>
                <a:r>
                  <a:rPr lang="en-US" sz="2400" b="1" dirty="0" smtClean="0">
                    <a:latin typeface="Times New Roman" pitchFamily="18" charset="0"/>
                    <a:cs typeface="Times New Roman" pitchFamily="18" charset="0"/>
                  </a:rPr>
                  <a:t>mmm</a:t>
                </a:r>
                <a:r>
                  <a:rPr lang="kk-KZ" sz="2400" b="1" dirty="0" smtClean="0">
                    <a:latin typeface="Times New Roman" pitchFamily="18" charset="0"/>
                    <a:cs typeface="Times New Roman" pitchFamily="18" charset="0"/>
                  </a:rPr>
                  <a:t> </a:t>
                </a:r>
                <a:r>
                  <a:rPr lang="kk-KZ" sz="2400" dirty="0">
                    <a:latin typeface="Times New Roman" pitchFamily="18" charset="0"/>
                    <a:cs typeface="Times New Roman" pitchFamily="18" charset="0"/>
                  </a:rPr>
                  <a:t>класы</a:t>
                </a:r>
                <a:r>
                  <a:rPr lang="kk-KZ" sz="2400" dirty="0" smtClean="0">
                    <a:latin typeface="Times New Roman" pitchFamily="18" charset="0"/>
                    <a:cs typeface="Times New Roman" pitchFamily="18" charset="0"/>
                  </a:rPr>
                  <a:t>:</a:t>
                </a:r>
              </a:p>
              <a:p>
                <a:pPr algn="just"/>
                <a:r>
                  <a:rPr lang="kk-KZ" sz="2400" dirty="0" smtClean="0">
                    <a:latin typeface="Times New Roman" pitchFamily="18" charset="0"/>
                    <a:cs typeface="Times New Roman" pitchFamily="18" charset="0"/>
                  </a:rPr>
                  <a:t>арагонит (</a:t>
                </a:r>
                <a:r>
                  <a:rPr lang="en-US" sz="2400" dirty="0">
                    <a:solidFill>
                      <a:srgbClr val="202124"/>
                    </a:solidFill>
                    <a:latin typeface="Times New Roman" pitchFamily="18" charset="0"/>
                    <a:cs typeface="Times New Roman" pitchFamily="18" charset="0"/>
                  </a:rPr>
                  <a:t>CaCO</a:t>
                </a:r>
                <a:r>
                  <a:rPr lang="en-US" sz="2400" baseline="-25000" dirty="0">
                    <a:solidFill>
                      <a:srgbClr val="202124"/>
                    </a:solidFill>
                    <a:latin typeface="Times New Roman" pitchFamily="18" charset="0"/>
                    <a:cs typeface="Times New Roman" pitchFamily="18" charset="0"/>
                  </a:rPr>
                  <a:t>3</a:t>
                </a:r>
                <a:r>
                  <a:rPr lang="kk-KZ" sz="2400" dirty="0" smtClean="0">
                    <a:latin typeface="Times New Roman" pitchFamily="18" charset="0"/>
                    <a:cs typeface="Times New Roman" pitchFamily="18" charset="0"/>
                  </a:rPr>
                  <a:t>), топаз (</a:t>
                </a:r>
                <a:r>
                  <a:rPr lang="en-US" sz="2400" dirty="0">
                    <a:solidFill>
                      <a:srgbClr val="202124"/>
                    </a:solidFill>
                    <a:latin typeface="Times New Roman" pitchFamily="18" charset="0"/>
                    <a:cs typeface="Times New Roman" pitchFamily="18" charset="0"/>
                  </a:rPr>
                  <a:t>Al</a:t>
                </a:r>
                <a:r>
                  <a:rPr lang="en-US" sz="2400" baseline="-25000" dirty="0">
                    <a:solidFill>
                      <a:srgbClr val="202124"/>
                    </a:solidFill>
                    <a:latin typeface="Times New Roman" pitchFamily="18" charset="0"/>
                    <a:cs typeface="Times New Roman" pitchFamily="18" charset="0"/>
                  </a:rPr>
                  <a:t>2</a:t>
                </a:r>
                <a:r>
                  <a:rPr lang="en-US" sz="2400" dirty="0">
                    <a:solidFill>
                      <a:srgbClr val="202124"/>
                    </a:solidFill>
                    <a:latin typeface="Times New Roman" pitchFamily="18" charset="0"/>
                    <a:cs typeface="Times New Roman" pitchFamily="18" charset="0"/>
                  </a:rPr>
                  <a:t>(F,OH)</a:t>
                </a:r>
                <a:r>
                  <a:rPr lang="en-US" sz="2400" baseline="-25000" dirty="0">
                    <a:solidFill>
                      <a:srgbClr val="202124"/>
                    </a:solidFill>
                    <a:latin typeface="Times New Roman" pitchFamily="18" charset="0"/>
                    <a:cs typeface="Times New Roman" pitchFamily="18" charset="0"/>
                  </a:rPr>
                  <a:t>2</a:t>
                </a:r>
                <a:r>
                  <a:rPr lang="kk-KZ" sz="2400" dirty="0" smtClean="0">
                    <a:latin typeface="Times New Roman" pitchFamily="18" charset="0"/>
                    <a:cs typeface="Times New Roman" pitchFamily="18" charset="0"/>
                  </a:rPr>
                  <a:t>), бензол, сірке қышқылы, йод, </a:t>
                </a:r>
                <a:r>
                  <a:rPr lang="kk-KZ" sz="2400" i="1" dirty="0" smtClean="0">
                    <a:latin typeface="Times New Roman" pitchFamily="18" charset="0"/>
                    <a:cs typeface="Times New Roman" pitchFamily="18" charset="0"/>
                  </a:rPr>
                  <a:t>а</a:t>
                </a:r>
                <a:r>
                  <a:rPr lang="kk-KZ" sz="2400" dirty="0" smtClean="0">
                    <a:latin typeface="Times New Roman" pitchFamily="18" charset="0"/>
                    <a:cs typeface="Times New Roman" pitchFamily="18" charset="0"/>
                  </a:rPr>
                  <a:t>-күкірт;</a:t>
                </a:r>
                <a:endParaRPr lang="kk-KZ" sz="2400" dirty="0">
                  <a:latin typeface="Times New Roman" pitchFamily="18" charset="0"/>
                  <a:cs typeface="Times New Roman" pitchFamily="18" charset="0"/>
                </a:endParaRPr>
              </a:p>
              <a:p>
                <a:pPr marL="0" indent="0" algn="just">
                  <a:buNone/>
                </a:pPr>
                <a:endParaRPr lang="kk-KZ" sz="2400" dirty="0">
                  <a:latin typeface="Times New Roman" pitchFamily="18" charset="0"/>
                  <a:cs typeface="Times New Roman" pitchFamily="18" charset="0"/>
                </a:endParaRPr>
              </a:p>
              <a:p>
                <a:endParaRPr lang="ru-RU" sz="2400"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467544" y="116632"/>
                <a:ext cx="8424936" cy="6624736"/>
              </a:xfrm>
              <a:blipFill rotWithShape="1">
                <a:blip r:embed="rId2"/>
                <a:stretch>
                  <a:fillRect l="-1158" t="-1288" r="-1085"/>
                </a:stretch>
              </a:blipFill>
            </p:spPr>
            <p:txBody>
              <a:bodyPr/>
              <a:lstStyle/>
              <a:p>
                <a:r>
                  <a:rPr lang="ru-RU">
                    <a:noFill/>
                  </a:rPr>
                  <a:t> </a:t>
                </a:r>
              </a:p>
            </p:txBody>
          </p:sp>
        </mc:Fallback>
      </mc:AlternateContent>
    </p:spTree>
    <p:extLst>
      <p:ext uri="{BB962C8B-B14F-4D97-AF65-F5344CB8AC3E}">
        <p14:creationId xmlns:p14="http://schemas.microsoft.com/office/powerpoint/2010/main" val="33225123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p:cNvSpPr>
                <a:spLocks noGrp="1"/>
              </p:cNvSpPr>
              <p:nvPr>
                <p:ph idx="1"/>
              </p:nvPr>
            </p:nvSpPr>
            <p:spPr>
              <a:xfrm>
                <a:off x="0" y="17714"/>
                <a:ext cx="9144000" cy="6795662"/>
              </a:xfrm>
            </p:spPr>
            <p:txBody>
              <a:bodyPr>
                <a:normAutofit fontScale="47500" lnSpcReduction="20000"/>
              </a:bodyPr>
              <a:lstStyle/>
              <a:p>
                <a:pPr marL="0" indent="0">
                  <a:lnSpc>
                    <a:spcPct val="107000"/>
                  </a:lnSpc>
                  <a:spcBef>
                    <a:spcPts val="0"/>
                  </a:spcBef>
                  <a:buNone/>
                </a:pPr>
                <a:r>
                  <a:rPr lang="ru-RU" sz="4500" b="1" dirty="0" smtClean="0">
                    <a:latin typeface="Times New Roman" pitchFamily="18" charset="0"/>
                    <a:ea typeface="Calibri"/>
                    <a:cs typeface="Times New Roman" pitchFamily="18" charset="0"/>
                  </a:rPr>
                  <a:t>     </a:t>
                </a:r>
                <a:r>
                  <a:rPr lang="en-US" sz="4500" b="1" dirty="0" smtClean="0">
                    <a:latin typeface="Times New Roman" pitchFamily="18" charset="0"/>
                    <a:ea typeface="Calibri"/>
                    <a:cs typeface="Times New Roman" pitchFamily="18" charset="0"/>
                  </a:rPr>
                  <a:t>mm2 </a:t>
                </a:r>
                <a:r>
                  <a:rPr lang="kk-KZ" sz="4500" dirty="0">
                    <a:effectLst/>
                    <a:latin typeface="Times New Roman" pitchFamily="18" charset="0"/>
                    <a:ea typeface="Calibri"/>
                    <a:cs typeface="Times New Roman" pitchFamily="18" charset="0"/>
                  </a:rPr>
                  <a:t>класы:</a:t>
                </a:r>
                <a:endParaRPr lang="ru-RU" sz="4500" dirty="0">
                  <a:latin typeface="Times New Roman" pitchFamily="18" charset="0"/>
                  <a:ea typeface="Calibri"/>
                  <a:cs typeface="Times New Roman" pitchFamily="18" charset="0"/>
                </a:endParaRPr>
              </a:p>
              <a:p>
                <a:pPr lvl="0">
                  <a:lnSpc>
                    <a:spcPct val="107000"/>
                  </a:lnSpc>
                  <a:spcBef>
                    <a:spcPts val="0"/>
                  </a:spcBef>
                </a:pPr>
                <a:r>
                  <a:rPr lang="kk-KZ" sz="4500" dirty="0" smtClean="0">
                    <a:effectLst/>
                    <a:latin typeface="Times New Roman" pitchFamily="18" charset="0"/>
                    <a:ea typeface="Calibri"/>
                    <a:cs typeface="Times New Roman" pitchFamily="18" charset="0"/>
                  </a:rPr>
                  <a:t>резорцин </a:t>
                </a:r>
                <a:r>
                  <a:rPr lang="kk-KZ" sz="4500" dirty="0">
                    <a:effectLst/>
                    <a:latin typeface="Times New Roman" pitchFamily="18" charset="0"/>
                    <a:ea typeface="Calibri"/>
                    <a:cs typeface="Times New Roman" pitchFamily="18" charset="0"/>
                  </a:rPr>
                  <a:t>(C</a:t>
                </a:r>
                <a:r>
                  <a:rPr lang="kk-KZ" sz="4500" baseline="-25000" dirty="0">
                    <a:effectLst/>
                    <a:latin typeface="Times New Roman" pitchFamily="18" charset="0"/>
                    <a:ea typeface="Calibri"/>
                    <a:cs typeface="Times New Roman" pitchFamily="18" charset="0"/>
                  </a:rPr>
                  <a:t>6</a:t>
                </a:r>
                <a:r>
                  <a:rPr lang="kk-KZ" sz="4500" dirty="0">
                    <a:effectLst/>
                    <a:latin typeface="Times New Roman" pitchFamily="18" charset="0"/>
                    <a:ea typeface="Calibri"/>
                    <a:cs typeface="Times New Roman" pitchFamily="18" charset="0"/>
                  </a:rPr>
                  <a:t>H</a:t>
                </a:r>
                <a:r>
                  <a:rPr lang="kk-KZ" sz="4500" baseline="-25000" dirty="0">
                    <a:effectLst/>
                    <a:latin typeface="Times New Roman" pitchFamily="18" charset="0"/>
                    <a:ea typeface="Calibri"/>
                    <a:cs typeface="Times New Roman" pitchFamily="18" charset="0"/>
                  </a:rPr>
                  <a:t>6</a:t>
                </a:r>
                <a:r>
                  <a:rPr lang="kk-KZ" sz="4500" dirty="0">
                    <a:effectLst/>
                    <a:latin typeface="Times New Roman" pitchFamily="18" charset="0"/>
                    <a:ea typeface="Calibri"/>
                    <a:cs typeface="Times New Roman" pitchFamily="18" charset="0"/>
                  </a:rPr>
                  <a:t>O</a:t>
                </a:r>
                <a:r>
                  <a:rPr lang="kk-KZ" sz="4500" baseline="-25000" dirty="0">
                    <a:effectLst/>
                    <a:latin typeface="Times New Roman" pitchFamily="18" charset="0"/>
                    <a:ea typeface="Calibri"/>
                    <a:cs typeface="Times New Roman" pitchFamily="18" charset="0"/>
                  </a:rPr>
                  <a:t>2</a:t>
                </a:r>
                <a:r>
                  <a:rPr lang="kk-KZ" sz="4500" dirty="0">
                    <a:effectLst/>
                    <a:latin typeface="Times New Roman" pitchFamily="18" charset="0"/>
                    <a:ea typeface="Calibri"/>
                    <a:cs typeface="Times New Roman" pitchFamily="18" charset="0"/>
                  </a:rPr>
                  <a:t>), пикрин қышқылы, каламин (Zn</a:t>
                </a:r>
                <a:r>
                  <a:rPr lang="kk-KZ" sz="4500" baseline="-25000" dirty="0">
                    <a:effectLst/>
                    <a:latin typeface="Times New Roman" pitchFamily="18" charset="0"/>
                    <a:ea typeface="Calibri"/>
                    <a:cs typeface="Times New Roman" pitchFamily="18" charset="0"/>
                  </a:rPr>
                  <a:t>4</a:t>
                </a:r>
                <a:r>
                  <a:rPr lang="kk-KZ" sz="4500" dirty="0">
                    <a:effectLst/>
                    <a:latin typeface="Times New Roman" pitchFamily="18" charset="0"/>
                    <a:ea typeface="Calibri"/>
                    <a:cs typeface="Times New Roman" pitchFamily="18" charset="0"/>
                  </a:rPr>
                  <a:t>[Si</a:t>
                </a:r>
                <a:r>
                  <a:rPr lang="kk-KZ" sz="4500" baseline="-25000" dirty="0">
                    <a:effectLst/>
                    <a:latin typeface="Times New Roman" pitchFamily="18" charset="0"/>
                    <a:ea typeface="Calibri"/>
                    <a:cs typeface="Times New Roman" pitchFamily="18" charset="0"/>
                  </a:rPr>
                  <a:t>2</a:t>
                </a:r>
                <a:r>
                  <a:rPr lang="kk-KZ" sz="4500" dirty="0">
                    <a:effectLst/>
                    <a:latin typeface="Times New Roman" pitchFamily="18" charset="0"/>
                    <a:ea typeface="Calibri"/>
                    <a:cs typeface="Times New Roman" pitchFamily="18" charset="0"/>
                  </a:rPr>
                  <a:t>O</a:t>
                </a:r>
                <a:r>
                  <a:rPr lang="kk-KZ" sz="4500" baseline="-25000" dirty="0">
                    <a:effectLst/>
                    <a:latin typeface="Times New Roman" pitchFamily="18" charset="0"/>
                    <a:ea typeface="Calibri"/>
                    <a:cs typeface="Times New Roman" pitchFamily="18" charset="0"/>
                  </a:rPr>
                  <a:t>7</a:t>
                </a:r>
                <a:r>
                  <a:rPr lang="kk-KZ" sz="4500" dirty="0">
                    <a:effectLst/>
                    <a:latin typeface="Times New Roman" pitchFamily="18" charset="0"/>
                    <a:ea typeface="Calibri"/>
                    <a:cs typeface="Times New Roman" pitchFamily="18" charset="0"/>
                  </a:rPr>
                  <a:t>] (OH)</a:t>
                </a:r>
                <a:r>
                  <a:rPr lang="kk-KZ" sz="4500" baseline="-25000" dirty="0">
                    <a:effectLst/>
                    <a:latin typeface="Times New Roman" pitchFamily="18" charset="0"/>
                    <a:ea typeface="Calibri"/>
                    <a:cs typeface="Times New Roman" pitchFamily="18" charset="0"/>
                  </a:rPr>
                  <a:t>2</a:t>
                </a:r>
                <a:r>
                  <a:rPr lang="kk-KZ" sz="4500" dirty="0">
                    <a:effectLst/>
                    <a:latin typeface="Times New Roman" pitchFamily="18" charset="0"/>
                    <a:ea typeface="Calibri"/>
                    <a:cs typeface="Times New Roman" pitchFamily="18" charset="0"/>
                  </a:rPr>
                  <a:t> x H</a:t>
                </a:r>
                <a:r>
                  <a:rPr lang="kk-KZ" sz="4500" baseline="-25000" dirty="0">
                    <a:effectLst/>
                    <a:latin typeface="Times New Roman" pitchFamily="18" charset="0"/>
                    <a:ea typeface="Calibri"/>
                    <a:cs typeface="Times New Roman" pitchFamily="18" charset="0"/>
                  </a:rPr>
                  <a:t>2</a:t>
                </a:r>
                <a:r>
                  <a:rPr lang="kk-KZ" sz="4500" dirty="0">
                    <a:effectLst/>
                    <a:latin typeface="Times New Roman" pitchFamily="18" charset="0"/>
                    <a:ea typeface="Calibri"/>
                    <a:cs typeface="Times New Roman" pitchFamily="18" charset="0"/>
                  </a:rPr>
                  <a:t>O);</a:t>
                </a:r>
                <a:endParaRPr lang="ru-RU" sz="4500" dirty="0">
                  <a:latin typeface="Times New Roman" pitchFamily="18" charset="0"/>
                  <a:ea typeface="Calibri"/>
                  <a:cs typeface="Times New Roman" pitchFamily="18" charset="0"/>
                </a:endParaRPr>
              </a:p>
              <a:p>
                <a:pPr lvl="0">
                  <a:lnSpc>
                    <a:spcPct val="107000"/>
                  </a:lnSpc>
                  <a:spcBef>
                    <a:spcPts val="0"/>
                  </a:spcBef>
                </a:pPr>
                <a:r>
                  <a:rPr lang="kk-KZ" sz="4500" dirty="0">
                    <a:effectLst/>
                    <a:latin typeface="Times New Roman" pitchFamily="18" charset="0"/>
                    <a:ea typeface="Calibri"/>
                    <a:cs typeface="Times New Roman" pitchFamily="18" charset="0"/>
                  </a:rPr>
                  <a:t>КДП типтес кристалдардың параэлектрлік фазасы;</a:t>
                </a:r>
                <a:endParaRPr lang="ru-RU" sz="4500" dirty="0">
                  <a:latin typeface="Times New Roman" pitchFamily="18" charset="0"/>
                  <a:ea typeface="Calibri"/>
                  <a:cs typeface="Times New Roman" pitchFamily="18" charset="0"/>
                </a:endParaRPr>
              </a:p>
              <a:p>
                <a:pPr lvl="0">
                  <a:lnSpc>
                    <a:spcPct val="107000"/>
                  </a:lnSpc>
                  <a:spcBef>
                    <a:spcPts val="0"/>
                  </a:spcBef>
                </a:pPr>
                <a:r>
                  <a:rPr lang="en-US" sz="4500" dirty="0" err="1">
                    <a:effectLst/>
                    <a:latin typeface="Times New Roman" pitchFamily="18" charset="0"/>
                    <a:ea typeface="Calibri"/>
                    <a:cs typeface="Times New Roman" pitchFamily="18" charset="0"/>
                  </a:rPr>
                  <a:t>SbSI</a:t>
                </a:r>
                <a:r>
                  <a:rPr lang="en-US" sz="4500" dirty="0">
                    <a:effectLst/>
                    <a:latin typeface="Times New Roman" pitchFamily="18" charset="0"/>
                    <a:ea typeface="Calibri"/>
                    <a:cs typeface="Times New Roman" pitchFamily="18" charset="0"/>
                  </a:rPr>
                  <a:t>, KIO</a:t>
                </a:r>
                <a:r>
                  <a:rPr lang="en-US" sz="4500" baseline="-25000" dirty="0">
                    <a:effectLst/>
                    <a:latin typeface="Times New Roman" pitchFamily="18" charset="0"/>
                    <a:ea typeface="Calibri"/>
                    <a:cs typeface="Times New Roman" pitchFamily="18" charset="0"/>
                  </a:rPr>
                  <a:t>3</a:t>
                </a:r>
                <a:r>
                  <a:rPr lang="en-US" sz="4500" dirty="0">
                    <a:effectLst/>
                    <a:latin typeface="Times New Roman" pitchFamily="18" charset="0"/>
                    <a:ea typeface="Calibri"/>
                    <a:cs typeface="Times New Roman" pitchFamily="18" charset="0"/>
                  </a:rPr>
                  <a:t> </a:t>
                </a:r>
                <a:endParaRPr lang="ru-RU" sz="4500" dirty="0">
                  <a:latin typeface="Times New Roman" pitchFamily="18" charset="0"/>
                  <a:ea typeface="Calibri"/>
                  <a:cs typeface="Times New Roman" pitchFamily="18" charset="0"/>
                </a:endParaRPr>
              </a:p>
              <a:p>
                <a:pPr>
                  <a:lnSpc>
                    <a:spcPct val="107000"/>
                  </a:lnSpc>
                  <a:spcBef>
                    <a:spcPts val="0"/>
                  </a:spcBef>
                </a:pPr>
                <a:r>
                  <a:rPr lang="kk-KZ" sz="4500" b="1" dirty="0">
                    <a:effectLst/>
                    <a:latin typeface="Times New Roman" pitchFamily="18" charset="0"/>
                    <a:ea typeface="Calibri"/>
                    <a:cs typeface="Times New Roman" pitchFamily="18" charset="0"/>
                  </a:rPr>
                  <a:t>222</a:t>
                </a:r>
                <a:r>
                  <a:rPr lang="kk-KZ" sz="4500" dirty="0">
                    <a:effectLst/>
                    <a:latin typeface="Times New Roman" pitchFamily="18" charset="0"/>
                    <a:ea typeface="Calibri"/>
                    <a:cs typeface="Times New Roman" pitchFamily="18" charset="0"/>
                  </a:rPr>
                  <a:t> класы:</a:t>
                </a:r>
                <a:endParaRPr lang="ru-RU" sz="4500" dirty="0">
                  <a:latin typeface="Times New Roman" pitchFamily="18" charset="0"/>
                  <a:ea typeface="Calibri"/>
                  <a:cs typeface="Times New Roman" pitchFamily="18" charset="0"/>
                </a:endParaRPr>
              </a:p>
              <a:p>
                <a:pPr lvl="0">
                  <a:lnSpc>
                    <a:spcPct val="107000"/>
                  </a:lnSpc>
                  <a:spcBef>
                    <a:spcPts val="0"/>
                  </a:spcBef>
                </a:pPr>
                <a:r>
                  <a:rPr lang="kk-KZ" sz="4500" dirty="0">
                    <a:effectLst/>
                    <a:latin typeface="Times New Roman" pitchFamily="18" charset="0"/>
                    <a:ea typeface="Calibri"/>
                    <a:cs typeface="Times New Roman" pitchFamily="18" charset="0"/>
                  </a:rPr>
                  <a:t>параэлектрлік фазадағы сегнет тұзы (KNaC</a:t>
                </a:r>
                <a:r>
                  <a:rPr lang="kk-KZ" sz="4500" baseline="-25000" dirty="0">
                    <a:effectLst/>
                    <a:latin typeface="Times New Roman" pitchFamily="18" charset="0"/>
                    <a:ea typeface="Calibri"/>
                    <a:cs typeface="Times New Roman" pitchFamily="18" charset="0"/>
                  </a:rPr>
                  <a:t>4</a:t>
                </a:r>
                <a:r>
                  <a:rPr lang="kk-KZ" sz="4500" dirty="0">
                    <a:effectLst/>
                    <a:latin typeface="Times New Roman" pitchFamily="18" charset="0"/>
                    <a:ea typeface="Calibri"/>
                    <a:cs typeface="Times New Roman" pitchFamily="18" charset="0"/>
                  </a:rPr>
                  <a:t>H</a:t>
                </a:r>
                <a:r>
                  <a:rPr lang="kk-KZ" sz="4500" baseline="-25000" dirty="0">
                    <a:effectLst/>
                    <a:latin typeface="Times New Roman" pitchFamily="18" charset="0"/>
                    <a:ea typeface="Calibri"/>
                    <a:cs typeface="Times New Roman" pitchFamily="18" charset="0"/>
                  </a:rPr>
                  <a:t>4</a:t>
                </a:r>
                <a:r>
                  <a:rPr lang="kk-KZ" sz="4500" dirty="0">
                    <a:effectLst/>
                    <a:latin typeface="Times New Roman" pitchFamily="18" charset="0"/>
                    <a:ea typeface="Calibri"/>
                    <a:cs typeface="Times New Roman" pitchFamily="18" charset="0"/>
                  </a:rPr>
                  <a:t>O</a:t>
                </a:r>
                <a:r>
                  <a:rPr lang="kk-KZ" sz="4500" baseline="-25000" dirty="0">
                    <a:effectLst/>
                    <a:latin typeface="Times New Roman" pitchFamily="18" charset="0"/>
                    <a:ea typeface="Calibri"/>
                    <a:cs typeface="Times New Roman" pitchFamily="18" charset="0"/>
                  </a:rPr>
                  <a:t>6</a:t>
                </a:r>
                <a:r>
                  <a:rPr lang="kk-KZ" sz="4500" dirty="0">
                    <a:effectLst/>
                    <a:latin typeface="Times New Roman" pitchFamily="18" charset="0"/>
                    <a:ea typeface="Calibri"/>
                    <a:cs typeface="Times New Roman" pitchFamily="18" charset="0"/>
                  </a:rPr>
                  <a:t>·4H</a:t>
                </a:r>
                <a:r>
                  <a:rPr lang="kk-KZ" sz="4500" baseline="-25000" dirty="0">
                    <a:effectLst/>
                    <a:latin typeface="Times New Roman" pitchFamily="18" charset="0"/>
                    <a:ea typeface="Calibri"/>
                    <a:cs typeface="Times New Roman" pitchFamily="18" charset="0"/>
                  </a:rPr>
                  <a:t>2</a:t>
                </a:r>
                <a:r>
                  <a:rPr lang="kk-KZ" sz="4500" dirty="0">
                    <a:effectLst/>
                    <a:latin typeface="Times New Roman" pitchFamily="18" charset="0"/>
                    <a:ea typeface="Calibri"/>
                    <a:cs typeface="Times New Roman" pitchFamily="18" charset="0"/>
                  </a:rPr>
                  <a:t>O);</a:t>
                </a:r>
                <a:endParaRPr lang="ru-RU" sz="4500" dirty="0">
                  <a:latin typeface="Times New Roman" pitchFamily="18" charset="0"/>
                  <a:ea typeface="Calibri"/>
                  <a:cs typeface="Times New Roman" pitchFamily="18" charset="0"/>
                </a:endParaRPr>
              </a:p>
              <a:p>
                <a:pPr lvl="0">
                  <a:lnSpc>
                    <a:spcPct val="107000"/>
                  </a:lnSpc>
                  <a:spcBef>
                    <a:spcPts val="0"/>
                  </a:spcBef>
                </a:pPr>
                <a:r>
                  <a:rPr lang="kk-KZ" sz="4500" dirty="0">
                    <a:effectLst/>
                    <a:latin typeface="Times New Roman" pitchFamily="18" charset="0"/>
                    <a:ea typeface="Calibri"/>
                    <a:cs typeface="Times New Roman" pitchFamily="18" charset="0"/>
                  </a:rPr>
                  <a:t>CdSb, CdZn ;артылай өткізгіш қосылыстары және олардың қорытпалары;</a:t>
                </a:r>
                <a:endParaRPr lang="ru-RU" sz="4500" dirty="0">
                  <a:latin typeface="Times New Roman" pitchFamily="18" charset="0"/>
                  <a:ea typeface="Calibri"/>
                  <a:cs typeface="Times New Roman" pitchFamily="18" charset="0"/>
                </a:endParaRPr>
              </a:p>
              <a:p>
                <a:pPr lvl="0">
                  <a:lnSpc>
                    <a:spcPct val="107000"/>
                  </a:lnSpc>
                  <a:spcBef>
                    <a:spcPts val="0"/>
                  </a:spcBef>
                </a:pPr>
                <a:r>
                  <a:rPr lang="kk-KZ" sz="4500" dirty="0">
                    <a:effectLst/>
                    <a:latin typeface="Times New Roman" pitchFamily="18" charset="0"/>
                    <a:ea typeface="Calibri"/>
                    <a:cs typeface="Times New Roman" pitchFamily="18" charset="0"/>
                  </a:rPr>
                  <a:t> эпсомит (</a:t>
                </a:r>
                <a:r>
                  <a:rPr lang="ru-RU" sz="4500" dirty="0" err="1">
                    <a:effectLst/>
                    <a:latin typeface="Times New Roman" pitchFamily="18" charset="0"/>
                    <a:ea typeface="Calibri"/>
                    <a:cs typeface="Times New Roman" pitchFamily="18" charset="0"/>
                  </a:rPr>
                  <a:t>MgSO</a:t>
                </a:r>
                <a:r>
                  <a:rPr lang="ru-RU" sz="4500" dirty="0">
                    <a:effectLst/>
                    <a:latin typeface="Times New Roman" pitchFamily="18" charset="0"/>
                    <a:ea typeface="Calibri"/>
                    <a:cs typeface="Times New Roman" pitchFamily="18" charset="0"/>
                  </a:rPr>
                  <a:t>₄·7H₂O</a:t>
                </a:r>
                <a:r>
                  <a:rPr lang="kk-KZ" sz="4500" dirty="0">
                    <a:effectLst/>
                    <a:latin typeface="Times New Roman" pitchFamily="18" charset="0"/>
                    <a:ea typeface="Calibri"/>
                    <a:cs typeface="Times New Roman" pitchFamily="18" charset="0"/>
                  </a:rPr>
                  <a:t>);</a:t>
                </a:r>
                <a:endParaRPr lang="ru-RU" sz="4500" dirty="0">
                  <a:latin typeface="Times New Roman" pitchFamily="18" charset="0"/>
                  <a:ea typeface="Calibri"/>
                  <a:cs typeface="Times New Roman" pitchFamily="18" charset="0"/>
                </a:endParaRPr>
              </a:p>
              <a:p>
                <a:pPr lvl="0">
                  <a:lnSpc>
                    <a:spcPct val="107000"/>
                  </a:lnSpc>
                  <a:spcBef>
                    <a:spcPts val="0"/>
                  </a:spcBef>
                </a:pPr>
                <a:r>
                  <a:rPr lang="kk-KZ" sz="4500" dirty="0">
                    <a:effectLst/>
                    <a:latin typeface="Times New Roman" pitchFamily="18" charset="0"/>
                    <a:ea typeface="Calibri"/>
                    <a:cs typeface="Times New Roman" pitchFamily="18" charset="0"/>
                  </a:rPr>
                  <a:t>бензофенон (</a:t>
                </a:r>
                <a:r>
                  <a:rPr lang="ru-RU" sz="4500" dirty="0">
                    <a:effectLst/>
                    <a:latin typeface="Times New Roman" pitchFamily="18" charset="0"/>
                    <a:ea typeface="Calibri"/>
                    <a:cs typeface="Times New Roman" pitchFamily="18" charset="0"/>
                  </a:rPr>
                  <a:t>C</a:t>
                </a:r>
                <a:r>
                  <a:rPr lang="ru-RU" sz="4500" baseline="-25000" dirty="0">
                    <a:effectLst/>
                    <a:latin typeface="Times New Roman" pitchFamily="18" charset="0"/>
                    <a:ea typeface="Calibri"/>
                    <a:cs typeface="Times New Roman" pitchFamily="18" charset="0"/>
                  </a:rPr>
                  <a:t>13</a:t>
                </a:r>
                <a:r>
                  <a:rPr lang="ru-RU" sz="4500" dirty="0">
                    <a:effectLst/>
                    <a:latin typeface="Times New Roman" pitchFamily="18" charset="0"/>
                    <a:ea typeface="Calibri"/>
                    <a:cs typeface="Times New Roman" pitchFamily="18" charset="0"/>
                  </a:rPr>
                  <a:t>H</a:t>
                </a:r>
                <a:r>
                  <a:rPr lang="ru-RU" sz="4500" baseline="-25000" dirty="0">
                    <a:effectLst/>
                    <a:latin typeface="Times New Roman" pitchFamily="18" charset="0"/>
                    <a:ea typeface="Calibri"/>
                    <a:cs typeface="Times New Roman" pitchFamily="18" charset="0"/>
                  </a:rPr>
                  <a:t>10</a:t>
                </a:r>
                <a:r>
                  <a:rPr lang="ru-RU" sz="4500" dirty="0">
                    <a:effectLst/>
                    <a:latin typeface="Times New Roman" pitchFamily="18" charset="0"/>
                    <a:ea typeface="Calibri"/>
                    <a:cs typeface="Times New Roman" pitchFamily="18" charset="0"/>
                  </a:rPr>
                  <a:t>O</a:t>
                </a:r>
                <a:r>
                  <a:rPr lang="kk-KZ" sz="4500" dirty="0">
                    <a:effectLst/>
                    <a:latin typeface="Times New Roman" pitchFamily="18" charset="0"/>
                    <a:ea typeface="Calibri"/>
                    <a:cs typeface="Times New Roman" pitchFamily="18" charset="0"/>
                  </a:rPr>
                  <a:t>);</a:t>
                </a:r>
                <a:endParaRPr lang="ru-RU" sz="4500" dirty="0">
                  <a:latin typeface="Times New Roman" pitchFamily="18" charset="0"/>
                  <a:ea typeface="Calibri"/>
                  <a:cs typeface="Times New Roman" pitchFamily="18" charset="0"/>
                </a:endParaRPr>
              </a:p>
              <a:p>
                <a:pPr marL="0" indent="0">
                  <a:lnSpc>
                    <a:spcPct val="107000"/>
                  </a:lnSpc>
                  <a:spcBef>
                    <a:spcPts val="0"/>
                  </a:spcBef>
                  <a:buNone/>
                </a:pPr>
                <a:r>
                  <a:rPr lang="ru-RU" sz="4500" b="1" dirty="0" smtClean="0">
                    <a:effectLst/>
                    <a:latin typeface="Times New Roman" pitchFamily="18" charset="0"/>
                    <a:ea typeface="Calibri"/>
                    <a:cs typeface="Times New Roman" pitchFamily="18" charset="0"/>
                  </a:rPr>
                  <a:t>     </a:t>
                </a:r>
                <a:r>
                  <a:rPr lang="en-US" sz="4500" b="1" dirty="0" smtClean="0">
                    <a:effectLst/>
                    <a:latin typeface="Times New Roman" pitchFamily="18" charset="0"/>
                    <a:ea typeface="Calibri"/>
                    <a:cs typeface="Times New Roman" pitchFamily="18" charset="0"/>
                  </a:rPr>
                  <a:t>2</a:t>
                </a:r>
                <a:r>
                  <a:rPr lang="kk-KZ" sz="4500" b="1" dirty="0">
                    <a:effectLst/>
                    <a:latin typeface="Times New Roman" pitchFamily="18" charset="0"/>
                    <a:ea typeface="Calibri"/>
                    <a:cs typeface="Times New Roman" pitchFamily="18" charset="0"/>
                  </a:rPr>
                  <a:t>/</a:t>
                </a:r>
                <a:r>
                  <a:rPr lang="en-US" sz="4500" b="1" dirty="0">
                    <a:effectLst/>
                    <a:latin typeface="Times New Roman" pitchFamily="18" charset="0"/>
                    <a:ea typeface="Calibri"/>
                    <a:cs typeface="Times New Roman" pitchFamily="18" charset="0"/>
                  </a:rPr>
                  <a:t>m</a:t>
                </a:r>
                <a:r>
                  <a:rPr lang="en-US" sz="4500" dirty="0">
                    <a:effectLst/>
                    <a:latin typeface="Times New Roman" pitchFamily="18" charset="0"/>
                    <a:ea typeface="Calibri"/>
                    <a:cs typeface="Times New Roman" pitchFamily="18" charset="0"/>
                  </a:rPr>
                  <a:t> </a:t>
                </a:r>
                <a:r>
                  <a:rPr lang="kk-KZ" sz="4500" dirty="0">
                    <a:effectLst/>
                    <a:latin typeface="Times New Roman" pitchFamily="18" charset="0"/>
                    <a:ea typeface="Calibri"/>
                    <a:cs typeface="Times New Roman" pitchFamily="18" charset="0"/>
                  </a:rPr>
                  <a:t>класы:</a:t>
                </a:r>
                <a:endParaRPr lang="ru-RU" sz="4500" dirty="0">
                  <a:latin typeface="Times New Roman" pitchFamily="18" charset="0"/>
                  <a:ea typeface="Calibri"/>
                  <a:cs typeface="Times New Roman" pitchFamily="18" charset="0"/>
                </a:endParaRPr>
              </a:p>
              <a:p>
                <a:pPr lvl="0">
                  <a:lnSpc>
                    <a:spcPct val="107000"/>
                  </a:lnSpc>
                  <a:spcBef>
                    <a:spcPts val="0"/>
                  </a:spcBef>
                </a:pPr>
                <a:r>
                  <a:rPr lang="kk-KZ" sz="4500" dirty="0">
                    <a:effectLst/>
                    <a:latin typeface="Times New Roman" pitchFamily="18" charset="0"/>
                    <a:ea typeface="Calibri"/>
                    <a:cs typeface="Times New Roman" pitchFamily="18" charset="0"/>
                  </a:rPr>
                  <a:t>гипс ((CaSO4•2H2O)), ортоклаз (K(AlSi</a:t>
                </a:r>
                <a:r>
                  <a:rPr lang="kk-KZ" sz="4500" baseline="-25000" dirty="0">
                    <a:effectLst/>
                    <a:latin typeface="Times New Roman" pitchFamily="18" charset="0"/>
                    <a:ea typeface="Calibri"/>
                    <a:cs typeface="Times New Roman" pitchFamily="18" charset="0"/>
                  </a:rPr>
                  <a:t>3</a:t>
                </a:r>
                <a:r>
                  <a:rPr lang="kk-KZ" sz="4500" dirty="0">
                    <a:effectLst/>
                    <a:latin typeface="Times New Roman" pitchFamily="18" charset="0"/>
                    <a:ea typeface="Calibri"/>
                    <a:cs typeface="Times New Roman" pitchFamily="18" charset="0"/>
                  </a:rPr>
                  <a:t>O</a:t>
                </a:r>
                <a:r>
                  <a:rPr lang="kk-KZ" sz="4500" baseline="-25000" dirty="0">
                    <a:effectLst/>
                    <a:latin typeface="Times New Roman" pitchFamily="18" charset="0"/>
                    <a:ea typeface="Calibri"/>
                    <a:cs typeface="Times New Roman" pitchFamily="18" charset="0"/>
                  </a:rPr>
                  <a:t>8</a:t>
                </a:r>
                <a:r>
                  <a:rPr lang="kk-KZ" sz="4500" dirty="0">
                    <a:effectLst/>
                    <a:latin typeface="Times New Roman" pitchFamily="18" charset="0"/>
                    <a:ea typeface="Calibri"/>
                    <a:cs typeface="Times New Roman" pitchFamily="18" charset="0"/>
                  </a:rPr>
                  <a:t>)), тальк (Mg</a:t>
                </a:r>
                <a:r>
                  <a:rPr lang="kk-KZ" sz="4500" baseline="-25000" dirty="0">
                    <a:effectLst/>
                    <a:latin typeface="Times New Roman" pitchFamily="18" charset="0"/>
                    <a:ea typeface="Calibri"/>
                    <a:cs typeface="Times New Roman" pitchFamily="18" charset="0"/>
                  </a:rPr>
                  <a:t>3</a:t>
                </a:r>
                <a:r>
                  <a:rPr lang="kk-KZ" sz="4500" dirty="0">
                    <a:effectLst/>
                    <a:latin typeface="Times New Roman" pitchFamily="18" charset="0"/>
                    <a:ea typeface="Calibri"/>
                    <a:cs typeface="Times New Roman" pitchFamily="18" charset="0"/>
                  </a:rPr>
                  <a:t>Si</a:t>
                </a:r>
                <a:r>
                  <a:rPr lang="kk-KZ" sz="4500" baseline="-25000" dirty="0">
                    <a:effectLst/>
                    <a:latin typeface="Times New Roman" pitchFamily="18" charset="0"/>
                    <a:ea typeface="Calibri"/>
                    <a:cs typeface="Times New Roman" pitchFamily="18" charset="0"/>
                  </a:rPr>
                  <a:t>4</a:t>
                </a:r>
                <a:r>
                  <a:rPr lang="kk-KZ" sz="4500" dirty="0">
                    <a:effectLst/>
                    <a:latin typeface="Times New Roman" pitchFamily="18" charset="0"/>
                    <a:ea typeface="Calibri"/>
                    <a:cs typeface="Times New Roman" pitchFamily="18" charset="0"/>
                  </a:rPr>
                  <a:t>O</a:t>
                </a:r>
                <a:r>
                  <a:rPr lang="kk-KZ" sz="4500" baseline="-25000" dirty="0">
                    <a:effectLst/>
                    <a:latin typeface="Times New Roman" pitchFamily="18" charset="0"/>
                    <a:ea typeface="Calibri"/>
                    <a:cs typeface="Times New Roman" pitchFamily="18" charset="0"/>
                  </a:rPr>
                  <a:t>10</a:t>
                </a:r>
                <a:r>
                  <a:rPr lang="kk-KZ" sz="4500" dirty="0">
                    <a:effectLst/>
                    <a:latin typeface="Times New Roman" pitchFamily="18" charset="0"/>
                    <a:ea typeface="Calibri"/>
                    <a:cs typeface="Times New Roman" pitchFamily="18" charset="0"/>
                  </a:rPr>
                  <a:t>(OH)</a:t>
                </a:r>
                <a:r>
                  <a:rPr lang="kk-KZ" sz="4500" baseline="-25000" dirty="0">
                    <a:effectLst/>
                    <a:latin typeface="Times New Roman" pitchFamily="18" charset="0"/>
                    <a:ea typeface="Calibri"/>
                    <a:cs typeface="Times New Roman" pitchFamily="18" charset="0"/>
                  </a:rPr>
                  <a:t>2</a:t>
                </a:r>
                <a:r>
                  <a:rPr lang="kk-KZ" sz="4500" dirty="0">
                    <a:effectLst/>
                    <a:latin typeface="Times New Roman" pitchFamily="18" charset="0"/>
                    <a:ea typeface="Calibri"/>
                    <a:cs typeface="Times New Roman" pitchFamily="18" charset="0"/>
                  </a:rPr>
                  <a:t>), слюдалар (X</a:t>
                </a:r>
                <a:r>
                  <a:rPr lang="kk-KZ" sz="4500" baseline="30000" dirty="0">
                    <a:effectLst/>
                    <a:latin typeface="Times New Roman" pitchFamily="18" charset="0"/>
                    <a:ea typeface="Calibri"/>
                    <a:cs typeface="Times New Roman" pitchFamily="18" charset="0"/>
                  </a:rPr>
                  <a:t>+</a:t>
                </a:r>
                <a:r>
                  <a:rPr lang="kk-KZ" sz="4500" dirty="0">
                    <a:effectLst/>
                    <a:latin typeface="Times New Roman" pitchFamily="18" charset="0"/>
                    <a:ea typeface="Calibri"/>
                    <a:cs typeface="Times New Roman" pitchFamily="18" charset="0"/>
                  </a:rPr>
                  <a:t>Y</a:t>
                </a:r>
                <a:r>
                  <a:rPr lang="kk-KZ" sz="4500" baseline="-25000" dirty="0">
                    <a:effectLst/>
                    <a:latin typeface="Times New Roman" pitchFamily="18" charset="0"/>
                    <a:ea typeface="Calibri"/>
                    <a:cs typeface="Times New Roman" pitchFamily="18" charset="0"/>
                  </a:rPr>
                  <a:t>2</a:t>
                </a:r>
                <a:r>
                  <a:rPr lang="kk-KZ" sz="4500" baseline="30000" dirty="0">
                    <a:effectLst/>
                    <a:latin typeface="Times New Roman" pitchFamily="18" charset="0"/>
                    <a:ea typeface="Calibri"/>
                    <a:cs typeface="Times New Roman" pitchFamily="18" charset="0"/>
                  </a:rPr>
                  <a:t>3+</a:t>
                </a:r>
                <a:r>
                  <a:rPr lang="kk-KZ" sz="4500" dirty="0">
                    <a:effectLst/>
                    <a:latin typeface="Times New Roman" pitchFamily="18" charset="0"/>
                    <a:ea typeface="Calibri"/>
                    <a:cs typeface="Times New Roman" pitchFamily="18" charset="0"/>
                  </a:rPr>
                  <a:t>[Si</a:t>
                </a:r>
                <a:r>
                  <a:rPr lang="kk-KZ" sz="4500" baseline="-25000" dirty="0">
                    <a:effectLst/>
                    <a:latin typeface="Times New Roman" pitchFamily="18" charset="0"/>
                    <a:ea typeface="Calibri"/>
                    <a:cs typeface="Times New Roman" pitchFamily="18" charset="0"/>
                  </a:rPr>
                  <a:t>4</a:t>
                </a:r>
                <a:r>
                  <a:rPr lang="kk-KZ" sz="4500" dirty="0">
                    <a:effectLst/>
                    <a:latin typeface="Times New Roman" pitchFamily="18" charset="0"/>
                    <a:ea typeface="Calibri"/>
                    <a:cs typeface="Times New Roman" pitchFamily="18" charset="0"/>
                  </a:rPr>
                  <a:t>O</a:t>
                </a:r>
                <a:r>
                  <a:rPr lang="kk-KZ" sz="4500" baseline="-25000" dirty="0">
                    <a:effectLst/>
                    <a:latin typeface="Times New Roman" pitchFamily="18" charset="0"/>
                    <a:ea typeface="Calibri"/>
                    <a:cs typeface="Times New Roman" pitchFamily="18" charset="0"/>
                  </a:rPr>
                  <a:t>10</a:t>
                </a:r>
                <a:r>
                  <a:rPr lang="kk-KZ" sz="4500" dirty="0">
                    <a:effectLst/>
                    <a:latin typeface="Times New Roman" pitchFamily="18" charset="0"/>
                    <a:ea typeface="Calibri"/>
                    <a:cs typeface="Times New Roman" pitchFamily="18" charset="0"/>
                  </a:rPr>
                  <a:t>](OH, F)</a:t>
                </a:r>
                <a:r>
                  <a:rPr lang="kk-KZ" sz="4500" baseline="-25000" dirty="0">
                    <a:effectLst/>
                    <a:latin typeface="Times New Roman" pitchFamily="18" charset="0"/>
                    <a:ea typeface="Calibri"/>
                    <a:cs typeface="Times New Roman" pitchFamily="18" charset="0"/>
                  </a:rPr>
                  <a:t>2</a:t>
                </a:r>
                <a:r>
                  <a:rPr lang="kk-KZ" sz="4500" dirty="0">
                    <a:effectLst/>
                    <a:latin typeface="Times New Roman" pitchFamily="18" charset="0"/>
                    <a:ea typeface="Calibri"/>
                    <a:cs typeface="Times New Roman" pitchFamily="18" charset="0"/>
                  </a:rPr>
                  <a:t>, сирек X</a:t>
                </a:r>
                <a:r>
                  <a:rPr lang="kk-KZ" sz="4500" baseline="30000" dirty="0">
                    <a:effectLst/>
                    <a:latin typeface="Times New Roman" pitchFamily="18" charset="0"/>
                    <a:ea typeface="Calibri"/>
                    <a:cs typeface="Times New Roman" pitchFamily="18" charset="0"/>
                  </a:rPr>
                  <a:t>+</a:t>
                </a:r>
                <a:r>
                  <a:rPr lang="kk-KZ" sz="4500" dirty="0">
                    <a:effectLst/>
                    <a:latin typeface="Times New Roman" pitchFamily="18" charset="0"/>
                    <a:ea typeface="Calibri"/>
                    <a:cs typeface="Times New Roman" pitchFamily="18" charset="0"/>
                  </a:rPr>
                  <a:t>Y</a:t>
                </a:r>
                <a:r>
                  <a:rPr lang="kk-KZ" sz="4500" baseline="-25000" dirty="0">
                    <a:effectLst/>
                    <a:latin typeface="Times New Roman" pitchFamily="18" charset="0"/>
                    <a:ea typeface="Calibri"/>
                    <a:cs typeface="Times New Roman" pitchFamily="18" charset="0"/>
                  </a:rPr>
                  <a:t>3</a:t>
                </a:r>
                <a:r>
                  <a:rPr lang="kk-KZ" sz="4500" baseline="30000" dirty="0">
                    <a:effectLst/>
                    <a:latin typeface="Times New Roman" pitchFamily="18" charset="0"/>
                    <a:ea typeface="Calibri"/>
                    <a:cs typeface="Times New Roman" pitchFamily="18" charset="0"/>
                  </a:rPr>
                  <a:t>2+</a:t>
                </a:r>
                <a:r>
                  <a:rPr lang="kk-KZ" sz="4500" dirty="0">
                    <a:effectLst/>
                    <a:latin typeface="Times New Roman" pitchFamily="18" charset="0"/>
                    <a:ea typeface="Calibri"/>
                    <a:cs typeface="Times New Roman" pitchFamily="18" charset="0"/>
                  </a:rPr>
                  <a:t>[AlSi</a:t>
                </a:r>
                <a:r>
                  <a:rPr lang="kk-KZ" sz="4500" baseline="-25000" dirty="0">
                    <a:effectLst/>
                    <a:latin typeface="Times New Roman" pitchFamily="18" charset="0"/>
                    <a:ea typeface="Calibri"/>
                    <a:cs typeface="Times New Roman" pitchFamily="18" charset="0"/>
                  </a:rPr>
                  <a:t>3</a:t>
                </a:r>
                <a:r>
                  <a:rPr lang="kk-KZ" sz="4500" dirty="0">
                    <a:effectLst/>
                    <a:latin typeface="Times New Roman" pitchFamily="18" charset="0"/>
                    <a:ea typeface="Calibri"/>
                    <a:cs typeface="Times New Roman" pitchFamily="18" charset="0"/>
                  </a:rPr>
                  <a:t>O</a:t>
                </a:r>
                <a:r>
                  <a:rPr lang="kk-KZ" sz="4500" baseline="-25000" dirty="0">
                    <a:effectLst/>
                    <a:latin typeface="Times New Roman" pitchFamily="18" charset="0"/>
                    <a:ea typeface="Calibri"/>
                    <a:cs typeface="Times New Roman" pitchFamily="18" charset="0"/>
                  </a:rPr>
                  <a:t>10</a:t>
                </a:r>
                <a:r>
                  <a:rPr lang="kk-KZ" sz="4500" dirty="0">
                    <a:effectLst/>
                    <a:latin typeface="Times New Roman" pitchFamily="18" charset="0"/>
                    <a:ea typeface="Calibri"/>
                    <a:cs typeface="Times New Roman" pitchFamily="18" charset="0"/>
                  </a:rPr>
                  <a:t>](OH, F)</a:t>
                </a:r>
                <a:r>
                  <a:rPr lang="kk-KZ" sz="4500" baseline="-25000" dirty="0">
                    <a:effectLst/>
                    <a:latin typeface="Times New Roman" pitchFamily="18" charset="0"/>
                    <a:ea typeface="Calibri"/>
                    <a:cs typeface="Times New Roman" pitchFamily="18" charset="0"/>
                  </a:rPr>
                  <a:t>2</a:t>
                </a:r>
                <a:r>
                  <a:rPr lang="kk-KZ" sz="4500" dirty="0">
                    <a:effectLst/>
                    <a:latin typeface="Times New Roman" pitchFamily="18" charset="0"/>
                    <a:ea typeface="Calibri"/>
                    <a:cs typeface="Times New Roman" pitchFamily="18" charset="0"/>
                  </a:rPr>
                  <a:t>, мұндағы X — көбіне K, Na, NH</a:t>
                </a:r>
                <a:r>
                  <a:rPr lang="kk-KZ" sz="4500" baseline="-25000" dirty="0">
                    <a:effectLst/>
                    <a:latin typeface="Times New Roman" pitchFamily="18" charset="0"/>
                    <a:ea typeface="Calibri"/>
                    <a:cs typeface="Times New Roman" pitchFamily="18" charset="0"/>
                  </a:rPr>
                  <a:t>4</a:t>
                </a:r>
                <a:r>
                  <a:rPr lang="kk-KZ" sz="4500" dirty="0">
                    <a:effectLst/>
                    <a:latin typeface="Times New Roman" pitchFamily="18" charset="0"/>
                    <a:ea typeface="Calibri"/>
                    <a:cs typeface="Times New Roman" pitchFamily="18" charset="0"/>
                  </a:rPr>
                  <a:t> сирек, Y — әдетте Mg, Fe, Al, сирегірек Ba, Mn, Ca, Ti, Zn, B, V, UO</a:t>
                </a:r>
                <a:r>
                  <a:rPr lang="kk-KZ" sz="4500" baseline="-25000" dirty="0">
                    <a:effectLst/>
                    <a:latin typeface="Times New Roman" pitchFamily="18" charset="0"/>
                    <a:ea typeface="Calibri"/>
                    <a:cs typeface="Times New Roman" pitchFamily="18" charset="0"/>
                  </a:rPr>
                  <a:t>2</a:t>
                </a:r>
                <a:r>
                  <a:rPr lang="kk-KZ" sz="4500" dirty="0">
                    <a:effectLst/>
                    <a:latin typeface="Times New Roman" pitchFamily="18" charset="0"/>
                    <a:ea typeface="Calibri"/>
                    <a:cs typeface="Times New Roman" pitchFamily="18" charset="0"/>
                  </a:rPr>
                  <a:t>), нафталин, антрацен (</a:t>
                </a:r>
                <a:r>
                  <a:rPr lang="ru-RU" sz="4500" dirty="0">
                    <a:effectLst/>
                    <a:latin typeface="Times New Roman" pitchFamily="18" charset="0"/>
                    <a:ea typeface="Calibri"/>
                    <a:cs typeface="Times New Roman" pitchFamily="18" charset="0"/>
                  </a:rPr>
                  <a:t>C</a:t>
                </a:r>
                <a:r>
                  <a:rPr lang="ru-RU" sz="4500" baseline="-25000" dirty="0">
                    <a:effectLst/>
                    <a:latin typeface="Times New Roman" pitchFamily="18" charset="0"/>
                    <a:ea typeface="Calibri"/>
                    <a:cs typeface="Times New Roman" pitchFamily="18" charset="0"/>
                  </a:rPr>
                  <a:t>14</a:t>
                </a:r>
                <a:r>
                  <a:rPr lang="ru-RU" sz="4500" dirty="0">
                    <a:effectLst/>
                    <a:latin typeface="Times New Roman" pitchFamily="18" charset="0"/>
                    <a:ea typeface="Calibri"/>
                    <a:cs typeface="Times New Roman" pitchFamily="18" charset="0"/>
                  </a:rPr>
                  <a:t>H</a:t>
                </a:r>
                <a:r>
                  <a:rPr lang="ru-RU" sz="4500" baseline="-25000" dirty="0">
                    <a:effectLst/>
                    <a:latin typeface="Times New Roman" pitchFamily="18" charset="0"/>
                    <a:ea typeface="Calibri"/>
                    <a:cs typeface="Times New Roman" pitchFamily="18" charset="0"/>
                  </a:rPr>
                  <a:t>10</a:t>
                </a:r>
                <a:r>
                  <a:rPr lang="kk-KZ" sz="4500" dirty="0">
                    <a:effectLst/>
                    <a:latin typeface="Times New Roman" pitchFamily="18" charset="0"/>
                    <a:ea typeface="Calibri"/>
                    <a:cs typeface="Times New Roman" pitchFamily="18" charset="0"/>
                  </a:rPr>
                  <a:t>), бура (</a:t>
                </a:r>
                <a:r>
                  <a:rPr lang="ru-RU" sz="4500" dirty="0" err="1">
                    <a:effectLst/>
                    <a:latin typeface="Times New Roman" pitchFamily="18" charset="0"/>
                    <a:ea typeface="Calibri"/>
                    <a:cs typeface="Times New Roman" pitchFamily="18" charset="0"/>
                  </a:rPr>
                  <a:t>Na₂B₄O</a:t>
                </a:r>
                <a:r>
                  <a:rPr lang="ru-RU" sz="4500" dirty="0">
                    <a:effectLst/>
                    <a:latin typeface="Times New Roman" pitchFamily="18" charset="0"/>
                    <a:ea typeface="Calibri"/>
                    <a:cs typeface="Times New Roman" pitchFamily="18" charset="0"/>
                  </a:rPr>
                  <a:t>₇·10H₂O</a:t>
                </a:r>
                <a:r>
                  <a:rPr lang="kk-KZ" sz="4500" dirty="0">
                    <a:effectLst/>
                    <a:latin typeface="Times New Roman" pitchFamily="18" charset="0"/>
                    <a:ea typeface="Calibri"/>
                    <a:cs typeface="Times New Roman" pitchFamily="18" charset="0"/>
                  </a:rPr>
                  <a:t>);</a:t>
                </a:r>
                <a:endParaRPr lang="ru-RU" sz="4500" dirty="0">
                  <a:latin typeface="Times New Roman" pitchFamily="18" charset="0"/>
                  <a:ea typeface="Calibri"/>
                  <a:cs typeface="Times New Roman" pitchFamily="18" charset="0"/>
                </a:endParaRPr>
              </a:p>
              <a:p>
                <a:pPr marL="0" indent="0">
                  <a:lnSpc>
                    <a:spcPct val="107000"/>
                  </a:lnSpc>
                  <a:spcBef>
                    <a:spcPts val="0"/>
                  </a:spcBef>
                  <a:buNone/>
                </a:pPr>
                <a:r>
                  <a:rPr lang="kk-KZ" sz="4500" b="1" dirty="0" smtClean="0">
                    <a:effectLst/>
                    <a:latin typeface="Times New Roman" pitchFamily="18" charset="0"/>
                    <a:ea typeface="Calibri"/>
                    <a:cs typeface="Times New Roman" pitchFamily="18" charset="0"/>
                  </a:rPr>
                  <a:t>      2 </a:t>
                </a:r>
                <a:r>
                  <a:rPr lang="kk-KZ" sz="4500" b="1" dirty="0">
                    <a:effectLst/>
                    <a:latin typeface="Times New Roman" pitchFamily="18" charset="0"/>
                    <a:ea typeface="Calibri"/>
                    <a:cs typeface="Times New Roman" pitchFamily="18" charset="0"/>
                  </a:rPr>
                  <a:t>класы</a:t>
                </a:r>
                <a:r>
                  <a:rPr lang="kk-KZ" sz="4500" dirty="0">
                    <a:effectLst/>
                    <a:latin typeface="Times New Roman" pitchFamily="18" charset="0"/>
                    <a:ea typeface="Calibri"/>
                    <a:cs typeface="Times New Roman" pitchFamily="18" charset="0"/>
                  </a:rPr>
                  <a:t>:</a:t>
                </a:r>
                <a:endParaRPr lang="ru-RU" sz="4500" dirty="0">
                  <a:latin typeface="Times New Roman" pitchFamily="18" charset="0"/>
                  <a:ea typeface="Calibri"/>
                  <a:cs typeface="Times New Roman" pitchFamily="18" charset="0"/>
                </a:endParaRPr>
              </a:p>
              <a:p>
                <a:pPr lvl="0" algn="just">
                  <a:lnSpc>
                    <a:spcPct val="107000"/>
                  </a:lnSpc>
                  <a:spcBef>
                    <a:spcPts val="0"/>
                  </a:spcBef>
                </a:pPr>
                <a:r>
                  <a:rPr lang="kk-KZ" sz="4500" dirty="0">
                    <a:effectLst/>
                    <a:latin typeface="Times New Roman" pitchFamily="18" charset="0"/>
                    <a:ea typeface="Calibri"/>
                    <a:cs typeface="Times New Roman" pitchFamily="18" charset="0"/>
                  </a:rPr>
                  <a:t>сегнет тұзы; сегнетоэлектриктер: триглицинсульфат (ТГС) (NH</a:t>
                </a:r>
                <a:r>
                  <a:rPr lang="kk-KZ" sz="4500" baseline="-25000" dirty="0">
                    <a:effectLst/>
                    <a:latin typeface="Times New Roman" pitchFamily="18" charset="0"/>
                    <a:ea typeface="Calibri"/>
                    <a:cs typeface="Times New Roman" pitchFamily="18" charset="0"/>
                  </a:rPr>
                  <a:t>2</a:t>
                </a:r>
                <a:r>
                  <a:rPr lang="kk-KZ" sz="4500" dirty="0">
                    <a:effectLst/>
                    <a:latin typeface="Times New Roman" pitchFamily="18" charset="0"/>
                    <a:ea typeface="Calibri"/>
                    <a:cs typeface="Times New Roman" pitchFamily="18" charset="0"/>
                  </a:rPr>
                  <a:t>CH</a:t>
                </a:r>
                <a:r>
                  <a:rPr lang="kk-KZ" sz="4500" baseline="-25000" dirty="0">
                    <a:effectLst/>
                    <a:latin typeface="Times New Roman" pitchFamily="18" charset="0"/>
                    <a:ea typeface="Calibri"/>
                    <a:cs typeface="Times New Roman" pitchFamily="18" charset="0"/>
                  </a:rPr>
                  <a:t>2</a:t>
                </a:r>
                <a:r>
                  <a:rPr lang="kk-KZ" sz="4500" dirty="0">
                    <a:effectLst/>
                    <a:latin typeface="Times New Roman" pitchFamily="18" charset="0"/>
                    <a:ea typeface="Calibri"/>
                    <a:cs typeface="Times New Roman" pitchFamily="18" charset="0"/>
                  </a:rPr>
                  <a:t>COOH</a:t>
                </a:r>
                <a:r>
                  <a:rPr lang="kk-KZ" sz="4500" baseline="-25000" dirty="0">
                    <a:effectLst/>
                    <a:latin typeface="Times New Roman" pitchFamily="18" charset="0"/>
                    <a:ea typeface="Calibri"/>
                    <a:cs typeface="Times New Roman" pitchFamily="18" charset="0"/>
                  </a:rPr>
                  <a:t>3</a:t>
                </a:r>
                <a:r>
                  <a:rPr lang="kk-KZ" sz="4500" dirty="0">
                    <a:effectLst/>
                    <a:latin typeface="Times New Roman" pitchFamily="18" charset="0"/>
                    <a:ea typeface="Calibri"/>
                    <a:cs typeface="Times New Roman" pitchFamily="18" charset="0"/>
                  </a:rPr>
                  <a:t>)</a:t>
                </a:r>
                <a:r>
                  <a:rPr lang="kk-KZ" sz="4500" baseline="-25000" dirty="0">
                    <a:effectLst/>
                    <a:latin typeface="Times New Roman" pitchFamily="18" charset="0"/>
                    <a:ea typeface="Calibri"/>
                    <a:cs typeface="Times New Roman" pitchFamily="18" charset="0"/>
                  </a:rPr>
                  <a:t>3</a:t>
                </a:r>
                <a:r>
                  <a:rPr lang="kk-KZ" sz="4500" dirty="0">
                    <a:effectLst/>
                    <a:latin typeface="Times New Roman" pitchFamily="18" charset="0"/>
                    <a:ea typeface="Calibri"/>
                    <a:cs typeface="Times New Roman" pitchFamily="18" charset="0"/>
                  </a:rPr>
                  <a:t>×3H</a:t>
                </a:r>
                <a:r>
                  <a:rPr lang="kk-KZ" sz="4500" baseline="-25000" dirty="0">
                    <a:effectLst/>
                    <a:latin typeface="Times New Roman" pitchFamily="18" charset="0"/>
                    <a:ea typeface="Calibri"/>
                    <a:cs typeface="Times New Roman" pitchFamily="18" charset="0"/>
                  </a:rPr>
                  <a:t>2</a:t>
                </a:r>
                <a:r>
                  <a:rPr lang="kk-KZ" sz="4500" dirty="0">
                    <a:effectLst/>
                    <a:latin typeface="Times New Roman" pitchFamily="18" charset="0"/>
                    <a:ea typeface="Calibri"/>
                    <a:cs typeface="Times New Roman" pitchFamily="18" charset="0"/>
                  </a:rPr>
                  <a:t>SO</a:t>
                </a:r>
                <a:r>
                  <a:rPr lang="kk-KZ" sz="4500" baseline="-25000" dirty="0">
                    <a:effectLst/>
                    <a:latin typeface="Times New Roman" pitchFamily="18" charset="0"/>
                    <a:ea typeface="Calibri"/>
                    <a:cs typeface="Times New Roman" pitchFamily="18" charset="0"/>
                  </a:rPr>
                  <a:t>4</a:t>
                </a:r>
                <a:r>
                  <a:rPr lang="kk-KZ" sz="4500" dirty="0">
                    <a:effectLst/>
                    <a:latin typeface="Times New Roman" pitchFamily="18" charset="0"/>
                    <a:ea typeface="Calibri"/>
                    <a:cs typeface="Times New Roman" pitchFamily="18" charset="0"/>
                  </a:rPr>
                  <a:t>, триглицинселенат (ТГСел) (NH</a:t>
                </a:r>
                <a:r>
                  <a:rPr lang="kk-KZ" sz="4500" baseline="-25000" dirty="0">
                    <a:effectLst/>
                    <a:latin typeface="Times New Roman" pitchFamily="18" charset="0"/>
                    <a:ea typeface="Calibri"/>
                    <a:cs typeface="Times New Roman" pitchFamily="18" charset="0"/>
                  </a:rPr>
                  <a:t>2</a:t>
                </a:r>
                <a:r>
                  <a:rPr lang="kk-KZ" sz="4500" dirty="0">
                    <a:effectLst/>
                    <a:latin typeface="Times New Roman" pitchFamily="18" charset="0"/>
                    <a:ea typeface="Calibri"/>
                    <a:cs typeface="Times New Roman" pitchFamily="18" charset="0"/>
                  </a:rPr>
                  <a:t>CH</a:t>
                </a:r>
                <a:r>
                  <a:rPr lang="kk-KZ" sz="4500" baseline="-25000" dirty="0">
                    <a:effectLst/>
                    <a:latin typeface="Times New Roman" pitchFamily="18" charset="0"/>
                    <a:ea typeface="Calibri"/>
                    <a:cs typeface="Times New Roman" pitchFamily="18" charset="0"/>
                  </a:rPr>
                  <a:t>2</a:t>
                </a:r>
                <a:r>
                  <a:rPr lang="kk-KZ" sz="4500" dirty="0">
                    <a:effectLst/>
                    <a:latin typeface="Times New Roman" pitchFamily="18" charset="0"/>
                    <a:ea typeface="Calibri"/>
                    <a:cs typeface="Times New Roman" pitchFamily="18" charset="0"/>
                  </a:rPr>
                  <a:t>COOH)</a:t>
                </a:r>
                <a:r>
                  <a:rPr lang="kk-KZ" sz="4500" baseline="-25000" dirty="0">
                    <a:effectLst/>
                    <a:latin typeface="Times New Roman" pitchFamily="18" charset="0"/>
                    <a:ea typeface="Calibri"/>
                    <a:cs typeface="Times New Roman" pitchFamily="18" charset="0"/>
                  </a:rPr>
                  <a:t>3</a:t>
                </a:r>
                <a:r>
                  <a:rPr lang="kk-KZ" sz="4500" dirty="0">
                    <a:effectLst/>
                    <a:latin typeface="Times New Roman" pitchFamily="18" charset="0"/>
                    <a:ea typeface="Calibri"/>
                    <a:cs typeface="Times New Roman" pitchFamily="18" charset="0"/>
                  </a:rPr>
                  <a:t>H</a:t>
                </a:r>
                <a:r>
                  <a:rPr lang="kk-KZ" sz="4500" baseline="-25000" dirty="0">
                    <a:effectLst/>
                    <a:latin typeface="Times New Roman" pitchFamily="18" charset="0"/>
                    <a:ea typeface="Calibri"/>
                    <a:cs typeface="Times New Roman" pitchFamily="18" charset="0"/>
                  </a:rPr>
                  <a:t>2</a:t>
                </a:r>
                <a:r>
                  <a:rPr lang="kk-KZ" sz="4500" dirty="0">
                    <a:effectLst/>
                    <a:latin typeface="Times New Roman" pitchFamily="18" charset="0"/>
                    <a:ea typeface="Calibri"/>
                    <a:cs typeface="Times New Roman" pitchFamily="18" charset="0"/>
                  </a:rPr>
                  <a:t>SeO</a:t>
                </a:r>
                <a:r>
                  <a:rPr lang="kk-KZ" sz="4500" baseline="-25000" dirty="0">
                    <a:effectLst/>
                    <a:latin typeface="Times New Roman" pitchFamily="18" charset="0"/>
                    <a:ea typeface="Calibri"/>
                    <a:cs typeface="Times New Roman" pitchFamily="18" charset="0"/>
                  </a:rPr>
                  <a:t>4 </a:t>
                </a:r>
                <a:r>
                  <a:rPr lang="kk-KZ" sz="4500" dirty="0">
                    <a:effectLst/>
                    <a:latin typeface="Times New Roman" pitchFamily="18" charset="0"/>
                    <a:ea typeface="Calibri"/>
                    <a:cs typeface="Times New Roman" pitchFamily="18" charset="0"/>
                  </a:rPr>
                  <a:t>және осыған изоморфты кристалдар; </a:t>
                </a:r>
                <a:endParaRPr lang="ru-RU" sz="4500" dirty="0">
                  <a:latin typeface="Times New Roman" pitchFamily="18" charset="0"/>
                  <a:ea typeface="Calibri"/>
                  <a:cs typeface="Times New Roman" pitchFamily="18" charset="0"/>
                </a:endParaRPr>
              </a:p>
              <a:p>
                <a:pPr lvl="0" algn="just">
                  <a:lnSpc>
                    <a:spcPct val="107000"/>
                  </a:lnSpc>
                  <a:spcBef>
                    <a:spcPts val="0"/>
                  </a:spcBef>
                </a:pPr>
                <a:r>
                  <a:rPr lang="kk-KZ" sz="4500" dirty="0">
                    <a:effectLst/>
                    <a:latin typeface="Times New Roman" pitchFamily="18" charset="0"/>
                    <a:ea typeface="Calibri"/>
                    <a:cs typeface="Times New Roman" pitchFamily="18" charset="0"/>
                  </a:rPr>
                  <a:t>шарап қышқылы, қант, литий сульфаты, этилендиаминтартрат (ЭДТ), аскорбин қышқылы;</a:t>
                </a:r>
                <a:endParaRPr lang="ru-RU" sz="4500" dirty="0">
                  <a:latin typeface="Times New Roman" pitchFamily="18" charset="0"/>
                  <a:ea typeface="Calibri"/>
                  <a:cs typeface="Times New Roman" pitchFamily="18" charset="0"/>
                </a:endParaRPr>
              </a:p>
              <a:p>
                <a:pPr marL="0" indent="0" algn="just">
                  <a:lnSpc>
                    <a:spcPct val="107000"/>
                  </a:lnSpc>
                  <a:spcBef>
                    <a:spcPts val="0"/>
                  </a:spcBef>
                  <a:buNone/>
                </a:pPr>
                <a14:m>
                  <m:oMath xmlns:m="http://schemas.openxmlformats.org/officeDocument/2006/math">
                    <m:acc>
                      <m:accPr>
                        <m:chr m:val="̅"/>
                        <m:ctrlPr>
                          <a:rPr lang="ru-RU" sz="4500" b="1" i="1">
                            <a:effectLst/>
                            <a:latin typeface="Cambria Math"/>
                            <a:ea typeface="Calibri"/>
                            <a:cs typeface="Times New Roman"/>
                          </a:rPr>
                        </m:ctrlPr>
                      </m:accPr>
                      <m:e>
                        <m:r>
                          <a:rPr lang="kk-KZ" sz="4500" b="1" i="1" smtClean="0">
                            <a:effectLst/>
                            <a:latin typeface="Cambria Math"/>
                            <a:ea typeface="Calibri"/>
                            <a:cs typeface="Times New Roman"/>
                          </a:rPr>
                          <m:t>𝟏</m:t>
                        </m:r>
                      </m:e>
                    </m:acc>
                  </m:oMath>
                </a14:m>
                <a:r>
                  <a:rPr lang="kk-KZ" sz="4500" dirty="0">
                    <a:effectLst/>
                    <a:latin typeface="Times New Roman" pitchFamily="18" charset="0"/>
                    <a:ea typeface="Calibri"/>
                    <a:cs typeface="Times New Roman" pitchFamily="18" charset="0"/>
                  </a:rPr>
                  <a:t> </a:t>
                </a:r>
                <a:r>
                  <a:rPr lang="kk-KZ" sz="4500" dirty="0" smtClean="0">
                    <a:effectLst/>
                    <a:latin typeface="Times New Roman" pitchFamily="18" charset="0"/>
                    <a:ea typeface="Calibri"/>
                    <a:cs typeface="Times New Roman" pitchFamily="18" charset="0"/>
                  </a:rPr>
                  <a:t>   класы</a:t>
                </a:r>
                <a:r>
                  <a:rPr lang="kk-KZ" sz="4500" dirty="0">
                    <a:effectLst/>
                    <a:latin typeface="Times New Roman" pitchFamily="18" charset="0"/>
                    <a:ea typeface="Calibri"/>
                    <a:cs typeface="Times New Roman" pitchFamily="18" charset="0"/>
                  </a:rPr>
                  <a:t>:</a:t>
                </a:r>
                <a:endParaRPr lang="ru-RU" sz="4500" dirty="0">
                  <a:latin typeface="Times New Roman" pitchFamily="18" charset="0"/>
                  <a:ea typeface="Calibri"/>
                  <a:cs typeface="Times New Roman" pitchFamily="18" charset="0"/>
                </a:endParaRPr>
              </a:p>
              <a:p>
                <a:pPr lvl="0" algn="just">
                  <a:lnSpc>
                    <a:spcPct val="107000"/>
                  </a:lnSpc>
                  <a:spcBef>
                    <a:spcPts val="0"/>
                  </a:spcBef>
                </a:pPr>
                <a:r>
                  <a:rPr lang="kk-KZ" sz="4500" dirty="0">
                    <a:effectLst/>
                    <a:latin typeface="Times New Roman" pitchFamily="18" charset="0"/>
                    <a:ea typeface="Calibri"/>
                    <a:cs typeface="Times New Roman" pitchFamily="18" charset="0"/>
                  </a:rPr>
                  <a:t>мыс купоросы (CuSO</a:t>
                </a:r>
                <a:r>
                  <a:rPr lang="kk-KZ" sz="4500" baseline="-25000" dirty="0">
                    <a:effectLst/>
                    <a:latin typeface="Times New Roman" pitchFamily="18" charset="0"/>
                    <a:ea typeface="Calibri"/>
                    <a:cs typeface="Times New Roman" pitchFamily="18" charset="0"/>
                  </a:rPr>
                  <a:t>4</a:t>
                </a:r>
                <a:r>
                  <a:rPr lang="kk-KZ" sz="4500" dirty="0">
                    <a:effectLst/>
                    <a:latin typeface="Times New Roman" pitchFamily="18" charset="0"/>
                    <a:ea typeface="Calibri"/>
                    <a:cs typeface="Times New Roman" pitchFamily="18" charset="0"/>
                  </a:rPr>
                  <a:t>), плагиоклаздар ((Ca, Na)(Al, Si) AlSi</a:t>
                </a:r>
                <a:r>
                  <a:rPr lang="kk-KZ" sz="4500" baseline="-25000" dirty="0">
                    <a:effectLst/>
                    <a:latin typeface="Times New Roman" pitchFamily="18" charset="0"/>
                    <a:ea typeface="Calibri"/>
                    <a:cs typeface="Times New Roman" pitchFamily="18" charset="0"/>
                  </a:rPr>
                  <a:t>2</a:t>
                </a:r>
                <a:r>
                  <a:rPr lang="kk-KZ" sz="4500" dirty="0">
                    <a:effectLst/>
                    <a:latin typeface="Times New Roman" pitchFamily="18" charset="0"/>
                    <a:ea typeface="Calibri"/>
                    <a:cs typeface="Times New Roman" pitchFamily="18" charset="0"/>
                  </a:rPr>
                  <a:t>O</a:t>
                </a:r>
                <a:r>
                  <a:rPr lang="kk-KZ" sz="4500" baseline="-25000" dirty="0">
                    <a:effectLst/>
                    <a:latin typeface="Times New Roman" pitchFamily="18" charset="0"/>
                    <a:ea typeface="Calibri"/>
                    <a:cs typeface="Times New Roman" pitchFamily="18" charset="0"/>
                  </a:rPr>
                  <a:t>8</a:t>
                </a:r>
                <a:r>
                  <a:rPr lang="kk-KZ" sz="4500" dirty="0">
                    <a:effectLst/>
                    <a:latin typeface="Times New Roman" pitchFamily="18" charset="0"/>
                    <a:ea typeface="Calibri"/>
                    <a:cs typeface="Times New Roman" pitchFamily="18" charset="0"/>
                  </a:rPr>
                  <a:t>), кианит (Al</a:t>
                </a:r>
                <a:r>
                  <a:rPr lang="kk-KZ" sz="4500" baseline="-25000" dirty="0">
                    <a:effectLst/>
                    <a:latin typeface="Times New Roman" pitchFamily="18" charset="0"/>
                    <a:ea typeface="Calibri"/>
                    <a:cs typeface="Times New Roman" pitchFamily="18" charset="0"/>
                  </a:rPr>
                  <a:t>2</a:t>
                </a:r>
                <a:r>
                  <a:rPr lang="kk-KZ" sz="4500" dirty="0">
                    <a:effectLst/>
                    <a:latin typeface="Times New Roman" pitchFamily="18" charset="0"/>
                    <a:ea typeface="Calibri"/>
                    <a:cs typeface="Times New Roman" pitchFamily="18" charset="0"/>
                  </a:rPr>
                  <a:t>O(SiO</a:t>
                </a:r>
                <a:r>
                  <a:rPr lang="kk-KZ" sz="4500" baseline="-25000" dirty="0">
                    <a:effectLst/>
                    <a:latin typeface="Times New Roman" pitchFamily="18" charset="0"/>
                    <a:ea typeface="Calibri"/>
                    <a:cs typeface="Times New Roman" pitchFamily="18" charset="0"/>
                  </a:rPr>
                  <a:t>4</a:t>
                </a:r>
                <a:r>
                  <a:rPr lang="kk-KZ" sz="4500" dirty="0">
                    <a:effectLst/>
                    <a:latin typeface="Times New Roman" pitchFamily="18" charset="0"/>
                    <a:ea typeface="Calibri"/>
                    <a:cs typeface="Times New Roman" pitchFamily="18" charset="0"/>
                  </a:rPr>
                  <a:t>)).</a:t>
                </a:r>
                <a:endParaRPr lang="ru-RU" sz="4500" dirty="0">
                  <a:latin typeface="Times New Roman" pitchFamily="18" charset="0"/>
                  <a:ea typeface="Calibri"/>
                  <a:cs typeface="Times New Roman" pitchFamily="18" charset="0"/>
                </a:endParaRPr>
              </a:p>
              <a:p>
                <a:endParaRPr lang="ru-RU"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0" y="17714"/>
                <a:ext cx="9144000" cy="6795662"/>
              </a:xfrm>
              <a:blipFill rotWithShape="1">
                <a:blip r:embed="rId2"/>
                <a:stretch>
                  <a:fillRect l="-600" t="-1166" r="-1000"/>
                </a:stretch>
              </a:blipFill>
            </p:spPr>
            <p:txBody>
              <a:bodyPr/>
              <a:lstStyle/>
              <a:p>
                <a:r>
                  <a:rPr lang="ru-RU">
                    <a:noFill/>
                  </a:rPr>
                  <a:t> </a:t>
                </a:r>
              </a:p>
            </p:txBody>
          </p:sp>
        </mc:Fallback>
      </mc:AlternateContent>
    </p:spTree>
    <p:extLst>
      <p:ext uri="{BB962C8B-B14F-4D97-AF65-F5344CB8AC3E}">
        <p14:creationId xmlns:p14="http://schemas.microsoft.com/office/powerpoint/2010/main" val="24238107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3200" b="1" dirty="0" smtClean="0">
                <a:latin typeface="Times New Roman" pitchFamily="18" charset="0"/>
                <a:cs typeface="Times New Roman" pitchFamily="18" charset="0"/>
              </a:rPr>
              <a:t>Есеп</a:t>
            </a:r>
            <a:endParaRPr lang="ru-RU" sz="3200" b="1" dirty="0">
              <a:latin typeface="Times New Roman" pitchFamily="18" charset="0"/>
              <a:cs typeface="Times New Roman" pitchFamily="18" charset="0"/>
            </a:endParaRP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1800" y="1268760"/>
            <a:ext cx="1512168" cy="314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827584" y="4777327"/>
            <a:ext cx="7776864" cy="923330"/>
          </a:xfrm>
          <a:prstGeom prst="rect">
            <a:avLst/>
          </a:prstGeom>
        </p:spPr>
        <p:txBody>
          <a:bodyPr wrap="square">
            <a:spAutoFit/>
          </a:bodyPr>
          <a:lstStyle/>
          <a:p>
            <a:pPr algn="just"/>
            <a:r>
              <a:rPr lang="kk-KZ" dirty="0" smtClean="0">
                <a:latin typeface="Times New Roman"/>
                <a:ea typeface="Times New Roman"/>
              </a:rPr>
              <a:t>Тригональды дипирамиданың симметрия элементтерін тауып, </a:t>
            </a:r>
          </a:p>
          <a:p>
            <a:pPr algn="just"/>
            <a:r>
              <a:rPr lang="kk-KZ" dirty="0" smtClean="0">
                <a:latin typeface="Times New Roman"/>
                <a:ea typeface="Times New Roman"/>
              </a:rPr>
              <a:t>симметрия формуласын жазыңыздыр,  қай симметрия</a:t>
            </a:r>
          </a:p>
          <a:p>
            <a:pPr algn="just"/>
            <a:r>
              <a:rPr lang="kk-KZ" dirty="0" smtClean="0">
                <a:latin typeface="Times New Roman"/>
                <a:ea typeface="Times New Roman"/>
              </a:rPr>
              <a:t> класына жататынын  анықтаңыздар.</a:t>
            </a:r>
            <a:endParaRPr lang="ru-RU" dirty="0"/>
          </a:p>
        </p:txBody>
      </p:sp>
    </p:spTree>
    <p:extLst>
      <p:ext uri="{BB962C8B-B14F-4D97-AF65-F5344CB8AC3E}">
        <p14:creationId xmlns:p14="http://schemas.microsoft.com/office/powerpoint/2010/main" val="22334593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348880"/>
            <a:ext cx="8229600" cy="1143000"/>
          </a:xfrm>
        </p:spPr>
        <p:txBody>
          <a:bodyPr>
            <a:normAutofit/>
          </a:bodyPr>
          <a:lstStyle/>
          <a:p>
            <a:r>
              <a:rPr lang="kk-KZ" sz="3600" b="1" dirty="0">
                <a:latin typeface="Times New Roman"/>
                <a:ea typeface="Calibri"/>
              </a:rPr>
              <a:t>КРИСТАЛДАР ФОРМАСЫ</a:t>
            </a:r>
            <a:endParaRPr lang="ru-RU" sz="3600" dirty="0"/>
          </a:p>
        </p:txBody>
      </p:sp>
    </p:spTree>
    <p:extLst>
      <p:ext uri="{BB962C8B-B14F-4D97-AF65-F5344CB8AC3E}">
        <p14:creationId xmlns:p14="http://schemas.microsoft.com/office/powerpoint/2010/main" val="42538982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16632"/>
            <a:ext cx="8712968" cy="6552728"/>
          </a:xfrm>
        </p:spPr>
        <p:txBody>
          <a:bodyPr>
            <a:normAutofit/>
          </a:bodyPr>
          <a:lstStyle/>
          <a:p>
            <a:pPr indent="0" algn="just">
              <a:spcAft>
                <a:spcPts val="0"/>
              </a:spcAft>
              <a:buNone/>
            </a:pPr>
            <a:r>
              <a:rPr lang="kk-KZ" sz="2400" dirty="0">
                <a:latin typeface="Times New Roman"/>
                <a:ea typeface="Calibri"/>
              </a:rPr>
              <a:t>Кристалдың қарапайым </a:t>
            </a:r>
            <a:r>
              <a:rPr lang="kk-KZ" sz="2400" dirty="0" smtClean="0">
                <a:latin typeface="Times New Roman"/>
                <a:ea typeface="Calibri"/>
              </a:rPr>
              <a:t>формасы деп берілген </a:t>
            </a:r>
            <a:r>
              <a:rPr lang="kk-KZ" sz="2400" dirty="0">
                <a:latin typeface="Times New Roman"/>
                <a:ea typeface="Calibri"/>
              </a:rPr>
              <a:t>кристалл симметриясының нүктелік тобына </a:t>
            </a:r>
            <a:r>
              <a:rPr lang="kk-KZ" sz="2400" dirty="0" smtClean="0">
                <a:latin typeface="Times New Roman"/>
                <a:ea typeface="Calibri"/>
              </a:rPr>
              <a:t>сәйкес </a:t>
            </a:r>
            <a:r>
              <a:rPr lang="kk-KZ" sz="2400" dirty="0">
                <a:latin typeface="Times New Roman"/>
                <a:ea typeface="Calibri"/>
              </a:rPr>
              <a:t>симметрияны түрлендіру арқылы бір </a:t>
            </a:r>
            <a:r>
              <a:rPr lang="kk-KZ" sz="2400" i="1" dirty="0" smtClean="0">
                <a:latin typeface="Times New Roman"/>
                <a:ea typeface="Calibri"/>
              </a:rPr>
              <a:t>жақтан</a:t>
            </a:r>
            <a:r>
              <a:rPr lang="kk-KZ" sz="2400" dirty="0" smtClean="0">
                <a:latin typeface="Times New Roman"/>
                <a:ea typeface="Calibri"/>
              </a:rPr>
              <a:t> </a:t>
            </a:r>
            <a:r>
              <a:rPr lang="kk-KZ" sz="2400" dirty="0">
                <a:latin typeface="Times New Roman"/>
                <a:ea typeface="Calibri"/>
              </a:rPr>
              <a:t>барлық </a:t>
            </a:r>
            <a:r>
              <a:rPr lang="kk-KZ" sz="2400" i="1" dirty="0" smtClean="0">
                <a:latin typeface="Times New Roman"/>
                <a:ea typeface="Calibri"/>
              </a:rPr>
              <a:t>жақтары</a:t>
            </a:r>
            <a:r>
              <a:rPr lang="kk-KZ" sz="2400" dirty="0" smtClean="0">
                <a:latin typeface="Times New Roman"/>
                <a:ea typeface="Calibri"/>
              </a:rPr>
              <a:t> алынатын </a:t>
            </a:r>
            <a:r>
              <a:rPr lang="kk-KZ" sz="2400" i="1" dirty="0" smtClean="0">
                <a:latin typeface="Times New Roman"/>
                <a:ea typeface="Calibri"/>
              </a:rPr>
              <a:t>көпжақты</a:t>
            </a:r>
            <a:r>
              <a:rPr lang="kk-KZ" sz="2400" dirty="0" smtClean="0">
                <a:latin typeface="Times New Roman"/>
                <a:ea typeface="Calibri"/>
              </a:rPr>
              <a:t> айтады. </a:t>
            </a:r>
            <a:r>
              <a:rPr lang="kk-KZ" sz="2400" dirty="0">
                <a:latin typeface="Times New Roman"/>
                <a:ea typeface="Calibri"/>
              </a:rPr>
              <a:t>Кристалдың қарапайым </a:t>
            </a:r>
            <a:r>
              <a:rPr lang="kk-KZ" sz="2400" dirty="0" smtClean="0">
                <a:latin typeface="Times New Roman"/>
                <a:ea typeface="Calibri"/>
              </a:rPr>
              <a:t>формасының </a:t>
            </a:r>
            <a:r>
              <a:rPr lang="kk-KZ" sz="2400" dirty="0">
                <a:latin typeface="Times New Roman"/>
                <a:ea typeface="Calibri"/>
              </a:rPr>
              <a:t>барлық жақтары үшін өсу жылдамдығы бірдей, барлық </a:t>
            </a:r>
            <a:r>
              <a:rPr lang="kk-KZ" sz="2400" i="1" dirty="0">
                <a:latin typeface="Times New Roman"/>
                <a:ea typeface="Calibri"/>
              </a:rPr>
              <a:t>жақтар</a:t>
            </a:r>
            <a:r>
              <a:rPr lang="kk-KZ" sz="2400" dirty="0">
                <a:latin typeface="Times New Roman"/>
                <a:ea typeface="Calibri"/>
              </a:rPr>
              <a:t> кристаллографиялық тең. </a:t>
            </a:r>
            <a:endParaRPr lang="kk-KZ" sz="2400" dirty="0" smtClean="0">
              <a:latin typeface="Times New Roman"/>
              <a:ea typeface="Calibri"/>
            </a:endParaRPr>
          </a:p>
          <a:p>
            <a:pPr indent="0" algn="just">
              <a:spcAft>
                <a:spcPts val="0"/>
              </a:spcAft>
              <a:buNone/>
            </a:pPr>
            <a:r>
              <a:rPr lang="ru-RU" sz="2400" dirty="0" err="1">
                <a:latin typeface="Times New Roman"/>
                <a:ea typeface="Arial"/>
              </a:rPr>
              <a:t>Бір</a:t>
            </a:r>
            <a:r>
              <a:rPr lang="ru-RU" sz="2400" dirty="0">
                <a:latin typeface="Times New Roman"/>
                <a:ea typeface="Arial"/>
              </a:rPr>
              <a:t> </a:t>
            </a:r>
            <a:r>
              <a:rPr lang="ru-RU" sz="2400" dirty="0" err="1">
                <a:latin typeface="Times New Roman"/>
                <a:ea typeface="Arial"/>
              </a:rPr>
              <a:t>қарапайым</a:t>
            </a:r>
            <a:r>
              <a:rPr lang="ru-RU" sz="2400" dirty="0">
                <a:latin typeface="Times New Roman"/>
                <a:ea typeface="Arial"/>
              </a:rPr>
              <a:t> </a:t>
            </a:r>
            <a:r>
              <a:rPr lang="ru-RU" sz="2400" dirty="0" err="1">
                <a:latin typeface="Times New Roman"/>
                <a:ea typeface="Arial"/>
              </a:rPr>
              <a:t>формаға</a:t>
            </a:r>
            <a:r>
              <a:rPr lang="ru-RU" sz="2400" dirty="0">
                <a:latin typeface="Times New Roman"/>
                <a:ea typeface="Arial"/>
              </a:rPr>
              <a:t> </a:t>
            </a:r>
            <a:r>
              <a:rPr lang="ru-RU" sz="2400" dirty="0" err="1">
                <a:latin typeface="Times New Roman"/>
                <a:ea typeface="Arial"/>
              </a:rPr>
              <a:t>жататын</a:t>
            </a:r>
            <a:r>
              <a:rPr lang="ru-RU" sz="2400" dirty="0">
                <a:latin typeface="Times New Roman"/>
                <a:ea typeface="Arial"/>
              </a:rPr>
              <a:t> </a:t>
            </a:r>
            <a:r>
              <a:rPr lang="ru-RU" sz="2400" dirty="0" err="1" smtClean="0">
                <a:latin typeface="Times New Roman"/>
                <a:ea typeface="Arial"/>
              </a:rPr>
              <a:t>жа</a:t>
            </a:r>
            <a:r>
              <a:rPr lang="kk-KZ" sz="2400" dirty="0" smtClean="0">
                <a:latin typeface="Times New Roman"/>
                <a:ea typeface="Arial"/>
              </a:rPr>
              <a:t>қтар</a:t>
            </a:r>
            <a:r>
              <a:rPr lang="ru-RU" sz="2400" dirty="0" smtClean="0">
                <a:latin typeface="Times New Roman"/>
                <a:ea typeface="Arial"/>
              </a:rPr>
              <a:t> </a:t>
            </a:r>
            <a:r>
              <a:rPr lang="ru-RU" sz="2400" dirty="0">
                <a:latin typeface="Times New Roman"/>
                <a:ea typeface="Arial"/>
              </a:rPr>
              <a:t>тек </a:t>
            </a:r>
            <a:r>
              <a:rPr lang="ru-RU" sz="2400" dirty="0" err="1">
                <a:latin typeface="Times New Roman"/>
                <a:ea typeface="Arial"/>
              </a:rPr>
              <a:t>сыртқы</a:t>
            </a:r>
            <a:r>
              <a:rPr lang="ru-RU" sz="2400" dirty="0">
                <a:latin typeface="Times New Roman"/>
                <a:ea typeface="Arial"/>
              </a:rPr>
              <a:t> </a:t>
            </a:r>
            <a:r>
              <a:rPr lang="ru-RU" sz="2400" dirty="0" err="1">
                <a:latin typeface="Times New Roman"/>
                <a:ea typeface="Arial"/>
              </a:rPr>
              <a:t>геометриялық</a:t>
            </a:r>
            <a:r>
              <a:rPr lang="ru-RU" sz="2400" dirty="0">
                <a:latin typeface="Times New Roman"/>
                <a:ea typeface="Arial"/>
              </a:rPr>
              <a:t> </a:t>
            </a:r>
            <a:r>
              <a:rPr lang="ru-RU" sz="2400" dirty="0" err="1">
                <a:latin typeface="Times New Roman"/>
                <a:ea typeface="Arial"/>
              </a:rPr>
              <a:t>жағынан</a:t>
            </a:r>
            <a:r>
              <a:rPr lang="ru-RU" sz="2400" dirty="0">
                <a:latin typeface="Times New Roman"/>
                <a:ea typeface="Arial"/>
              </a:rPr>
              <a:t> </a:t>
            </a:r>
            <a:r>
              <a:rPr lang="ru-RU" sz="2400" dirty="0" err="1">
                <a:latin typeface="Times New Roman"/>
                <a:ea typeface="Arial"/>
              </a:rPr>
              <a:t>ғана</a:t>
            </a:r>
            <a:r>
              <a:rPr lang="ru-RU" sz="2400" dirty="0">
                <a:latin typeface="Times New Roman"/>
                <a:ea typeface="Arial"/>
              </a:rPr>
              <a:t> </a:t>
            </a:r>
            <a:r>
              <a:rPr lang="ru-RU" sz="2400" dirty="0" err="1">
                <a:latin typeface="Times New Roman"/>
                <a:ea typeface="Arial"/>
              </a:rPr>
              <a:t>емес</a:t>
            </a:r>
            <a:r>
              <a:rPr lang="ru-RU" sz="2400" dirty="0">
                <a:latin typeface="Times New Roman"/>
                <a:ea typeface="Arial"/>
              </a:rPr>
              <a:t>, </a:t>
            </a:r>
            <a:r>
              <a:rPr lang="ru-RU" sz="2400" dirty="0" err="1">
                <a:latin typeface="Times New Roman"/>
                <a:ea typeface="Arial"/>
              </a:rPr>
              <a:t>сонымен</a:t>
            </a:r>
            <a:r>
              <a:rPr lang="ru-RU" sz="2400" dirty="0">
                <a:latin typeface="Times New Roman"/>
                <a:ea typeface="Arial"/>
              </a:rPr>
              <a:t> </a:t>
            </a:r>
            <a:r>
              <a:rPr lang="ru-RU" sz="2400" dirty="0" err="1">
                <a:latin typeface="Times New Roman"/>
                <a:ea typeface="Arial"/>
              </a:rPr>
              <a:t>қатар</a:t>
            </a:r>
            <a:r>
              <a:rPr lang="ru-RU" sz="2400" dirty="0">
                <a:latin typeface="Times New Roman"/>
                <a:ea typeface="Arial"/>
              </a:rPr>
              <a:t> </a:t>
            </a:r>
            <a:r>
              <a:rPr lang="ru-RU" sz="2400" dirty="0" err="1">
                <a:latin typeface="Times New Roman"/>
                <a:ea typeface="Arial"/>
              </a:rPr>
              <a:t>оның</a:t>
            </a:r>
            <a:r>
              <a:rPr lang="ru-RU" sz="2400" dirty="0">
                <a:latin typeface="Times New Roman"/>
                <a:ea typeface="Arial"/>
              </a:rPr>
              <a:t> </a:t>
            </a:r>
            <a:r>
              <a:rPr lang="ru-RU" sz="2400" dirty="0" err="1">
                <a:latin typeface="Times New Roman"/>
                <a:ea typeface="Arial"/>
              </a:rPr>
              <a:t>физикалық</a:t>
            </a:r>
            <a:r>
              <a:rPr lang="ru-RU" sz="2400" dirty="0">
                <a:latin typeface="Times New Roman"/>
                <a:ea typeface="Arial"/>
              </a:rPr>
              <a:t> </a:t>
            </a:r>
            <a:r>
              <a:rPr lang="ru-RU" sz="2400" dirty="0" err="1">
                <a:latin typeface="Times New Roman"/>
                <a:ea typeface="Arial"/>
              </a:rPr>
              <a:t>және</a:t>
            </a:r>
            <a:r>
              <a:rPr lang="ru-RU" sz="2400" dirty="0">
                <a:latin typeface="Times New Roman"/>
                <a:ea typeface="Arial"/>
              </a:rPr>
              <a:t> </a:t>
            </a:r>
            <a:r>
              <a:rPr lang="ru-RU" sz="2400" dirty="0" err="1">
                <a:latin typeface="Times New Roman"/>
                <a:ea typeface="Arial"/>
              </a:rPr>
              <a:t>химиялық</a:t>
            </a:r>
            <a:r>
              <a:rPr lang="ru-RU" sz="2400" dirty="0">
                <a:latin typeface="Times New Roman"/>
                <a:ea typeface="Arial"/>
              </a:rPr>
              <a:t> </a:t>
            </a:r>
            <a:r>
              <a:rPr lang="ru-RU" sz="2400" dirty="0" err="1">
                <a:latin typeface="Times New Roman"/>
                <a:ea typeface="Arial"/>
              </a:rPr>
              <a:t>қасиеттері</a:t>
            </a:r>
            <a:r>
              <a:rPr lang="ru-RU" sz="2400" dirty="0">
                <a:latin typeface="Times New Roman"/>
                <a:ea typeface="Arial"/>
              </a:rPr>
              <a:t> </a:t>
            </a:r>
            <a:r>
              <a:rPr lang="ru-RU" sz="2400" dirty="0" err="1">
                <a:latin typeface="Times New Roman"/>
                <a:ea typeface="Arial"/>
              </a:rPr>
              <a:t>бойынша</a:t>
            </a:r>
            <a:r>
              <a:rPr lang="ru-RU" sz="2400" dirty="0">
                <a:latin typeface="Times New Roman"/>
                <a:ea typeface="Arial"/>
              </a:rPr>
              <a:t> да </a:t>
            </a:r>
            <a:r>
              <a:rPr lang="ru-RU" sz="2400" dirty="0" err="1">
                <a:latin typeface="Times New Roman"/>
                <a:ea typeface="Arial"/>
              </a:rPr>
              <a:t>тең</a:t>
            </a:r>
            <a:r>
              <a:rPr lang="ru-RU" sz="2400" dirty="0">
                <a:latin typeface="Times New Roman"/>
                <a:ea typeface="Arial"/>
              </a:rPr>
              <a:t> </a:t>
            </a:r>
            <a:r>
              <a:rPr lang="ru-RU" sz="2400" dirty="0" err="1" smtClean="0">
                <a:latin typeface="Times New Roman"/>
                <a:ea typeface="Arial"/>
              </a:rPr>
              <a:t>болады</a:t>
            </a:r>
            <a:r>
              <a:rPr lang="ru-RU" sz="2400" dirty="0" smtClean="0">
                <a:latin typeface="Times New Roman"/>
                <a:ea typeface="Arial"/>
              </a:rPr>
              <a:t>.</a:t>
            </a:r>
            <a:endParaRPr lang="ru-RU" sz="2400" dirty="0">
              <a:latin typeface="Times New Roman"/>
              <a:ea typeface="Arial"/>
            </a:endParaRPr>
          </a:p>
          <a:p>
            <a:pPr lvl="0" indent="0" algn="just">
              <a:buNone/>
            </a:pPr>
            <a:r>
              <a:rPr lang="kk-KZ" sz="2800" dirty="0">
                <a:solidFill>
                  <a:prstClr val="black"/>
                </a:solidFill>
                <a:latin typeface="Times New Roman" panose="02020603050405020304" pitchFamily="18" charset="0"/>
                <a:ea typeface="Calibri" panose="020F0502020204030204" pitchFamily="34" charset="0"/>
              </a:rPr>
              <a:t>Кристалдардың барлығы 47 қарапайым формасы бар.</a:t>
            </a:r>
          </a:p>
          <a:p>
            <a:pPr lvl="0" indent="0" algn="just">
              <a:buNone/>
            </a:pPr>
            <a:endParaRPr lang="kk-KZ" sz="2800" dirty="0">
              <a:solidFill>
                <a:prstClr val="black"/>
              </a:solidFill>
              <a:latin typeface="Times New Roman" panose="02020603050405020304" pitchFamily="18" charset="0"/>
              <a:ea typeface="Calibri" panose="020F0502020204030204" pitchFamily="34" charset="0"/>
            </a:endParaRPr>
          </a:p>
          <a:p>
            <a:pPr lvl="0" indent="0" algn="just">
              <a:buNone/>
            </a:pPr>
            <a:r>
              <a:rPr lang="kk-KZ" sz="2800" dirty="0">
                <a:solidFill>
                  <a:prstClr val="black"/>
                </a:solidFill>
                <a:latin typeface="Times New Roman" panose="02020603050405020304" pitchFamily="18" charset="0"/>
                <a:ea typeface="Calibri" panose="020F0502020204030204" pitchFamily="34" charset="0"/>
              </a:rPr>
              <a:t>Төменгі және ортаңғы категория кристалдары үшін 22      қарапайым форма мүмкін.</a:t>
            </a:r>
          </a:p>
          <a:p>
            <a:pPr marL="0" indent="0">
              <a:buNone/>
            </a:pPr>
            <a:endParaRPr lang="ru-RU" dirty="0"/>
          </a:p>
        </p:txBody>
      </p:sp>
    </p:spTree>
    <p:extLst>
      <p:ext uri="{BB962C8B-B14F-4D97-AF65-F5344CB8AC3E}">
        <p14:creationId xmlns:p14="http://schemas.microsoft.com/office/powerpoint/2010/main" val="32399731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2800" b="1" dirty="0" smtClean="0">
                <a:latin typeface="Times New Roman" pitchFamily="18" charset="0"/>
                <a:cs typeface="Times New Roman" pitchFamily="18" charset="0"/>
              </a:rPr>
              <a:t>Жеке және жалпы формалар</a:t>
            </a:r>
            <a:endParaRPr lang="ru-RU" sz="2800" b="1"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70000" lnSpcReduction="20000"/>
          </a:bodyPr>
          <a:lstStyle/>
          <a:p>
            <a:pPr algn="just">
              <a:lnSpc>
                <a:spcPts val="27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kk-KZ" dirty="0">
                <a:solidFill>
                  <a:srgbClr val="202124"/>
                </a:solidFill>
                <a:latin typeface="Times New Roman"/>
                <a:ea typeface="Times New Roman"/>
                <a:cs typeface="Times New Roman"/>
              </a:rPr>
              <a:t>Белгілі бір жеке жағдайдағы </a:t>
            </a:r>
            <a:r>
              <a:rPr lang="kk-KZ" i="1" dirty="0">
                <a:solidFill>
                  <a:srgbClr val="202124"/>
                </a:solidFill>
                <a:latin typeface="Times New Roman"/>
                <a:ea typeface="Times New Roman"/>
                <a:cs typeface="Times New Roman"/>
              </a:rPr>
              <a:t>жақтар</a:t>
            </a:r>
            <a:r>
              <a:rPr lang="kk-KZ" dirty="0">
                <a:solidFill>
                  <a:srgbClr val="202124"/>
                </a:solidFill>
                <a:latin typeface="Times New Roman"/>
                <a:ea typeface="Times New Roman"/>
                <a:cs typeface="Times New Roman"/>
              </a:rPr>
              <a:t> кейбір симметрия элементтеріне сәйкес - не бір ерекше бағытқа перпендикуляр, не оған параллель, не эквивалентті ерекше бағыттарға бірдей көлбеу орналасады; </a:t>
            </a:r>
            <a:r>
              <a:rPr lang="kk-KZ" i="1" dirty="0">
                <a:solidFill>
                  <a:srgbClr val="202124"/>
                </a:solidFill>
                <a:latin typeface="Times New Roman"/>
                <a:ea typeface="Times New Roman"/>
                <a:cs typeface="Times New Roman"/>
              </a:rPr>
              <a:t>жақтардың</a:t>
            </a:r>
            <a:r>
              <a:rPr lang="kk-KZ" dirty="0">
                <a:solidFill>
                  <a:srgbClr val="202124"/>
                </a:solidFill>
                <a:latin typeface="Times New Roman"/>
                <a:ea typeface="Times New Roman"/>
                <a:cs typeface="Times New Roman"/>
              </a:rPr>
              <a:t> барлық басқа қалыптары жалпы, яғни кристалдағы арнайы бағыттарға қатысты орналаспаған. Осыдан, бірінші түрдегі жақтар арқылы жасалған қарапайым формалар </a:t>
            </a:r>
            <a:r>
              <a:rPr lang="kk-KZ" b="1" dirty="0">
                <a:solidFill>
                  <a:srgbClr val="202124"/>
                </a:solidFill>
                <a:latin typeface="Times New Roman"/>
                <a:ea typeface="Times New Roman"/>
                <a:cs typeface="Times New Roman"/>
              </a:rPr>
              <a:t>жеке</a:t>
            </a:r>
            <a:r>
              <a:rPr lang="kk-KZ" dirty="0">
                <a:solidFill>
                  <a:srgbClr val="202124"/>
                </a:solidFill>
                <a:latin typeface="Times New Roman"/>
                <a:ea typeface="Times New Roman"/>
                <a:cs typeface="Times New Roman"/>
              </a:rPr>
              <a:t>, екіншісі - </a:t>
            </a:r>
            <a:r>
              <a:rPr lang="kk-KZ" b="1" dirty="0">
                <a:solidFill>
                  <a:srgbClr val="202124"/>
                </a:solidFill>
                <a:latin typeface="Times New Roman"/>
                <a:ea typeface="Times New Roman"/>
                <a:cs typeface="Times New Roman"/>
              </a:rPr>
              <a:t>жалпы</a:t>
            </a:r>
            <a:r>
              <a:rPr lang="kk-KZ" dirty="0">
                <a:solidFill>
                  <a:srgbClr val="202124"/>
                </a:solidFill>
                <a:latin typeface="Times New Roman"/>
                <a:ea typeface="Times New Roman"/>
                <a:cs typeface="Times New Roman"/>
              </a:rPr>
              <a:t> деп аталады. Кез келген симметрия тобындағы жеке жәй формалардың бірнеше аты болуы мүмкін, ал жалпы формада атауы біреу ғана болуы мүмкін болғандықтан, Е.С.Федоровтың ұсынысы бойынша әрбір симметрия класы оған тән жалпы жәй форманың атымен анықталады.</a:t>
            </a:r>
            <a:endParaRPr lang="ru-RU" sz="2400" dirty="0">
              <a:ea typeface="Calibri"/>
              <a:cs typeface="Times New Roman"/>
            </a:endParaRPr>
          </a:p>
          <a:p>
            <a:endParaRPr lang="ru-RU" dirty="0"/>
          </a:p>
        </p:txBody>
      </p:sp>
    </p:spTree>
    <p:extLst>
      <p:ext uri="{BB962C8B-B14F-4D97-AF65-F5344CB8AC3E}">
        <p14:creationId xmlns:p14="http://schemas.microsoft.com/office/powerpoint/2010/main" val="36749961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16632"/>
            <a:ext cx="8229600" cy="6741368"/>
          </a:xfrm>
        </p:spPr>
        <p:txBody>
          <a:bodyPr>
            <a:normAutofit fontScale="77500" lnSpcReduction="20000"/>
          </a:bodyPr>
          <a:lstStyle/>
          <a:p>
            <a:pPr marL="0" indent="0">
              <a:lnSpc>
                <a:spcPts val="2700"/>
              </a:lnSpc>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kk-KZ" sz="2900" u="sng" dirty="0">
                <a:solidFill>
                  <a:srgbClr val="FF0000"/>
                </a:solidFill>
                <a:latin typeface="Times New Roman"/>
                <a:ea typeface="Times New Roman"/>
                <a:cs typeface="Times New Roman"/>
              </a:rPr>
              <a:t>Кристалдың жеке жағдайдағы жағы</a:t>
            </a:r>
            <a:r>
              <a:rPr lang="kk-KZ" sz="2900" dirty="0">
                <a:solidFill>
                  <a:srgbClr val="202124"/>
                </a:solidFill>
                <a:latin typeface="Times New Roman"/>
                <a:ea typeface="Times New Roman"/>
                <a:cs typeface="Times New Roman"/>
              </a:rPr>
              <a:t>:</a:t>
            </a:r>
            <a:endParaRPr lang="ru-RU" sz="2900" dirty="0">
              <a:ea typeface="Calibri"/>
              <a:cs typeface="Times New Roman"/>
            </a:endParaRPr>
          </a:p>
          <a:p>
            <a:pPr>
              <a:lnSpc>
                <a:spcPts val="2700"/>
              </a:lnSpc>
              <a:spcBef>
                <a:spcPts val="0"/>
              </a:spcBef>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kk-KZ" sz="2900" i="1" dirty="0" smtClean="0">
                <a:solidFill>
                  <a:srgbClr val="202124"/>
                </a:solidFill>
                <a:latin typeface="Times New Roman"/>
                <a:ea typeface="Times New Roman"/>
                <a:cs typeface="Times New Roman"/>
              </a:rPr>
              <a:t>ерекше </a:t>
            </a:r>
            <a:r>
              <a:rPr lang="kk-KZ" sz="2900" i="1" dirty="0">
                <a:solidFill>
                  <a:srgbClr val="202124"/>
                </a:solidFill>
                <a:latin typeface="Times New Roman"/>
                <a:ea typeface="Times New Roman"/>
                <a:cs typeface="Times New Roman"/>
              </a:rPr>
              <a:t>бірлік бағытқа перпендикуляр;</a:t>
            </a:r>
            <a:endParaRPr lang="ru-RU" sz="2900" i="1" dirty="0">
              <a:ea typeface="Calibri"/>
              <a:cs typeface="Times New Roman"/>
            </a:endParaRPr>
          </a:p>
          <a:p>
            <a:pPr>
              <a:lnSpc>
                <a:spcPts val="2700"/>
              </a:lnSpc>
              <a:spcBef>
                <a:spcPts val="0"/>
              </a:spcBef>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kk-KZ" sz="2900" i="1" dirty="0">
                <a:solidFill>
                  <a:srgbClr val="202124"/>
                </a:solidFill>
                <a:latin typeface="Times New Roman"/>
                <a:ea typeface="Times New Roman"/>
                <a:cs typeface="Times New Roman"/>
              </a:rPr>
              <a:t>ерекше бірлік бағытқа параллель;</a:t>
            </a:r>
            <a:endParaRPr lang="ru-RU" sz="2900" i="1" dirty="0">
              <a:ea typeface="Calibri"/>
              <a:cs typeface="Times New Roman"/>
            </a:endParaRPr>
          </a:p>
          <a:p>
            <a:pPr>
              <a:lnSpc>
                <a:spcPts val="2700"/>
              </a:lnSpc>
              <a:spcBef>
                <a:spcPts val="0"/>
              </a:spcBef>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kk-KZ" sz="2900" i="1" dirty="0">
                <a:solidFill>
                  <a:srgbClr val="202124"/>
                </a:solidFill>
                <a:latin typeface="Times New Roman"/>
                <a:ea typeface="Times New Roman"/>
                <a:cs typeface="Times New Roman"/>
              </a:rPr>
              <a:t>эквивалентті ерекше бағыттарға бірдей көлбеу орналасқан</a:t>
            </a:r>
            <a:r>
              <a:rPr lang="kk-KZ" sz="2900" dirty="0">
                <a:solidFill>
                  <a:srgbClr val="202124"/>
                </a:solidFill>
                <a:latin typeface="Times New Roman"/>
                <a:ea typeface="Times New Roman"/>
                <a:cs typeface="Times New Roman"/>
              </a:rPr>
              <a:t>.</a:t>
            </a:r>
            <a:endParaRPr lang="ru-RU" sz="2900" dirty="0">
              <a:ea typeface="Calibri"/>
              <a:cs typeface="Times New Roman"/>
            </a:endParaRPr>
          </a:p>
          <a:p>
            <a:pPr marL="0" indent="0">
              <a:lnSpc>
                <a:spcPts val="2700"/>
              </a:lnSpc>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kk-KZ" sz="2900" dirty="0">
                <a:solidFill>
                  <a:srgbClr val="202124"/>
                </a:solidFill>
                <a:latin typeface="Times New Roman"/>
                <a:ea typeface="Times New Roman"/>
                <a:cs typeface="Times New Roman"/>
              </a:rPr>
              <a:t> </a:t>
            </a:r>
            <a:endParaRPr lang="ru-RU" sz="2900" dirty="0">
              <a:ea typeface="Calibri"/>
              <a:cs typeface="Times New Roman"/>
            </a:endParaRPr>
          </a:p>
          <a:p>
            <a:pPr marL="0" indent="0">
              <a:lnSpc>
                <a:spcPts val="2700"/>
              </a:lnSpc>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kk-KZ" sz="2900" dirty="0">
                <a:solidFill>
                  <a:srgbClr val="202124"/>
                </a:solidFill>
                <a:latin typeface="Times New Roman"/>
                <a:ea typeface="Times New Roman"/>
                <a:cs typeface="Times New Roman"/>
              </a:rPr>
              <a:t> </a:t>
            </a:r>
            <a:endParaRPr lang="ru-RU" sz="2900" dirty="0">
              <a:ea typeface="Calibri"/>
              <a:cs typeface="Times New Roman"/>
            </a:endParaRPr>
          </a:p>
          <a:p>
            <a:pPr marL="0" indent="0">
              <a:lnSpc>
                <a:spcPts val="2700"/>
              </a:lnSpc>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kk-KZ" sz="2900" dirty="0">
                <a:solidFill>
                  <a:srgbClr val="202124"/>
                </a:solidFill>
                <a:latin typeface="Times New Roman"/>
                <a:ea typeface="Times New Roman"/>
                <a:cs typeface="Times New Roman"/>
              </a:rPr>
              <a:t> </a:t>
            </a:r>
            <a:endParaRPr lang="ru-RU" sz="2900" dirty="0">
              <a:ea typeface="Calibri"/>
              <a:cs typeface="Times New Roman"/>
            </a:endParaRPr>
          </a:p>
          <a:p>
            <a:pPr marL="0" indent="0">
              <a:lnSpc>
                <a:spcPts val="2700"/>
              </a:lnSpc>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kk-KZ" sz="2900" dirty="0" smtClean="0">
              <a:solidFill>
                <a:srgbClr val="202124"/>
              </a:solidFill>
              <a:latin typeface="Times New Roman"/>
              <a:ea typeface="Times New Roman"/>
              <a:cs typeface="Times New Roman"/>
            </a:endParaRPr>
          </a:p>
          <a:p>
            <a:pPr marL="0" indent="0">
              <a:lnSpc>
                <a:spcPts val="2700"/>
              </a:lnSpc>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kk-KZ" sz="2900" dirty="0">
              <a:solidFill>
                <a:srgbClr val="202124"/>
              </a:solidFill>
              <a:latin typeface="Times New Roman"/>
              <a:ea typeface="Times New Roman"/>
              <a:cs typeface="Times New Roman"/>
            </a:endParaRPr>
          </a:p>
          <a:p>
            <a:pPr marL="0" indent="0">
              <a:lnSpc>
                <a:spcPts val="2700"/>
              </a:lnSpc>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kk-KZ" sz="2900" dirty="0" smtClean="0">
              <a:solidFill>
                <a:srgbClr val="202124"/>
              </a:solidFill>
              <a:latin typeface="Times New Roman"/>
              <a:ea typeface="Times New Roman"/>
              <a:cs typeface="Times New Roman"/>
            </a:endParaRPr>
          </a:p>
          <a:p>
            <a:pPr marL="0" indent="0">
              <a:lnSpc>
                <a:spcPts val="2700"/>
              </a:lnSpc>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kk-KZ" sz="2900" dirty="0" smtClean="0">
                <a:solidFill>
                  <a:srgbClr val="202124"/>
                </a:solidFill>
                <a:latin typeface="Times New Roman"/>
                <a:ea typeface="Times New Roman"/>
                <a:cs typeface="Times New Roman"/>
              </a:rPr>
              <a:t>Жақ </a:t>
            </a:r>
            <a:r>
              <a:rPr lang="kk-KZ" sz="2900" dirty="0">
                <a:solidFill>
                  <a:srgbClr val="202124"/>
                </a:solidFill>
                <a:latin typeface="Times New Roman"/>
                <a:ea typeface="Times New Roman"/>
                <a:cs typeface="Times New Roman"/>
              </a:rPr>
              <a:t>2-ші ретті эквивалентті осьтерге бірдей көлбеу орналасқан болса, ол жеке жағдай болып қарастырылады </a:t>
            </a:r>
            <a:endParaRPr lang="ru-RU" sz="2900" dirty="0">
              <a:ea typeface="Calibri"/>
              <a:cs typeface="Times New Roman"/>
            </a:endParaRPr>
          </a:p>
          <a:p>
            <a:pPr marL="0" indent="0" algn="just">
              <a:lnSpc>
                <a:spcPct val="107000"/>
              </a:lnSpc>
              <a:spcBef>
                <a:spcPts val="0"/>
              </a:spcBef>
              <a:buNone/>
            </a:pPr>
            <a:r>
              <a:rPr lang="kk-KZ" sz="2900" dirty="0">
                <a:latin typeface="Times New Roman"/>
                <a:ea typeface="Calibri"/>
                <a:cs typeface="Times New Roman"/>
              </a:rPr>
              <a:t> </a:t>
            </a:r>
            <a:r>
              <a:rPr lang="kk-KZ" sz="2900" dirty="0" smtClean="0">
                <a:latin typeface="Times New Roman"/>
                <a:ea typeface="Calibri"/>
                <a:cs typeface="Times New Roman"/>
              </a:rPr>
              <a:t> </a:t>
            </a:r>
            <a:r>
              <a:rPr lang="kk-KZ" sz="2900" dirty="0">
                <a:latin typeface="Times New Roman"/>
                <a:ea typeface="Calibri"/>
                <a:cs typeface="Times New Roman"/>
              </a:rPr>
              <a:t>Жалпы жағдайдағы жақтар осы симметрия тобындағы симметрия операцияларының барлығына толық ұшырайды</a:t>
            </a:r>
            <a:r>
              <a:rPr lang="kk-KZ" sz="2900" dirty="0" smtClean="0">
                <a:latin typeface="Times New Roman"/>
                <a:ea typeface="Calibri"/>
                <a:cs typeface="Times New Roman"/>
              </a:rPr>
              <a:t>. Демек</a:t>
            </a:r>
            <a:r>
              <a:rPr lang="kk-KZ" sz="2900" dirty="0">
                <a:latin typeface="Times New Roman"/>
                <a:ea typeface="Calibri"/>
                <a:cs typeface="Times New Roman"/>
              </a:rPr>
              <a:t>, берілген топтағы жалпы форманың жақтарының саны максималды және осы топты құрайтын симметрия операцияларының санына тең, яғни оның ретіне тең. Белгілі бір қарапайым форманың жақтарының саны жалпы форманың жақтарының санына тең немесе одан аз болуы мүмкін, өйткені жаққа перпендикуляр симметрия элементтері оны көбейтпейді.</a:t>
            </a:r>
            <a:endParaRPr lang="ru-RU" sz="2900" dirty="0">
              <a:ea typeface="Calibri"/>
              <a:cs typeface="Times New Roman"/>
            </a:endParaRPr>
          </a:p>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1628801"/>
            <a:ext cx="1656184" cy="168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14553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2800" b="1" dirty="0">
                <a:latin typeface="Times New Roman"/>
                <a:ea typeface="Calibri"/>
              </a:rPr>
              <a:t>Қарапайым форманың «ашық» және «жабық» ұғымдары</a:t>
            </a:r>
            <a:endParaRPr lang="ru-RU" sz="2800" b="1" dirty="0"/>
          </a:p>
        </p:txBody>
      </p:sp>
      <p:sp>
        <p:nvSpPr>
          <p:cNvPr id="3" name="Объект 2"/>
          <p:cNvSpPr>
            <a:spLocks noGrp="1"/>
          </p:cNvSpPr>
          <p:nvPr>
            <p:ph idx="1"/>
          </p:nvPr>
        </p:nvSpPr>
        <p:spPr>
          <a:xfrm>
            <a:off x="179512" y="1382042"/>
            <a:ext cx="8784976" cy="5215310"/>
          </a:xfrm>
        </p:spPr>
        <p:txBody>
          <a:bodyPr>
            <a:normAutofit/>
          </a:bodyPr>
          <a:lstStyle/>
          <a:p>
            <a:pPr algn="just">
              <a:lnSpc>
                <a:spcPct val="107000"/>
              </a:lnSpc>
              <a:spcAft>
                <a:spcPts val="800"/>
              </a:spcAft>
            </a:pPr>
            <a:r>
              <a:rPr lang="kk-KZ" sz="2000" dirty="0">
                <a:latin typeface="Times New Roman" pitchFamily="18" charset="0"/>
                <a:ea typeface="Calibri"/>
                <a:cs typeface="Times New Roman" pitchFamily="18" charset="0"/>
              </a:rPr>
              <a:t>Егер бір қарапайым формадағы жақтар жиынтығы олардың арасындағы кеңістікті толығымен тұйықтап тастаса, онда ол </a:t>
            </a:r>
            <a:r>
              <a:rPr lang="kk-KZ" sz="2000" b="1" dirty="0">
                <a:latin typeface="Times New Roman" pitchFamily="18" charset="0"/>
                <a:ea typeface="Calibri"/>
                <a:cs typeface="Times New Roman" pitchFamily="18" charset="0"/>
              </a:rPr>
              <a:t>жабық</a:t>
            </a:r>
            <a:r>
              <a:rPr lang="kk-KZ" sz="2000" dirty="0">
                <a:latin typeface="Times New Roman" pitchFamily="18" charset="0"/>
                <a:ea typeface="Calibri"/>
                <a:cs typeface="Times New Roman" pitchFamily="18" charset="0"/>
              </a:rPr>
              <a:t> </a:t>
            </a:r>
            <a:r>
              <a:rPr lang="kk-KZ" sz="2000" b="1" dirty="0">
                <a:latin typeface="Times New Roman" pitchFamily="18" charset="0"/>
                <a:ea typeface="Calibri"/>
                <a:cs typeface="Times New Roman" pitchFamily="18" charset="0"/>
              </a:rPr>
              <a:t>форма</a:t>
            </a:r>
            <a:r>
              <a:rPr lang="kk-KZ" sz="2000" dirty="0">
                <a:latin typeface="Times New Roman" pitchFamily="18" charset="0"/>
                <a:ea typeface="Calibri"/>
                <a:cs typeface="Times New Roman" pitchFamily="18" charset="0"/>
              </a:rPr>
              <a:t> болып саналады.</a:t>
            </a:r>
            <a:endParaRPr lang="ru-RU" sz="2000" dirty="0">
              <a:latin typeface="Times New Roman" pitchFamily="18" charset="0"/>
              <a:ea typeface="Calibri"/>
              <a:cs typeface="Times New Roman" pitchFamily="18" charset="0"/>
            </a:endParaRPr>
          </a:p>
          <a:p>
            <a:pPr algn="just">
              <a:lnSpc>
                <a:spcPct val="107000"/>
              </a:lnSpc>
              <a:spcAft>
                <a:spcPts val="800"/>
              </a:spcAft>
            </a:pPr>
            <a:r>
              <a:rPr lang="kk-KZ" sz="2000" dirty="0">
                <a:latin typeface="Times New Roman" pitchFamily="18" charset="0"/>
                <a:ea typeface="Calibri"/>
                <a:cs typeface="Times New Roman" pitchFamily="18" charset="0"/>
              </a:rPr>
              <a:t> </a:t>
            </a:r>
            <a:r>
              <a:rPr lang="kk-KZ" sz="2000" dirty="0" smtClean="0">
                <a:latin typeface="Times New Roman" pitchFamily="18" charset="0"/>
                <a:ea typeface="Calibri"/>
                <a:cs typeface="Times New Roman" pitchFamily="18" charset="0"/>
              </a:rPr>
              <a:t>Егер </a:t>
            </a:r>
            <a:r>
              <a:rPr lang="kk-KZ" sz="2000" dirty="0">
                <a:latin typeface="Times New Roman" pitchFamily="18" charset="0"/>
                <a:ea typeface="Calibri"/>
                <a:cs typeface="Times New Roman" pitchFamily="18" charset="0"/>
              </a:rPr>
              <a:t>бір қарапайым пішін беттерінің жиынтығы олардың арасындағы кеңістікті тұйықтамаса, онда ол </a:t>
            </a:r>
            <a:r>
              <a:rPr lang="kk-KZ" sz="2000" b="1" dirty="0">
                <a:latin typeface="Times New Roman" pitchFamily="18" charset="0"/>
                <a:ea typeface="Calibri"/>
                <a:cs typeface="Times New Roman" pitchFamily="18" charset="0"/>
              </a:rPr>
              <a:t>ашық</a:t>
            </a:r>
            <a:r>
              <a:rPr lang="kk-KZ" sz="2000" dirty="0">
                <a:latin typeface="Times New Roman" pitchFamily="18" charset="0"/>
                <a:ea typeface="Calibri"/>
                <a:cs typeface="Times New Roman" pitchFamily="18" charset="0"/>
              </a:rPr>
              <a:t> болып саналады.</a:t>
            </a:r>
            <a:endParaRPr lang="ru-RU" sz="2000" dirty="0">
              <a:latin typeface="Times New Roman" pitchFamily="18" charset="0"/>
              <a:ea typeface="Calibri"/>
              <a:cs typeface="Times New Roman" pitchFamily="18" charset="0"/>
            </a:endParaRPr>
          </a:p>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645024"/>
            <a:ext cx="2024063"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403648" y="5157192"/>
            <a:ext cx="6480720" cy="369332"/>
          </a:xfrm>
          <a:prstGeom prst="rect">
            <a:avLst/>
          </a:prstGeom>
        </p:spPr>
        <p:txBody>
          <a:bodyPr wrap="square">
            <a:spAutoFit/>
          </a:bodyPr>
          <a:lstStyle/>
          <a:p>
            <a:r>
              <a:rPr lang="kk-KZ" dirty="0">
                <a:latin typeface="Times New Roman"/>
                <a:ea typeface="Calibri"/>
              </a:rPr>
              <a:t>Тетраэдрдің кеңістігін тұйықтау үшін 4 жақ қажет.</a:t>
            </a:r>
            <a:endParaRPr lang="ru-RU" dirty="0"/>
          </a:p>
        </p:txBody>
      </p:sp>
      <p:sp>
        <p:nvSpPr>
          <p:cNvPr id="5" name="Прямоугольник 4"/>
          <p:cNvSpPr/>
          <p:nvPr/>
        </p:nvSpPr>
        <p:spPr>
          <a:xfrm>
            <a:off x="467544" y="5661248"/>
            <a:ext cx="8424936" cy="707886"/>
          </a:xfrm>
          <a:prstGeom prst="rect">
            <a:avLst/>
          </a:prstGeom>
        </p:spPr>
        <p:txBody>
          <a:bodyPr wrap="square">
            <a:spAutoFit/>
          </a:bodyPr>
          <a:lstStyle/>
          <a:p>
            <a:pPr algn="just"/>
            <a:r>
              <a:rPr lang="kk-KZ" sz="2000" dirty="0">
                <a:latin typeface="Times New Roman"/>
                <a:ea typeface="Calibri"/>
              </a:rPr>
              <a:t>Ашық формалар төменгі және ортаңғы категриядағы кристалдарда кездеседі, </a:t>
            </a:r>
            <a:r>
              <a:rPr lang="kk-KZ" sz="2000" dirty="0">
                <a:solidFill>
                  <a:srgbClr val="FF0000"/>
                </a:solidFill>
                <a:latin typeface="Times New Roman"/>
                <a:ea typeface="Calibri"/>
              </a:rPr>
              <a:t>бірақ кубтық сингония кристалдарында болуы мүмкін емес</a:t>
            </a:r>
            <a:r>
              <a:rPr lang="kk-KZ" sz="2000" dirty="0">
                <a:latin typeface="Times New Roman"/>
                <a:ea typeface="Calibri"/>
              </a:rPr>
              <a:t>.</a:t>
            </a:r>
            <a:endParaRPr lang="ru-RU" sz="2000" dirty="0"/>
          </a:p>
        </p:txBody>
      </p:sp>
    </p:spTree>
    <p:extLst>
      <p:ext uri="{BB962C8B-B14F-4D97-AF65-F5344CB8AC3E}">
        <p14:creationId xmlns:p14="http://schemas.microsoft.com/office/powerpoint/2010/main" val="2525087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620688"/>
            <a:ext cx="8229600" cy="5937523"/>
          </a:xfrm>
        </p:spPr>
        <p:txBody>
          <a:bodyPr>
            <a:normAutofit fontScale="92500" lnSpcReduction="10000"/>
          </a:bodyPr>
          <a:lstStyle/>
          <a:p>
            <a:pPr marL="0" indent="0" algn="ctr">
              <a:buNone/>
            </a:pPr>
            <a:r>
              <a:rPr lang="kk-KZ" b="1" i="1" dirty="0" smtClean="0">
                <a:latin typeface="Times New Roman"/>
                <a:ea typeface="Calibri"/>
              </a:rPr>
              <a:t>Ережелер</a:t>
            </a:r>
            <a:r>
              <a:rPr lang="kk-KZ" b="1" dirty="0" smtClean="0">
                <a:latin typeface="Times New Roman"/>
                <a:ea typeface="Calibri"/>
              </a:rPr>
              <a:t>:</a:t>
            </a:r>
          </a:p>
          <a:p>
            <a:pPr marL="0" indent="0" algn="just">
              <a:buNone/>
            </a:pPr>
            <a:r>
              <a:rPr lang="kk-KZ" b="1" dirty="0" smtClean="0">
                <a:latin typeface="Times New Roman"/>
                <a:ea typeface="Calibri"/>
              </a:rPr>
              <a:t>Cимметрия </a:t>
            </a:r>
            <a:r>
              <a:rPr lang="kk-KZ" b="1" dirty="0">
                <a:latin typeface="Times New Roman"/>
                <a:ea typeface="Calibri"/>
              </a:rPr>
              <a:t>жазықтығы </a:t>
            </a:r>
            <a:r>
              <a:rPr lang="kk-KZ" i="1" dirty="0">
                <a:latin typeface="Times New Roman"/>
                <a:ea typeface="Calibri"/>
              </a:rPr>
              <a:t>бірлік</a:t>
            </a:r>
            <a:r>
              <a:rPr lang="kk-KZ" dirty="0">
                <a:latin typeface="Times New Roman"/>
                <a:ea typeface="Calibri"/>
              </a:rPr>
              <a:t> бағыт бойымен немесе оған перпендикуляр өтуі мүмкін, бірақ қиғаш орналаса алмайды, өйткені қиғаш жазықтыққа шағылысқан бірлік бағыт қайталанған болар еді, яғни бірлік бағыт болуын доғарар еді. Дәл осы себеп бойынша </a:t>
            </a:r>
            <a:r>
              <a:rPr lang="en-US" b="1" dirty="0" smtClean="0">
                <a:latin typeface="Times New Roman"/>
                <a:ea typeface="Calibri"/>
              </a:rPr>
              <a:t>L</a:t>
            </a:r>
            <a:r>
              <a:rPr lang="en-US" sz="1900" b="1" dirty="0" smtClean="0">
                <a:latin typeface="Times New Roman"/>
                <a:ea typeface="Calibri"/>
              </a:rPr>
              <a:t>2</a:t>
            </a:r>
            <a:r>
              <a:rPr lang="en-US" b="1" dirty="0" smtClean="0">
                <a:latin typeface="Times New Roman"/>
                <a:ea typeface="Calibri"/>
              </a:rPr>
              <a:t> </a:t>
            </a:r>
            <a:r>
              <a:rPr lang="kk-KZ" b="1" dirty="0" smtClean="0">
                <a:latin typeface="Times New Roman"/>
                <a:ea typeface="Calibri"/>
              </a:rPr>
              <a:t>ось  </a:t>
            </a:r>
            <a:r>
              <a:rPr lang="kk-KZ" i="1" dirty="0">
                <a:latin typeface="Times New Roman"/>
                <a:ea typeface="Calibri"/>
              </a:rPr>
              <a:t>бірлік</a:t>
            </a:r>
            <a:r>
              <a:rPr lang="kk-KZ" dirty="0">
                <a:latin typeface="Times New Roman"/>
                <a:ea typeface="Calibri"/>
              </a:rPr>
              <a:t> бағытқа перпендикуляр бола алады да, бірақ онымен қиғаш бұрыш жасай алмайды; </a:t>
            </a:r>
            <a:r>
              <a:rPr lang="kk-KZ" b="1" dirty="0">
                <a:latin typeface="Times New Roman"/>
                <a:ea typeface="Calibri"/>
              </a:rPr>
              <a:t>басқа симметрия осьтері</a:t>
            </a:r>
            <a:r>
              <a:rPr lang="kk-KZ" dirty="0">
                <a:latin typeface="Times New Roman"/>
                <a:ea typeface="Calibri"/>
              </a:rPr>
              <a:t> </a:t>
            </a:r>
            <a:r>
              <a:rPr lang="kk-KZ" i="1" dirty="0">
                <a:latin typeface="Times New Roman"/>
                <a:ea typeface="Calibri"/>
              </a:rPr>
              <a:t>бірлік</a:t>
            </a:r>
            <a:r>
              <a:rPr lang="kk-KZ" dirty="0">
                <a:latin typeface="Times New Roman"/>
                <a:ea typeface="Calibri"/>
              </a:rPr>
              <a:t> осьпен тіптен біріге алмайды. </a:t>
            </a:r>
            <a:r>
              <a:rPr lang="kk-KZ" b="1" dirty="0">
                <a:latin typeface="Times New Roman"/>
                <a:ea typeface="Calibri"/>
              </a:rPr>
              <a:t>Симметрия центрі</a:t>
            </a:r>
            <a:r>
              <a:rPr lang="kk-KZ" dirty="0">
                <a:latin typeface="Times New Roman"/>
                <a:ea typeface="Calibri"/>
              </a:rPr>
              <a:t>, егер ол </a:t>
            </a:r>
            <a:endParaRPr lang="en-US" i="1" dirty="0" smtClean="0">
              <a:latin typeface="Times New Roman"/>
              <a:ea typeface="Calibri"/>
            </a:endParaRPr>
          </a:p>
          <a:p>
            <a:pPr marL="0" indent="0" algn="just">
              <a:buNone/>
            </a:pPr>
            <a:r>
              <a:rPr lang="kk-KZ" dirty="0" smtClean="0">
                <a:latin typeface="Times New Roman"/>
                <a:ea typeface="Calibri"/>
              </a:rPr>
              <a:t>бағытта </a:t>
            </a:r>
            <a:r>
              <a:rPr lang="kk-KZ" dirty="0">
                <a:latin typeface="Times New Roman"/>
                <a:ea typeface="Calibri"/>
              </a:rPr>
              <a:t>жатса, оны бірлік бағыт ретінде қалдыра береді.</a:t>
            </a:r>
            <a:endParaRPr lang="ru-RU" dirty="0"/>
          </a:p>
        </p:txBody>
      </p:sp>
    </p:spTree>
    <p:extLst>
      <p:ext uri="{BB962C8B-B14F-4D97-AF65-F5344CB8AC3E}">
        <p14:creationId xmlns:p14="http://schemas.microsoft.com/office/powerpoint/2010/main" val="30544132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784976" cy="6192688"/>
          </a:xfrm>
        </p:spPr>
        <p:txBody>
          <a:bodyPr>
            <a:normAutofit/>
          </a:bodyPr>
          <a:lstStyle/>
          <a:p>
            <a:pPr algn="just">
              <a:lnSpc>
                <a:spcPct val="107000"/>
              </a:lnSpc>
              <a:spcAft>
                <a:spcPts val="800"/>
              </a:spcAft>
            </a:pPr>
            <a:r>
              <a:rPr lang="kk-KZ" sz="2400" dirty="0">
                <a:latin typeface="Times New Roman"/>
                <a:ea typeface="Calibri"/>
                <a:cs typeface="Times New Roman"/>
              </a:rPr>
              <a:t>Кристалл жақтарында бір қарапайым форманың (жабық) жақтары немесе  қисындасқан көпжақтар түзетін бірнеше қарапайым форманың жақтары қатысуы мүмкін.</a:t>
            </a:r>
            <a:endParaRPr lang="ru-RU" sz="2400" dirty="0">
              <a:ea typeface="Calibri"/>
              <a:cs typeface="Times New Roman"/>
            </a:endParaRPr>
          </a:p>
          <a:p>
            <a:pPr algn="just">
              <a:lnSpc>
                <a:spcPct val="107000"/>
              </a:lnSpc>
              <a:spcAft>
                <a:spcPts val="800"/>
              </a:spcAft>
            </a:pPr>
            <a:r>
              <a:rPr lang="kk-KZ" sz="2400" dirty="0">
                <a:latin typeface="Times New Roman"/>
                <a:ea typeface="Calibri"/>
                <a:cs typeface="Times New Roman"/>
              </a:rPr>
              <a:t>Бір топта бірнеше түбегейлі әртүрлі жеке жағдайлар және бір ғана жалпы жағдай болуы мүмкін.</a:t>
            </a:r>
            <a:endParaRPr lang="ru-RU" sz="2400" dirty="0">
              <a:ea typeface="Calibri"/>
              <a:cs typeface="Times New Roman"/>
            </a:endParaRPr>
          </a:p>
          <a:p>
            <a:pPr algn="just">
              <a:lnSpc>
                <a:spcPct val="107000"/>
              </a:lnSpc>
              <a:spcAft>
                <a:spcPts val="800"/>
              </a:spcAft>
            </a:pPr>
            <a:r>
              <a:rPr lang="kk-KZ" sz="2400" dirty="0">
                <a:latin typeface="Times New Roman"/>
                <a:ea typeface="Calibri"/>
                <a:cs typeface="Times New Roman"/>
              </a:rPr>
              <a:t>Сондықтан жалпы қарапайым форма осы симметрия класының </a:t>
            </a:r>
            <a:r>
              <a:rPr lang="kk-KZ" sz="2400" i="1" dirty="0">
                <a:latin typeface="Times New Roman"/>
                <a:ea typeface="Calibri"/>
                <a:cs typeface="Times New Roman"/>
              </a:rPr>
              <a:t>сипаттамасы</a:t>
            </a:r>
            <a:r>
              <a:rPr lang="kk-KZ" sz="2400" dirty="0">
                <a:latin typeface="Times New Roman"/>
                <a:ea typeface="Calibri"/>
                <a:cs typeface="Times New Roman"/>
              </a:rPr>
              <a:t> болады және соның  аты беріледі.</a:t>
            </a:r>
            <a:endParaRPr lang="ru-RU" sz="2400" dirty="0">
              <a:ea typeface="Calibri"/>
              <a:cs typeface="Times New Roman"/>
            </a:endParaRPr>
          </a:p>
          <a:p>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429000"/>
            <a:ext cx="2160240" cy="3049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0823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16632"/>
            <a:ext cx="8229600" cy="6840760"/>
          </a:xfrm>
        </p:spPr>
        <p:txBody>
          <a:bodyPr/>
          <a:lstStyle/>
          <a:p>
            <a:pPr marL="0" indent="0" algn="ctr">
              <a:lnSpc>
                <a:spcPct val="107000"/>
              </a:lnSpc>
              <a:spcAft>
                <a:spcPts val="0"/>
              </a:spcAft>
              <a:buNone/>
            </a:pPr>
            <a:r>
              <a:rPr lang="kk-KZ" sz="2000" b="1" dirty="0">
                <a:latin typeface="Times New Roman"/>
                <a:ea typeface="Calibri"/>
                <a:cs typeface="Times New Roman"/>
              </a:rPr>
              <a:t>Қарапайым формалардың атаулары грек сөздерінен жасалған</a:t>
            </a:r>
            <a:endParaRPr lang="ru-RU" sz="2000" dirty="0">
              <a:ea typeface="Calibri"/>
              <a:cs typeface="Times New Roman"/>
            </a:endParaRPr>
          </a:p>
          <a:p>
            <a:endParaRPr lang="ru-RU"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39" y="476673"/>
            <a:ext cx="6264697"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99223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22384"/>
            <a:ext cx="6057463" cy="6935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51703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a:bodyPr>
          <a:lstStyle/>
          <a:p>
            <a:pPr indent="0" algn="just">
              <a:buNone/>
            </a:pPr>
            <a:endParaRPr lang="kk-KZ" sz="2000" i="1" dirty="0" smtClean="0">
              <a:latin typeface="Times New Roman" panose="02020603050405020304" pitchFamily="18" charset="0"/>
              <a:ea typeface="Calibri" panose="020F0502020204030204" pitchFamily="34" charset="0"/>
            </a:endParaRPr>
          </a:p>
          <a:p>
            <a:pPr indent="0" algn="ctr">
              <a:buNone/>
            </a:pPr>
            <a:r>
              <a:rPr lang="kk-KZ" sz="2400" b="1" dirty="0">
                <a:latin typeface="Times New Roman" panose="02020603050405020304" pitchFamily="18" charset="0"/>
                <a:cs typeface="Times New Roman" panose="02020603050405020304" pitchFamily="18" charset="0"/>
              </a:rPr>
              <a:t>Төменгі категорияның қарапайым формалары</a:t>
            </a:r>
            <a:endParaRPr lang="kk-KZ" sz="2400" b="1" dirty="0" smtClean="0">
              <a:latin typeface="Times New Roman" panose="02020603050405020304" pitchFamily="18" charset="0"/>
              <a:ea typeface="Calibri" panose="020F0502020204030204" pitchFamily="34" charset="0"/>
              <a:cs typeface="Times New Roman" panose="02020603050405020304" pitchFamily="18" charset="0"/>
            </a:endParaRPr>
          </a:p>
          <a:p>
            <a:pPr indent="0" algn="just">
              <a:buNone/>
            </a:pPr>
            <a:r>
              <a:rPr lang="kk-KZ" sz="2000" i="1" dirty="0" smtClean="0">
                <a:latin typeface="Times New Roman" panose="02020603050405020304" pitchFamily="18" charset="0"/>
                <a:ea typeface="Calibri" panose="020F0502020204030204" pitchFamily="34" charset="0"/>
              </a:rPr>
              <a:t>Моноэдр </a:t>
            </a:r>
            <a:r>
              <a:rPr lang="kk-KZ" sz="2000" dirty="0">
                <a:latin typeface="Times New Roman" panose="02020603050405020304" pitchFamily="18" charset="0"/>
                <a:ea typeface="Calibri" panose="020F0502020204030204" pitchFamily="34" charset="0"/>
              </a:rPr>
              <a:t>– бір ғана жақтан тұратын форма. </a:t>
            </a:r>
            <a:r>
              <a:rPr lang="kk-KZ" sz="2000" i="1" dirty="0">
                <a:latin typeface="Times New Roman" panose="02020603050405020304" pitchFamily="18" charset="0"/>
                <a:ea typeface="Calibri" panose="020F0502020204030204" pitchFamily="34" charset="0"/>
              </a:rPr>
              <a:t>Пинакоид </a:t>
            </a:r>
            <a:r>
              <a:rPr lang="kk-KZ" sz="2000" dirty="0">
                <a:latin typeface="Times New Roman" panose="02020603050405020304" pitchFamily="18" charset="0"/>
                <a:ea typeface="Calibri" panose="020F0502020204030204" pitchFamily="34" charset="0"/>
              </a:rPr>
              <a:t>екі параллель жақтан тұрады. </a:t>
            </a:r>
            <a:r>
              <a:rPr lang="kk-KZ" sz="2000" i="1" dirty="0">
                <a:latin typeface="Times New Roman" panose="02020603050405020304" pitchFamily="18" charset="0"/>
                <a:ea typeface="Calibri" panose="020F0502020204030204" pitchFamily="34" charset="0"/>
              </a:rPr>
              <a:t>Диэдр </a:t>
            </a:r>
            <a:r>
              <a:rPr lang="kk-KZ" sz="2000" dirty="0">
                <a:latin typeface="Times New Roman" panose="02020603050405020304" pitchFamily="18" charset="0"/>
                <a:ea typeface="Calibri" panose="020F0502020204030204" pitchFamily="34" charset="0"/>
              </a:rPr>
              <a:t>екі жақтан тұрады. Екі жақ бір-бірімен екінші ретті симметрия осімен қиылысатын </a:t>
            </a:r>
            <a:r>
              <a:rPr lang="kk-KZ" sz="2000" spc="100" dirty="0">
                <a:latin typeface="Times New Roman" panose="02020603050405020304" pitchFamily="18" charset="0"/>
                <a:ea typeface="Calibri" panose="020F0502020204030204" pitchFamily="34" charset="0"/>
              </a:rPr>
              <a:t>осьтік</a:t>
            </a:r>
            <a:r>
              <a:rPr lang="kk-KZ" sz="2000" dirty="0">
                <a:latin typeface="Times New Roman" panose="02020603050405020304" pitchFamily="18" charset="0"/>
                <a:ea typeface="Calibri" panose="020F0502020204030204" pitchFamily="34" charset="0"/>
              </a:rPr>
              <a:t> диэдр (сфеноид) және екі жақ өзара симметрия жазықтығымен байланысқан </a:t>
            </a:r>
            <a:r>
              <a:rPr lang="kk-KZ" sz="2000" spc="100" dirty="0">
                <a:latin typeface="Times New Roman" panose="02020603050405020304" pitchFamily="18" charset="0"/>
                <a:ea typeface="Calibri" panose="020F0502020204030204" pitchFamily="34" charset="0"/>
              </a:rPr>
              <a:t>жазықтықтық</a:t>
            </a:r>
            <a:r>
              <a:rPr lang="kk-KZ" sz="2000" dirty="0">
                <a:latin typeface="Times New Roman" panose="02020603050405020304" pitchFamily="18" charset="0"/>
                <a:ea typeface="Calibri" panose="020F0502020204030204" pitchFamily="34" charset="0"/>
              </a:rPr>
              <a:t> диэдр (дома) болып ажыратылады</a:t>
            </a:r>
            <a:r>
              <a:rPr lang="kk-KZ" sz="2400" dirty="0" smtClean="0">
                <a:latin typeface="Times New Roman" panose="02020603050405020304" pitchFamily="18" charset="0"/>
                <a:ea typeface="Calibri" panose="020F0502020204030204" pitchFamily="34" charset="0"/>
              </a:rPr>
              <a:t>.</a:t>
            </a:r>
          </a:p>
          <a:p>
            <a:pPr indent="0" algn="just">
              <a:buNone/>
            </a:pPr>
            <a:endParaRPr lang="kk-KZ" sz="2800" dirty="0" smtClean="0">
              <a:latin typeface="Times New Roman" panose="02020603050405020304" pitchFamily="18" charset="0"/>
              <a:ea typeface="Calibri" panose="020F0502020204030204" pitchFamily="34" charset="0"/>
            </a:endParaRPr>
          </a:p>
          <a:p>
            <a:pPr indent="0" algn="just">
              <a:buNone/>
            </a:pPr>
            <a:endParaRPr lang="ru-RU" sz="1600" dirty="0">
              <a:latin typeface="Times New Roman" panose="02020603050405020304" pitchFamily="18" charset="0"/>
              <a:ea typeface="Arial" panose="020B0604020202020204" pitchFamily="34" charset="0"/>
            </a:endParaRPr>
          </a:p>
          <a:p>
            <a:pPr indent="0" algn="just">
              <a:buNone/>
            </a:pPr>
            <a:endParaRPr lang="ru-RU" sz="2800" dirty="0"/>
          </a:p>
        </p:txBody>
      </p:sp>
      <p:pic>
        <p:nvPicPr>
          <p:cNvPr id="4" name="Рисунок 3"/>
          <p:cNvPicPr/>
          <p:nvPr/>
        </p:nvPicPr>
        <p:blipFill>
          <a:blip r:embed="rId2"/>
          <a:stretch>
            <a:fillRect/>
          </a:stretch>
        </p:blipFill>
        <p:spPr>
          <a:xfrm>
            <a:off x="1043608" y="2492896"/>
            <a:ext cx="3744416" cy="4365104"/>
          </a:xfrm>
          <a:prstGeom prst="rect">
            <a:avLst/>
          </a:prstGeom>
        </p:spPr>
      </p:pic>
      <p:sp>
        <p:nvSpPr>
          <p:cNvPr id="6" name="Прямоугольник 5"/>
          <p:cNvSpPr/>
          <p:nvPr/>
        </p:nvSpPr>
        <p:spPr>
          <a:xfrm>
            <a:off x="5148064" y="2636912"/>
            <a:ext cx="3995936" cy="1938992"/>
          </a:xfrm>
          <a:prstGeom prst="rect">
            <a:avLst/>
          </a:prstGeom>
        </p:spPr>
        <p:txBody>
          <a:bodyPr wrap="square">
            <a:spAutoFit/>
          </a:bodyPr>
          <a:lstStyle/>
          <a:p>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а - </a:t>
            </a:r>
            <a:r>
              <a:rPr lang="ru-RU" sz="2000" dirty="0" err="1">
                <a:latin typeface="Times New Roman" panose="02020603050405020304" pitchFamily="18" charset="0"/>
                <a:cs typeface="Times New Roman" panose="02020603050405020304" pitchFamily="18" charset="0"/>
              </a:rPr>
              <a:t>моноэдр</a:t>
            </a:r>
            <a:r>
              <a:rPr lang="ru-RU" sz="2000" dirty="0">
                <a:latin typeface="Times New Roman" panose="02020603050405020304" pitchFamily="18" charset="0"/>
                <a:cs typeface="Times New Roman" panose="02020603050405020304" pitchFamily="18" charset="0"/>
              </a:rPr>
              <a:t>; б - </a:t>
            </a:r>
            <a:r>
              <a:rPr lang="ru-RU" sz="2000" dirty="0" err="1">
                <a:latin typeface="Times New Roman" panose="02020603050405020304" pitchFamily="18" charset="0"/>
                <a:cs typeface="Times New Roman" panose="02020603050405020304" pitchFamily="18" charset="0"/>
              </a:rPr>
              <a:t>пинакоид</a:t>
            </a:r>
            <a:r>
              <a:rPr lang="ru-RU" sz="2000" dirty="0">
                <a:latin typeface="Times New Roman" panose="02020603050405020304" pitchFamily="18" charset="0"/>
                <a:cs typeface="Times New Roman" panose="02020603050405020304" pitchFamily="18" charset="0"/>
              </a:rPr>
              <a:t>; в, г - </a:t>
            </a:r>
            <a:r>
              <a:rPr lang="ru-RU" sz="2000" dirty="0" err="1">
                <a:latin typeface="Times New Roman" panose="02020603050405020304" pitchFamily="18" charset="0"/>
                <a:cs typeface="Times New Roman" panose="02020603050405020304" pitchFamily="18" charset="0"/>
              </a:rPr>
              <a:t>жазықтықтық</a:t>
            </a:r>
            <a:r>
              <a:rPr lang="ru-RU" sz="2000" dirty="0">
                <a:latin typeface="Times New Roman" panose="02020603050405020304" pitchFamily="18" charset="0"/>
                <a:cs typeface="Times New Roman" panose="02020603050405020304" pitchFamily="18" charset="0"/>
              </a:rPr>
              <a:t> (дома)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остік</a:t>
            </a:r>
            <a:r>
              <a:rPr lang="ru-RU" sz="2000" dirty="0">
                <a:latin typeface="Times New Roman" panose="02020603050405020304" pitchFamily="18" charset="0"/>
                <a:cs typeface="Times New Roman" panose="02020603050405020304" pitchFamily="18" charset="0"/>
              </a:rPr>
              <a:t> (сфеноид) </a:t>
            </a:r>
            <a:r>
              <a:rPr lang="ru-RU" sz="2000" dirty="0" err="1">
                <a:latin typeface="Times New Roman" panose="02020603050405020304" pitchFamily="18" charset="0"/>
                <a:cs typeface="Times New Roman" panose="02020603050405020304" pitchFamily="18" charset="0"/>
              </a:rPr>
              <a:t>диэдрлері</a:t>
            </a:r>
            <a:r>
              <a:rPr lang="ru-RU" sz="2000" dirty="0">
                <a:latin typeface="Times New Roman" panose="02020603050405020304" pitchFamily="18" charset="0"/>
                <a:cs typeface="Times New Roman" panose="02020603050405020304" pitchFamily="18" charset="0"/>
              </a:rPr>
              <a:t>; д - </a:t>
            </a:r>
            <a:r>
              <a:rPr lang="ru-RU" sz="2000" dirty="0" err="1">
                <a:latin typeface="Times New Roman" panose="02020603050405020304" pitchFamily="18" charset="0"/>
                <a:cs typeface="Times New Roman" panose="02020603050405020304" pitchFamily="18" charset="0"/>
              </a:rPr>
              <a:t>ромбалық</a:t>
            </a:r>
            <a:r>
              <a:rPr lang="ru-RU" sz="2000" dirty="0">
                <a:latin typeface="Times New Roman" panose="02020603050405020304" pitchFamily="18" charset="0"/>
                <a:cs typeface="Times New Roman" panose="02020603050405020304" pitchFamily="18" charset="0"/>
              </a:rPr>
              <a:t> призма; е - </a:t>
            </a:r>
            <a:r>
              <a:rPr lang="ru-RU" sz="2000" dirty="0" err="1">
                <a:latin typeface="Times New Roman" panose="02020603050405020304" pitchFamily="18" charset="0"/>
                <a:cs typeface="Times New Roman" panose="02020603050405020304" pitchFamily="18" charset="0"/>
              </a:rPr>
              <a:t>ромбалық</a:t>
            </a:r>
            <a:r>
              <a:rPr lang="ru-RU" sz="2000" dirty="0">
                <a:latin typeface="Times New Roman" panose="02020603050405020304" pitchFamily="18" charset="0"/>
                <a:cs typeface="Times New Roman" panose="02020603050405020304" pitchFamily="18" charset="0"/>
              </a:rPr>
              <a:t> тетраэдр, </a:t>
            </a:r>
            <a:r>
              <a:rPr lang="ru-RU" sz="2000" dirty="0" err="1">
                <a:latin typeface="Times New Roman" panose="02020603050405020304" pitchFamily="18" charset="0"/>
                <a:cs typeface="Times New Roman" panose="02020603050405020304" pitchFamily="18" charset="0"/>
              </a:rPr>
              <a:t>оң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сол</a:t>
            </a:r>
            <a:r>
              <a:rPr lang="ru-RU" sz="2000" dirty="0">
                <a:latin typeface="Times New Roman" panose="02020603050405020304" pitchFamily="18" charset="0"/>
                <a:cs typeface="Times New Roman" panose="02020603050405020304" pitchFamily="18" charset="0"/>
              </a:rPr>
              <a:t>; ж, з - </a:t>
            </a:r>
            <a:r>
              <a:rPr lang="ru-RU" sz="2000" dirty="0" err="1">
                <a:latin typeface="Times New Roman" panose="02020603050405020304" pitchFamily="18" charset="0"/>
                <a:cs typeface="Times New Roman" panose="02020603050405020304" pitchFamily="18" charset="0"/>
              </a:rPr>
              <a:t>ромбалық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пирмаида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дипирамида</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52033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80728"/>
          </a:xfrm>
        </p:spPr>
        <p:txBody>
          <a:bodyPr>
            <a:normAutofit fontScale="90000"/>
          </a:bodyPr>
          <a:lstStyle/>
          <a:p>
            <a:pPr>
              <a:lnSpc>
                <a:spcPts val="27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kk-KZ" sz="2700" b="1" dirty="0">
                <a:solidFill>
                  <a:srgbClr val="202124"/>
                </a:solidFill>
                <a:latin typeface="Times New Roman"/>
                <a:ea typeface="Times New Roman"/>
                <a:cs typeface="Times New Roman"/>
              </a:rPr>
              <a:t>L</a:t>
            </a:r>
            <a:r>
              <a:rPr lang="en-US" sz="2700" b="1" baseline="-25000" dirty="0">
                <a:solidFill>
                  <a:srgbClr val="202124"/>
                </a:solidFill>
                <a:latin typeface="Times New Roman"/>
                <a:ea typeface="Times New Roman"/>
                <a:cs typeface="Times New Roman"/>
              </a:rPr>
              <a:t>n</a:t>
            </a:r>
            <a:r>
              <a:rPr lang="kk-KZ" sz="2700" b="1" dirty="0">
                <a:solidFill>
                  <a:srgbClr val="202124"/>
                </a:solidFill>
                <a:latin typeface="Times New Roman"/>
                <a:ea typeface="Times New Roman"/>
                <a:cs typeface="Times New Roman"/>
              </a:rPr>
              <a:t>=С</a:t>
            </a:r>
            <a:r>
              <a:rPr lang="kk-KZ" sz="2700" b="1" baseline="-25000" dirty="0">
                <a:solidFill>
                  <a:srgbClr val="202124"/>
                </a:solidFill>
                <a:latin typeface="Times New Roman"/>
                <a:ea typeface="Times New Roman"/>
                <a:cs typeface="Times New Roman"/>
              </a:rPr>
              <a:t>n</a:t>
            </a:r>
            <a:r>
              <a:rPr lang="kk-KZ" sz="2700" b="1" dirty="0">
                <a:solidFill>
                  <a:srgbClr val="202124"/>
                </a:solidFill>
                <a:latin typeface="Times New Roman"/>
                <a:ea typeface="Times New Roman"/>
                <a:cs typeface="Times New Roman"/>
              </a:rPr>
              <a:t> кластарындағы кристалдардың қарапайым формалары</a:t>
            </a:r>
            <a:r>
              <a:rPr lang="ru-RU" sz="3600" dirty="0">
                <a:ea typeface="Calibri"/>
                <a:cs typeface="Times New Roman"/>
              </a:rPr>
              <a:t/>
            </a:r>
            <a:br>
              <a:rPr lang="ru-RU" sz="3600" dirty="0">
                <a:ea typeface="Calibri"/>
                <a:cs typeface="Times New Roman"/>
              </a:rPr>
            </a:br>
            <a:endParaRPr lang="ru-RU" dirty="0"/>
          </a:p>
        </p:txBody>
      </p:sp>
      <p:sp>
        <p:nvSpPr>
          <p:cNvPr id="3" name="Объект 2"/>
          <p:cNvSpPr>
            <a:spLocks noGrp="1"/>
          </p:cNvSpPr>
          <p:nvPr>
            <p:ph idx="1"/>
          </p:nvPr>
        </p:nvSpPr>
        <p:spPr>
          <a:xfrm>
            <a:off x="457200" y="1052736"/>
            <a:ext cx="8229600" cy="5805264"/>
          </a:xfrm>
        </p:spPr>
        <p:txBody>
          <a:bodyPr>
            <a:normAutofit lnSpcReduction="10000"/>
          </a:bodyPr>
          <a:lstStyle/>
          <a:p>
            <a:pPr marL="0" indent="0">
              <a:lnSpc>
                <a:spcPct val="107000"/>
              </a:lnSpc>
              <a:spcBef>
                <a:spcPts val="0"/>
              </a:spcBef>
              <a:buNone/>
            </a:pPr>
            <a:r>
              <a:rPr lang="kk-KZ" sz="2400" dirty="0">
                <a:latin typeface="Times New Roman"/>
                <a:ea typeface="Calibri"/>
                <a:cs typeface="Times New Roman"/>
              </a:rPr>
              <a:t>Вертикаль </a:t>
            </a:r>
            <a:r>
              <a:rPr lang="ru-RU" sz="2400" dirty="0" err="1">
                <a:latin typeface="Times New Roman"/>
                <a:ea typeface="Calibri"/>
                <a:cs typeface="Times New Roman"/>
              </a:rPr>
              <a:t>L</a:t>
            </a:r>
            <a:r>
              <a:rPr lang="ru-RU" sz="2400" baseline="-25000" dirty="0" err="1">
                <a:latin typeface="Times New Roman"/>
                <a:ea typeface="Calibri"/>
                <a:cs typeface="Times New Roman"/>
              </a:rPr>
              <a:t>n</a:t>
            </a:r>
            <a:r>
              <a:rPr lang="ru-RU" sz="2400" dirty="0">
                <a:latin typeface="Times New Roman"/>
                <a:ea typeface="Calibri"/>
                <a:cs typeface="Times New Roman"/>
              </a:rPr>
              <a:t> </a:t>
            </a:r>
            <a:r>
              <a:rPr lang="kk-KZ" sz="2400" dirty="0">
                <a:latin typeface="Times New Roman"/>
                <a:ea typeface="Calibri"/>
                <a:cs typeface="Times New Roman"/>
              </a:rPr>
              <a:t>бұрылу</a:t>
            </a:r>
            <a:r>
              <a:rPr lang="ru-RU" sz="2400" dirty="0">
                <a:latin typeface="Times New Roman"/>
                <a:ea typeface="Calibri"/>
                <a:cs typeface="Times New Roman"/>
              </a:rPr>
              <a:t> </a:t>
            </a:r>
            <a:r>
              <a:rPr lang="ru-RU" sz="2400" dirty="0" err="1">
                <a:latin typeface="Times New Roman"/>
                <a:ea typeface="Calibri"/>
                <a:cs typeface="Times New Roman"/>
              </a:rPr>
              <a:t>осіне</a:t>
            </a:r>
            <a:r>
              <a:rPr lang="ru-RU" sz="2400" dirty="0">
                <a:latin typeface="Times New Roman"/>
                <a:ea typeface="Calibri"/>
                <a:cs typeface="Times New Roman"/>
              </a:rPr>
              <a:t> перпендикуляр </a:t>
            </a:r>
            <a:r>
              <a:rPr lang="kk-KZ" sz="2400" dirty="0">
                <a:latin typeface="Times New Roman"/>
                <a:ea typeface="Calibri"/>
                <a:cs typeface="Times New Roman"/>
              </a:rPr>
              <a:t>орналасқан </a:t>
            </a:r>
            <a:r>
              <a:rPr lang="kk-KZ" sz="2400" b="1" dirty="0">
                <a:solidFill>
                  <a:srgbClr val="FF0000"/>
                </a:solidFill>
                <a:latin typeface="Times New Roman"/>
                <a:ea typeface="Calibri"/>
                <a:cs typeface="Times New Roman"/>
              </a:rPr>
              <a:t>жақ</a:t>
            </a:r>
            <a:r>
              <a:rPr lang="ru-RU" sz="2400" b="1" dirty="0">
                <a:solidFill>
                  <a:srgbClr val="FF0000"/>
                </a:solidFill>
                <a:latin typeface="Times New Roman"/>
                <a:ea typeface="Calibri"/>
                <a:cs typeface="Times New Roman"/>
              </a:rPr>
              <a:t> 1</a:t>
            </a:r>
            <a:r>
              <a:rPr lang="ru-RU" sz="2400" dirty="0">
                <a:latin typeface="Times New Roman"/>
                <a:ea typeface="Calibri"/>
                <a:cs typeface="Times New Roman"/>
              </a:rPr>
              <a:t> осы ось</a:t>
            </a:r>
            <a:r>
              <a:rPr lang="kk-KZ" sz="2400" dirty="0">
                <a:latin typeface="Times New Roman"/>
                <a:ea typeface="Calibri"/>
                <a:cs typeface="Times New Roman"/>
              </a:rPr>
              <a:t> арқылы</a:t>
            </a:r>
            <a:r>
              <a:rPr lang="ru-RU" sz="2400" dirty="0">
                <a:latin typeface="Times New Roman"/>
                <a:ea typeface="Calibri"/>
                <a:cs typeface="Times New Roman"/>
              </a:rPr>
              <a:t> </a:t>
            </a:r>
            <a:r>
              <a:rPr lang="ru-RU" sz="2400" dirty="0" err="1">
                <a:latin typeface="Times New Roman"/>
                <a:ea typeface="Calibri"/>
                <a:cs typeface="Times New Roman"/>
              </a:rPr>
              <a:t>көбейтілмейді</a:t>
            </a:r>
            <a:r>
              <a:rPr lang="ru-RU" sz="2400" dirty="0">
                <a:latin typeface="Times New Roman"/>
                <a:ea typeface="Calibri"/>
                <a:cs typeface="Times New Roman"/>
              </a:rPr>
              <a:t>. </a:t>
            </a:r>
            <a:r>
              <a:rPr lang="ru-RU" sz="2400" dirty="0" err="1">
                <a:latin typeface="Times New Roman"/>
                <a:ea typeface="Calibri"/>
                <a:cs typeface="Times New Roman"/>
              </a:rPr>
              <a:t>Мұндай</a:t>
            </a:r>
            <a:r>
              <a:rPr lang="ru-RU" sz="2400" dirty="0">
                <a:latin typeface="Times New Roman"/>
                <a:ea typeface="Calibri"/>
                <a:cs typeface="Times New Roman"/>
              </a:rPr>
              <a:t> </a:t>
            </a:r>
            <a:r>
              <a:rPr lang="ru-RU" sz="2400" dirty="0" err="1">
                <a:latin typeface="Times New Roman"/>
                <a:ea typeface="Calibri"/>
                <a:cs typeface="Times New Roman"/>
              </a:rPr>
              <a:t>бір</a:t>
            </a:r>
            <a:r>
              <a:rPr lang="ru-RU" sz="2400" dirty="0">
                <a:latin typeface="Times New Roman"/>
                <a:ea typeface="Calibri"/>
                <a:cs typeface="Times New Roman"/>
              </a:rPr>
              <a:t> </a:t>
            </a:r>
            <a:r>
              <a:rPr lang="ru-RU" sz="2400" dirty="0" err="1">
                <a:latin typeface="Times New Roman"/>
                <a:ea typeface="Calibri"/>
                <a:cs typeface="Times New Roman"/>
              </a:rPr>
              <a:t>жақты</a:t>
            </a:r>
            <a:r>
              <a:rPr lang="ru-RU" sz="2400" dirty="0">
                <a:latin typeface="Times New Roman"/>
                <a:ea typeface="Calibri"/>
                <a:cs typeface="Times New Roman"/>
              </a:rPr>
              <a:t> </a:t>
            </a:r>
            <a:r>
              <a:rPr lang="kk-KZ" sz="2400" dirty="0">
                <a:latin typeface="Times New Roman"/>
                <a:ea typeface="Calibri"/>
                <a:cs typeface="Times New Roman"/>
              </a:rPr>
              <a:t>форма</a:t>
            </a:r>
            <a:r>
              <a:rPr lang="ru-RU" sz="2400" dirty="0">
                <a:latin typeface="Times New Roman"/>
                <a:ea typeface="Calibri"/>
                <a:cs typeface="Times New Roman"/>
              </a:rPr>
              <a:t>, </a:t>
            </a:r>
            <a:r>
              <a:rPr lang="ru-RU" sz="2400" dirty="0" err="1">
                <a:latin typeface="Times New Roman"/>
                <a:ea typeface="Calibri"/>
                <a:cs typeface="Times New Roman"/>
              </a:rPr>
              <a:t>осьтің</a:t>
            </a:r>
            <a:r>
              <a:rPr lang="ru-RU" sz="2400" dirty="0">
                <a:latin typeface="Times New Roman"/>
                <a:ea typeface="Calibri"/>
                <a:cs typeface="Times New Roman"/>
              </a:rPr>
              <a:t> </a:t>
            </a:r>
            <a:r>
              <a:rPr lang="ru-RU" sz="2400" dirty="0" err="1">
                <a:latin typeface="Times New Roman"/>
                <a:ea typeface="Calibri"/>
                <a:cs typeface="Times New Roman"/>
              </a:rPr>
              <a:t>ретіне</a:t>
            </a:r>
            <a:r>
              <a:rPr lang="ru-RU" sz="2400" dirty="0">
                <a:latin typeface="Times New Roman"/>
                <a:ea typeface="Calibri"/>
                <a:cs typeface="Times New Roman"/>
              </a:rPr>
              <a:t> </a:t>
            </a:r>
            <a:r>
              <a:rPr lang="ru-RU" sz="2400" dirty="0" err="1">
                <a:latin typeface="Times New Roman"/>
                <a:ea typeface="Calibri"/>
                <a:cs typeface="Times New Roman"/>
              </a:rPr>
              <a:t>қарамастан</a:t>
            </a:r>
            <a:r>
              <a:rPr lang="ru-RU" sz="2400" dirty="0">
                <a:latin typeface="Times New Roman"/>
                <a:ea typeface="Calibri"/>
                <a:cs typeface="Times New Roman"/>
              </a:rPr>
              <a:t>, </a:t>
            </a:r>
            <a:r>
              <a:rPr lang="ru-RU" sz="2400" b="1" i="1" dirty="0" err="1">
                <a:latin typeface="Times New Roman"/>
                <a:ea typeface="Calibri"/>
                <a:cs typeface="Times New Roman"/>
              </a:rPr>
              <a:t>моноэдр</a:t>
            </a:r>
            <a:r>
              <a:rPr lang="ru-RU" sz="2400" dirty="0">
                <a:latin typeface="Times New Roman"/>
                <a:ea typeface="Calibri"/>
                <a:cs typeface="Times New Roman"/>
              </a:rPr>
              <a:t> </a:t>
            </a:r>
            <a:endParaRPr lang="ru-RU" sz="2400" dirty="0" smtClean="0">
              <a:latin typeface="Times New Roman"/>
              <a:ea typeface="Calibri"/>
              <a:cs typeface="Times New Roman"/>
            </a:endParaRPr>
          </a:p>
          <a:p>
            <a:pPr marL="0" indent="0">
              <a:lnSpc>
                <a:spcPct val="107000"/>
              </a:lnSpc>
              <a:spcBef>
                <a:spcPts val="0"/>
              </a:spcBef>
              <a:buNone/>
            </a:pPr>
            <a:r>
              <a:rPr lang="ru-RU" sz="2400" dirty="0" smtClean="0">
                <a:latin typeface="Times New Roman"/>
                <a:ea typeface="Calibri"/>
                <a:cs typeface="Times New Roman"/>
              </a:rPr>
              <a:t>(</a:t>
            </a:r>
            <a:r>
              <a:rPr lang="ru-RU" sz="2400" dirty="0">
                <a:latin typeface="Times New Roman"/>
                <a:ea typeface="Calibri"/>
                <a:cs typeface="Times New Roman"/>
              </a:rPr>
              <a:t>грек </a:t>
            </a:r>
            <a:r>
              <a:rPr lang="ru-RU" sz="2400" dirty="0" err="1">
                <a:latin typeface="Times New Roman"/>
                <a:ea typeface="Calibri"/>
                <a:cs typeface="Times New Roman"/>
              </a:rPr>
              <a:t>тілінен</a:t>
            </a:r>
            <a:r>
              <a:rPr lang="ru-RU" sz="2400" dirty="0">
                <a:latin typeface="Times New Roman"/>
                <a:ea typeface="Calibri"/>
                <a:cs typeface="Times New Roman"/>
              </a:rPr>
              <a:t> </a:t>
            </a:r>
            <a:r>
              <a:rPr lang="ru-RU" sz="2400" dirty="0" err="1">
                <a:latin typeface="Times New Roman"/>
                <a:ea typeface="Calibri"/>
                <a:cs typeface="Times New Roman"/>
              </a:rPr>
              <a:t>аударғанда</a:t>
            </a:r>
            <a:r>
              <a:rPr lang="ru-RU" sz="2400" dirty="0">
                <a:latin typeface="Times New Roman"/>
                <a:ea typeface="Calibri"/>
                <a:cs typeface="Times New Roman"/>
              </a:rPr>
              <a:t> </a:t>
            </a:r>
            <a:r>
              <a:rPr lang="ru-RU" sz="2400" dirty="0" err="1">
                <a:latin typeface="Times New Roman"/>
                <a:ea typeface="Calibri"/>
                <a:cs typeface="Times New Roman"/>
              </a:rPr>
              <a:t>mono</a:t>
            </a:r>
            <a:r>
              <a:rPr lang="ru-RU" sz="2400" dirty="0">
                <a:latin typeface="Times New Roman"/>
                <a:ea typeface="Calibri"/>
                <a:cs typeface="Times New Roman"/>
              </a:rPr>
              <a:t>  – </a:t>
            </a:r>
            <a:r>
              <a:rPr lang="ru-RU" sz="2400" dirty="0" err="1">
                <a:latin typeface="Times New Roman"/>
                <a:ea typeface="Calibri"/>
                <a:cs typeface="Times New Roman"/>
              </a:rPr>
              <a:t>бір</a:t>
            </a:r>
            <a:r>
              <a:rPr lang="ru-RU" sz="2400" dirty="0">
                <a:latin typeface="Times New Roman"/>
                <a:ea typeface="Calibri"/>
                <a:cs typeface="Times New Roman"/>
              </a:rPr>
              <a:t>, </a:t>
            </a:r>
            <a:r>
              <a:rPr lang="ru-RU" sz="2400" dirty="0" err="1">
                <a:latin typeface="Times New Roman"/>
                <a:ea typeface="Calibri"/>
                <a:cs typeface="Times New Roman"/>
              </a:rPr>
              <a:t>гедра</a:t>
            </a:r>
            <a:r>
              <a:rPr lang="ru-RU" sz="2400" dirty="0">
                <a:latin typeface="Times New Roman"/>
                <a:ea typeface="Calibri"/>
                <a:cs typeface="Times New Roman"/>
              </a:rPr>
              <a:t>  – бет) </a:t>
            </a:r>
            <a:endParaRPr lang="ru-RU" sz="2400" dirty="0" smtClean="0">
              <a:latin typeface="Times New Roman"/>
              <a:ea typeface="Calibri"/>
              <a:cs typeface="Times New Roman"/>
            </a:endParaRPr>
          </a:p>
          <a:p>
            <a:pPr marL="0" indent="0">
              <a:lnSpc>
                <a:spcPct val="107000"/>
              </a:lnSpc>
              <a:spcBef>
                <a:spcPts val="0"/>
              </a:spcBef>
              <a:buNone/>
            </a:pPr>
            <a:r>
              <a:rPr lang="ru-RU" sz="2400" dirty="0" err="1" smtClean="0">
                <a:latin typeface="Times New Roman"/>
                <a:ea typeface="Calibri"/>
                <a:cs typeface="Times New Roman"/>
              </a:rPr>
              <a:t>деп</a:t>
            </a:r>
            <a:r>
              <a:rPr lang="ru-RU" sz="2400" dirty="0" smtClean="0">
                <a:latin typeface="Times New Roman"/>
                <a:ea typeface="Calibri"/>
                <a:cs typeface="Times New Roman"/>
              </a:rPr>
              <a:t> </a:t>
            </a:r>
            <a:r>
              <a:rPr lang="ru-RU" sz="2400" dirty="0" err="1" smtClean="0">
                <a:latin typeface="Times New Roman"/>
                <a:ea typeface="Calibri"/>
                <a:cs typeface="Times New Roman"/>
              </a:rPr>
              <a:t>аталады</a:t>
            </a:r>
            <a:endParaRPr lang="ru-RU" sz="2400" dirty="0" smtClean="0">
              <a:latin typeface="Times New Roman"/>
              <a:ea typeface="Calibri"/>
              <a:cs typeface="Times New Roman"/>
            </a:endParaRPr>
          </a:p>
          <a:p>
            <a:pPr marL="0" indent="0">
              <a:lnSpc>
                <a:spcPct val="107000"/>
              </a:lnSpc>
              <a:spcBef>
                <a:spcPts val="0"/>
              </a:spcBef>
              <a:buNone/>
            </a:pPr>
            <a:r>
              <a:rPr lang="ru-RU" sz="2400" dirty="0" smtClean="0">
                <a:latin typeface="Times New Roman"/>
                <a:ea typeface="Calibri"/>
                <a:cs typeface="Times New Roman"/>
              </a:rPr>
              <a:t>(</a:t>
            </a:r>
            <a:r>
              <a:rPr lang="ru-RU" sz="2400" dirty="0" err="1">
                <a:latin typeface="Times New Roman"/>
                <a:ea typeface="Calibri"/>
                <a:cs typeface="Times New Roman"/>
              </a:rPr>
              <a:t>қарапайым</a:t>
            </a:r>
            <a:r>
              <a:rPr lang="ru-RU" sz="2400" dirty="0">
                <a:latin typeface="Times New Roman"/>
                <a:ea typeface="Calibri"/>
                <a:cs typeface="Times New Roman"/>
              </a:rPr>
              <a:t> </a:t>
            </a:r>
            <a:r>
              <a:rPr lang="ru-RU" sz="2400" dirty="0" err="1">
                <a:latin typeface="Times New Roman"/>
                <a:ea typeface="Calibri"/>
                <a:cs typeface="Times New Roman"/>
              </a:rPr>
              <a:t>форманың</a:t>
            </a:r>
            <a:r>
              <a:rPr lang="ru-RU" sz="2400" dirty="0">
                <a:latin typeface="Times New Roman"/>
                <a:ea typeface="Calibri"/>
                <a:cs typeface="Times New Roman"/>
              </a:rPr>
              <a:t> </a:t>
            </a:r>
            <a:r>
              <a:rPr lang="ru-RU" sz="2400" dirty="0" err="1">
                <a:latin typeface="Times New Roman"/>
                <a:ea typeface="Calibri"/>
                <a:cs typeface="Times New Roman"/>
              </a:rPr>
              <a:t>ескірген</a:t>
            </a:r>
            <a:r>
              <a:rPr lang="ru-RU" sz="2400" dirty="0">
                <a:latin typeface="Times New Roman"/>
                <a:ea typeface="Calibri"/>
                <a:cs typeface="Times New Roman"/>
              </a:rPr>
              <a:t> </a:t>
            </a:r>
            <a:r>
              <a:rPr lang="ru-RU" sz="2400" dirty="0" err="1">
                <a:latin typeface="Times New Roman"/>
                <a:ea typeface="Calibri"/>
                <a:cs typeface="Times New Roman"/>
              </a:rPr>
              <a:t>атауы</a:t>
            </a:r>
            <a:r>
              <a:rPr lang="kk-KZ" sz="2400" dirty="0">
                <a:latin typeface="Times New Roman"/>
                <a:ea typeface="Calibri"/>
                <a:cs typeface="Times New Roman"/>
              </a:rPr>
              <a:t>- </a:t>
            </a:r>
            <a:r>
              <a:rPr lang="ru-RU" sz="2400" b="1" i="1" dirty="0" err="1">
                <a:latin typeface="Times New Roman"/>
                <a:ea typeface="Calibri"/>
                <a:cs typeface="Times New Roman"/>
              </a:rPr>
              <a:t>педион</a:t>
            </a:r>
            <a:r>
              <a:rPr lang="kk-KZ" sz="2400" dirty="0">
                <a:latin typeface="Times New Roman"/>
                <a:ea typeface="Calibri"/>
                <a:cs typeface="Times New Roman"/>
              </a:rPr>
              <a:t>)</a:t>
            </a:r>
            <a:r>
              <a:rPr lang="ru-RU" sz="2400" dirty="0">
                <a:latin typeface="Times New Roman"/>
                <a:ea typeface="Calibri"/>
                <a:cs typeface="Times New Roman"/>
              </a:rPr>
              <a:t>. </a:t>
            </a:r>
            <a:endParaRPr lang="ru-RU" sz="2400" dirty="0" smtClean="0">
              <a:latin typeface="Times New Roman"/>
              <a:ea typeface="Calibri"/>
              <a:cs typeface="Times New Roman"/>
            </a:endParaRPr>
          </a:p>
          <a:p>
            <a:pPr marL="0" indent="0">
              <a:lnSpc>
                <a:spcPts val="2700"/>
              </a:lnSpc>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kk-KZ" sz="2400" dirty="0" smtClean="0">
              <a:solidFill>
                <a:srgbClr val="202124"/>
              </a:solidFill>
              <a:latin typeface="Times New Roman"/>
              <a:ea typeface="Times New Roman"/>
              <a:cs typeface="Times New Roman"/>
            </a:endParaRPr>
          </a:p>
          <a:p>
            <a:pPr marL="0" indent="0">
              <a:lnSpc>
                <a:spcPts val="2700"/>
              </a:lnSpc>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kk-KZ" sz="2400" dirty="0" smtClean="0">
                <a:solidFill>
                  <a:srgbClr val="202124"/>
                </a:solidFill>
                <a:latin typeface="Times New Roman"/>
                <a:ea typeface="Times New Roman"/>
                <a:cs typeface="Times New Roman"/>
              </a:rPr>
              <a:t>L</a:t>
            </a:r>
            <a:r>
              <a:rPr lang="kk-KZ" sz="2400" baseline="-25000" dirty="0" smtClean="0">
                <a:solidFill>
                  <a:srgbClr val="202124"/>
                </a:solidFill>
                <a:latin typeface="Times New Roman"/>
                <a:ea typeface="Times New Roman"/>
                <a:cs typeface="Times New Roman"/>
              </a:rPr>
              <a:t>n</a:t>
            </a:r>
            <a:r>
              <a:rPr lang="kk-KZ" sz="2400" dirty="0" smtClean="0">
                <a:solidFill>
                  <a:srgbClr val="202124"/>
                </a:solidFill>
                <a:latin typeface="Times New Roman"/>
                <a:ea typeface="Times New Roman"/>
                <a:cs typeface="Times New Roman"/>
              </a:rPr>
              <a:t> </a:t>
            </a:r>
            <a:r>
              <a:rPr lang="kk-KZ" sz="2400" dirty="0">
                <a:solidFill>
                  <a:srgbClr val="202124"/>
                </a:solidFill>
                <a:latin typeface="Times New Roman"/>
                <a:ea typeface="Times New Roman"/>
                <a:cs typeface="Times New Roman"/>
              </a:rPr>
              <a:t>осіне параллель  </a:t>
            </a:r>
            <a:r>
              <a:rPr lang="kk-KZ" sz="2400" b="1" dirty="0">
                <a:solidFill>
                  <a:srgbClr val="FF0000"/>
                </a:solidFill>
                <a:latin typeface="Times New Roman"/>
                <a:ea typeface="Times New Roman"/>
                <a:cs typeface="Times New Roman"/>
              </a:rPr>
              <a:t>жақ 2</a:t>
            </a:r>
            <a:r>
              <a:rPr lang="kk-KZ" sz="2400" dirty="0">
                <a:solidFill>
                  <a:srgbClr val="202124"/>
                </a:solidFill>
                <a:latin typeface="Times New Roman"/>
                <a:ea typeface="Times New Roman"/>
                <a:cs typeface="Times New Roman"/>
              </a:rPr>
              <a:t> осы ось арқылы </a:t>
            </a:r>
            <a:endParaRPr lang="kk-KZ" sz="2400" dirty="0" smtClean="0">
              <a:solidFill>
                <a:srgbClr val="202124"/>
              </a:solidFill>
              <a:latin typeface="Times New Roman"/>
              <a:ea typeface="Times New Roman"/>
              <a:cs typeface="Times New Roman"/>
            </a:endParaRPr>
          </a:p>
          <a:p>
            <a:pPr marL="0" indent="0">
              <a:lnSpc>
                <a:spcPts val="2700"/>
              </a:lnSpc>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kk-KZ" sz="2400" dirty="0" smtClean="0">
                <a:solidFill>
                  <a:srgbClr val="202124"/>
                </a:solidFill>
                <a:latin typeface="Times New Roman"/>
                <a:ea typeface="Times New Roman"/>
                <a:cs typeface="Times New Roman"/>
              </a:rPr>
              <a:t>көбейтіліп</a:t>
            </a:r>
            <a:r>
              <a:rPr lang="kk-KZ" sz="2400" dirty="0">
                <a:solidFill>
                  <a:srgbClr val="202124"/>
                </a:solidFill>
                <a:latin typeface="Times New Roman"/>
                <a:ea typeface="Times New Roman"/>
                <a:cs typeface="Times New Roman"/>
              </a:rPr>
              <a:t>, пайда болған жақтары осы </a:t>
            </a:r>
            <a:r>
              <a:rPr lang="kk-KZ" sz="2400" dirty="0" smtClean="0">
                <a:solidFill>
                  <a:srgbClr val="202124"/>
                </a:solidFill>
                <a:latin typeface="Times New Roman"/>
                <a:ea typeface="Times New Roman"/>
                <a:cs typeface="Times New Roman"/>
              </a:rPr>
              <a:t>оське</a:t>
            </a:r>
          </a:p>
          <a:p>
            <a:pPr marL="0" indent="0">
              <a:lnSpc>
                <a:spcPts val="2700"/>
              </a:lnSpc>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kk-KZ" sz="2400" dirty="0" smtClean="0">
                <a:solidFill>
                  <a:srgbClr val="202124"/>
                </a:solidFill>
                <a:latin typeface="Times New Roman"/>
                <a:ea typeface="Times New Roman"/>
                <a:cs typeface="Times New Roman"/>
              </a:rPr>
              <a:t> </a:t>
            </a:r>
            <a:r>
              <a:rPr lang="kk-KZ" sz="2400" dirty="0">
                <a:solidFill>
                  <a:srgbClr val="202124"/>
                </a:solidFill>
                <a:latin typeface="Times New Roman"/>
                <a:ea typeface="Times New Roman"/>
                <a:cs typeface="Times New Roman"/>
              </a:rPr>
              <a:t>параллель қырлар арқылы қиылысатын </a:t>
            </a:r>
            <a:endParaRPr lang="kk-KZ" sz="2400" dirty="0" smtClean="0">
              <a:solidFill>
                <a:srgbClr val="202124"/>
              </a:solidFill>
              <a:latin typeface="Times New Roman"/>
              <a:ea typeface="Times New Roman"/>
              <a:cs typeface="Times New Roman"/>
            </a:endParaRPr>
          </a:p>
          <a:p>
            <a:pPr marL="0" indent="0">
              <a:lnSpc>
                <a:spcPts val="2700"/>
              </a:lnSpc>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kk-KZ" sz="2400" dirty="0" smtClean="0">
                <a:solidFill>
                  <a:srgbClr val="202124"/>
                </a:solidFill>
                <a:latin typeface="Times New Roman"/>
                <a:ea typeface="Times New Roman"/>
                <a:cs typeface="Times New Roman"/>
              </a:rPr>
              <a:t>қарапайым форманы, </a:t>
            </a:r>
            <a:r>
              <a:rPr lang="kk-KZ" sz="2400" dirty="0">
                <a:solidFill>
                  <a:srgbClr val="202124"/>
                </a:solidFill>
                <a:latin typeface="Times New Roman"/>
                <a:ea typeface="Times New Roman"/>
                <a:cs typeface="Times New Roman"/>
              </a:rPr>
              <a:t>− перпендикуляр </a:t>
            </a:r>
            <a:endParaRPr lang="kk-KZ" sz="2400" dirty="0" smtClean="0">
              <a:solidFill>
                <a:srgbClr val="202124"/>
              </a:solidFill>
              <a:latin typeface="Times New Roman"/>
              <a:ea typeface="Times New Roman"/>
              <a:cs typeface="Times New Roman"/>
            </a:endParaRPr>
          </a:p>
          <a:p>
            <a:pPr marL="0" indent="0">
              <a:lnSpc>
                <a:spcPts val="2700"/>
              </a:lnSpc>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kk-KZ" sz="2400" dirty="0" smtClean="0">
                <a:solidFill>
                  <a:srgbClr val="202124"/>
                </a:solidFill>
                <a:latin typeface="Times New Roman"/>
                <a:ea typeface="Times New Roman"/>
                <a:cs typeface="Times New Roman"/>
              </a:rPr>
              <a:t>қимасында </a:t>
            </a:r>
            <a:r>
              <a:rPr lang="kk-KZ" sz="2400" dirty="0">
                <a:solidFill>
                  <a:srgbClr val="202124"/>
                </a:solidFill>
                <a:latin typeface="Times New Roman"/>
                <a:ea typeface="Times New Roman"/>
                <a:cs typeface="Times New Roman"/>
              </a:rPr>
              <a:t>дұрыс n-бұрышы бар </a:t>
            </a:r>
            <a:endParaRPr lang="kk-KZ" sz="2400" dirty="0" smtClean="0">
              <a:solidFill>
                <a:srgbClr val="202124"/>
              </a:solidFill>
              <a:latin typeface="Times New Roman"/>
              <a:ea typeface="Times New Roman"/>
              <a:cs typeface="Times New Roman"/>
            </a:endParaRPr>
          </a:p>
          <a:p>
            <a:pPr marL="0" indent="0">
              <a:lnSpc>
                <a:spcPts val="2700"/>
              </a:lnSpc>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kk-KZ" sz="2400" b="1" dirty="0" smtClean="0">
                <a:solidFill>
                  <a:srgbClr val="202124"/>
                </a:solidFill>
                <a:latin typeface="Times New Roman"/>
                <a:ea typeface="Times New Roman"/>
                <a:cs typeface="Times New Roman"/>
              </a:rPr>
              <a:t>n-гональды </a:t>
            </a:r>
            <a:r>
              <a:rPr lang="kk-KZ" sz="2400" b="1" dirty="0">
                <a:solidFill>
                  <a:srgbClr val="202124"/>
                </a:solidFill>
                <a:latin typeface="Times New Roman"/>
                <a:ea typeface="Times New Roman"/>
                <a:cs typeface="Times New Roman"/>
              </a:rPr>
              <a:t>призманы</a:t>
            </a:r>
            <a:r>
              <a:rPr lang="kk-KZ" sz="2400" dirty="0">
                <a:solidFill>
                  <a:srgbClr val="202124"/>
                </a:solidFill>
                <a:latin typeface="Times New Roman"/>
                <a:ea typeface="Times New Roman"/>
                <a:cs typeface="Times New Roman"/>
              </a:rPr>
              <a:t> жасайды. </a:t>
            </a:r>
            <a:endParaRPr lang="kk-KZ" sz="2400" dirty="0" smtClean="0">
              <a:solidFill>
                <a:srgbClr val="202124"/>
              </a:solidFill>
              <a:latin typeface="Times New Roman"/>
              <a:ea typeface="Times New Roman"/>
              <a:cs typeface="Times New Roman"/>
            </a:endParaRPr>
          </a:p>
          <a:p>
            <a:pPr marL="0" indent="0">
              <a:lnSpc>
                <a:spcPts val="2700"/>
              </a:lnSpc>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kk-KZ" sz="2400" b="1" dirty="0" smtClean="0">
                <a:solidFill>
                  <a:srgbClr val="202124"/>
                </a:solidFill>
                <a:latin typeface="Times New Roman"/>
                <a:ea typeface="Times New Roman"/>
                <a:cs typeface="Times New Roman"/>
              </a:rPr>
              <a:t>n-гональды </a:t>
            </a:r>
            <a:r>
              <a:rPr lang="kk-KZ" sz="2400" dirty="0">
                <a:solidFill>
                  <a:srgbClr val="202124"/>
                </a:solidFill>
                <a:latin typeface="Times New Roman"/>
                <a:ea typeface="Times New Roman"/>
                <a:cs typeface="Times New Roman"/>
              </a:rPr>
              <a:t>призмалар </a:t>
            </a:r>
            <a:r>
              <a:rPr lang="kk-KZ" sz="2400" dirty="0" smtClean="0">
                <a:solidFill>
                  <a:srgbClr val="202124"/>
                </a:solidFill>
                <a:latin typeface="Times New Roman"/>
                <a:ea typeface="Times New Roman"/>
                <a:cs typeface="Times New Roman"/>
              </a:rPr>
              <a:t>негізгі </a:t>
            </a:r>
            <a:r>
              <a:rPr lang="kk-KZ" sz="2400" dirty="0">
                <a:solidFill>
                  <a:srgbClr val="202124"/>
                </a:solidFill>
                <a:latin typeface="Times New Roman"/>
                <a:ea typeface="Times New Roman"/>
                <a:cs typeface="Times New Roman"/>
              </a:rPr>
              <a:t>осьтің ретіне қарай </a:t>
            </a:r>
            <a:r>
              <a:rPr lang="kk-KZ" sz="2400" b="1" i="1" dirty="0">
                <a:solidFill>
                  <a:srgbClr val="202124"/>
                </a:solidFill>
                <a:latin typeface="Times New Roman"/>
                <a:ea typeface="Times New Roman"/>
                <a:cs typeface="Times New Roman"/>
              </a:rPr>
              <a:t>гексагональды, тетрагональды, тригональды</a:t>
            </a:r>
            <a:r>
              <a:rPr lang="kk-KZ" sz="2400" b="1" dirty="0">
                <a:solidFill>
                  <a:srgbClr val="202124"/>
                </a:solidFill>
                <a:latin typeface="Times New Roman"/>
                <a:ea typeface="Times New Roman"/>
                <a:cs typeface="Times New Roman"/>
              </a:rPr>
              <a:t> </a:t>
            </a:r>
            <a:endParaRPr lang="kk-KZ" sz="2400" b="1" dirty="0" smtClean="0">
              <a:solidFill>
                <a:srgbClr val="202124"/>
              </a:solidFill>
              <a:latin typeface="Times New Roman"/>
              <a:ea typeface="Times New Roman"/>
              <a:cs typeface="Times New Roman"/>
            </a:endParaRPr>
          </a:p>
          <a:p>
            <a:pPr marL="0" indent="0">
              <a:lnSpc>
                <a:spcPts val="2700"/>
              </a:lnSpc>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kk-KZ" sz="2400" dirty="0" smtClean="0">
                <a:solidFill>
                  <a:srgbClr val="202124"/>
                </a:solidFill>
                <a:latin typeface="Times New Roman"/>
                <a:ea typeface="Times New Roman"/>
                <a:cs typeface="Times New Roman"/>
              </a:rPr>
              <a:t>болуы </a:t>
            </a:r>
            <a:r>
              <a:rPr lang="kk-KZ" sz="2400" dirty="0">
                <a:solidFill>
                  <a:srgbClr val="202124"/>
                </a:solidFill>
                <a:latin typeface="Times New Roman"/>
                <a:ea typeface="Times New Roman"/>
                <a:cs typeface="Times New Roman"/>
              </a:rPr>
              <a:t>мүмкін.</a:t>
            </a:r>
            <a:endParaRPr lang="ru-RU" sz="2400" dirty="0">
              <a:ea typeface="Calibri"/>
              <a:cs typeface="Times New Roman"/>
            </a:endParaRPr>
          </a:p>
          <a:p>
            <a:pPr marL="0" indent="0">
              <a:lnSpc>
                <a:spcPct val="107000"/>
              </a:lnSpc>
              <a:spcBef>
                <a:spcPts val="0"/>
              </a:spcBef>
              <a:buNone/>
            </a:pPr>
            <a:endParaRPr lang="ru-RU" sz="2400" dirty="0">
              <a:ea typeface="Calibri"/>
              <a:cs typeface="Times New Roman"/>
            </a:endParaRPr>
          </a:p>
          <a:p>
            <a:pPr>
              <a:spcBef>
                <a:spcPts val="0"/>
              </a:spcBef>
            </a:pPr>
            <a:endParaRPr lang="ru-RU" dirty="0"/>
          </a:p>
        </p:txBody>
      </p:sp>
      <p:pic>
        <p:nvPicPr>
          <p:cNvPr id="4" name="image16.png"/>
          <p:cNvPicPr/>
          <p:nvPr/>
        </p:nvPicPr>
        <p:blipFill>
          <a:blip r:embed="rId2" cstate="print"/>
          <a:stretch>
            <a:fillRect/>
          </a:stretch>
        </p:blipFill>
        <p:spPr>
          <a:xfrm>
            <a:off x="7236296" y="1844824"/>
            <a:ext cx="1584176" cy="5013176"/>
          </a:xfrm>
          <a:prstGeom prst="rect">
            <a:avLst/>
          </a:prstGeom>
        </p:spPr>
      </p:pic>
    </p:spTree>
    <p:extLst>
      <p:ext uri="{BB962C8B-B14F-4D97-AF65-F5344CB8AC3E}">
        <p14:creationId xmlns:p14="http://schemas.microsoft.com/office/powerpoint/2010/main" val="37345798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16632"/>
            <a:ext cx="8229600" cy="6741368"/>
          </a:xfrm>
        </p:spPr>
        <p:txBody>
          <a:bodyPr>
            <a:normAutofit/>
          </a:bodyPr>
          <a:lstStyle/>
          <a:p>
            <a:pPr marL="0" indent="0">
              <a:lnSpc>
                <a:spcPct val="107000"/>
              </a:lnSpc>
              <a:spcAft>
                <a:spcPts val="800"/>
              </a:spcAft>
              <a:buNone/>
            </a:pPr>
            <a:r>
              <a:rPr lang="kk-KZ" sz="1800" dirty="0">
                <a:latin typeface="Times New Roman"/>
                <a:ea typeface="Calibri"/>
                <a:cs typeface="Times New Roman"/>
              </a:rPr>
              <a:t>2-ші ретті ось жағдайында (C</a:t>
            </a:r>
            <a:r>
              <a:rPr lang="kk-KZ" sz="1800" baseline="-25000" dirty="0">
                <a:latin typeface="Times New Roman"/>
                <a:ea typeface="Calibri"/>
                <a:cs typeface="Times New Roman"/>
              </a:rPr>
              <a:t>2</a:t>
            </a:r>
            <a:r>
              <a:rPr lang="kk-KZ" sz="1800" dirty="0">
                <a:latin typeface="Times New Roman"/>
                <a:ea typeface="Calibri"/>
                <a:cs typeface="Times New Roman"/>
              </a:rPr>
              <a:t> класы) біз екі параллель бетті - </a:t>
            </a:r>
            <a:r>
              <a:rPr lang="kk-KZ" sz="1800" b="1" i="1" dirty="0">
                <a:latin typeface="Times New Roman"/>
                <a:ea typeface="Calibri"/>
                <a:cs typeface="Times New Roman"/>
              </a:rPr>
              <a:t>пинакоид</a:t>
            </a:r>
            <a:r>
              <a:rPr lang="kk-KZ" sz="1800" dirty="0">
                <a:latin typeface="Times New Roman"/>
                <a:ea typeface="Calibri"/>
                <a:cs typeface="Times New Roman"/>
              </a:rPr>
              <a:t> деп аталатын «өзгешеленген» екі жақты дигональды призма аламыз (грекше </a:t>
            </a:r>
            <a:r>
              <a:rPr lang="kk-KZ" sz="1800" i="1" dirty="0">
                <a:latin typeface="Times New Roman"/>
                <a:ea typeface="Calibri"/>
                <a:cs typeface="Times New Roman"/>
              </a:rPr>
              <a:t>pinax</a:t>
            </a:r>
            <a:r>
              <a:rPr lang="kk-KZ" sz="1800" dirty="0">
                <a:latin typeface="Times New Roman"/>
                <a:ea typeface="Calibri"/>
                <a:cs typeface="Times New Roman"/>
              </a:rPr>
              <a:t> - тақтайша деп аталады).</a:t>
            </a:r>
            <a:endParaRPr lang="ru-RU" sz="1800" dirty="0">
              <a:ea typeface="Calibri"/>
              <a:cs typeface="Times New Roman"/>
            </a:endParaRPr>
          </a:p>
          <a:p>
            <a:pPr marL="0" indent="0" algn="just">
              <a:lnSpc>
                <a:spcPct val="107000"/>
              </a:lnSpc>
              <a:spcAft>
                <a:spcPts val="800"/>
              </a:spcAft>
              <a:buNone/>
            </a:pPr>
            <a:r>
              <a:rPr lang="kk-KZ" sz="1800" dirty="0">
                <a:latin typeface="Times New Roman"/>
                <a:ea typeface="Calibri"/>
                <a:cs typeface="Times New Roman"/>
              </a:rPr>
              <a:t>L</a:t>
            </a:r>
            <a:r>
              <a:rPr lang="kk-KZ" sz="1800" baseline="-25000" dirty="0">
                <a:latin typeface="Times New Roman"/>
                <a:ea typeface="Calibri"/>
                <a:cs typeface="Times New Roman"/>
              </a:rPr>
              <a:t>n</a:t>
            </a:r>
            <a:r>
              <a:rPr lang="kk-KZ" sz="1800" dirty="0">
                <a:latin typeface="Times New Roman"/>
                <a:ea typeface="Calibri"/>
                <a:cs typeface="Times New Roman"/>
              </a:rPr>
              <a:t> осіне көлбеу бұрышта орналасқан </a:t>
            </a:r>
            <a:r>
              <a:rPr lang="kk-KZ" sz="1800" b="1" dirty="0">
                <a:solidFill>
                  <a:srgbClr val="FF0000"/>
                </a:solidFill>
                <a:latin typeface="Times New Roman"/>
                <a:ea typeface="Calibri"/>
                <a:cs typeface="Times New Roman"/>
              </a:rPr>
              <a:t>жақ 3</a:t>
            </a:r>
            <a:r>
              <a:rPr lang="kk-KZ" sz="1800" dirty="0">
                <a:latin typeface="Times New Roman"/>
                <a:ea typeface="Calibri"/>
                <a:cs typeface="Times New Roman"/>
              </a:rPr>
              <a:t> оны көбейтіп, </a:t>
            </a:r>
            <a:r>
              <a:rPr lang="kk-KZ" sz="1800" b="1" dirty="0">
                <a:latin typeface="Times New Roman"/>
                <a:ea typeface="Calibri"/>
                <a:cs typeface="Times New Roman"/>
              </a:rPr>
              <a:t>n-гональды пирамиданың</a:t>
            </a:r>
            <a:r>
              <a:rPr lang="kk-KZ" sz="1800" dirty="0">
                <a:latin typeface="Times New Roman"/>
                <a:ea typeface="Calibri"/>
                <a:cs typeface="Times New Roman"/>
              </a:rPr>
              <a:t> пішінін құрайды. n-гональды призмалар сияқты, n-гональды пирамидалар да негізгі L</a:t>
            </a:r>
            <a:r>
              <a:rPr lang="kk-KZ" sz="1800" baseline="-25000" dirty="0">
                <a:latin typeface="Times New Roman"/>
                <a:ea typeface="Calibri"/>
                <a:cs typeface="Times New Roman"/>
              </a:rPr>
              <a:t>n</a:t>
            </a:r>
            <a:r>
              <a:rPr lang="kk-KZ" sz="1800" dirty="0">
                <a:latin typeface="Times New Roman"/>
                <a:ea typeface="Calibri"/>
                <a:cs typeface="Times New Roman"/>
              </a:rPr>
              <a:t> осіне перпендикуляр қимасына қарай бір-бірінен ерекшеленеді: </a:t>
            </a:r>
            <a:r>
              <a:rPr lang="kk-KZ" sz="1800" b="1" i="1" dirty="0">
                <a:latin typeface="Times New Roman"/>
                <a:ea typeface="Calibri"/>
                <a:cs typeface="Times New Roman"/>
              </a:rPr>
              <a:t>гексагональды, тетрагональды, тригональды пирамида</a:t>
            </a:r>
            <a:r>
              <a:rPr lang="kk-KZ" sz="1800" dirty="0">
                <a:latin typeface="Times New Roman"/>
                <a:ea typeface="Calibri"/>
                <a:cs typeface="Times New Roman"/>
              </a:rPr>
              <a:t>.</a:t>
            </a:r>
            <a:endParaRPr lang="ru-RU" sz="1800" dirty="0">
              <a:ea typeface="Calibri"/>
              <a:cs typeface="Times New Roman"/>
            </a:endParaRPr>
          </a:p>
          <a:p>
            <a:pPr marL="0" indent="0" algn="just">
              <a:lnSpc>
                <a:spcPct val="107000"/>
              </a:lnSpc>
              <a:spcAft>
                <a:spcPts val="800"/>
              </a:spcAft>
              <a:buNone/>
            </a:pPr>
            <a:r>
              <a:rPr lang="kk-KZ" sz="1800" dirty="0">
                <a:latin typeface="Times New Roman"/>
                <a:ea typeface="Calibri"/>
                <a:cs typeface="Times New Roman"/>
              </a:rPr>
              <a:t>Егер негізгі ось 2-ші ретті болса, онда </a:t>
            </a:r>
            <a:r>
              <a:rPr lang="kk-KZ" sz="1800" b="1" i="1" dirty="0">
                <a:latin typeface="Times New Roman"/>
                <a:ea typeface="Calibri"/>
                <a:cs typeface="Times New Roman"/>
              </a:rPr>
              <a:t>дигональды пирамида</a:t>
            </a:r>
            <a:r>
              <a:rPr lang="kk-KZ" sz="1800" i="1" dirty="0">
                <a:latin typeface="Times New Roman"/>
                <a:ea typeface="Calibri"/>
                <a:cs typeface="Times New Roman"/>
              </a:rPr>
              <a:t> </a:t>
            </a:r>
            <a:r>
              <a:rPr lang="kk-KZ" sz="1800" dirty="0">
                <a:latin typeface="Times New Roman"/>
                <a:ea typeface="Calibri"/>
                <a:cs typeface="Times New Roman"/>
              </a:rPr>
              <a:t>көлбеу «шатырға» ұқсайтын өзара қиылысатын екі жақтан тұратын және осьтік диэдр (грекше di  - екі рет) деп аталатын формаға айналады (қарапайым форманың ескірген атауы – </a:t>
            </a:r>
            <a:r>
              <a:rPr lang="kk-KZ" sz="1800" b="1" i="1" dirty="0">
                <a:latin typeface="Times New Roman"/>
                <a:ea typeface="Calibri"/>
                <a:cs typeface="Times New Roman"/>
              </a:rPr>
              <a:t>сфеноид</a:t>
            </a:r>
            <a:r>
              <a:rPr lang="kk-KZ" sz="1800" dirty="0">
                <a:latin typeface="Times New Roman"/>
                <a:ea typeface="Calibri"/>
                <a:cs typeface="Times New Roman"/>
              </a:rPr>
              <a:t>).</a:t>
            </a:r>
            <a:endParaRPr lang="ru-RU" sz="1800" dirty="0">
              <a:ea typeface="Calibri"/>
              <a:cs typeface="Times New Roman"/>
            </a:endParaRPr>
          </a:p>
          <a:p>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285" y="3717032"/>
            <a:ext cx="5748337" cy="251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683569" y="6306547"/>
            <a:ext cx="5112568" cy="388696"/>
          </a:xfrm>
          <a:prstGeom prst="rect">
            <a:avLst/>
          </a:prstGeom>
        </p:spPr>
        <p:txBody>
          <a:bodyPr wrap="square">
            <a:spAutoFit/>
          </a:bodyPr>
          <a:lstStyle/>
          <a:p>
            <a:pPr algn="just">
              <a:lnSpc>
                <a:spcPct val="107000"/>
              </a:lnSpc>
              <a:spcAft>
                <a:spcPts val="800"/>
              </a:spcAft>
            </a:pPr>
            <a:r>
              <a:rPr lang="kk-KZ" dirty="0">
                <a:latin typeface="Times New Roman"/>
                <a:ea typeface="Calibri"/>
                <a:cs typeface="Times New Roman"/>
              </a:rPr>
              <a:t>Пинакоид, остік және жазықтықтық диэдр</a:t>
            </a:r>
            <a:endParaRPr lang="ru-RU" sz="1400" dirty="0">
              <a:ea typeface="Calibri"/>
              <a:cs typeface="Times New Roman"/>
            </a:endParaRPr>
          </a:p>
        </p:txBody>
      </p:sp>
    </p:spTree>
    <p:extLst>
      <p:ext uri="{BB962C8B-B14F-4D97-AF65-F5344CB8AC3E}">
        <p14:creationId xmlns:p14="http://schemas.microsoft.com/office/powerpoint/2010/main" val="15987425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6632"/>
            <a:ext cx="8229600" cy="1008112"/>
          </a:xfrm>
        </p:spPr>
        <p:txBody>
          <a:bodyPr>
            <a:normAutofit fontScale="90000"/>
          </a:bodyPr>
          <a:lstStyle/>
          <a:p>
            <a:pPr>
              <a:lnSpc>
                <a:spcPct val="107000"/>
              </a:lnSpc>
              <a:spcAft>
                <a:spcPts val="800"/>
              </a:spcAft>
            </a:pPr>
            <a:r>
              <a:rPr lang="kk-KZ" sz="2800" b="1" dirty="0">
                <a:latin typeface="Times New Roman"/>
                <a:ea typeface="Calibri"/>
                <a:cs typeface="Times New Roman"/>
              </a:rPr>
              <a:t>L</a:t>
            </a:r>
            <a:r>
              <a:rPr lang="kk-KZ" sz="2800" b="1" baseline="-25000" dirty="0">
                <a:latin typeface="Times New Roman"/>
                <a:ea typeface="Calibri"/>
                <a:cs typeface="Times New Roman"/>
              </a:rPr>
              <a:t>n</a:t>
            </a:r>
            <a:r>
              <a:rPr lang="kk-KZ" sz="2800" b="1" dirty="0">
                <a:latin typeface="Times New Roman"/>
                <a:ea typeface="Calibri"/>
                <a:cs typeface="Times New Roman"/>
              </a:rPr>
              <a:t>nP= С</a:t>
            </a:r>
            <a:r>
              <a:rPr lang="kk-KZ" sz="2800" b="1" baseline="-25000" dirty="0">
                <a:latin typeface="Times New Roman"/>
                <a:ea typeface="Calibri"/>
                <a:cs typeface="Times New Roman"/>
              </a:rPr>
              <a:t>nv</a:t>
            </a:r>
            <a:r>
              <a:rPr lang="kk-KZ" sz="2800" b="1" dirty="0">
                <a:latin typeface="Times New Roman"/>
                <a:ea typeface="Calibri"/>
                <a:cs typeface="Times New Roman"/>
              </a:rPr>
              <a:t> кластарындағы кристалдардың қарапайым формалары</a:t>
            </a:r>
            <a:r>
              <a:rPr lang="ru-RU" sz="2800" dirty="0">
                <a:ea typeface="Calibri"/>
                <a:cs typeface="Times New Roman"/>
              </a:rPr>
              <a:t/>
            </a:r>
            <a:br>
              <a:rPr lang="ru-RU" sz="2800" dirty="0">
                <a:ea typeface="Calibri"/>
                <a:cs typeface="Times New Roman"/>
              </a:rPr>
            </a:br>
            <a:endParaRPr lang="ru-RU" sz="2800" dirty="0"/>
          </a:p>
        </p:txBody>
      </p:sp>
      <p:sp>
        <p:nvSpPr>
          <p:cNvPr id="3" name="Объект 2"/>
          <p:cNvSpPr>
            <a:spLocks noGrp="1"/>
          </p:cNvSpPr>
          <p:nvPr>
            <p:ph idx="1"/>
          </p:nvPr>
        </p:nvSpPr>
        <p:spPr>
          <a:xfrm>
            <a:off x="107504" y="836712"/>
            <a:ext cx="8579296" cy="5289451"/>
          </a:xfrm>
        </p:spPr>
        <p:txBody>
          <a:bodyPr>
            <a:normAutofit lnSpcReduction="10000"/>
          </a:bodyPr>
          <a:lstStyle/>
          <a:p>
            <a:pPr indent="0" algn="just">
              <a:lnSpc>
                <a:spcPct val="107000"/>
              </a:lnSpc>
              <a:spcBef>
                <a:spcPts val="0"/>
              </a:spcBef>
              <a:buNone/>
            </a:pPr>
            <a:r>
              <a:rPr lang="kk-KZ" sz="2000" dirty="0">
                <a:latin typeface="Times New Roman"/>
                <a:ea typeface="Calibri"/>
                <a:cs typeface="Times New Roman"/>
              </a:rPr>
              <a:t>Бұл кластар </a:t>
            </a:r>
            <a:r>
              <a:rPr lang="kk-KZ" sz="2000" b="1" dirty="0">
                <a:latin typeface="Times New Roman"/>
                <a:ea typeface="Calibri"/>
                <a:cs typeface="Times New Roman"/>
              </a:rPr>
              <a:t>n-гональды</a:t>
            </a:r>
            <a:r>
              <a:rPr lang="kk-KZ" sz="2000" dirty="0">
                <a:latin typeface="Times New Roman"/>
                <a:ea typeface="Calibri"/>
                <a:cs typeface="Times New Roman"/>
              </a:rPr>
              <a:t> қималары бар </a:t>
            </a:r>
            <a:endParaRPr lang="kk-KZ" sz="2000" dirty="0" smtClean="0">
              <a:latin typeface="Times New Roman"/>
              <a:ea typeface="Calibri"/>
              <a:cs typeface="Times New Roman"/>
            </a:endParaRPr>
          </a:p>
          <a:p>
            <a:pPr indent="0" algn="just">
              <a:lnSpc>
                <a:spcPct val="107000"/>
              </a:lnSpc>
              <a:spcBef>
                <a:spcPts val="0"/>
              </a:spcBef>
              <a:buNone/>
            </a:pPr>
            <a:r>
              <a:rPr lang="kk-KZ" sz="2000" dirty="0" smtClean="0">
                <a:latin typeface="Times New Roman"/>
                <a:ea typeface="Calibri"/>
                <a:cs typeface="Times New Roman"/>
              </a:rPr>
              <a:t>призмалар </a:t>
            </a:r>
            <a:r>
              <a:rPr lang="kk-KZ" sz="2000" dirty="0">
                <a:latin typeface="Times New Roman"/>
                <a:ea typeface="Calibri"/>
                <a:cs typeface="Times New Roman"/>
              </a:rPr>
              <a:t>мен пирамидалардан басқа, </a:t>
            </a:r>
            <a:endParaRPr lang="kk-KZ" sz="2000" dirty="0" smtClean="0">
              <a:latin typeface="Times New Roman"/>
              <a:ea typeface="Calibri"/>
              <a:cs typeface="Times New Roman"/>
            </a:endParaRPr>
          </a:p>
          <a:p>
            <a:pPr indent="0" algn="just">
              <a:lnSpc>
                <a:spcPct val="107000"/>
              </a:lnSpc>
              <a:spcBef>
                <a:spcPts val="0"/>
              </a:spcBef>
              <a:buNone/>
            </a:pPr>
            <a:r>
              <a:rPr lang="kk-KZ" sz="2000" dirty="0" smtClean="0">
                <a:latin typeface="Times New Roman"/>
                <a:ea typeface="Calibri"/>
                <a:cs typeface="Times New Roman"/>
              </a:rPr>
              <a:t>эквивалентті </a:t>
            </a:r>
            <a:r>
              <a:rPr lang="kk-KZ" sz="2000" dirty="0">
                <a:latin typeface="Times New Roman"/>
                <a:ea typeface="Calibri"/>
                <a:cs typeface="Times New Roman"/>
              </a:rPr>
              <a:t>симметрия жазықтықтарына </a:t>
            </a:r>
            <a:endParaRPr lang="kk-KZ" sz="2000" dirty="0" smtClean="0">
              <a:latin typeface="Times New Roman"/>
              <a:ea typeface="Calibri"/>
              <a:cs typeface="Times New Roman"/>
            </a:endParaRPr>
          </a:p>
          <a:p>
            <a:pPr indent="0" algn="just">
              <a:lnSpc>
                <a:spcPct val="107000"/>
              </a:lnSpc>
              <a:spcBef>
                <a:spcPts val="0"/>
              </a:spcBef>
              <a:buNone/>
            </a:pPr>
            <a:r>
              <a:rPr lang="kk-KZ" sz="2000" dirty="0" smtClean="0">
                <a:latin typeface="Times New Roman"/>
                <a:ea typeface="Calibri"/>
                <a:cs typeface="Times New Roman"/>
              </a:rPr>
              <a:t>еркін </a:t>
            </a:r>
            <a:r>
              <a:rPr lang="kk-KZ" sz="2000" dirty="0">
                <a:latin typeface="Times New Roman"/>
                <a:ea typeface="Calibri"/>
                <a:cs typeface="Times New Roman"/>
              </a:rPr>
              <a:t>бұрыштармен орналасқан жақтардан </a:t>
            </a:r>
            <a:endParaRPr lang="kk-KZ" sz="2000" dirty="0" smtClean="0">
              <a:latin typeface="Times New Roman"/>
              <a:ea typeface="Calibri"/>
              <a:cs typeface="Times New Roman"/>
            </a:endParaRPr>
          </a:p>
          <a:p>
            <a:pPr indent="0" algn="just">
              <a:lnSpc>
                <a:spcPct val="107000"/>
              </a:lnSpc>
              <a:spcBef>
                <a:spcPts val="0"/>
              </a:spcBef>
              <a:buNone/>
            </a:pPr>
            <a:r>
              <a:rPr lang="kk-KZ" sz="2000" dirty="0" smtClean="0">
                <a:latin typeface="Times New Roman"/>
                <a:ea typeface="Calibri"/>
                <a:cs typeface="Times New Roman"/>
              </a:rPr>
              <a:t>құрылған </a:t>
            </a:r>
            <a:r>
              <a:rPr lang="kk-KZ" sz="2000" dirty="0">
                <a:latin typeface="Times New Roman"/>
                <a:ea typeface="Calibri"/>
                <a:cs typeface="Times New Roman"/>
              </a:rPr>
              <a:t>қарапайым формаларды қамтиды</a:t>
            </a:r>
            <a:r>
              <a:rPr lang="kk-KZ" sz="2000" dirty="0" smtClean="0">
                <a:latin typeface="Times New Roman"/>
                <a:ea typeface="Calibri"/>
                <a:cs typeface="Times New Roman"/>
              </a:rPr>
              <a:t>.</a:t>
            </a:r>
          </a:p>
          <a:p>
            <a:pPr indent="0" algn="just">
              <a:lnSpc>
                <a:spcPct val="107000"/>
              </a:lnSpc>
              <a:spcBef>
                <a:spcPts val="0"/>
              </a:spcBef>
              <a:buNone/>
            </a:pPr>
            <a:r>
              <a:rPr lang="kk-KZ" sz="2000" dirty="0" smtClean="0">
                <a:latin typeface="Times New Roman"/>
                <a:ea typeface="Calibri"/>
                <a:cs typeface="Times New Roman"/>
              </a:rPr>
              <a:t> </a:t>
            </a:r>
            <a:r>
              <a:rPr lang="kk-KZ" sz="2000" dirty="0">
                <a:latin typeface="Times New Roman"/>
                <a:ea typeface="Calibri"/>
                <a:cs typeface="Times New Roman"/>
              </a:rPr>
              <a:t>Мұндай формалардың басты қимасында  </a:t>
            </a:r>
            <a:endParaRPr lang="kk-KZ" sz="2000" dirty="0" smtClean="0">
              <a:latin typeface="Times New Roman"/>
              <a:ea typeface="Calibri"/>
              <a:cs typeface="Times New Roman"/>
            </a:endParaRPr>
          </a:p>
          <a:p>
            <a:pPr indent="0" algn="just">
              <a:lnSpc>
                <a:spcPct val="107000"/>
              </a:lnSpc>
              <a:spcBef>
                <a:spcPts val="0"/>
              </a:spcBef>
              <a:buNone/>
            </a:pPr>
            <a:r>
              <a:rPr lang="kk-KZ" sz="2000" dirty="0" smtClean="0">
                <a:latin typeface="Times New Roman"/>
                <a:ea typeface="Calibri"/>
                <a:cs typeface="Times New Roman"/>
              </a:rPr>
              <a:t>жақтары </a:t>
            </a:r>
            <a:r>
              <a:rPr lang="kk-KZ" sz="2000" dirty="0">
                <a:latin typeface="Times New Roman"/>
                <a:ea typeface="Calibri"/>
                <a:cs typeface="Times New Roman"/>
              </a:rPr>
              <a:t>бірдей болғанымен </a:t>
            </a:r>
            <a:endParaRPr lang="kk-KZ" sz="2000" dirty="0" smtClean="0">
              <a:latin typeface="Times New Roman"/>
              <a:ea typeface="Calibri"/>
              <a:cs typeface="Times New Roman"/>
            </a:endParaRPr>
          </a:p>
          <a:p>
            <a:pPr indent="0" algn="just">
              <a:lnSpc>
                <a:spcPct val="107000"/>
              </a:lnSpc>
              <a:spcBef>
                <a:spcPts val="0"/>
              </a:spcBef>
              <a:buNone/>
            </a:pPr>
            <a:r>
              <a:rPr lang="kk-KZ" sz="2000" dirty="0" smtClean="0">
                <a:latin typeface="Times New Roman"/>
                <a:ea typeface="Calibri"/>
                <a:cs typeface="Times New Roman"/>
              </a:rPr>
              <a:t>бұрыштары </a:t>
            </a:r>
            <a:r>
              <a:rPr lang="kk-KZ" sz="2000" dirty="0">
                <a:latin typeface="Times New Roman"/>
                <a:ea typeface="Calibri"/>
                <a:cs typeface="Times New Roman"/>
              </a:rPr>
              <a:t>біреуден кейін теңесіп </a:t>
            </a:r>
            <a:endParaRPr lang="kk-KZ" sz="2000" dirty="0" smtClean="0">
              <a:latin typeface="Times New Roman"/>
              <a:ea typeface="Calibri"/>
              <a:cs typeface="Times New Roman"/>
            </a:endParaRPr>
          </a:p>
          <a:p>
            <a:pPr indent="0" algn="just">
              <a:lnSpc>
                <a:spcPct val="107000"/>
              </a:lnSpc>
              <a:spcBef>
                <a:spcPts val="0"/>
              </a:spcBef>
              <a:buNone/>
            </a:pPr>
            <a:r>
              <a:rPr lang="kk-KZ" sz="2000" dirty="0" smtClean="0">
                <a:latin typeface="Times New Roman"/>
                <a:ea typeface="Calibri"/>
                <a:cs typeface="Times New Roman"/>
              </a:rPr>
              <a:t>отырады – </a:t>
            </a:r>
          </a:p>
          <a:p>
            <a:pPr indent="0" algn="just">
              <a:lnSpc>
                <a:spcPct val="107000"/>
              </a:lnSpc>
              <a:spcBef>
                <a:spcPts val="0"/>
              </a:spcBef>
              <a:buNone/>
            </a:pPr>
            <a:r>
              <a:rPr lang="kk-KZ" sz="2000" dirty="0" smtClean="0">
                <a:latin typeface="Times New Roman"/>
                <a:ea typeface="Calibri"/>
                <a:cs typeface="Times New Roman"/>
              </a:rPr>
              <a:t>бұл </a:t>
            </a:r>
            <a:r>
              <a:rPr lang="kk-KZ" sz="2000" b="1" dirty="0">
                <a:latin typeface="Times New Roman"/>
                <a:ea typeface="Calibri"/>
                <a:cs typeface="Times New Roman"/>
              </a:rPr>
              <a:t>ди-n-гональды қималар </a:t>
            </a:r>
            <a:r>
              <a:rPr lang="kk-KZ" sz="2000" dirty="0">
                <a:latin typeface="Times New Roman"/>
                <a:ea typeface="Calibri"/>
                <a:cs typeface="Times New Roman"/>
              </a:rPr>
              <a:t>деп аталады.</a:t>
            </a:r>
            <a:endParaRPr lang="ru-RU" sz="2000" dirty="0">
              <a:ea typeface="Calibri"/>
              <a:cs typeface="Times New Roman"/>
            </a:endParaRPr>
          </a:p>
          <a:p>
            <a:pPr indent="0" algn="just">
              <a:lnSpc>
                <a:spcPct val="107000"/>
              </a:lnSpc>
              <a:spcBef>
                <a:spcPts val="0"/>
              </a:spcBef>
              <a:buNone/>
            </a:pPr>
            <a:r>
              <a:rPr lang="kk-KZ" sz="2000" dirty="0">
                <a:latin typeface="Times New Roman"/>
                <a:ea typeface="Calibri"/>
                <a:cs typeface="Times New Roman"/>
              </a:rPr>
              <a:t>Сондықтан, осындай жақтар арқылы </a:t>
            </a:r>
            <a:endParaRPr lang="kk-KZ" sz="2000" dirty="0" smtClean="0">
              <a:latin typeface="Times New Roman"/>
              <a:ea typeface="Calibri"/>
              <a:cs typeface="Times New Roman"/>
            </a:endParaRPr>
          </a:p>
          <a:p>
            <a:pPr indent="0" algn="just">
              <a:lnSpc>
                <a:spcPct val="107000"/>
              </a:lnSpc>
              <a:spcBef>
                <a:spcPts val="0"/>
              </a:spcBef>
              <a:buNone/>
            </a:pPr>
            <a:r>
              <a:rPr lang="kk-KZ" sz="2000" dirty="0" smtClean="0">
                <a:latin typeface="Times New Roman"/>
                <a:ea typeface="Calibri"/>
                <a:cs typeface="Times New Roman"/>
              </a:rPr>
              <a:t>жасалған </a:t>
            </a:r>
          </a:p>
          <a:p>
            <a:pPr indent="0" algn="just">
              <a:lnSpc>
                <a:spcPct val="107000"/>
              </a:lnSpc>
              <a:spcBef>
                <a:spcPts val="0"/>
              </a:spcBef>
              <a:buNone/>
            </a:pPr>
            <a:r>
              <a:rPr lang="kk-KZ" sz="2000" dirty="0" smtClean="0">
                <a:latin typeface="Times New Roman"/>
                <a:ea typeface="Calibri"/>
                <a:cs typeface="Times New Roman"/>
              </a:rPr>
              <a:t>қарапайым </a:t>
            </a:r>
            <a:r>
              <a:rPr lang="kk-KZ" sz="2000" dirty="0">
                <a:latin typeface="Times New Roman"/>
                <a:ea typeface="Calibri"/>
                <a:cs typeface="Times New Roman"/>
              </a:rPr>
              <a:t>формалардың атаулары пайда </a:t>
            </a:r>
            <a:endParaRPr lang="kk-KZ" sz="2000" dirty="0" smtClean="0">
              <a:latin typeface="Times New Roman"/>
              <a:ea typeface="Calibri"/>
              <a:cs typeface="Times New Roman"/>
            </a:endParaRPr>
          </a:p>
          <a:p>
            <a:pPr indent="0" algn="just">
              <a:lnSpc>
                <a:spcPct val="107000"/>
              </a:lnSpc>
              <a:spcBef>
                <a:spcPts val="0"/>
              </a:spcBef>
              <a:buNone/>
            </a:pPr>
            <a:r>
              <a:rPr lang="kk-KZ" sz="2000" dirty="0" smtClean="0">
                <a:latin typeface="Times New Roman"/>
                <a:ea typeface="Calibri"/>
                <a:cs typeface="Times New Roman"/>
              </a:rPr>
              <a:t>болады </a:t>
            </a:r>
            <a:r>
              <a:rPr lang="kk-KZ" sz="2000" dirty="0">
                <a:latin typeface="Times New Roman"/>
                <a:ea typeface="Calibri"/>
                <a:cs typeface="Times New Roman"/>
              </a:rPr>
              <a:t>- </a:t>
            </a:r>
            <a:r>
              <a:rPr lang="kk-KZ" sz="2000" b="1" i="1" dirty="0">
                <a:latin typeface="Times New Roman"/>
                <a:ea typeface="Calibri"/>
                <a:cs typeface="Times New Roman"/>
              </a:rPr>
              <a:t>ди-n-гональды призмалар </a:t>
            </a:r>
            <a:endParaRPr lang="kk-KZ" sz="2000" b="1" i="1" dirty="0" smtClean="0">
              <a:latin typeface="Times New Roman"/>
              <a:ea typeface="Calibri"/>
              <a:cs typeface="Times New Roman"/>
            </a:endParaRPr>
          </a:p>
          <a:p>
            <a:pPr indent="0" algn="just">
              <a:lnSpc>
                <a:spcPct val="107000"/>
              </a:lnSpc>
              <a:spcBef>
                <a:spcPts val="0"/>
              </a:spcBef>
              <a:buNone/>
            </a:pPr>
            <a:r>
              <a:rPr lang="kk-KZ" sz="2000" dirty="0" smtClean="0">
                <a:latin typeface="Times New Roman"/>
                <a:ea typeface="Calibri"/>
                <a:cs typeface="Times New Roman"/>
              </a:rPr>
              <a:t>(</a:t>
            </a:r>
            <a:r>
              <a:rPr lang="kk-KZ" sz="2000" dirty="0">
                <a:latin typeface="Times New Roman"/>
                <a:ea typeface="Calibri"/>
                <a:cs typeface="Times New Roman"/>
              </a:rPr>
              <a:t>жеке қарапайым формалар) және </a:t>
            </a:r>
            <a:endParaRPr lang="kk-KZ" sz="2000" dirty="0" smtClean="0">
              <a:latin typeface="Times New Roman"/>
              <a:ea typeface="Calibri"/>
              <a:cs typeface="Times New Roman"/>
            </a:endParaRPr>
          </a:p>
          <a:p>
            <a:pPr indent="0" algn="just">
              <a:lnSpc>
                <a:spcPct val="107000"/>
              </a:lnSpc>
              <a:spcBef>
                <a:spcPts val="0"/>
              </a:spcBef>
              <a:buNone/>
            </a:pPr>
            <a:r>
              <a:rPr lang="kk-KZ" sz="2000" b="1" i="1" dirty="0" smtClean="0">
                <a:latin typeface="Times New Roman"/>
                <a:ea typeface="Calibri"/>
                <a:cs typeface="Times New Roman"/>
              </a:rPr>
              <a:t>ди-n-гональды </a:t>
            </a:r>
            <a:r>
              <a:rPr lang="kk-KZ" sz="2000" b="1" i="1" dirty="0">
                <a:latin typeface="Times New Roman"/>
                <a:ea typeface="Calibri"/>
                <a:cs typeface="Times New Roman"/>
              </a:rPr>
              <a:t>пирамидалар </a:t>
            </a:r>
            <a:endParaRPr lang="kk-KZ" sz="2000" b="1" i="1" dirty="0" smtClean="0">
              <a:latin typeface="Times New Roman"/>
              <a:ea typeface="Calibri"/>
              <a:cs typeface="Times New Roman"/>
            </a:endParaRPr>
          </a:p>
          <a:p>
            <a:pPr indent="0" algn="just">
              <a:lnSpc>
                <a:spcPct val="107000"/>
              </a:lnSpc>
              <a:spcBef>
                <a:spcPts val="0"/>
              </a:spcBef>
              <a:buNone/>
            </a:pPr>
            <a:r>
              <a:rPr lang="kk-KZ" sz="2000" dirty="0" smtClean="0">
                <a:latin typeface="Times New Roman"/>
                <a:ea typeface="Calibri"/>
                <a:cs typeface="Times New Roman"/>
              </a:rPr>
              <a:t>(</a:t>
            </a:r>
            <a:r>
              <a:rPr lang="kk-KZ" sz="2000" dirty="0">
                <a:latin typeface="Times New Roman"/>
                <a:ea typeface="Calibri"/>
                <a:cs typeface="Times New Roman"/>
              </a:rPr>
              <a:t>жалпы қарапайым формалар).</a:t>
            </a:r>
            <a:endParaRPr lang="ru-RU" sz="2000" dirty="0">
              <a:ea typeface="Calibri"/>
              <a:cs typeface="Times New Roman"/>
            </a:endParaRPr>
          </a:p>
          <a:p>
            <a:pPr marL="0" indent="0">
              <a:buNone/>
            </a:pPr>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052736"/>
            <a:ext cx="3672408"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17397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16632"/>
            <a:ext cx="8640960" cy="6264696"/>
          </a:xfrm>
        </p:spPr>
        <p:txBody>
          <a:bodyPr>
            <a:normAutofit/>
          </a:bodyPr>
          <a:lstStyle/>
          <a:p>
            <a:pPr indent="0" algn="just">
              <a:lnSpc>
                <a:spcPct val="107000"/>
              </a:lnSpc>
              <a:spcAft>
                <a:spcPts val="800"/>
              </a:spcAft>
              <a:buNone/>
            </a:pPr>
            <a:r>
              <a:rPr lang="kk-KZ" sz="2000" b="1" dirty="0">
                <a:latin typeface="Times New Roman"/>
                <a:ea typeface="Calibri"/>
                <a:cs typeface="Times New Roman"/>
              </a:rPr>
              <a:t>C</a:t>
            </a:r>
            <a:r>
              <a:rPr lang="kk-KZ" sz="2000" b="1" baseline="-25000" dirty="0">
                <a:latin typeface="Times New Roman"/>
                <a:ea typeface="Calibri"/>
                <a:cs typeface="Times New Roman"/>
              </a:rPr>
              <a:t>2v</a:t>
            </a:r>
            <a:r>
              <a:rPr lang="kk-KZ" sz="2000" dirty="0">
                <a:latin typeface="Times New Roman"/>
                <a:ea typeface="Calibri"/>
                <a:cs typeface="Times New Roman"/>
              </a:rPr>
              <a:t> </a:t>
            </a:r>
            <a:r>
              <a:rPr lang="kk-KZ" sz="2000" b="1" dirty="0">
                <a:latin typeface="Times New Roman"/>
                <a:ea typeface="Calibri"/>
                <a:cs typeface="Times New Roman"/>
              </a:rPr>
              <a:t>класында</a:t>
            </a:r>
            <a:r>
              <a:rPr lang="kk-KZ" sz="2000" dirty="0">
                <a:latin typeface="Times New Roman"/>
                <a:ea typeface="Calibri"/>
                <a:cs typeface="Times New Roman"/>
              </a:rPr>
              <a:t> жазықтықтардың біріне параллель, ал екіншісіне перпендикуляр орналасқан жақтар </a:t>
            </a:r>
            <a:r>
              <a:rPr lang="kk-KZ" sz="2000" b="1" i="1" dirty="0">
                <a:latin typeface="Times New Roman"/>
                <a:ea typeface="Calibri"/>
                <a:cs typeface="Times New Roman"/>
              </a:rPr>
              <a:t>пинакоидты</a:t>
            </a:r>
            <a:r>
              <a:rPr lang="kk-KZ" sz="2000" dirty="0">
                <a:latin typeface="Times New Roman"/>
                <a:ea typeface="Calibri"/>
                <a:cs typeface="Times New Roman"/>
              </a:rPr>
              <a:t> құрайды (өзгерген екіжақты призма), ал симметрия жазықтықтарына көлбеу орналасқан жақтар  перпендикуляр L</a:t>
            </a:r>
            <a:r>
              <a:rPr lang="kk-KZ" sz="2000" baseline="-25000" dirty="0">
                <a:latin typeface="Times New Roman"/>
                <a:ea typeface="Calibri"/>
                <a:cs typeface="Times New Roman"/>
              </a:rPr>
              <a:t>2</a:t>
            </a:r>
            <a:r>
              <a:rPr lang="kk-KZ" sz="2000" dirty="0">
                <a:latin typeface="Times New Roman"/>
                <a:ea typeface="Calibri"/>
                <a:cs typeface="Times New Roman"/>
              </a:rPr>
              <a:t> осіндегі қимасында ромбты құрайды. Осыдан, L</a:t>
            </a:r>
            <a:r>
              <a:rPr lang="kk-KZ" sz="2000" baseline="-25000" dirty="0">
                <a:latin typeface="Times New Roman"/>
                <a:ea typeface="Calibri"/>
                <a:cs typeface="Times New Roman"/>
              </a:rPr>
              <a:t>2</a:t>
            </a:r>
            <a:r>
              <a:rPr lang="kk-KZ" sz="2000" dirty="0">
                <a:latin typeface="Times New Roman"/>
                <a:ea typeface="Calibri"/>
                <a:cs typeface="Times New Roman"/>
              </a:rPr>
              <a:t> осіне параллель жақтардан құралған жеке қарапайым форма </a:t>
            </a:r>
            <a:r>
              <a:rPr lang="kk-KZ" sz="2000" b="1" i="1" dirty="0">
                <a:latin typeface="Times New Roman"/>
                <a:ea typeface="Calibri"/>
                <a:cs typeface="Times New Roman"/>
              </a:rPr>
              <a:t>ромбтық призма</a:t>
            </a:r>
            <a:r>
              <a:rPr lang="kk-KZ" sz="2000" dirty="0">
                <a:latin typeface="Times New Roman"/>
                <a:ea typeface="Calibri"/>
                <a:cs typeface="Times New Roman"/>
              </a:rPr>
              <a:t>, ал көлбеулер арқылы түзілетін жалпы форма (В) </a:t>
            </a:r>
            <a:r>
              <a:rPr lang="kk-KZ" sz="2000" b="1" i="1" dirty="0">
                <a:latin typeface="Times New Roman"/>
                <a:ea typeface="Calibri"/>
                <a:cs typeface="Times New Roman"/>
              </a:rPr>
              <a:t>ромбты пирамида</a:t>
            </a:r>
            <a:r>
              <a:rPr lang="kk-KZ" sz="2000" dirty="0">
                <a:latin typeface="Times New Roman"/>
                <a:ea typeface="Calibri"/>
                <a:cs typeface="Times New Roman"/>
              </a:rPr>
              <a:t> деп аталады.</a:t>
            </a:r>
            <a:endParaRPr lang="ru-RU" sz="2000" dirty="0">
              <a:ea typeface="Calibri"/>
              <a:cs typeface="Times New Roman"/>
            </a:endParaRPr>
          </a:p>
          <a:p>
            <a:pPr indent="0" algn="just">
              <a:lnSpc>
                <a:spcPct val="107000"/>
              </a:lnSpc>
              <a:spcAft>
                <a:spcPts val="800"/>
              </a:spcAft>
              <a:buNone/>
            </a:pPr>
            <a:r>
              <a:rPr lang="kk-KZ" sz="2000" dirty="0">
                <a:latin typeface="Times New Roman"/>
                <a:ea typeface="Calibri"/>
                <a:cs typeface="Times New Roman"/>
              </a:rPr>
              <a:t> </a:t>
            </a:r>
            <a:endParaRPr lang="ru-RU" sz="2000" dirty="0">
              <a:ea typeface="Calibri"/>
              <a:cs typeface="Times New Roman"/>
            </a:endParaRPr>
          </a:p>
          <a:p>
            <a:pPr indent="0" algn="just">
              <a:lnSpc>
                <a:spcPct val="107000"/>
              </a:lnSpc>
              <a:spcAft>
                <a:spcPts val="800"/>
              </a:spcAft>
              <a:buNone/>
            </a:pPr>
            <a:endParaRPr lang="kk-KZ" sz="2000" b="1" dirty="0" smtClean="0">
              <a:latin typeface="Times New Roman"/>
              <a:ea typeface="Calibri"/>
              <a:cs typeface="Times New Roman"/>
            </a:endParaRPr>
          </a:p>
          <a:p>
            <a:pPr indent="0" algn="just">
              <a:lnSpc>
                <a:spcPct val="107000"/>
              </a:lnSpc>
              <a:spcAft>
                <a:spcPts val="800"/>
              </a:spcAft>
              <a:buNone/>
            </a:pPr>
            <a:endParaRPr lang="kk-KZ" sz="2000" b="1" dirty="0">
              <a:latin typeface="Times New Roman"/>
              <a:ea typeface="Calibri"/>
              <a:cs typeface="Times New Roman"/>
            </a:endParaRPr>
          </a:p>
          <a:p>
            <a:pPr indent="0" algn="just">
              <a:lnSpc>
                <a:spcPct val="107000"/>
              </a:lnSpc>
              <a:spcAft>
                <a:spcPts val="800"/>
              </a:spcAft>
              <a:buNone/>
            </a:pPr>
            <a:endParaRPr lang="kk-KZ" sz="2000" b="1" dirty="0" smtClean="0">
              <a:latin typeface="Times New Roman"/>
              <a:ea typeface="Calibri"/>
              <a:cs typeface="Times New Roman"/>
            </a:endParaRPr>
          </a:p>
          <a:p>
            <a:pPr indent="0" algn="just">
              <a:lnSpc>
                <a:spcPct val="107000"/>
              </a:lnSpc>
              <a:spcAft>
                <a:spcPts val="800"/>
              </a:spcAft>
              <a:buNone/>
            </a:pPr>
            <a:endParaRPr lang="kk-KZ" sz="2000" b="1" dirty="0">
              <a:latin typeface="Times New Roman"/>
              <a:ea typeface="Calibri"/>
              <a:cs typeface="Times New Roman"/>
            </a:endParaRPr>
          </a:p>
          <a:p>
            <a:pPr indent="0" algn="just">
              <a:lnSpc>
                <a:spcPct val="107000"/>
              </a:lnSpc>
              <a:spcAft>
                <a:spcPts val="800"/>
              </a:spcAft>
              <a:buNone/>
            </a:pPr>
            <a:r>
              <a:rPr lang="kk-KZ" sz="2000" b="1" dirty="0" smtClean="0">
                <a:latin typeface="Times New Roman"/>
                <a:ea typeface="Calibri"/>
                <a:cs typeface="Times New Roman"/>
              </a:rPr>
              <a:t>C</a:t>
            </a:r>
            <a:r>
              <a:rPr lang="kk-KZ" sz="2000" b="1" baseline="-25000" dirty="0" smtClean="0">
                <a:latin typeface="Times New Roman"/>
                <a:ea typeface="Calibri"/>
                <a:cs typeface="Times New Roman"/>
              </a:rPr>
              <a:t>s</a:t>
            </a:r>
            <a:r>
              <a:rPr lang="kk-KZ" sz="2000" b="1" dirty="0" smtClean="0">
                <a:latin typeface="Times New Roman"/>
                <a:ea typeface="Calibri"/>
                <a:cs typeface="Times New Roman"/>
              </a:rPr>
              <a:t> </a:t>
            </a:r>
            <a:r>
              <a:rPr lang="kk-KZ" sz="2000" b="1" dirty="0">
                <a:latin typeface="Times New Roman"/>
                <a:ea typeface="Calibri"/>
                <a:cs typeface="Times New Roman"/>
              </a:rPr>
              <a:t>= P=m класында</a:t>
            </a:r>
            <a:r>
              <a:rPr lang="kk-KZ" sz="2000" dirty="0">
                <a:latin typeface="Times New Roman"/>
                <a:ea typeface="Calibri"/>
                <a:cs typeface="Times New Roman"/>
              </a:rPr>
              <a:t> жақтар бір ғана симметрия жазықтығында шағылысу арқылы көбейтіледі және жазықтыққа көлбеу екі жақ түзетін қарапайым форма ғана - «түзу шатыр», - </a:t>
            </a:r>
            <a:r>
              <a:rPr lang="kk-KZ" sz="2000" b="1" i="1" dirty="0">
                <a:latin typeface="Times New Roman"/>
                <a:ea typeface="Calibri"/>
                <a:cs typeface="Times New Roman"/>
              </a:rPr>
              <a:t>жазық диэдр</a:t>
            </a:r>
            <a:r>
              <a:rPr lang="kk-KZ" sz="2000" i="1" dirty="0">
                <a:latin typeface="Times New Roman"/>
                <a:ea typeface="Calibri"/>
                <a:cs typeface="Times New Roman"/>
              </a:rPr>
              <a:t> </a:t>
            </a:r>
            <a:r>
              <a:rPr lang="kk-KZ" sz="2000" dirty="0">
                <a:latin typeface="Times New Roman"/>
                <a:ea typeface="Calibri"/>
                <a:cs typeface="Times New Roman"/>
              </a:rPr>
              <a:t>(ескірген атауы дo'мa) болады.</a:t>
            </a:r>
            <a:endParaRPr lang="ru-RU" sz="2000" dirty="0">
              <a:ea typeface="Calibri"/>
              <a:cs typeface="Times New Roman"/>
            </a:endParaRPr>
          </a:p>
          <a:p>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2391544"/>
            <a:ext cx="2190658" cy="2407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02639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850106"/>
          </a:xfrm>
        </p:spPr>
        <p:txBody>
          <a:bodyPr>
            <a:normAutofit/>
          </a:bodyPr>
          <a:lstStyle/>
          <a:p>
            <a:r>
              <a:rPr lang="kk-KZ" sz="2400" b="1" dirty="0">
                <a:latin typeface="Times New Roman"/>
                <a:ea typeface="Calibri"/>
                <a:cs typeface="Times New Roman"/>
              </a:rPr>
              <a:t> L</a:t>
            </a:r>
            <a:r>
              <a:rPr lang="kk-KZ" sz="2400" b="1" baseline="-25000" dirty="0">
                <a:latin typeface="Times New Roman"/>
                <a:ea typeface="Calibri"/>
                <a:cs typeface="Times New Roman"/>
              </a:rPr>
              <a:t>n</a:t>
            </a:r>
            <a:r>
              <a:rPr lang="kk-KZ" sz="2400" b="1" dirty="0">
                <a:latin typeface="Times New Roman"/>
                <a:ea typeface="Calibri"/>
                <a:cs typeface="Times New Roman"/>
              </a:rPr>
              <a:t>P</a:t>
            </a:r>
            <a:r>
              <a:rPr lang="kk-KZ" sz="2400" b="1" baseline="-25000" dirty="0">
                <a:latin typeface="Times New Roman"/>
                <a:ea typeface="Calibri"/>
                <a:cs typeface="Times New Roman"/>
              </a:rPr>
              <a:t>h</a:t>
            </a:r>
            <a:r>
              <a:rPr lang="kk-KZ" sz="2400" b="1" dirty="0">
                <a:latin typeface="Times New Roman"/>
                <a:ea typeface="Calibri"/>
                <a:cs typeface="Times New Roman"/>
              </a:rPr>
              <a:t> (C) = C</a:t>
            </a:r>
            <a:r>
              <a:rPr lang="kk-KZ" sz="2400" b="1" baseline="-25000" dirty="0">
                <a:latin typeface="Times New Roman"/>
                <a:ea typeface="Calibri"/>
                <a:cs typeface="Times New Roman"/>
              </a:rPr>
              <a:t>nh</a:t>
            </a:r>
            <a:r>
              <a:rPr lang="kk-KZ" sz="2400" b="1" dirty="0">
                <a:latin typeface="Times New Roman"/>
                <a:ea typeface="Calibri"/>
                <a:cs typeface="Times New Roman"/>
              </a:rPr>
              <a:t> және  L</a:t>
            </a:r>
            <a:r>
              <a:rPr lang="kk-KZ" sz="2400" b="1" baseline="-25000" dirty="0">
                <a:latin typeface="Times New Roman"/>
                <a:ea typeface="Calibri"/>
                <a:cs typeface="Times New Roman"/>
              </a:rPr>
              <a:t>n</a:t>
            </a:r>
            <a:r>
              <a:rPr lang="kk-KZ" sz="2400" b="1" dirty="0">
                <a:latin typeface="Times New Roman"/>
                <a:ea typeface="Calibri"/>
                <a:cs typeface="Times New Roman"/>
              </a:rPr>
              <a:t>nL</a:t>
            </a:r>
            <a:r>
              <a:rPr lang="kk-KZ" sz="2400" b="1" baseline="-25000" dirty="0">
                <a:latin typeface="Times New Roman"/>
                <a:ea typeface="Calibri"/>
                <a:cs typeface="Times New Roman"/>
              </a:rPr>
              <a:t>2</a:t>
            </a:r>
            <a:r>
              <a:rPr lang="kk-KZ" sz="2400" b="1" dirty="0">
                <a:latin typeface="Times New Roman"/>
                <a:ea typeface="Calibri"/>
                <a:cs typeface="Times New Roman"/>
              </a:rPr>
              <a:t>nP</a:t>
            </a:r>
            <a:r>
              <a:rPr lang="kk-KZ" sz="2400" b="1" baseline="-25000" dirty="0">
                <a:latin typeface="Times New Roman"/>
                <a:ea typeface="Calibri"/>
                <a:cs typeface="Times New Roman"/>
              </a:rPr>
              <a:t>v</a:t>
            </a:r>
            <a:r>
              <a:rPr lang="kk-KZ" sz="2400" b="1" dirty="0">
                <a:latin typeface="Times New Roman"/>
                <a:ea typeface="Calibri"/>
                <a:cs typeface="Times New Roman"/>
              </a:rPr>
              <a:t>P</a:t>
            </a:r>
            <a:r>
              <a:rPr lang="kk-KZ" sz="2400" b="1" baseline="-25000" dirty="0">
                <a:latin typeface="Times New Roman"/>
                <a:ea typeface="Calibri"/>
                <a:cs typeface="Times New Roman"/>
              </a:rPr>
              <a:t>h</a:t>
            </a:r>
            <a:r>
              <a:rPr lang="kk-KZ" sz="2400" b="1" dirty="0">
                <a:latin typeface="Times New Roman"/>
                <a:ea typeface="Calibri"/>
                <a:cs typeface="Times New Roman"/>
              </a:rPr>
              <a:t>(C)</a:t>
            </a:r>
            <a:r>
              <a:rPr lang="kk-KZ" sz="2400" b="1" dirty="0">
                <a:ea typeface="Calibri"/>
                <a:cs typeface="Times New Roman"/>
              </a:rPr>
              <a:t> </a:t>
            </a:r>
            <a:r>
              <a:rPr lang="kk-KZ" sz="2400" b="1" dirty="0">
                <a:latin typeface="Times New Roman"/>
                <a:ea typeface="Calibri"/>
                <a:cs typeface="Times New Roman"/>
              </a:rPr>
              <a:t>=D</a:t>
            </a:r>
            <a:r>
              <a:rPr lang="kk-KZ" sz="2400" b="1" baseline="-25000" dirty="0">
                <a:latin typeface="Times New Roman"/>
                <a:ea typeface="Calibri"/>
                <a:cs typeface="Times New Roman"/>
              </a:rPr>
              <a:t>nh</a:t>
            </a:r>
            <a:r>
              <a:rPr lang="kk-KZ" sz="2400" b="1" dirty="0">
                <a:latin typeface="Times New Roman"/>
                <a:ea typeface="Calibri"/>
                <a:cs typeface="Times New Roman"/>
              </a:rPr>
              <a:t> кластарындағы кристалдардың қарапайым формалары</a:t>
            </a:r>
            <a:endParaRPr lang="ru-RU" sz="2400" dirty="0"/>
          </a:p>
        </p:txBody>
      </p:sp>
      <p:sp>
        <p:nvSpPr>
          <p:cNvPr id="3" name="Объект 2"/>
          <p:cNvSpPr>
            <a:spLocks noGrp="1"/>
          </p:cNvSpPr>
          <p:nvPr>
            <p:ph idx="1"/>
          </p:nvPr>
        </p:nvSpPr>
        <p:spPr>
          <a:xfrm>
            <a:off x="179512" y="1052736"/>
            <a:ext cx="8784976" cy="5688632"/>
          </a:xfrm>
        </p:spPr>
        <p:txBody>
          <a:bodyPr/>
          <a:lstStyle/>
          <a:p>
            <a:pPr indent="0" algn="just">
              <a:lnSpc>
                <a:spcPct val="107000"/>
              </a:lnSpc>
              <a:spcAft>
                <a:spcPts val="800"/>
              </a:spcAft>
              <a:buNone/>
            </a:pPr>
            <a:r>
              <a:rPr lang="kk-KZ" sz="2000" b="1" dirty="0">
                <a:latin typeface="Times New Roman"/>
                <a:ea typeface="Calibri"/>
                <a:cs typeface="Times New Roman"/>
              </a:rPr>
              <a:t>C</a:t>
            </a:r>
            <a:r>
              <a:rPr lang="kk-KZ" sz="2000" b="1" baseline="-25000" dirty="0">
                <a:latin typeface="Times New Roman"/>
                <a:ea typeface="Calibri"/>
                <a:cs typeface="Times New Roman"/>
              </a:rPr>
              <a:t>nh</a:t>
            </a:r>
            <a:r>
              <a:rPr lang="kk-KZ" sz="2000" dirty="0">
                <a:latin typeface="Times New Roman"/>
                <a:ea typeface="Calibri"/>
                <a:cs typeface="Times New Roman"/>
              </a:rPr>
              <a:t> және </a:t>
            </a:r>
            <a:r>
              <a:rPr lang="kk-KZ" sz="2000" b="1" dirty="0">
                <a:latin typeface="Times New Roman"/>
                <a:ea typeface="Calibri"/>
                <a:cs typeface="Times New Roman"/>
              </a:rPr>
              <a:t>D</a:t>
            </a:r>
            <a:r>
              <a:rPr lang="kk-KZ" sz="2000" b="1" baseline="-25000" dirty="0">
                <a:latin typeface="Times New Roman"/>
                <a:ea typeface="Calibri"/>
                <a:cs typeface="Times New Roman"/>
              </a:rPr>
              <a:t>nh</a:t>
            </a:r>
            <a:r>
              <a:rPr lang="kk-KZ" sz="2000" dirty="0">
                <a:latin typeface="Times New Roman"/>
                <a:ea typeface="Calibri"/>
                <a:cs typeface="Times New Roman"/>
              </a:rPr>
              <a:t> </a:t>
            </a:r>
            <a:r>
              <a:rPr lang="kk-KZ" sz="2000" b="1" dirty="0">
                <a:latin typeface="Times New Roman"/>
                <a:ea typeface="Calibri"/>
                <a:cs typeface="Times New Roman"/>
              </a:rPr>
              <a:t>кластарында</a:t>
            </a:r>
            <a:r>
              <a:rPr lang="kk-KZ" sz="2000" dirty="0">
                <a:latin typeface="Times New Roman"/>
                <a:ea typeface="Calibri"/>
                <a:cs typeface="Times New Roman"/>
              </a:rPr>
              <a:t> тек призмалық формалар - </a:t>
            </a:r>
            <a:r>
              <a:rPr lang="kk-KZ" sz="2000" b="1" i="1" dirty="0">
                <a:latin typeface="Times New Roman"/>
                <a:ea typeface="Calibri"/>
                <a:cs typeface="Times New Roman"/>
              </a:rPr>
              <a:t>n-гональды және ди-</a:t>
            </a:r>
            <a:r>
              <a:rPr lang="kk-KZ" sz="2000" b="1" i="1" dirty="0">
                <a:ea typeface="Calibri"/>
                <a:cs typeface="Times New Roman"/>
              </a:rPr>
              <a:t> </a:t>
            </a:r>
            <a:r>
              <a:rPr lang="kk-KZ" sz="2000" b="1" i="1" dirty="0">
                <a:latin typeface="Times New Roman"/>
                <a:ea typeface="Calibri"/>
                <a:cs typeface="Times New Roman"/>
              </a:rPr>
              <a:t>n-гональды призмалар</a:t>
            </a:r>
            <a:r>
              <a:rPr lang="kk-KZ" sz="2000" dirty="0">
                <a:latin typeface="Times New Roman"/>
                <a:ea typeface="Calibri"/>
                <a:cs typeface="Times New Roman"/>
              </a:rPr>
              <a:t> - өзгеріссіз қалады. Қалған қарапайым формалар бұрын </a:t>
            </a:r>
            <a:r>
              <a:rPr lang="kk-KZ" sz="2000" b="1" dirty="0">
                <a:latin typeface="Times New Roman"/>
                <a:ea typeface="Calibri"/>
                <a:cs typeface="Times New Roman"/>
              </a:rPr>
              <a:t>C</a:t>
            </a:r>
            <a:r>
              <a:rPr lang="kk-KZ" sz="2000" b="1" baseline="-25000" dirty="0">
                <a:latin typeface="Times New Roman"/>
                <a:ea typeface="Calibri"/>
                <a:cs typeface="Times New Roman"/>
              </a:rPr>
              <a:t>n</a:t>
            </a:r>
            <a:r>
              <a:rPr lang="kk-KZ" sz="2000" dirty="0">
                <a:latin typeface="Times New Roman"/>
                <a:ea typeface="Calibri"/>
                <a:cs typeface="Times New Roman"/>
              </a:rPr>
              <a:t> және </a:t>
            </a:r>
            <a:r>
              <a:rPr lang="kk-KZ" sz="2000" b="1" dirty="0">
                <a:latin typeface="Times New Roman"/>
                <a:ea typeface="Calibri"/>
                <a:cs typeface="Times New Roman"/>
              </a:rPr>
              <a:t>C</a:t>
            </a:r>
            <a:r>
              <a:rPr lang="kk-KZ" sz="2000" b="1" baseline="-25000" dirty="0">
                <a:latin typeface="Times New Roman"/>
                <a:ea typeface="Calibri"/>
                <a:cs typeface="Times New Roman"/>
              </a:rPr>
              <a:t>nv</a:t>
            </a:r>
            <a:r>
              <a:rPr lang="kk-KZ" sz="2000" b="1" dirty="0">
                <a:latin typeface="Times New Roman"/>
                <a:ea typeface="Calibri"/>
                <a:cs typeface="Times New Roman"/>
              </a:rPr>
              <a:t> кластарында </a:t>
            </a:r>
            <a:r>
              <a:rPr lang="kk-KZ" sz="2000" dirty="0">
                <a:latin typeface="Times New Roman"/>
                <a:ea typeface="Calibri"/>
                <a:cs typeface="Times New Roman"/>
              </a:rPr>
              <a:t>алынған қарапайым формалардың  негізгі оське перпендикуляр горизонталь симметрия жазықтығында (Р</a:t>
            </a:r>
            <a:r>
              <a:rPr lang="kk-KZ" sz="2000" baseline="-25000" dirty="0">
                <a:latin typeface="Times New Roman"/>
                <a:ea typeface="Calibri"/>
                <a:cs typeface="Times New Roman"/>
              </a:rPr>
              <a:t>h</a:t>
            </a:r>
            <a:r>
              <a:rPr lang="kk-KZ" sz="2000" dirty="0">
                <a:latin typeface="Times New Roman"/>
                <a:ea typeface="Calibri"/>
                <a:cs typeface="Times New Roman"/>
              </a:rPr>
              <a:t>) шағылуы арқылы алынады:  </a:t>
            </a:r>
            <a:endParaRPr lang="ru-RU" sz="2000" dirty="0">
              <a:ea typeface="Calibri"/>
              <a:cs typeface="Times New Roman"/>
            </a:endParaRPr>
          </a:p>
          <a:p>
            <a:endParaRPr lang="ru-R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817963"/>
            <a:ext cx="3362037" cy="3186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923928" y="2817963"/>
            <a:ext cx="4968552" cy="3648691"/>
          </a:xfrm>
          <a:prstGeom prst="rect">
            <a:avLst/>
          </a:prstGeom>
        </p:spPr>
        <p:txBody>
          <a:bodyPr wrap="square">
            <a:spAutoFit/>
          </a:bodyPr>
          <a:lstStyle/>
          <a:p>
            <a:pPr algn="just">
              <a:lnSpc>
                <a:spcPct val="107000"/>
              </a:lnSpc>
              <a:spcAft>
                <a:spcPts val="0"/>
              </a:spcAft>
            </a:pPr>
            <a:r>
              <a:rPr lang="kk-KZ" dirty="0">
                <a:latin typeface="Times New Roman"/>
                <a:ea typeface="Calibri"/>
                <a:cs typeface="Times New Roman"/>
              </a:rPr>
              <a:t>Бұл кезде моноэдрлар </a:t>
            </a:r>
            <a:r>
              <a:rPr lang="kk-KZ" b="1" i="1" dirty="0" smtClean="0">
                <a:latin typeface="Times New Roman"/>
                <a:ea typeface="Calibri"/>
                <a:cs typeface="Times New Roman"/>
              </a:rPr>
              <a:t>пинакоидтарға</a:t>
            </a:r>
            <a:r>
              <a:rPr lang="kk-KZ" dirty="0" smtClean="0">
                <a:latin typeface="Times New Roman"/>
                <a:ea typeface="Calibri"/>
                <a:cs typeface="Times New Roman"/>
              </a:rPr>
              <a:t> </a:t>
            </a:r>
            <a:r>
              <a:rPr lang="kk-KZ" dirty="0">
                <a:latin typeface="Times New Roman"/>
                <a:ea typeface="Calibri"/>
                <a:cs typeface="Times New Roman"/>
              </a:rPr>
              <a:t>айналады;</a:t>
            </a:r>
            <a:endParaRPr lang="ru-RU" dirty="0">
              <a:ea typeface="Calibri"/>
              <a:cs typeface="Times New Roman"/>
            </a:endParaRPr>
          </a:p>
          <a:p>
            <a:pPr algn="just">
              <a:lnSpc>
                <a:spcPct val="107000"/>
              </a:lnSpc>
              <a:spcAft>
                <a:spcPts val="0"/>
              </a:spcAft>
            </a:pPr>
            <a:r>
              <a:rPr lang="kk-KZ" dirty="0" smtClean="0">
                <a:latin typeface="Times New Roman"/>
                <a:ea typeface="Calibri"/>
                <a:cs typeface="Times New Roman"/>
              </a:rPr>
              <a:t>пирамидалар </a:t>
            </a:r>
            <a:r>
              <a:rPr lang="kk-KZ" dirty="0">
                <a:latin typeface="Times New Roman"/>
                <a:ea typeface="Calibri"/>
                <a:cs typeface="Times New Roman"/>
              </a:rPr>
              <a:t>жаңаларын жасайды, бірақ </a:t>
            </a:r>
            <a:r>
              <a:rPr lang="kk-KZ" dirty="0" smtClean="0">
                <a:latin typeface="Times New Roman"/>
                <a:ea typeface="Calibri"/>
                <a:cs typeface="Times New Roman"/>
              </a:rPr>
              <a:t>пайда болған </a:t>
            </a:r>
            <a:r>
              <a:rPr lang="kk-KZ" dirty="0">
                <a:latin typeface="Times New Roman"/>
                <a:ea typeface="Calibri"/>
                <a:cs typeface="Times New Roman"/>
              </a:rPr>
              <a:t>пирамидалар тұйық қарапайым формалар болады - </a:t>
            </a:r>
            <a:r>
              <a:rPr lang="kk-KZ" b="1" i="1" dirty="0">
                <a:latin typeface="Times New Roman"/>
                <a:ea typeface="Calibri"/>
                <a:cs typeface="Times New Roman"/>
              </a:rPr>
              <a:t>n- гональды және ди- n- гональды бипирамидалар</a:t>
            </a:r>
            <a:r>
              <a:rPr lang="kk-KZ" dirty="0">
                <a:latin typeface="Times New Roman"/>
                <a:ea typeface="Calibri"/>
                <a:cs typeface="Times New Roman"/>
              </a:rPr>
              <a:t>.</a:t>
            </a:r>
            <a:endParaRPr lang="ru-RU" dirty="0">
              <a:ea typeface="Calibri"/>
              <a:cs typeface="Times New Roman"/>
            </a:endParaRPr>
          </a:p>
          <a:p>
            <a:pPr algn="just">
              <a:lnSpc>
                <a:spcPct val="107000"/>
              </a:lnSpc>
              <a:spcAft>
                <a:spcPts val="0"/>
              </a:spcAft>
            </a:pPr>
            <a:r>
              <a:rPr lang="kk-KZ" b="1" dirty="0">
                <a:latin typeface="Times New Roman"/>
                <a:ea typeface="Calibri"/>
                <a:cs typeface="Times New Roman"/>
              </a:rPr>
              <a:t> L</a:t>
            </a:r>
            <a:r>
              <a:rPr lang="kk-KZ" b="1" baseline="-25000" dirty="0">
                <a:latin typeface="Times New Roman"/>
                <a:ea typeface="Calibri"/>
                <a:cs typeface="Times New Roman"/>
              </a:rPr>
              <a:t>2</a:t>
            </a:r>
            <a:r>
              <a:rPr lang="kk-KZ" b="1" dirty="0">
                <a:latin typeface="Times New Roman"/>
                <a:ea typeface="Calibri"/>
                <a:cs typeface="Times New Roman"/>
              </a:rPr>
              <a:t> </a:t>
            </a:r>
            <a:r>
              <a:rPr lang="kk-KZ" dirty="0">
                <a:latin typeface="Times New Roman"/>
                <a:ea typeface="Calibri"/>
                <a:cs typeface="Times New Roman"/>
              </a:rPr>
              <a:t>және </a:t>
            </a:r>
            <a:r>
              <a:rPr lang="kk-KZ" b="1" dirty="0">
                <a:latin typeface="Times New Roman"/>
                <a:ea typeface="Calibri"/>
                <a:cs typeface="Times New Roman"/>
              </a:rPr>
              <a:t>L</a:t>
            </a:r>
            <a:r>
              <a:rPr lang="kk-KZ" b="1" baseline="-25000" dirty="0">
                <a:latin typeface="Times New Roman"/>
                <a:ea typeface="Calibri"/>
                <a:cs typeface="Times New Roman"/>
              </a:rPr>
              <a:t>2</a:t>
            </a:r>
            <a:r>
              <a:rPr lang="kk-KZ" b="1" dirty="0">
                <a:latin typeface="Times New Roman"/>
                <a:ea typeface="Calibri"/>
                <a:cs typeface="Times New Roman"/>
              </a:rPr>
              <a:t>2P кластарының </a:t>
            </a:r>
            <a:r>
              <a:rPr lang="kk-KZ" dirty="0">
                <a:latin typeface="Times New Roman"/>
                <a:ea typeface="Calibri"/>
                <a:cs typeface="Times New Roman"/>
              </a:rPr>
              <a:t>диэдрлері төрт параллель жұп жақтардан тұратын </a:t>
            </a:r>
            <a:endParaRPr lang="ru-RU" dirty="0">
              <a:ea typeface="Calibri"/>
              <a:cs typeface="Times New Roman"/>
            </a:endParaRPr>
          </a:p>
          <a:p>
            <a:pPr algn="just">
              <a:lnSpc>
                <a:spcPct val="107000"/>
              </a:lnSpc>
              <a:spcAft>
                <a:spcPts val="0"/>
              </a:spcAft>
            </a:pPr>
            <a:r>
              <a:rPr lang="kk-KZ" dirty="0">
                <a:latin typeface="Times New Roman"/>
                <a:ea typeface="Calibri"/>
                <a:cs typeface="Times New Roman"/>
              </a:rPr>
              <a:t> қарапайым формаға айналады, яғни ромбылы қимасы бар призма - (бүйірінде жатқан) ромбылы призмаға айналады, геометриясы бойынша </a:t>
            </a:r>
            <a:r>
              <a:rPr lang="kk-KZ" b="1" dirty="0">
                <a:latin typeface="Times New Roman"/>
                <a:ea typeface="Calibri"/>
                <a:cs typeface="Times New Roman"/>
              </a:rPr>
              <a:t>C</a:t>
            </a:r>
            <a:r>
              <a:rPr lang="kk-KZ" b="1" baseline="-25000" dirty="0">
                <a:latin typeface="Times New Roman"/>
                <a:ea typeface="Calibri"/>
                <a:cs typeface="Times New Roman"/>
              </a:rPr>
              <a:t>2v</a:t>
            </a:r>
            <a:r>
              <a:rPr lang="kk-KZ" b="1" dirty="0">
                <a:latin typeface="Times New Roman"/>
                <a:ea typeface="Calibri"/>
                <a:cs typeface="Times New Roman"/>
              </a:rPr>
              <a:t> класында </a:t>
            </a:r>
            <a:r>
              <a:rPr lang="kk-KZ" dirty="0">
                <a:latin typeface="Times New Roman"/>
                <a:ea typeface="Calibri"/>
                <a:cs typeface="Times New Roman"/>
              </a:rPr>
              <a:t>шығарылғанға ұқсас.</a:t>
            </a:r>
            <a:endParaRPr lang="ru-RU" dirty="0">
              <a:ea typeface="Calibri"/>
              <a:cs typeface="Times New Roman"/>
            </a:endParaRPr>
          </a:p>
        </p:txBody>
      </p:sp>
    </p:spTree>
    <p:extLst>
      <p:ext uri="{BB962C8B-B14F-4D97-AF65-F5344CB8AC3E}">
        <p14:creationId xmlns:p14="http://schemas.microsoft.com/office/powerpoint/2010/main" val="19467516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8229600" cy="864096"/>
          </a:xfrm>
        </p:spPr>
        <p:txBody>
          <a:bodyPr>
            <a:normAutofit fontScale="90000"/>
          </a:bodyPr>
          <a:lstStyle/>
          <a:p>
            <a:pPr indent="449580" algn="just">
              <a:lnSpc>
                <a:spcPct val="107000"/>
              </a:lnSpc>
              <a:spcAft>
                <a:spcPts val="800"/>
              </a:spcAft>
            </a:pPr>
            <a:r>
              <a:rPr lang="kk-KZ" sz="2700" b="1" dirty="0">
                <a:latin typeface="Times New Roman"/>
                <a:ea typeface="Calibri"/>
                <a:cs typeface="Times New Roman"/>
              </a:rPr>
              <a:t>L</a:t>
            </a:r>
            <a:r>
              <a:rPr lang="kk-KZ" sz="2700" b="1" baseline="-25000" dirty="0">
                <a:latin typeface="Times New Roman"/>
                <a:ea typeface="Calibri"/>
                <a:cs typeface="Times New Roman"/>
              </a:rPr>
              <a:t>n</a:t>
            </a:r>
            <a:r>
              <a:rPr lang="kk-KZ" sz="2700" b="1" dirty="0">
                <a:latin typeface="Times New Roman"/>
                <a:ea typeface="Calibri"/>
                <a:cs typeface="Times New Roman"/>
              </a:rPr>
              <a:t>nL</a:t>
            </a:r>
            <a:r>
              <a:rPr lang="kk-KZ" sz="2700" b="1" baseline="-25000" dirty="0">
                <a:latin typeface="Times New Roman"/>
                <a:ea typeface="Calibri"/>
                <a:cs typeface="Times New Roman"/>
              </a:rPr>
              <a:t>2</a:t>
            </a:r>
            <a:r>
              <a:rPr lang="kk-KZ" sz="2700" b="1" dirty="0">
                <a:latin typeface="Times New Roman"/>
                <a:ea typeface="Calibri"/>
                <a:cs typeface="Times New Roman"/>
              </a:rPr>
              <a:t> =D</a:t>
            </a:r>
            <a:r>
              <a:rPr lang="kk-KZ" sz="2700" b="1" baseline="-25000" dirty="0">
                <a:latin typeface="Times New Roman"/>
                <a:ea typeface="Calibri"/>
                <a:cs typeface="Times New Roman"/>
              </a:rPr>
              <a:t>n</a:t>
            </a:r>
            <a:r>
              <a:rPr lang="kk-KZ" sz="2700" baseline="-25000" dirty="0">
                <a:latin typeface="Times New Roman"/>
                <a:ea typeface="Calibri"/>
                <a:cs typeface="Times New Roman"/>
              </a:rPr>
              <a:t> </a:t>
            </a:r>
            <a:r>
              <a:rPr lang="kk-KZ" sz="2700" b="1" dirty="0">
                <a:latin typeface="Times New Roman"/>
                <a:ea typeface="Calibri"/>
                <a:cs typeface="Times New Roman"/>
              </a:rPr>
              <a:t>кластарындағы кристалдардың қарапайым формалары</a:t>
            </a:r>
            <a:r>
              <a:rPr lang="ru-RU" sz="3600" dirty="0">
                <a:ea typeface="Calibri"/>
                <a:cs typeface="Times New Roman"/>
              </a:rPr>
              <a:t/>
            </a:r>
            <a:br>
              <a:rPr lang="ru-RU" sz="3600" dirty="0">
                <a:ea typeface="Calibri"/>
                <a:cs typeface="Times New Roman"/>
              </a:rPr>
            </a:br>
            <a:endParaRPr lang="ru-RU" dirty="0"/>
          </a:p>
        </p:txBody>
      </p:sp>
      <p:sp>
        <p:nvSpPr>
          <p:cNvPr id="3" name="Объект 2"/>
          <p:cNvSpPr>
            <a:spLocks noGrp="1"/>
          </p:cNvSpPr>
          <p:nvPr>
            <p:ph idx="1"/>
          </p:nvPr>
        </p:nvSpPr>
        <p:spPr>
          <a:xfrm>
            <a:off x="457200" y="908720"/>
            <a:ext cx="8229600" cy="5217443"/>
          </a:xfrm>
        </p:spPr>
        <p:txBody>
          <a:bodyPr>
            <a:normAutofit fontScale="70000" lnSpcReduction="20000"/>
          </a:bodyPr>
          <a:lstStyle/>
          <a:p>
            <a:pPr marL="0" indent="0" algn="just">
              <a:lnSpc>
                <a:spcPct val="107000"/>
              </a:lnSpc>
              <a:spcAft>
                <a:spcPts val="800"/>
              </a:spcAft>
              <a:buNone/>
            </a:pPr>
            <a:r>
              <a:rPr lang="kk-KZ" b="1" dirty="0">
                <a:latin typeface="Times New Roman"/>
                <a:ea typeface="Calibri"/>
                <a:cs typeface="Times New Roman"/>
              </a:rPr>
              <a:t>D</a:t>
            </a:r>
            <a:r>
              <a:rPr lang="kk-KZ" b="1" baseline="-25000" dirty="0">
                <a:latin typeface="Times New Roman"/>
                <a:ea typeface="Calibri"/>
                <a:cs typeface="Times New Roman"/>
              </a:rPr>
              <a:t>n</a:t>
            </a:r>
            <a:r>
              <a:rPr lang="kk-KZ" b="1" dirty="0">
                <a:latin typeface="Times New Roman"/>
                <a:ea typeface="Calibri"/>
                <a:cs typeface="Times New Roman"/>
              </a:rPr>
              <a:t> </a:t>
            </a:r>
            <a:r>
              <a:rPr lang="kk-KZ" b="1" dirty="0" smtClean="0">
                <a:latin typeface="Times New Roman"/>
                <a:ea typeface="Calibri"/>
                <a:cs typeface="Times New Roman"/>
              </a:rPr>
              <a:t>класына </a:t>
            </a:r>
            <a:r>
              <a:rPr lang="kk-KZ" dirty="0">
                <a:latin typeface="Times New Roman"/>
                <a:ea typeface="Calibri"/>
                <a:cs typeface="Times New Roman"/>
              </a:rPr>
              <a:t>өзгеріссіз </a:t>
            </a:r>
            <a:r>
              <a:rPr lang="kk-KZ" b="1" dirty="0">
                <a:latin typeface="Times New Roman"/>
                <a:ea typeface="Calibri"/>
                <a:cs typeface="Times New Roman"/>
              </a:rPr>
              <a:t>C</a:t>
            </a:r>
            <a:r>
              <a:rPr lang="kk-KZ" b="1" baseline="-25000" dirty="0">
                <a:latin typeface="Times New Roman"/>
                <a:ea typeface="Calibri"/>
                <a:cs typeface="Times New Roman"/>
              </a:rPr>
              <a:t>nh</a:t>
            </a:r>
            <a:r>
              <a:rPr lang="kk-KZ" dirty="0">
                <a:latin typeface="Times New Roman"/>
                <a:ea typeface="Calibri"/>
                <a:cs typeface="Times New Roman"/>
              </a:rPr>
              <a:t> және </a:t>
            </a:r>
            <a:r>
              <a:rPr lang="kk-KZ" b="1" dirty="0">
                <a:latin typeface="Times New Roman"/>
                <a:ea typeface="Calibri"/>
                <a:cs typeface="Times New Roman"/>
              </a:rPr>
              <a:t>D</a:t>
            </a:r>
            <a:r>
              <a:rPr lang="kk-KZ" b="1" baseline="-25000" dirty="0">
                <a:latin typeface="Times New Roman"/>
                <a:ea typeface="Calibri"/>
                <a:cs typeface="Times New Roman"/>
              </a:rPr>
              <a:t>nh</a:t>
            </a:r>
            <a:r>
              <a:rPr lang="kk-KZ" dirty="0">
                <a:latin typeface="Times New Roman"/>
                <a:ea typeface="Calibri"/>
                <a:cs typeface="Times New Roman"/>
              </a:rPr>
              <a:t> </a:t>
            </a:r>
            <a:r>
              <a:rPr lang="kk-KZ" b="1" dirty="0">
                <a:latin typeface="Times New Roman"/>
                <a:ea typeface="Calibri"/>
                <a:cs typeface="Times New Roman"/>
              </a:rPr>
              <a:t>бипирамидалық кластарынан </a:t>
            </a:r>
            <a:r>
              <a:rPr lang="kk-KZ" dirty="0">
                <a:latin typeface="Times New Roman"/>
                <a:ea typeface="Calibri"/>
                <a:cs typeface="Times New Roman"/>
              </a:rPr>
              <a:t>жақтары негізгі симметрия осіне перпендикуляр немесе параллель болатын формалар өтеді, бұл пинакоидтар және </a:t>
            </a:r>
            <a:r>
              <a:rPr lang="kk-KZ" b="1" i="1" dirty="0">
                <a:latin typeface="Times New Roman"/>
                <a:ea typeface="Calibri"/>
                <a:cs typeface="Times New Roman"/>
              </a:rPr>
              <a:t>n- гональды және ди- n- гональды</a:t>
            </a:r>
            <a:r>
              <a:rPr lang="kk-KZ" i="1" dirty="0">
                <a:latin typeface="Times New Roman"/>
                <a:ea typeface="Calibri"/>
                <a:cs typeface="Times New Roman"/>
              </a:rPr>
              <a:t> </a:t>
            </a:r>
            <a:r>
              <a:rPr lang="kk-KZ" b="1" i="1" dirty="0">
                <a:latin typeface="Times New Roman"/>
                <a:ea typeface="Calibri"/>
                <a:cs typeface="Times New Roman"/>
              </a:rPr>
              <a:t>призмалар</a:t>
            </a:r>
            <a:r>
              <a:rPr lang="kk-KZ" dirty="0">
                <a:latin typeface="Times New Roman"/>
                <a:ea typeface="Calibri"/>
                <a:cs typeface="Times New Roman"/>
              </a:rPr>
              <a:t>. Көлбеу жақтар бұрын алынған формаларды береді - </a:t>
            </a:r>
            <a:r>
              <a:rPr lang="kk-KZ" b="1" i="1" dirty="0">
                <a:latin typeface="Times New Roman"/>
                <a:ea typeface="Calibri"/>
                <a:cs typeface="Times New Roman"/>
              </a:rPr>
              <a:t>n-гональды бипирамидалар</a:t>
            </a:r>
            <a:r>
              <a:rPr lang="kk-KZ" dirty="0">
                <a:latin typeface="Times New Roman"/>
                <a:ea typeface="Calibri"/>
                <a:cs typeface="Times New Roman"/>
              </a:rPr>
              <a:t>.</a:t>
            </a:r>
            <a:endParaRPr lang="ru-RU" sz="2400" dirty="0">
              <a:ea typeface="Calibri"/>
              <a:cs typeface="Times New Roman"/>
            </a:endParaRPr>
          </a:p>
          <a:p>
            <a:pPr marL="0" indent="0" algn="just">
              <a:lnSpc>
                <a:spcPct val="107000"/>
              </a:lnSpc>
              <a:spcAft>
                <a:spcPts val="800"/>
              </a:spcAft>
              <a:buNone/>
            </a:pPr>
            <a:r>
              <a:rPr lang="kk-KZ" dirty="0">
                <a:latin typeface="Times New Roman"/>
                <a:ea typeface="Calibri"/>
                <a:cs typeface="Times New Roman"/>
              </a:rPr>
              <a:t>Бірақ, </a:t>
            </a:r>
            <a:r>
              <a:rPr lang="kk-KZ" b="1" dirty="0">
                <a:latin typeface="Times New Roman"/>
                <a:ea typeface="Calibri"/>
                <a:cs typeface="Times New Roman"/>
              </a:rPr>
              <a:t>D</a:t>
            </a:r>
            <a:r>
              <a:rPr lang="kk-KZ" b="1" baseline="-25000" dirty="0">
                <a:latin typeface="Times New Roman"/>
                <a:ea typeface="Calibri"/>
                <a:cs typeface="Times New Roman"/>
              </a:rPr>
              <a:t>n</a:t>
            </a:r>
            <a:r>
              <a:rPr lang="kk-KZ" b="1" dirty="0">
                <a:latin typeface="Times New Roman"/>
                <a:ea typeface="Calibri"/>
                <a:cs typeface="Times New Roman"/>
              </a:rPr>
              <a:t> кластарында </a:t>
            </a:r>
            <a:r>
              <a:rPr lang="kk-KZ" dirty="0">
                <a:latin typeface="Times New Roman"/>
                <a:ea typeface="Calibri"/>
                <a:cs typeface="Times New Roman"/>
              </a:rPr>
              <a:t>пирамидалар жақтарының «екі еселенуі» </a:t>
            </a:r>
            <a:r>
              <a:rPr lang="kk-KZ" b="1" dirty="0">
                <a:latin typeface="Times New Roman"/>
                <a:ea typeface="Calibri"/>
                <a:cs typeface="Times New Roman"/>
              </a:rPr>
              <a:t>C</a:t>
            </a:r>
            <a:r>
              <a:rPr lang="kk-KZ" b="1" baseline="-25000" dirty="0">
                <a:latin typeface="Times New Roman"/>
                <a:ea typeface="Calibri"/>
                <a:cs typeface="Times New Roman"/>
              </a:rPr>
              <a:t>nh</a:t>
            </a:r>
            <a:r>
              <a:rPr lang="kk-KZ" dirty="0">
                <a:latin typeface="Times New Roman"/>
                <a:ea typeface="Calibri"/>
                <a:cs typeface="Times New Roman"/>
              </a:rPr>
              <a:t> және </a:t>
            </a:r>
            <a:r>
              <a:rPr lang="kk-KZ" b="1" dirty="0">
                <a:latin typeface="Times New Roman"/>
                <a:ea typeface="Calibri"/>
                <a:cs typeface="Times New Roman"/>
              </a:rPr>
              <a:t>D</a:t>
            </a:r>
            <a:r>
              <a:rPr lang="kk-KZ" b="1" baseline="-25000" dirty="0">
                <a:latin typeface="Times New Roman"/>
                <a:ea typeface="Calibri"/>
                <a:cs typeface="Times New Roman"/>
              </a:rPr>
              <a:t>nh</a:t>
            </a:r>
            <a:r>
              <a:rPr lang="kk-KZ" b="1" dirty="0">
                <a:latin typeface="Times New Roman"/>
                <a:ea typeface="Calibri"/>
                <a:cs typeface="Times New Roman"/>
              </a:rPr>
              <a:t> кластарындағы </a:t>
            </a:r>
            <a:r>
              <a:rPr lang="kk-KZ" dirty="0">
                <a:latin typeface="Times New Roman"/>
                <a:ea typeface="Calibri"/>
                <a:cs typeface="Times New Roman"/>
              </a:rPr>
              <a:t>сияқты симметрияның горизонталь жазықтығында шағылысу салдарынан емес, L</a:t>
            </a:r>
            <a:r>
              <a:rPr lang="kk-KZ" baseline="-25000" dirty="0">
                <a:latin typeface="Times New Roman"/>
                <a:ea typeface="Calibri"/>
                <a:cs typeface="Times New Roman"/>
              </a:rPr>
              <a:t>2</a:t>
            </a:r>
            <a:r>
              <a:rPr lang="kk-KZ" dirty="0">
                <a:latin typeface="Times New Roman"/>
                <a:ea typeface="Calibri"/>
                <a:cs typeface="Times New Roman"/>
              </a:rPr>
              <a:t> горизонталь осінің айналасында </a:t>
            </a:r>
            <a:r>
              <a:rPr lang="kk-KZ" dirty="0" smtClean="0">
                <a:latin typeface="Times New Roman"/>
                <a:ea typeface="Calibri"/>
                <a:cs typeface="Times New Roman"/>
              </a:rPr>
              <a:t>бұрылу </a:t>
            </a:r>
            <a:r>
              <a:rPr lang="kk-KZ" dirty="0">
                <a:latin typeface="Times New Roman"/>
                <a:ea typeface="Calibri"/>
                <a:cs typeface="Times New Roman"/>
              </a:rPr>
              <a:t>есебінен болады.</a:t>
            </a:r>
            <a:endParaRPr lang="ru-RU" sz="2400" dirty="0">
              <a:ea typeface="Calibri"/>
              <a:cs typeface="Times New Roman"/>
            </a:endParaRPr>
          </a:p>
          <a:p>
            <a:pPr marL="0" indent="0" algn="just">
              <a:lnSpc>
                <a:spcPct val="107000"/>
              </a:lnSpc>
              <a:spcAft>
                <a:spcPts val="800"/>
              </a:spcAft>
              <a:buNone/>
            </a:pPr>
            <a:r>
              <a:rPr lang="kk-KZ" b="1" dirty="0" smtClean="0">
                <a:latin typeface="Times New Roman"/>
                <a:ea typeface="Calibri"/>
                <a:cs typeface="Times New Roman"/>
              </a:rPr>
              <a:t>D</a:t>
            </a:r>
            <a:r>
              <a:rPr lang="kk-KZ" b="1" baseline="-25000" dirty="0" smtClean="0">
                <a:latin typeface="Times New Roman"/>
                <a:ea typeface="Calibri"/>
                <a:cs typeface="Times New Roman"/>
              </a:rPr>
              <a:t>2</a:t>
            </a:r>
            <a:r>
              <a:rPr lang="kk-KZ" b="1" dirty="0" smtClean="0">
                <a:latin typeface="Times New Roman"/>
                <a:ea typeface="Calibri"/>
                <a:cs typeface="Times New Roman"/>
              </a:rPr>
              <a:t> </a:t>
            </a:r>
            <a:r>
              <a:rPr lang="kk-KZ" b="1" dirty="0">
                <a:latin typeface="Times New Roman"/>
                <a:ea typeface="Calibri"/>
                <a:cs typeface="Times New Roman"/>
              </a:rPr>
              <a:t>= 3L</a:t>
            </a:r>
            <a:r>
              <a:rPr lang="kk-KZ" b="1" baseline="-25000" dirty="0">
                <a:latin typeface="Times New Roman"/>
                <a:ea typeface="Calibri"/>
                <a:cs typeface="Times New Roman"/>
              </a:rPr>
              <a:t>2</a:t>
            </a:r>
            <a:r>
              <a:rPr lang="kk-KZ" b="1" dirty="0">
                <a:latin typeface="Times New Roman"/>
                <a:ea typeface="Calibri"/>
                <a:cs typeface="Times New Roman"/>
              </a:rPr>
              <a:t> класында </a:t>
            </a:r>
            <a:r>
              <a:rPr lang="kk-KZ" dirty="0">
                <a:latin typeface="Times New Roman"/>
                <a:ea typeface="Calibri"/>
                <a:cs typeface="Times New Roman"/>
              </a:rPr>
              <a:t>мұндай жақ </a:t>
            </a:r>
            <a:r>
              <a:rPr lang="kk-KZ" b="1" dirty="0">
                <a:latin typeface="Times New Roman"/>
                <a:ea typeface="Calibri"/>
                <a:cs typeface="Times New Roman"/>
              </a:rPr>
              <a:t>C</a:t>
            </a:r>
            <a:r>
              <a:rPr lang="kk-KZ" b="1" baseline="-25000" dirty="0">
                <a:latin typeface="Times New Roman"/>
                <a:ea typeface="Calibri"/>
                <a:cs typeface="Times New Roman"/>
              </a:rPr>
              <a:t>2h</a:t>
            </a:r>
            <a:r>
              <a:rPr lang="kk-KZ" dirty="0">
                <a:latin typeface="Times New Roman"/>
                <a:ea typeface="Calibri"/>
                <a:cs typeface="Times New Roman"/>
              </a:rPr>
              <a:t> және </a:t>
            </a:r>
            <a:r>
              <a:rPr lang="kk-KZ" b="1" dirty="0">
                <a:latin typeface="Times New Roman"/>
                <a:ea typeface="Calibri"/>
                <a:cs typeface="Times New Roman"/>
              </a:rPr>
              <a:t>D</a:t>
            </a:r>
            <a:r>
              <a:rPr lang="kk-KZ" b="1" baseline="-25000" dirty="0">
                <a:latin typeface="Times New Roman"/>
                <a:ea typeface="Calibri"/>
                <a:cs typeface="Times New Roman"/>
              </a:rPr>
              <a:t>2h</a:t>
            </a:r>
            <a:r>
              <a:rPr lang="kk-KZ" dirty="0">
                <a:latin typeface="Times New Roman"/>
                <a:ea typeface="Calibri"/>
                <a:cs typeface="Times New Roman"/>
              </a:rPr>
              <a:t> кластарында алынған қарапайым форманы - </a:t>
            </a:r>
            <a:r>
              <a:rPr lang="kk-KZ" b="1" i="1" dirty="0">
                <a:latin typeface="Times New Roman"/>
                <a:ea typeface="Calibri"/>
                <a:cs typeface="Times New Roman"/>
              </a:rPr>
              <a:t>ромбтық призманы</a:t>
            </a:r>
            <a:r>
              <a:rPr lang="kk-KZ" i="1" dirty="0">
                <a:latin typeface="Times New Roman"/>
                <a:ea typeface="Calibri"/>
                <a:cs typeface="Times New Roman"/>
              </a:rPr>
              <a:t> </a:t>
            </a:r>
            <a:r>
              <a:rPr lang="kk-KZ" dirty="0">
                <a:latin typeface="Times New Roman"/>
                <a:ea typeface="Calibri"/>
                <a:cs typeface="Times New Roman"/>
              </a:rPr>
              <a:t>береді.</a:t>
            </a:r>
            <a:endParaRPr lang="ru-RU" sz="2400" dirty="0">
              <a:ea typeface="Calibri"/>
              <a:cs typeface="Times New Roman"/>
            </a:endParaRPr>
          </a:p>
          <a:p>
            <a:pPr marL="0" indent="0" algn="just">
              <a:lnSpc>
                <a:spcPct val="107000"/>
              </a:lnSpc>
              <a:spcAft>
                <a:spcPts val="800"/>
              </a:spcAft>
              <a:buNone/>
            </a:pPr>
            <a:r>
              <a:rPr lang="kk-KZ" b="1" dirty="0" smtClean="0">
                <a:latin typeface="Times New Roman"/>
                <a:ea typeface="Calibri"/>
                <a:cs typeface="Times New Roman"/>
              </a:rPr>
              <a:t>D</a:t>
            </a:r>
            <a:r>
              <a:rPr lang="kk-KZ" b="1" baseline="-25000" dirty="0" smtClean="0">
                <a:latin typeface="Times New Roman"/>
                <a:ea typeface="Calibri"/>
                <a:cs typeface="Times New Roman"/>
              </a:rPr>
              <a:t>n</a:t>
            </a:r>
            <a:r>
              <a:rPr lang="kk-KZ" b="1" dirty="0" smtClean="0">
                <a:latin typeface="Times New Roman"/>
                <a:ea typeface="Calibri"/>
                <a:cs typeface="Times New Roman"/>
              </a:rPr>
              <a:t> </a:t>
            </a:r>
            <a:r>
              <a:rPr lang="kk-KZ" b="1" dirty="0">
                <a:latin typeface="Times New Roman"/>
                <a:ea typeface="Calibri"/>
                <a:cs typeface="Times New Roman"/>
              </a:rPr>
              <a:t>кластарындағы </a:t>
            </a:r>
            <a:r>
              <a:rPr lang="kk-KZ" dirty="0">
                <a:latin typeface="Times New Roman"/>
                <a:ea typeface="Calibri"/>
                <a:cs typeface="Times New Roman"/>
              </a:rPr>
              <a:t>жаңа қарапайым формалар жалпы жағдай жақтарын </a:t>
            </a:r>
            <a:r>
              <a:rPr lang="kk-KZ" dirty="0" smtClean="0">
                <a:latin typeface="Times New Roman"/>
                <a:ea typeface="Calibri"/>
                <a:cs typeface="Times New Roman"/>
              </a:rPr>
              <a:t>береді - бұл </a:t>
            </a:r>
            <a:r>
              <a:rPr lang="kk-KZ" dirty="0">
                <a:latin typeface="Times New Roman"/>
                <a:ea typeface="Calibri"/>
                <a:cs typeface="Times New Roman"/>
              </a:rPr>
              <a:t>жақтары дұрыс емес төртбұрыш  формалы </a:t>
            </a:r>
            <a:r>
              <a:rPr lang="kk-KZ" b="1" i="1" dirty="0">
                <a:latin typeface="Times New Roman"/>
                <a:ea typeface="Calibri"/>
                <a:cs typeface="Times New Roman"/>
              </a:rPr>
              <a:t>n-гональды трапецоэдрлер</a:t>
            </a:r>
            <a:r>
              <a:rPr lang="kk-KZ" i="1" dirty="0">
                <a:latin typeface="Times New Roman"/>
                <a:ea typeface="Calibri"/>
                <a:cs typeface="Times New Roman"/>
              </a:rPr>
              <a:t> </a:t>
            </a:r>
            <a:r>
              <a:rPr lang="kk-KZ" dirty="0">
                <a:latin typeface="Times New Roman"/>
                <a:ea typeface="Calibri"/>
                <a:cs typeface="Times New Roman"/>
              </a:rPr>
              <a:t>болып табылады (грекше трапеция – үстелдің үстіңгі тақтайы, дұрыс емес төртбұрыш).</a:t>
            </a:r>
            <a:endParaRPr lang="ru-RU" sz="2400" dirty="0">
              <a:ea typeface="Calibri"/>
              <a:cs typeface="Times New Roman"/>
            </a:endParaRPr>
          </a:p>
          <a:p>
            <a:endParaRPr lang="ru-RU" dirty="0"/>
          </a:p>
        </p:txBody>
      </p:sp>
    </p:spTree>
    <p:extLst>
      <p:ext uri="{BB962C8B-B14F-4D97-AF65-F5344CB8AC3E}">
        <p14:creationId xmlns:p14="http://schemas.microsoft.com/office/powerpoint/2010/main" val="2151103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1418" y="188640"/>
            <a:ext cx="8229600" cy="1143000"/>
          </a:xfrm>
        </p:spPr>
        <p:txBody>
          <a:bodyPr>
            <a:normAutofit/>
          </a:bodyPr>
          <a:lstStyle/>
          <a:p>
            <a:r>
              <a:rPr lang="kk-KZ" sz="3200" b="1" dirty="0">
                <a:latin typeface="Times New Roman" pitchFamily="18" charset="0"/>
                <a:cs typeface="Times New Roman" pitchFamily="18" charset="0"/>
              </a:rPr>
              <a:t>Қарапайым немесе примитивті симметрия </a:t>
            </a:r>
            <a:r>
              <a:rPr lang="kk-KZ" sz="3200" b="1" dirty="0" smtClean="0">
                <a:latin typeface="Times New Roman" pitchFamily="18" charset="0"/>
                <a:cs typeface="Times New Roman" pitchFamily="18" charset="0"/>
              </a:rPr>
              <a:t>кластары</a:t>
            </a:r>
            <a:endParaRPr lang="ru-RU" sz="3200" b="1" dirty="0">
              <a:latin typeface="Times New Roman" pitchFamily="18" charset="0"/>
              <a:cs typeface="Times New Roman" pitchFamily="18" charset="0"/>
            </a:endParaRPr>
          </a:p>
        </p:txBody>
      </p:sp>
      <p:pic>
        <p:nvPicPr>
          <p:cNvPr id="1026" name="Picture 2" descr="C:\Users\Тогжан\Desktop\стр.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51920" y="1628800"/>
            <a:ext cx="1082641" cy="187220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683568" y="4306042"/>
            <a:ext cx="7992888" cy="461665"/>
          </a:xfrm>
          <a:prstGeom prst="rect">
            <a:avLst/>
          </a:prstGeom>
        </p:spPr>
        <p:txBody>
          <a:bodyPr wrap="square">
            <a:spAutoFit/>
          </a:bodyPr>
          <a:lstStyle/>
          <a:p>
            <a:pPr algn="just"/>
            <a:r>
              <a:rPr lang="kk-KZ" sz="2400" dirty="0">
                <a:latin typeface="Times New Roman" pitchFamily="18" charset="0"/>
                <a:cs typeface="Times New Roman" pitchFamily="18" charset="0"/>
              </a:rPr>
              <a:t>Бірлік бағыт бойымен бір ғана </a:t>
            </a:r>
            <a:r>
              <a:rPr lang="kk-KZ" sz="2400" i="1" dirty="0">
                <a:latin typeface="Times New Roman" pitchFamily="18" charset="0"/>
                <a:cs typeface="Times New Roman" pitchFamily="18" charset="0"/>
              </a:rPr>
              <a:t>n</a:t>
            </a:r>
            <a:r>
              <a:rPr lang="kk-KZ" sz="2400" dirty="0">
                <a:latin typeface="Times New Roman" pitchFamily="18" charset="0"/>
                <a:cs typeface="Times New Roman" pitchFamily="18" charset="0"/>
              </a:rPr>
              <a:t>-ші ретті симметрия осі бар</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273191077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4896544" cy="309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19408" y="3573016"/>
            <a:ext cx="8496944" cy="685059"/>
          </a:xfrm>
          <a:prstGeom prst="rect">
            <a:avLst/>
          </a:prstGeom>
        </p:spPr>
        <p:txBody>
          <a:bodyPr wrap="square">
            <a:spAutoFit/>
          </a:bodyPr>
          <a:lstStyle/>
          <a:p>
            <a:pPr algn="just">
              <a:lnSpc>
                <a:spcPct val="107000"/>
              </a:lnSpc>
              <a:spcAft>
                <a:spcPts val="800"/>
              </a:spcAft>
            </a:pPr>
            <a:r>
              <a:rPr lang="kk-KZ" dirty="0">
                <a:latin typeface="Times New Roman"/>
                <a:ea typeface="Calibri"/>
                <a:cs typeface="Times New Roman"/>
              </a:rPr>
              <a:t>Жалпы қарапайым формалардың атауларына сәйкес </a:t>
            </a:r>
            <a:r>
              <a:rPr lang="kk-KZ" b="1" dirty="0">
                <a:latin typeface="Times New Roman"/>
                <a:ea typeface="Calibri"/>
                <a:cs typeface="Times New Roman"/>
              </a:rPr>
              <a:t>D</a:t>
            </a:r>
            <a:r>
              <a:rPr lang="kk-KZ" b="1" baseline="-25000" dirty="0">
                <a:latin typeface="Times New Roman"/>
                <a:ea typeface="Calibri"/>
                <a:cs typeface="Times New Roman"/>
              </a:rPr>
              <a:t>n</a:t>
            </a:r>
            <a:r>
              <a:rPr lang="kk-KZ" b="1" dirty="0">
                <a:latin typeface="Times New Roman"/>
                <a:ea typeface="Calibri"/>
                <a:cs typeface="Times New Roman"/>
              </a:rPr>
              <a:t> кластары </a:t>
            </a:r>
            <a:r>
              <a:rPr lang="kk-KZ" b="1" i="1" dirty="0">
                <a:latin typeface="Times New Roman"/>
                <a:ea typeface="Calibri"/>
                <a:cs typeface="Times New Roman"/>
              </a:rPr>
              <a:t>n-гональды трапецоэдр</a:t>
            </a:r>
            <a:r>
              <a:rPr lang="kk-KZ" b="1" dirty="0">
                <a:latin typeface="Times New Roman"/>
                <a:ea typeface="Calibri"/>
                <a:cs typeface="Times New Roman"/>
              </a:rPr>
              <a:t> </a:t>
            </a:r>
            <a:r>
              <a:rPr lang="kk-KZ" dirty="0">
                <a:latin typeface="Times New Roman"/>
                <a:ea typeface="Calibri"/>
                <a:cs typeface="Times New Roman"/>
              </a:rPr>
              <a:t>деп аталады. </a:t>
            </a:r>
            <a:r>
              <a:rPr lang="kk-KZ" b="1" dirty="0">
                <a:latin typeface="Times New Roman"/>
                <a:ea typeface="Calibri"/>
                <a:cs typeface="Times New Roman"/>
              </a:rPr>
              <a:t>D</a:t>
            </a:r>
            <a:r>
              <a:rPr lang="kk-KZ" b="1" baseline="-25000" dirty="0">
                <a:latin typeface="Times New Roman"/>
                <a:ea typeface="Calibri"/>
                <a:cs typeface="Times New Roman"/>
              </a:rPr>
              <a:t>2</a:t>
            </a:r>
            <a:r>
              <a:rPr lang="kk-KZ" b="1" dirty="0">
                <a:latin typeface="Times New Roman"/>
                <a:ea typeface="Calibri"/>
                <a:cs typeface="Times New Roman"/>
              </a:rPr>
              <a:t> класы </a:t>
            </a:r>
            <a:r>
              <a:rPr lang="kk-KZ" dirty="0">
                <a:latin typeface="Times New Roman"/>
                <a:ea typeface="Calibri"/>
                <a:cs typeface="Times New Roman"/>
              </a:rPr>
              <a:t>- </a:t>
            </a:r>
            <a:r>
              <a:rPr lang="kk-KZ" b="1" i="1" dirty="0">
                <a:latin typeface="Times New Roman"/>
                <a:ea typeface="Calibri"/>
                <a:cs typeface="Times New Roman"/>
              </a:rPr>
              <a:t>ромботетраэдрлік</a:t>
            </a:r>
            <a:r>
              <a:rPr lang="kk-KZ" dirty="0">
                <a:latin typeface="Times New Roman"/>
                <a:ea typeface="Calibri"/>
                <a:cs typeface="Times New Roman"/>
              </a:rPr>
              <a:t> деп аталады.</a:t>
            </a:r>
            <a:endParaRPr lang="ru-RU" sz="1400" dirty="0">
              <a:ea typeface="Calibri"/>
              <a:cs typeface="Times New Roman"/>
            </a:endParaRPr>
          </a:p>
        </p:txBody>
      </p:sp>
    </p:spTree>
    <p:extLst>
      <p:ext uri="{BB962C8B-B14F-4D97-AF65-F5344CB8AC3E}">
        <p14:creationId xmlns:p14="http://schemas.microsoft.com/office/powerpoint/2010/main" val="2773332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16632"/>
            <a:ext cx="8517632" cy="6264696"/>
          </a:xfrm>
        </p:spPr>
        <p:txBody>
          <a:bodyPr/>
          <a:lstStyle/>
          <a:p>
            <a:pPr marL="0" indent="0" algn="just">
              <a:lnSpc>
                <a:spcPct val="107000"/>
              </a:lnSpc>
              <a:spcAft>
                <a:spcPts val="800"/>
              </a:spcAft>
              <a:buNone/>
            </a:pPr>
            <a:r>
              <a:rPr lang="kk-KZ" sz="2400" b="1" dirty="0">
                <a:latin typeface="Times New Roman"/>
                <a:ea typeface="Calibri"/>
                <a:cs typeface="Times New Roman"/>
              </a:rPr>
              <a:t>D</a:t>
            </a:r>
            <a:r>
              <a:rPr lang="kk-KZ" sz="2400" b="1" baseline="-25000" dirty="0">
                <a:latin typeface="Times New Roman"/>
                <a:ea typeface="Calibri"/>
                <a:cs typeface="Times New Roman"/>
              </a:rPr>
              <a:t>n</a:t>
            </a:r>
            <a:r>
              <a:rPr lang="kk-KZ" sz="2400" b="1" dirty="0">
                <a:latin typeface="Times New Roman"/>
                <a:ea typeface="Calibri"/>
                <a:cs typeface="Times New Roman"/>
              </a:rPr>
              <a:t> кластарындағы </a:t>
            </a:r>
            <a:r>
              <a:rPr lang="kk-KZ" sz="2400" dirty="0">
                <a:latin typeface="Times New Roman"/>
                <a:ea typeface="Calibri"/>
                <a:cs typeface="Times New Roman"/>
              </a:rPr>
              <a:t>көпбұрыштың жоғарғы пирамидасы төменгіге қатысты сағат тілімен немесе қарама-қарсы бағытта айналуы мүмкін, демек трапецоэдрлер сәйкесінше «оң» және «сол», яғни </a:t>
            </a:r>
            <a:r>
              <a:rPr lang="kk-KZ" sz="2400" b="1" dirty="0">
                <a:solidFill>
                  <a:srgbClr val="FF0000"/>
                </a:solidFill>
                <a:latin typeface="Times New Roman"/>
                <a:ea typeface="Calibri"/>
                <a:cs typeface="Times New Roman"/>
              </a:rPr>
              <a:t>энантиоморфты</a:t>
            </a:r>
            <a:r>
              <a:rPr lang="kk-KZ" sz="2400" dirty="0">
                <a:latin typeface="Times New Roman"/>
                <a:ea typeface="Calibri"/>
                <a:cs typeface="Times New Roman"/>
              </a:rPr>
              <a:t> болуы мүмкін. Мұндай қарапайым формалар II-ші текті симметрия операциялары жоқ осьтік кластарда ғана кездеседі.</a:t>
            </a:r>
            <a:endParaRPr lang="ru-RU" sz="2400" dirty="0">
              <a:ea typeface="Calibri"/>
              <a:cs typeface="Times New Roman"/>
            </a:endParaRPr>
          </a:p>
          <a:p>
            <a:endParaRPr lang="kk-KZ" dirty="0" smtClean="0"/>
          </a:p>
          <a:p>
            <a:endParaRPr lang="ru-RU"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636911"/>
            <a:ext cx="5400600" cy="3016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331640" y="5877272"/>
            <a:ext cx="6768752" cy="388696"/>
          </a:xfrm>
          <a:prstGeom prst="rect">
            <a:avLst/>
          </a:prstGeom>
        </p:spPr>
        <p:txBody>
          <a:bodyPr wrap="square">
            <a:spAutoFit/>
          </a:bodyPr>
          <a:lstStyle/>
          <a:p>
            <a:pPr algn="just">
              <a:lnSpc>
                <a:spcPct val="107000"/>
              </a:lnSpc>
              <a:spcAft>
                <a:spcPts val="800"/>
              </a:spcAft>
            </a:pPr>
            <a:r>
              <a:rPr lang="kk-KZ" dirty="0">
                <a:latin typeface="Times New Roman"/>
                <a:ea typeface="Calibri"/>
                <a:cs typeface="Times New Roman"/>
              </a:rPr>
              <a:t>кварц кристалының кәдімгі (а), оң (б) және теріс  (в) формалары</a:t>
            </a:r>
            <a:endParaRPr lang="ru-RU" sz="1400" dirty="0">
              <a:ea typeface="Calibri"/>
              <a:cs typeface="Times New Roman"/>
            </a:endParaRPr>
          </a:p>
        </p:txBody>
      </p:sp>
    </p:spTree>
    <p:extLst>
      <p:ext uri="{BB962C8B-B14F-4D97-AF65-F5344CB8AC3E}">
        <p14:creationId xmlns:p14="http://schemas.microsoft.com/office/powerpoint/2010/main" val="8443426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496" y="-7848"/>
            <a:ext cx="8856984" cy="6865848"/>
          </a:xfrm>
        </p:spPr>
        <p:txBody>
          <a:bodyPr>
            <a:normAutofit/>
          </a:bodyPr>
          <a:lstStyle/>
          <a:p>
            <a:pPr marL="0" indent="0" algn="just">
              <a:lnSpc>
                <a:spcPct val="107000"/>
              </a:lnSpc>
              <a:spcAft>
                <a:spcPts val="800"/>
              </a:spcAft>
              <a:buNone/>
            </a:pPr>
            <a:r>
              <a:rPr lang="kk-KZ" sz="2400" b="1" dirty="0" smtClean="0">
                <a:latin typeface="Times New Roman"/>
                <a:ea typeface="Calibri"/>
                <a:cs typeface="Times New Roman"/>
              </a:rPr>
              <a:t>D</a:t>
            </a:r>
            <a:r>
              <a:rPr lang="kk-KZ" sz="2400" b="1" baseline="-25000" dirty="0" smtClean="0">
                <a:latin typeface="Times New Roman"/>
                <a:ea typeface="Calibri"/>
                <a:cs typeface="Times New Roman"/>
              </a:rPr>
              <a:t>3</a:t>
            </a:r>
            <a:r>
              <a:rPr lang="kk-KZ" sz="2400" b="1" dirty="0" smtClean="0">
                <a:latin typeface="Times New Roman"/>
                <a:ea typeface="Calibri"/>
                <a:cs typeface="Times New Roman"/>
              </a:rPr>
              <a:t> </a:t>
            </a:r>
            <a:r>
              <a:rPr lang="kk-KZ" sz="2400" b="1" dirty="0">
                <a:latin typeface="Times New Roman"/>
                <a:ea typeface="Calibri"/>
                <a:cs typeface="Times New Roman"/>
              </a:rPr>
              <a:t>класында </a:t>
            </a:r>
            <a:r>
              <a:rPr lang="kk-KZ" sz="2400" dirty="0">
                <a:latin typeface="Times New Roman"/>
                <a:ea typeface="Calibri"/>
                <a:cs typeface="Times New Roman"/>
              </a:rPr>
              <a:t>негізгі осьтің реті тақ болғанда тригональды бипирамида мен трапецоэдрден басқа, эквивалентті горизонталь L</a:t>
            </a:r>
            <a:r>
              <a:rPr lang="kk-KZ" sz="2400" baseline="-25000" dirty="0">
                <a:latin typeface="Times New Roman"/>
                <a:ea typeface="Calibri"/>
                <a:cs typeface="Times New Roman"/>
              </a:rPr>
              <a:t>2</a:t>
            </a:r>
            <a:r>
              <a:rPr lang="kk-KZ" sz="2400" dirty="0">
                <a:latin typeface="Times New Roman"/>
                <a:ea typeface="Calibri"/>
                <a:cs typeface="Times New Roman"/>
              </a:rPr>
              <a:t> осьтерге бірдей орналасқан көлбеу жақтардан құралған жаңа қарапайым форма пайда болады, мұнда әрбір жоғарғы жақтар екі төменгі жақтарға симметриялы орналасқан. Мұндай «</a:t>
            </a:r>
            <a:r>
              <a:rPr lang="kk-KZ" sz="2400" b="1" dirty="0">
                <a:latin typeface="Times New Roman"/>
                <a:ea typeface="Calibri"/>
                <a:cs typeface="Times New Roman"/>
              </a:rPr>
              <a:t>симметрияланған трапецоэдр</a:t>
            </a:r>
            <a:r>
              <a:rPr lang="kk-KZ" sz="2400" dirty="0">
                <a:latin typeface="Times New Roman"/>
                <a:ea typeface="Calibri"/>
                <a:cs typeface="Times New Roman"/>
              </a:rPr>
              <a:t>» қарапайым формасы </a:t>
            </a:r>
            <a:r>
              <a:rPr lang="kk-KZ" sz="2400" b="1" i="1" dirty="0">
                <a:latin typeface="Times New Roman"/>
                <a:ea typeface="Calibri"/>
                <a:cs typeface="Times New Roman"/>
              </a:rPr>
              <a:t>ромбоэдр</a:t>
            </a:r>
            <a:r>
              <a:rPr lang="kk-KZ" sz="2400" dirty="0">
                <a:latin typeface="Times New Roman"/>
                <a:ea typeface="Calibri"/>
                <a:cs typeface="Times New Roman"/>
              </a:rPr>
              <a:t> деп аталады (осы қарапайым форманың жақтар формасы ромб түрінде болады).</a:t>
            </a:r>
            <a:endParaRPr lang="ru-RU" sz="2400" dirty="0">
              <a:ea typeface="Calibri"/>
              <a:cs typeface="Times New Roman"/>
            </a:endParaRPr>
          </a:p>
          <a:p>
            <a:pPr marL="0" indent="0" algn="just">
              <a:lnSpc>
                <a:spcPct val="107000"/>
              </a:lnSpc>
              <a:spcAft>
                <a:spcPts val="800"/>
              </a:spcAft>
              <a:buNone/>
            </a:pPr>
            <a:r>
              <a:rPr lang="kk-KZ" sz="2400" b="1" dirty="0">
                <a:latin typeface="Times New Roman"/>
                <a:ea typeface="Calibri"/>
                <a:cs typeface="Times New Roman"/>
              </a:rPr>
              <a:t>D</a:t>
            </a:r>
            <a:r>
              <a:rPr lang="kk-KZ" sz="2400" b="1" baseline="-25000" dirty="0">
                <a:latin typeface="Times New Roman"/>
                <a:ea typeface="Calibri"/>
                <a:cs typeface="Times New Roman"/>
              </a:rPr>
              <a:t>4</a:t>
            </a:r>
            <a:r>
              <a:rPr lang="kk-KZ" sz="2400" dirty="0">
                <a:latin typeface="Times New Roman"/>
                <a:ea typeface="Calibri"/>
                <a:cs typeface="Times New Roman"/>
              </a:rPr>
              <a:t> және </a:t>
            </a:r>
            <a:r>
              <a:rPr lang="kk-KZ" sz="2400" b="1" dirty="0">
                <a:latin typeface="Times New Roman"/>
                <a:ea typeface="Calibri"/>
                <a:cs typeface="Times New Roman"/>
              </a:rPr>
              <a:t>D</a:t>
            </a:r>
            <a:r>
              <a:rPr lang="kk-KZ" sz="2400" b="1" baseline="-25000" dirty="0">
                <a:latin typeface="Times New Roman"/>
                <a:ea typeface="Calibri"/>
                <a:cs typeface="Times New Roman"/>
              </a:rPr>
              <a:t>6</a:t>
            </a:r>
            <a:r>
              <a:rPr lang="kk-KZ" sz="2400" b="1" dirty="0">
                <a:latin typeface="Times New Roman"/>
                <a:ea typeface="Calibri"/>
                <a:cs typeface="Times New Roman"/>
              </a:rPr>
              <a:t> кластарында </a:t>
            </a:r>
            <a:r>
              <a:rPr lang="kk-KZ" sz="2400" dirty="0">
                <a:latin typeface="Times New Roman"/>
                <a:ea typeface="Calibri"/>
                <a:cs typeface="Times New Roman"/>
              </a:rPr>
              <a:t>төменгі екі жаққа қатысты симметриялы орналасқан жақтар жалпы жағдайдың жақтары болып саналады, (эквивалентті емес осьтерге тең көлбеу) мұндай беттерден құралған жалпы қарапайым формалардың атаулары </a:t>
            </a:r>
            <a:r>
              <a:rPr lang="kk-KZ" sz="2400" b="1" dirty="0">
                <a:latin typeface="Times New Roman"/>
                <a:ea typeface="Calibri"/>
                <a:cs typeface="Times New Roman"/>
              </a:rPr>
              <a:t>- </a:t>
            </a:r>
            <a:r>
              <a:rPr lang="kk-KZ" sz="2400" b="1" i="1" dirty="0">
                <a:latin typeface="Times New Roman"/>
                <a:ea typeface="Calibri"/>
                <a:cs typeface="Times New Roman"/>
              </a:rPr>
              <a:t>тетрагональды</a:t>
            </a:r>
            <a:r>
              <a:rPr lang="kk-KZ" sz="2400" dirty="0">
                <a:latin typeface="Times New Roman"/>
                <a:ea typeface="Calibri"/>
                <a:cs typeface="Times New Roman"/>
              </a:rPr>
              <a:t> және </a:t>
            </a:r>
            <a:r>
              <a:rPr lang="kk-KZ" sz="2400" b="1" i="1" dirty="0">
                <a:latin typeface="Times New Roman"/>
                <a:ea typeface="Calibri"/>
                <a:cs typeface="Times New Roman"/>
              </a:rPr>
              <a:t>гексагональды трапецоэдрлер</a:t>
            </a:r>
            <a:r>
              <a:rPr lang="kk-KZ" sz="2400" dirty="0">
                <a:latin typeface="Times New Roman"/>
                <a:ea typeface="Calibri"/>
                <a:cs typeface="Times New Roman"/>
              </a:rPr>
              <a:t>.</a:t>
            </a:r>
            <a:endParaRPr lang="ru-RU" sz="2400" dirty="0">
              <a:ea typeface="Calibri"/>
              <a:cs typeface="Times New Roman"/>
            </a:endParaRPr>
          </a:p>
          <a:p>
            <a:endParaRPr lang="ru-RU" dirty="0"/>
          </a:p>
        </p:txBody>
      </p:sp>
    </p:spTree>
    <p:extLst>
      <p:ext uri="{BB962C8B-B14F-4D97-AF65-F5344CB8AC3E}">
        <p14:creationId xmlns:p14="http://schemas.microsoft.com/office/powerpoint/2010/main" val="1446391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864096"/>
          </a:xfrm>
        </p:spPr>
        <p:txBody>
          <a:bodyPr>
            <a:normAutofit/>
          </a:bodyPr>
          <a:lstStyle/>
          <a:p>
            <a:r>
              <a:rPr lang="kk-KZ" sz="2400" b="1" dirty="0">
                <a:latin typeface="Times New Roman"/>
                <a:ea typeface="Calibri"/>
              </a:rPr>
              <a:t>S</a:t>
            </a:r>
            <a:r>
              <a:rPr lang="kk-KZ" sz="2400" b="1" baseline="-25000" dirty="0">
                <a:latin typeface="Times New Roman"/>
                <a:ea typeface="Calibri"/>
              </a:rPr>
              <a:t>2n </a:t>
            </a:r>
            <a:r>
              <a:rPr lang="kk-KZ" sz="2400" b="1" dirty="0">
                <a:latin typeface="Times New Roman"/>
                <a:ea typeface="Calibri"/>
              </a:rPr>
              <a:t>кластарындағы кристалдардың қарапайым формалары</a:t>
            </a:r>
            <a:endParaRPr lang="ru-RU" sz="2400" dirty="0"/>
          </a:p>
        </p:txBody>
      </p:sp>
      <p:sp>
        <p:nvSpPr>
          <p:cNvPr id="3" name="Объект 2"/>
          <p:cNvSpPr>
            <a:spLocks noGrp="1"/>
          </p:cNvSpPr>
          <p:nvPr>
            <p:ph idx="1"/>
          </p:nvPr>
        </p:nvSpPr>
        <p:spPr>
          <a:xfrm>
            <a:off x="179512" y="908720"/>
            <a:ext cx="8856984" cy="5760640"/>
          </a:xfrm>
        </p:spPr>
        <p:txBody>
          <a:bodyPr>
            <a:normAutofit/>
          </a:bodyPr>
          <a:lstStyle/>
          <a:p>
            <a:pPr marL="0" indent="0" algn="just">
              <a:lnSpc>
                <a:spcPct val="107000"/>
              </a:lnSpc>
              <a:spcBef>
                <a:spcPts val="0"/>
              </a:spcBef>
              <a:spcAft>
                <a:spcPts val="0"/>
              </a:spcAft>
              <a:buNone/>
            </a:pPr>
            <a:r>
              <a:rPr lang="kk-KZ" sz="2000" b="1" dirty="0">
                <a:latin typeface="Times New Roman"/>
                <a:ea typeface="Calibri"/>
                <a:cs typeface="Times New Roman"/>
              </a:rPr>
              <a:t>S</a:t>
            </a:r>
            <a:r>
              <a:rPr lang="kk-KZ" sz="2000" b="1" baseline="-25000" dirty="0">
                <a:latin typeface="Times New Roman"/>
                <a:ea typeface="Calibri"/>
                <a:cs typeface="Times New Roman"/>
              </a:rPr>
              <a:t>4</a:t>
            </a:r>
            <a:r>
              <a:rPr lang="kk-KZ" sz="2000" dirty="0">
                <a:latin typeface="Times New Roman"/>
                <a:ea typeface="Calibri"/>
                <a:cs typeface="Times New Roman"/>
              </a:rPr>
              <a:t> және </a:t>
            </a:r>
            <a:r>
              <a:rPr lang="kk-KZ" sz="2000" b="1" dirty="0">
                <a:latin typeface="Times New Roman"/>
                <a:ea typeface="Calibri"/>
                <a:cs typeface="Times New Roman"/>
              </a:rPr>
              <a:t>S</a:t>
            </a:r>
            <a:r>
              <a:rPr lang="kk-KZ" sz="2000" b="1" baseline="-25000" dirty="0">
                <a:latin typeface="Times New Roman"/>
                <a:ea typeface="Calibri"/>
                <a:cs typeface="Times New Roman"/>
              </a:rPr>
              <a:t>6</a:t>
            </a:r>
            <a:r>
              <a:rPr lang="kk-KZ" sz="2000" b="1" dirty="0">
                <a:latin typeface="Times New Roman"/>
                <a:ea typeface="Calibri"/>
                <a:cs typeface="Times New Roman"/>
              </a:rPr>
              <a:t> = L</a:t>
            </a:r>
            <a:r>
              <a:rPr lang="kk-KZ" sz="2000" b="1" baseline="-25000" dirty="0">
                <a:latin typeface="Times New Roman"/>
                <a:ea typeface="Calibri"/>
                <a:cs typeface="Times New Roman"/>
              </a:rPr>
              <a:t>3</a:t>
            </a:r>
            <a:r>
              <a:rPr lang="kk-KZ" sz="2000" b="1" dirty="0">
                <a:latin typeface="Times New Roman"/>
                <a:ea typeface="Calibri"/>
                <a:cs typeface="Times New Roman"/>
              </a:rPr>
              <a:t>C кластарындағы</a:t>
            </a:r>
            <a:r>
              <a:rPr lang="kk-KZ" sz="2000" dirty="0">
                <a:latin typeface="Times New Roman"/>
                <a:ea typeface="Calibri"/>
                <a:cs typeface="Times New Roman"/>
              </a:rPr>
              <a:t> жаңа қарапайым формалар тек жалпы жағдайдағы жақдардан қалыптасады. Жазықтықта шағылып, айналу жоғарғы жақтарды төменгі жақтарға қатысты симметриялы түрде орналастырады. </a:t>
            </a:r>
            <a:r>
              <a:rPr lang="kk-KZ" sz="2000" b="1" dirty="0">
                <a:latin typeface="Times New Roman"/>
                <a:ea typeface="Calibri"/>
                <a:cs typeface="Times New Roman"/>
              </a:rPr>
              <a:t>S</a:t>
            </a:r>
            <a:r>
              <a:rPr lang="kk-KZ" sz="2000" b="1" baseline="-25000" dirty="0">
                <a:latin typeface="Times New Roman"/>
                <a:ea typeface="Calibri"/>
                <a:cs typeface="Times New Roman"/>
              </a:rPr>
              <a:t>6</a:t>
            </a:r>
            <a:r>
              <a:rPr lang="kk-KZ" sz="2000" dirty="0">
                <a:latin typeface="Times New Roman"/>
                <a:ea typeface="Calibri"/>
                <a:cs typeface="Times New Roman"/>
              </a:rPr>
              <a:t> класында бұл бұрын </a:t>
            </a:r>
            <a:r>
              <a:rPr lang="kk-KZ" sz="2000" b="1" dirty="0">
                <a:latin typeface="Times New Roman"/>
                <a:ea typeface="Calibri"/>
                <a:cs typeface="Times New Roman"/>
              </a:rPr>
              <a:t>D</a:t>
            </a:r>
            <a:r>
              <a:rPr lang="kk-KZ" sz="2000" b="1" baseline="-25000" dirty="0">
                <a:latin typeface="Times New Roman"/>
                <a:ea typeface="Calibri"/>
                <a:cs typeface="Times New Roman"/>
              </a:rPr>
              <a:t>3</a:t>
            </a:r>
            <a:r>
              <a:rPr lang="kk-KZ" sz="2000" dirty="0">
                <a:latin typeface="Times New Roman"/>
                <a:ea typeface="Calibri"/>
                <a:cs typeface="Times New Roman"/>
              </a:rPr>
              <a:t> класында жеке форма ретінде алынған</a:t>
            </a:r>
            <a:r>
              <a:rPr lang="kk-KZ" sz="2000" b="1" dirty="0">
                <a:latin typeface="Times New Roman"/>
                <a:ea typeface="Calibri"/>
                <a:cs typeface="Times New Roman"/>
              </a:rPr>
              <a:t> </a:t>
            </a:r>
            <a:r>
              <a:rPr lang="kk-KZ" sz="2000" b="1" i="1" dirty="0">
                <a:latin typeface="Times New Roman"/>
                <a:ea typeface="Calibri"/>
                <a:cs typeface="Times New Roman"/>
              </a:rPr>
              <a:t>ромбоэдр</a:t>
            </a:r>
            <a:r>
              <a:rPr lang="kk-KZ" sz="2000" dirty="0">
                <a:latin typeface="Times New Roman"/>
                <a:ea typeface="Calibri"/>
                <a:cs typeface="Times New Roman"/>
              </a:rPr>
              <a:t>. S</a:t>
            </a:r>
            <a:r>
              <a:rPr lang="kk-KZ" sz="2000" baseline="-25000" dirty="0">
                <a:latin typeface="Times New Roman"/>
                <a:ea typeface="Calibri"/>
                <a:cs typeface="Times New Roman"/>
              </a:rPr>
              <a:t>4</a:t>
            </a:r>
            <a:r>
              <a:rPr lang="kk-KZ" sz="2000" dirty="0">
                <a:latin typeface="Times New Roman"/>
                <a:ea typeface="Calibri"/>
                <a:cs typeface="Times New Roman"/>
              </a:rPr>
              <a:t> класында екі жоғарғы жақ төменгі екі жаққа қатысты 90</a:t>
            </a:r>
            <a:r>
              <a:rPr lang="kk-KZ" sz="2000" baseline="30000" dirty="0">
                <a:latin typeface="Times New Roman"/>
                <a:ea typeface="Calibri"/>
                <a:cs typeface="Times New Roman"/>
              </a:rPr>
              <a:t>0</a:t>
            </a:r>
            <a:r>
              <a:rPr lang="kk-KZ" sz="2000" dirty="0">
                <a:latin typeface="Times New Roman"/>
                <a:ea typeface="Calibri"/>
                <a:cs typeface="Times New Roman"/>
              </a:rPr>
              <a:t> бойынша бұрыла орналасқан төртбұрышты -  </a:t>
            </a:r>
            <a:r>
              <a:rPr lang="kk-KZ" sz="2000" b="1" i="1" dirty="0">
                <a:latin typeface="Times New Roman"/>
                <a:ea typeface="Calibri"/>
                <a:cs typeface="Times New Roman"/>
              </a:rPr>
              <a:t>тетрагональды тетраэдр</a:t>
            </a:r>
            <a:r>
              <a:rPr lang="kk-KZ" sz="2000" b="1" dirty="0">
                <a:latin typeface="Times New Roman"/>
                <a:ea typeface="Calibri"/>
                <a:cs typeface="Times New Roman"/>
              </a:rPr>
              <a:t> </a:t>
            </a:r>
            <a:r>
              <a:rPr lang="kk-KZ" sz="2000" dirty="0">
                <a:latin typeface="Times New Roman"/>
                <a:ea typeface="Calibri"/>
                <a:cs typeface="Times New Roman"/>
              </a:rPr>
              <a:t>аламыз; оның жақтары - тең қабырғалы үшбұрыштар.</a:t>
            </a:r>
            <a:endParaRPr lang="ru-RU" sz="2000" dirty="0">
              <a:ea typeface="Calibri"/>
              <a:cs typeface="Times New Roman"/>
            </a:endParaRPr>
          </a:p>
          <a:p>
            <a:pPr marL="0" indent="0" algn="just">
              <a:lnSpc>
                <a:spcPct val="107000"/>
              </a:lnSpc>
              <a:spcBef>
                <a:spcPts val="0"/>
              </a:spcBef>
              <a:spcAft>
                <a:spcPts val="0"/>
              </a:spcAft>
              <a:buNone/>
            </a:pPr>
            <a:endParaRPr lang="kk-KZ" sz="2000" dirty="0" smtClean="0">
              <a:latin typeface="Times New Roman"/>
              <a:ea typeface="Calibri"/>
              <a:cs typeface="Times New Roman"/>
            </a:endParaRPr>
          </a:p>
          <a:p>
            <a:pPr marL="0" indent="0" algn="just">
              <a:lnSpc>
                <a:spcPct val="107000"/>
              </a:lnSpc>
              <a:spcBef>
                <a:spcPts val="0"/>
              </a:spcBef>
              <a:spcAft>
                <a:spcPts val="0"/>
              </a:spcAft>
              <a:buNone/>
            </a:pPr>
            <a:endParaRPr lang="kk-KZ" sz="2000" dirty="0">
              <a:latin typeface="Times New Roman"/>
              <a:ea typeface="Calibri"/>
              <a:cs typeface="Times New Roman"/>
            </a:endParaRPr>
          </a:p>
          <a:p>
            <a:pPr marL="0" indent="0" algn="just">
              <a:lnSpc>
                <a:spcPct val="107000"/>
              </a:lnSpc>
              <a:spcBef>
                <a:spcPts val="0"/>
              </a:spcBef>
              <a:spcAft>
                <a:spcPts val="0"/>
              </a:spcAft>
              <a:buNone/>
            </a:pPr>
            <a:endParaRPr lang="kk-KZ" sz="2000" dirty="0" smtClean="0">
              <a:latin typeface="Times New Roman"/>
              <a:ea typeface="Calibri"/>
              <a:cs typeface="Times New Roman"/>
            </a:endParaRPr>
          </a:p>
          <a:p>
            <a:pPr marL="0" indent="0" algn="just">
              <a:lnSpc>
                <a:spcPct val="107000"/>
              </a:lnSpc>
              <a:spcBef>
                <a:spcPts val="0"/>
              </a:spcBef>
              <a:spcAft>
                <a:spcPts val="0"/>
              </a:spcAft>
              <a:buNone/>
            </a:pPr>
            <a:endParaRPr lang="kk-KZ" sz="2000" dirty="0">
              <a:latin typeface="Times New Roman"/>
              <a:ea typeface="Calibri"/>
              <a:cs typeface="Times New Roman"/>
            </a:endParaRPr>
          </a:p>
          <a:p>
            <a:pPr marL="0" indent="0" algn="just">
              <a:lnSpc>
                <a:spcPct val="107000"/>
              </a:lnSpc>
              <a:spcBef>
                <a:spcPts val="0"/>
              </a:spcBef>
              <a:spcAft>
                <a:spcPts val="0"/>
              </a:spcAft>
              <a:buNone/>
            </a:pPr>
            <a:endParaRPr lang="kk-KZ" sz="2000" dirty="0" smtClean="0">
              <a:latin typeface="Times New Roman"/>
              <a:ea typeface="Calibri"/>
              <a:cs typeface="Times New Roman"/>
            </a:endParaRPr>
          </a:p>
          <a:p>
            <a:pPr marL="0" indent="0" algn="just">
              <a:lnSpc>
                <a:spcPct val="107000"/>
              </a:lnSpc>
              <a:spcBef>
                <a:spcPts val="0"/>
              </a:spcBef>
              <a:spcAft>
                <a:spcPts val="0"/>
              </a:spcAft>
              <a:buNone/>
            </a:pPr>
            <a:endParaRPr lang="kk-KZ" sz="2000" dirty="0">
              <a:latin typeface="Times New Roman"/>
              <a:ea typeface="Calibri"/>
              <a:cs typeface="Times New Roman"/>
            </a:endParaRPr>
          </a:p>
          <a:p>
            <a:pPr marL="0" indent="0" algn="just">
              <a:lnSpc>
                <a:spcPct val="107000"/>
              </a:lnSpc>
              <a:spcBef>
                <a:spcPts val="0"/>
              </a:spcBef>
              <a:spcAft>
                <a:spcPts val="0"/>
              </a:spcAft>
              <a:buNone/>
            </a:pPr>
            <a:endParaRPr lang="kk-KZ" sz="2000" dirty="0" smtClean="0">
              <a:latin typeface="Times New Roman"/>
              <a:ea typeface="Calibri"/>
              <a:cs typeface="Times New Roman"/>
            </a:endParaRPr>
          </a:p>
          <a:p>
            <a:pPr marL="0" indent="0" algn="just">
              <a:lnSpc>
                <a:spcPct val="107000"/>
              </a:lnSpc>
              <a:spcBef>
                <a:spcPts val="0"/>
              </a:spcBef>
              <a:spcAft>
                <a:spcPts val="0"/>
              </a:spcAft>
              <a:buNone/>
            </a:pPr>
            <a:endParaRPr lang="kk-KZ" sz="2000" dirty="0">
              <a:latin typeface="Times New Roman"/>
              <a:ea typeface="Calibri"/>
              <a:cs typeface="Times New Roman"/>
            </a:endParaRPr>
          </a:p>
          <a:p>
            <a:pPr marL="0" indent="0" algn="just">
              <a:lnSpc>
                <a:spcPct val="107000"/>
              </a:lnSpc>
              <a:spcBef>
                <a:spcPts val="0"/>
              </a:spcBef>
              <a:spcAft>
                <a:spcPts val="0"/>
              </a:spcAft>
              <a:buNone/>
            </a:pPr>
            <a:r>
              <a:rPr lang="kk-KZ" sz="2000" dirty="0" smtClean="0">
                <a:latin typeface="Times New Roman"/>
                <a:ea typeface="Calibri"/>
                <a:cs typeface="Times New Roman"/>
              </a:rPr>
              <a:t>Центрсимметриялық </a:t>
            </a:r>
            <a:r>
              <a:rPr lang="kk-KZ" sz="2000" b="1" dirty="0">
                <a:latin typeface="Times New Roman"/>
                <a:ea typeface="Calibri"/>
                <a:cs typeface="Times New Roman"/>
              </a:rPr>
              <a:t>S</a:t>
            </a:r>
            <a:r>
              <a:rPr lang="kk-KZ" sz="2000" b="1" baseline="-25000" dirty="0">
                <a:latin typeface="Times New Roman"/>
                <a:ea typeface="Calibri"/>
                <a:cs typeface="Times New Roman"/>
              </a:rPr>
              <a:t>2</a:t>
            </a:r>
            <a:r>
              <a:rPr lang="kk-KZ" sz="2000" b="1" dirty="0">
                <a:latin typeface="Times New Roman"/>
                <a:ea typeface="Calibri"/>
                <a:cs typeface="Times New Roman"/>
              </a:rPr>
              <a:t> = C класында </a:t>
            </a:r>
            <a:r>
              <a:rPr lang="kk-KZ" sz="2000" dirty="0">
                <a:latin typeface="Times New Roman"/>
                <a:ea typeface="Calibri"/>
                <a:cs typeface="Times New Roman"/>
              </a:rPr>
              <a:t>тек жалпы қарапайым формалар - екі параллель жақтардан түзілген </a:t>
            </a:r>
            <a:r>
              <a:rPr lang="kk-KZ" sz="2000" b="1" i="1" dirty="0">
                <a:latin typeface="Times New Roman"/>
                <a:ea typeface="Calibri"/>
                <a:cs typeface="Times New Roman"/>
              </a:rPr>
              <a:t>пинакоидтар</a:t>
            </a:r>
            <a:r>
              <a:rPr lang="kk-KZ" sz="2000" dirty="0">
                <a:latin typeface="Times New Roman"/>
                <a:ea typeface="Calibri"/>
                <a:cs typeface="Times New Roman"/>
              </a:rPr>
              <a:t> бар.</a:t>
            </a:r>
            <a:endParaRPr lang="ru-RU" sz="2000" dirty="0">
              <a:ea typeface="Calibri"/>
              <a:cs typeface="Times New Roman"/>
            </a:endParaRPr>
          </a:p>
          <a:p>
            <a:endParaRPr lang="ru-RU"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1744" y="2924944"/>
            <a:ext cx="2628488" cy="299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45303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778098"/>
          </a:xfrm>
        </p:spPr>
        <p:txBody>
          <a:bodyPr>
            <a:noAutofit/>
          </a:bodyPr>
          <a:lstStyle/>
          <a:p>
            <a:pPr>
              <a:lnSpc>
                <a:spcPct val="107000"/>
              </a:lnSpc>
            </a:pPr>
            <a:r>
              <a:rPr lang="kk-KZ" sz="2400" b="1" dirty="0">
                <a:latin typeface="Times New Roman"/>
                <a:ea typeface="Calibri"/>
                <a:cs typeface="Times New Roman"/>
              </a:rPr>
              <a:t>D</a:t>
            </a:r>
            <a:r>
              <a:rPr lang="kk-KZ" sz="2400" b="1" baseline="-25000" dirty="0">
                <a:latin typeface="Times New Roman"/>
                <a:ea typeface="Calibri"/>
                <a:cs typeface="Times New Roman"/>
              </a:rPr>
              <a:t>nd</a:t>
            </a:r>
            <a:r>
              <a:rPr lang="kk-KZ" sz="2400" b="1" dirty="0">
                <a:latin typeface="Times New Roman"/>
                <a:ea typeface="Calibri"/>
                <a:cs typeface="Times New Roman"/>
              </a:rPr>
              <a:t> кластарындағы кристалдардың қарапайым формалары</a:t>
            </a:r>
            <a:r>
              <a:rPr lang="ru-RU" sz="2400" dirty="0">
                <a:ea typeface="Calibri"/>
                <a:cs typeface="Times New Roman"/>
              </a:rPr>
              <a:t/>
            </a:r>
            <a:br>
              <a:rPr lang="ru-RU" sz="2400" dirty="0">
                <a:ea typeface="Calibri"/>
                <a:cs typeface="Times New Roman"/>
              </a:rPr>
            </a:br>
            <a:endParaRPr lang="ru-RU" sz="2400" dirty="0"/>
          </a:p>
        </p:txBody>
      </p:sp>
      <p:sp>
        <p:nvSpPr>
          <p:cNvPr id="3" name="Объект 2"/>
          <p:cNvSpPr>
            <a:spLocks noGrp="1"/>
          </p:cNvSpPr>
          <p:nvPr>
            <p:ph idx="1"/>
          </p:nvPr>
        </p:nvSpPr>
        <p:spPr>
          <a:xfrm>
            <a:off x="107504" y="764704"/>
            <a:ext cx="8856984" cy="5976664"/>
          </a:xfrm>
        </p:spPr>
        <p:txBody>
          <a:bodyPr>
            <a:normAutofit/>
          </a:bodyPr>
          <a:lstStyle/>
          <a:p>
            <a:pPr marL="0" indent="0" algn="just">
              <a:lnSpc>
                <a:spcPct val="107000"/>
              </a:lnSpc>
              <a:spcBef>
                <a:spcPts val="0"/>
              </a:spcBef>
              <a:spcAft>
                <a:spcPts val="0"/>
              </a:spcAft>
              <a:buNone/>
            </a:pPr>
            <a:r>
              <a:rPr lang="kk-KZ" sz="2000" b="1" dirty="0">
                <a:latin typeface="Times New Roman"/>
                <a:ea typeface="Calibri"/>
                <a:cs typeface="Times New Roman"/>
              </a:rPr>
              <a:t>D</a:t>
            </a:r>
            <a:r>
              <a:rPr lang="kk-KZ" sz="2000" b="1" baseline="-25000" dirty="0">
                <a:latin typeface="Times New Roman"/>
                <a:ea typeface="Calibri"/>
                <a:cs typeface="Times New Roman"/>
              </a:rPr>
              <a:t>3d</a:t>
            </a:r>
            <a:r>
              <a:rPr lang="kk-KZ" sz="2000" dirty="0">
                <a:latin typeface="Times New Roman"/>
                <a:ea typeface="Calibri"/>
                <a:cs typeface="Times New Roman"/>
              </a:rPr>
              <a:t> класындағы </a:t>
            </a:r>
            <a:r>
              <a:rPr lang="kk-KZ" sz="2000" b="1" i="1" dirty="0">
                <a:latin typeface="Times New Roman"/>
                <a:ea typeface="Calibri"/>
                <a:cs typeface="Times New Roman"/>
              </a:rPr>
              <a:t>ромбоэдр</a:t>
            </a:r>
            <a:r>
              <a:rPr lang="kk-KZ" sz="2000" dirty="0">
                <a:latin typeface="Times New Roman"/>
                <a:ea typeface="Calibri"/>
                <a:cs typeface="Times New Roman"/>
              </a:rPr>
              <a:t> және </a:t>
            </a:r>
            <a:r>
              <a:rPr lang="kk-KZ" sz="2000" b="1" dirty="0">
                <a:latin typeface="Times New Roman"/>
                <a:ea typeface="Calibri"/>
                <a:cs typeface="Times New Roman"/>
              </a:rPr>
              <a:t>D</a:t>
            </a:r>
            <a:r>
              <a:rPr lang="kk-KZ" sz="2000" b="1" baseline="-25000" dirty="0">
                <a:latin typeface="Times New Roman"/>
                <a:ea typeface="Calibri"/>
                <a:cs typeface="Times New Roman"/>
              </a:rPr>
              <a:t>2d</a:t>
            </a:r>
            <a:r>
              <a:rPr lang="kk-KZ" sz="2000" dirty="0">
                <a:latin typeface="Times New Roman"/>
                <a:ea typeface="Calibri"/>
                <a:cs typeface="Times New Roman"/>
              </a:rPr>
              <a:t> класындағы </a:t>
            </a:r>
            <a:r>
              <a:rPr lang="kk-KZ" sz="2000" b="1" i="1" dirty="0">
                <a:latin typeface="Times New Roman"/>
                <a:ea typeface="Calibri"/>
                <a:cs typeface="Times New Roman"/>
              </a:rPr>
              <a:t>тетрагональды тетраэдр</a:t>
            </a:r>
            <a:r>
              <a:rPr lang="kk-KZ" sz="2000" i="1" dirty="0">
                <a:latin typeface="Times New Roman"/>
                <a:ea typeface="Calibri"/>
                <a:cs typeface="Times New Roman"/>
              </a:rPr>
              <a:t> </a:t>
            </a:r>
            <a:r>
              <a:rPr lang="kk-KZ" sz="2000" dirty="0">
                <a:latin typeface="Times New Roman"/>
                <a:ea typeface="Calibri"/>
                <a:cs typeface="Times New Roman"/>
              </a:rPr>
              <a:t>жеке қарапайым формалар болып табылады (жақтары симметрия жазықтықтарына перпендикуляр).</a:t>
            </a:r>
            <a:endParaRPr lang="ru-RU" sz="2000" dirty="0">
              <a:ea typeface="Calibri"/>
              <a:cs typeface="Times New Roman"/>
            </a:endParaRPr>
          </a:p>
          <a:p>
            <a:pPr marL="0" indent="0" algn="just">
              <a:lnSpc>
                <a:spcPct val="107000"/>
              </a:lnSpc>
              <a:spcBef>
                <a:spcPts val="0"/>
              </a:spcBef>
              <a:spcAft>
                <a:spcPts val="0"/>
              </a:spcAft>
              <a:buNone/>
            </a:pPr>
            <a:r>
              <a:rPr lang="kk-KZ" sz="2000" dirty="0" smtClean="0">
                <a:latin typeface="Times New Roman"/>
                <a:ea typeface="Calibri"/>
                <a:cs typeface="Times New Roman"/>
              </a:rPr>
              <a:t>Жалпы </a:t>
            </a:r>
            <a:r>
              <a:rPr lang="kk-KZ" sz="2000" dirty="0">
                <a:latin typeface="Times New Roman"/>
                <a:ea typeface="Calibri"/>
                <a:cs typeface="Times New Roman"/>
              </a:rPr>
              <a:t>жағдайда бұл қарапайым формалардың </a:t>
            </a:r>
            <a:endParaRPr lang="kk-KZ" sz="2000" dirty="0" smtClean="0">
              <a:latin typeface="Times New Roman"/>
              <a:ea typeface="Calibri"/>
              <a:cs typeface="Times New Roman"/>
            </a:endParaRPr>
          </a:p>
          <a:p>
            <a:pPr marL="0" indent="0" algn="just">
              <a:lnSpc>
                <a:spcPct val="107000"/>
              </a:lnSpc>
              <a:spcBef>
                <a:spcPts val="0"/>
              </a:spcBef>
              <a:spcAft>
                <a:spcPts val="0"/>
              </a:spcAft>
              <a:buNone/>
            </a:pPr>
            <a:r>
              <a:rPr lang="kk-KZ" sz="2000" dirty="0" smtClean="0">
                <a:latin typeface="Times New Roman"/>
                <a:ea typeface="Calibri"/>
                <a:cs typeface="Times New Roman"/>
              </a:rPr>
              <a:t>жақтары </a:t>
            </a:r>
            <a:r>
              <a:rPr lang="kk-KZ" sz="2000" dirty="0">
                <a:latin typeface="Times New Roman"/>
                <a:ea typeface="Calibri"/>
                <a:cs typeface="Times New Roman"/>
              </a:rPr>
              <a:t>екі еселенеді - жаңа қарапайым формалар </a:t>
            </a:r>
            <a:endParaRPr lang="kk-KZ" sz="2000" dirty="0" smtClean="0">
              <a:latin typeface="Times New Roman"/>
              <a:ea typeface="Calibri"/>
              <a:cs typeface="Times New Roman"/>
            </a:endParaRPr>
          </a:p>
          <a:p>
            <a:pPr marL="0" indent="0" algn="just">
              <a:lnSpc>
                <a:spcPct val="107000"/>
              </a:lnSpc>
              <a:spcBef>
                <a:spcPts val="0"/>
              </a:spcBef>
              <a:spcAft>
                <a:spcPts val="0"/>
              </a:spcAft>
              <a:buNone/>
            </a:pPr>
            <a:r>
              <a:rPr lang="kk-KZ" sz="2000" dirty="0" smtClean="0">
                <a:latin typeface="Times New Roman"/>
                <a:ea typeface="Calibri"/>
                <a:cs typeface="Times New Roman"/>
              </a:rPr>
              <a:t>түзіп  </a:t>
            </a:r>
            <a:r>
              <a:rPr lang="kk-KZ" sz="2000" dirty="0">
                <a:latin typeface="Times New Roman"/>
                <a:ea typeface="Calibri"/>
                <a:cs typeface="Times New Roman"/>
              </a:rPr>
              <a:t>сынады - </a:t>
            </a:r>
            <a:r>
              <a:rPr lang="kk-KZ" sz="2000" b="1" i="1" dirty="0">
                <a:latin typeface="Times New Roman"/>
                <a:ea typeface="Calibri"/>
                <a:cs typeface="Times New Roman"/>
              </a:rPr>
              <a:t>n-гональды скаленоэдрлер</a:t>
            </a:r>
            <a:r>
              <a:rPr lang="kk-KZ" sz="2000" dirty="0">
                <a:latin typeface="Times New Roman"/>
                <a:ea typeface="Calibri"/>
                <a:cs typeface="Times New Roman"/>
              </a:rPr>
              <a:t> (грекше </a:t>
            </a:r>
            <a:endParaRPr lang="kk-KZ" sz="2000" dirty="0" smtClean="0">
              <a:latin typeface="Times New Roman"/>
              <a:ea typeface="Calibri"/>
              <a:cs typeface="Times New Roman"/>
            </a:endParaRPr>
          </a:p>
          <a:p>
            <a:pPr marL="0" indent="0" algn="just">
              <a:lnSpc>
                <a:spcPct val="107000"/>
              </a:lnSpc>
              <a:spcBef>
                <a:spcPts val="0"/>
              </a:spcBef>
              <a:spcAft>
                <a:spcPts val="0"/>
              </a:spcAft>
              <a:buNone/>
            </a:pPr>
            <a:r>
              <a:rPr lang="kk-KZ" sz="2000" dirty="0" smtClean="0">
                <a:latin typeface="Times New Roman"/>
                <a:ea typeface="Calibri"/>
                <a:cs typeface="Times New Roman"/>
              </a:rPr>
              <a:t>scalenos  </a:t>
            </a:r>
            <a:r>
              <a:rPr lang="kk-KZ" sz="2000" dirty="0">
                <a:latin typeface="Times New Roman"/>
                <a:ea typeface="Calibri"/>
                <a:cs typeface="Times New Roman"/>
              </a:rPr>
              <a:t>- жақтары әртүрлі үшбұрыш) түзіледі. </a:t>
            </a:r>
            <a:endParaRPr lang="kk-KZ" sz="2000" dirty="0" smtClean="0">
              <a:latin typeface="Times New Roman"/>
              <a:ea typeface="Calibri"/>
              <a:cs typeface="Times New Roman"/>
            </a:endParaRPr>
          </a:p>
          <a:p>
            <a:pPr marL="0" indent="0" algn="just">
              <a:lnSpc>
                <a:spcPct val="107000"/>
              </a:lnSpc>
              <a:spcBef>
                <a:spcPts val="0"/>
              </a:spcBef>
              <a:spcAft>
                <a:spcPts val="0"/>
              </a:spcAft>
              <a:buNone/>
            </a:pPr>
            <a:r>
              <a:rPr lang="kk-KZ" sz="2000" dirty="0" smtClean="0">
                <a:latin typeface="Times New Roman"/>
                <a:ea typeface="Calibri"/>
                <a:cs typeface="Times New Roman"/>
              </a:rPr>
              <a:t>Жоғарғы </a:t>
            </a:r>
            <a:r>
              <a:rPr lang="kk-KZ" sz="2000" dirty="0">
                <a:latin typeface="Times New Roman"/>
                <a:ea typeface="Calibri"/>
                <a:cs typeface="Times New Roman"/>
              </a:rPr>
              <a:t>жақтардың әрбір жұбы төменгі </a:t>
            </a:r>
            <a:endParaRPr lang="kk-KZ" sz="2000" dirty="0" smtClean="0">
              <a:latin typeface="Times New Roman"/>
              <a:ea typeface="Calibri"/>
              <a:cs typeface="Times New Roman"/>
            </a:endParaRPr>
          </a:p>
          <a:p>
            <a:pPr marL="0" indent="0" algn="just">
              <a:lnSpc>
                <a:spcPct val="107000"/>
              </a:lnSpc>
              <a:spcBef>
                <a:spcPts val="0"/>
              </a:spcBef>
              <a:spcAft>
                <a:spcPts val="0"/>
              </a:spcAft>
              <a:buNone/>
            </a:pPr>
            <a:r>
              <a:rPr lang="kk-KZ" sz="2000" dirty="0" smtClean="0">
                <a:latin typeface="Times New Roman"/>
                <a:ea typeface="Calibri"/>
                <a:cs typeface="Times New Roman"/>
              </a:rPr>
              <a:t>жақтардың </a:t>
            </a:r>
            <a:r>
              <a:rPr lang="kk-KZ" sz="2000" dirty="0">
                <a:latin typeface="Times New Roman"/>
                <a:ea typeface="Calibri"/>
                <a:cs typeface="Times New Roman"/>
              </a:rPr>
              <a:t>жұбы арасында симметриялы түрде </a:t>
            </a:r>
            <a:endParaRPr lang="kk-KZ" sz="2000" dirty="0" smtClean="0">
              <a:latin typeface="Times New Roman"/>
              <a:ea typeface="Calibri"/>
              <a:cs typeface="Times New Roman"/>
            </a:endParaRPr>
          </a:p>
          <a:p>
            <a:pPr marL="0" indent="0" algn="just">
              <a:lnSpc>
                <a:spcPct val="107000"/>
              </a:lnSpc>
              <a:spcBef>
                <a:spcPts val="0"/>
              </a:spcBef>
              <a:spcAft>
                <a:spcPts val="0"/>
              </a:spcAft>
              <a:buNone/>
            </a:pPr>
            <a:r>
              <a:rPr lang="kk-KZ" sz="2000" dirty="0" smtClean="0">
                <a:latin typeface="Times New Roman"/>
                <a:ea typeface="Calibri"/>
                <a:cs typeface="Times New Roman"/>
              </a:rPr>
              <a:t>орналасқан</a:t>
            </a:r>
            <a:r>
              <a:rPr lang="kk-KZ" sz="2000" dirty="0">
                <a:latin typeface="Times New Roman"/>
                <a:ea typeface="Calibri"/>
                <a:cs typeface="Times New Roman"/>
              </a:rPr>
              <a:t>.</a:t>
            </a:r>
            <a:endParaRPr lang="ru-RU" sz="2000" dirty="0">
              <a:ea typeface="Calibri"/>
              <a:cs typeface="Times New Roman"/>
            </a:endParaRPr>
          </a:p>
          <a:p>
            <a:pPr marL="0" indent="0" algn="just">
              <a:lnSpc>
                <a:spcPct val="107000"/>
              </a:lnSpc>
              <a:spcBef>
                <a:spcPts val="0"/>
              </a:spcBef>
              <a:spcAft>
                <a:spcPts val="0"/>
              </a:spcAft>
              <a:buNone/>
            </a:pPr>
            <a:r>
              <a:rPr lang="kk-KZ" sz="2000" dirty="0">
                <a:latin typeface="Times New Roman"/>
                <a:ea typeface="Calibri"/>
                <a:cs typeface="Times New Roman"/>
              </a:rPr>
              <a:t>Кристалдарда тек екі скаленоэдрлік форма </a:t>
            </a:r>
            <a:r>
              <a:rPr lang="kk-KZ" sz="2000" dirty="0" smtClean="0">
                <a:latin typeface="Times New Roman"/>
                <a:ea typeface="Calibri"/>
                <a:cs typeface="Times New Roman"/>
              </a:rPr>
              <a:t>болуы</a:t>
            </a:r>
          </a:p>
          <a:p>
            <a:pPr marL="0" indent="0" algn="just">
              <a:lnSpc>
                <a:spcPct val="107000"/>
              </a:lnSpc>
              <a:spcBef>
                <a:spcPts val="0"/>
              </a:spcBef>
              <a:spcAft>
                <a:spcPts val="0"/>
              </a:spcAft>
              <a:buNone/>
            </a:pPr>
            <a:r>
              <a:rPr lang="kk-KZ" sz="2000" dirty="0" smtClean="0">
                <a:latin typeface="Times New Roman"/>
                <a:ea typeface="Calibri"/>
                <a:cs typeface="Times New Roman"/>
              </a:rPr>
              <a:t>мүмкін</a:t>
            </a:r>
            <a:r>
              <a:rPr lang="kk-KZ" sz="2000" dirty="0">
                <a:latin typeface="Times New Roman"/>
                <a:ea typeface="Calibri"/>
                <a:cs typeface="Times New Roman"/>
              </a:rPr>
              <a:t>: </a:t>
            </a:r>
            <a:r>
              <a:rPr lang="kk-KZ" sz="2000" b="1" i="1" dirty="0">
                <a:latin typeface="Times New Roman"/>
                <a:ea typeface="Calibri"/>
                <a:cs typeface="Times New Roman"/>
              </a:rPr>
              <a:t>тригональды скаленоэдр</a:t>
            </a:r>
            <a:r>
              <a:rPr lang="kk-KZ" sz="2000" i="1" dirty="0">
                <a:latin typeface="Times New Roman"/>
                <a:ea typeface="Calibri"/>
                <a:cs typeface="Times New Roman"/>
              </a:rPr>
              <a:t> </a:t>
            </a:r>
            <a:r>
              <a:rPr lang="kk-KZ" sz="2000" dirty="0">
                <a:latin typeface="Times New Roman"/>
                <a:ea typeface="Calibri"/>
                <a:cs typeface="Times New Roman"/>
              </a:rPr>
              <a:t>(сынған ромбоэдр</a:t>
            </a:r>
            <a:r>
              <a:rPr lang="kk-KZ" sz="2000" dirty="0" smtClean="0">
                <a:latin typeface="Times New Roman"/>
                <a:ea typeface="Calibri"/>
                <a:cs typeface="Times New Roman"/>
              </a:rPr>
              <a:t>)</a:t>
            </a:r>
          </a:p>
          <a:p>
            <a:pPr marL="0" indent="0" algn="just">
              <a:lnSpc>
                <a:spcPct val="107000"/>
              </a:lnSpc>
              <a:spcBef>
                <a:spcPts val="0"/>
              </a:spcBef>
              <a:spcAft>
                <a:spcPts val="0"/>
              </a:spcAft>
              <a:buNone/>
            </a:pPr>
            <a:r>
              <a:rPr lang="kk-KZ" sz="2000" dirty="0" smtClean="0">
                <a:latin typeface="Times New Roman"/>
                <a:ea typeface="Calibri"/>
                <a:cs typeface="Times New Roman"/>
              </a:rPr>
              <a:t>(</a:t>
            </a:r>
            <a:r>
              <a:rPr lang="kk-KZ" sz="2000" b="1" dirty="0">
                <a:latin typeface="Times New Roman"/>
                <a:ea typeface="Calibri"/>
                <a:cs typeface="Times New Roman"/>
              </a:rPr>
              <a:t>D</a:t>
            </a:r>
            <a:r>
              <a:rPr lang="kk-KZ" sz="2000" b="1" baseline="-25000" dirty="0">
                <a:latin typeface="Times New Roman"/>
                <a:ea typeface="Calibri"/>
                <a:cs typeface="Times New Roman"/>
              </a:rPr>
              <a:t>3d</a:t>
            </a:r>
            <a:r>
              <a:rPr lang="kk-KZ" sz="2000" b="1" dirty="0">
                <a:latin typeface="Times New Roman"/>
                <a:ea typeface="Calibri"/>
                <a:cs typeface="Times New Roman"/>
              </a:rPr>
              <a:t> класында</a:t>
            </a:r>
            <a:r>
              <a:rPr lang="kk-KZ" sz="2000" dirty="0">
                <a:latin typeface="Times New Roman"/>
                <a:ea typeface="Calibri"/>
                <a:cs typeface="Times New Roman"/>
              </a:rPr>
              <a:t>) және </a:t>
            </a:r>
            <a:r>
              <a:rPr lang="kk-KZ" sz="2000" b="1" i="1" dirty="0">
                <a:latin typeface="Times New Roman"/>
                <a:ea typeface="Calibri"/>
                <a:cs typeface="Times New Roman"/>
              </a:rPr>
              <a:t>тетрагональды </a:t>
            </a:r>
            <a:r>
              <a:rPr lang="kk-KZ" sz="2000" b="1" i="1" dirty="0" smtClean="0">
                <a:latin typeface="Times New Roman"/>
                <a:ea typeface="Calibri"/>
                <a:cs typeface="Times New Roman"/>
              </a:rPr>
              <a:t>скаленоэдр</a:t>
            </a:r>
          </a:p>
          <a:p>
            <a:pPr marL="0" indent="0" algn="just">
              <a:lnSpc>
                <a:spcPct val="107000"/>
              </a:lnSpc>
              <a:spcBef>
                <a:spcPts val="0"/>
              </a:spcBef>
              <a:spcAft>
                <a:spcPts val="0"/>
              </a:spcAft>
              <a:buNone/>
            </a:pPr>
            <a:r>
              <a:rPr lang="kk-KZ" sz="2000" dirty="0" smtClean="0">
                <a:latin typeface="Times New Roman"/>
                <a:ea typeface="Calibri"/>
                <a:cs typeface="Times New Roman"/>
              </a:rPr>
              <a:t>(</a:t>
            </a:r>
            <a:r>
              <a:rPr lang="kk-KZ" sz="2000" dirty="0">
                <a:latin typeface="Times New Roman"/>
                <a:ea typeface="Calibri"/>
                <a:cs typeface="Times New Roman"/>
              </a:rPr>
              <a:t>сынған тетрагональды тетраэдр) (</a:t>
            </a:r>
            <a:r>
              <a:rPr lang="kk-KZ" sz="2000" b="1" dirty="0">
                <a:latin typeface="Times New Roman"/>
                <a:ea typeface="Calibri"/>
                <a:cs typeface="Times New Roman"/>
              </a:rPr>
              <a:t>D</a:t>
            </a:r>
            <a:r>
              <a:rPr lang="kk-KZ" sz="2000" b="1" baseline="-25000" dirty="0">
                <a:latin typeface="Times New Roman"/>
                <a:ea typeface="Calibri"/>
                <a:cs typeface="Times New Roman"/>
              </a:rPr>
              <a:t>2d</a:t>
            </a:r>
            <a:r>
              <a:rPr lang="kk-KZ" sz="2000" b="1" dirty="0">
                <a:latin typeface="Times New Roman"/>
                <a:ea typeface="Calibri"/>
                <a:cs typeface="Times New Roman"/>
              </a:rPr>
              <a:t> класында</a:t>
            </a:r>
            <a:r>
              <a:rPr lang="kk-KZ" sz="2000" dirty="0">
                <a:latin typeface="Times New Roman"/>
                <a:ea typeface="Calibri"/>
                <a:cs typeface="Times New Roman"/>
              </a:rPr>
              <a:t>).</a:t>
            </a:r>
            <a:endParaRPr lang="ru-RU" sz="2000" dirty="0">
              <a:ea typeface="Calibri"/>
              <a:cs typeface="Times New Roman"/>
            </a:endParaRPr>
          </a:p>
          <a:p>
            <a:pPr marL="0" indent="0" algn="just">
              <a:lnSpc>
                <a:spcPct val="107000"/>
              </a:lnSpc>
              <a:spcBef>
                <a:spcPts val="0"/>
              </a:spcBef>
              <a:spcAft>
                <a:spcPts val="0"/>
              </a:spcAft>
              <a:buNone/>
            </a:pPr>
            <a:r>
              <a:rPr lang="kk-KZ" sz="2000" b="1" dirty="0">
                <a:latin typeface="Times New Roman"/>
                <a:ea typeface="Calibri"/>
                <a:cs typeface="Times New Roman"/>
              </a:rPr>
              <a:t>D</a:t>
            </a:r>
            <a:r>
              <a:rPr lang="kk-KZ" sz="2000" b="1" baseline="-25000" dirty="0">
                <a:latin typeface="Times New Roman"/>
                <a:ea typeface="Calibri"/>
                <a:cs typeface="Times New Roman"/>
              </a:rPr>
              <a:t>nd</a:t>
            </a:r>
            <a:r>
              <a:rPr lang="kk-KZ" sz="2000" dirty="0">
                <a:latin typeface="Times New Roman"/>
                <a:ea typeface="Calibri"/>
                <a:cs typeface="Times New Roman"/>
              </a:rPr>
              <a:t> кластары </a:t>
            </a:r>
            <a:r>
              <a:rPr lang="kk-KZ" sz="2000" b="1" i="1" dirty="0">
                <a:latin typeface="Times New Roman"/>
                <a:ea typeface="Calibri"/>
                <a:cs typeface="Times New Roman"/>
              </a:rPr>
              <a:t>n-гональды скаленоэдрлік</a:t>
            </a:r>
            <a:r>
              <a:rPr lang="kk-KZ" sz="2000" i="1" dirty="0">
                <a:latin typeface="Times New Roman"/>
                <a:ea typeface="Calibri"/>
                <a:cs typeface="Times New Roman"/>
              </a:rPr>
              <a:t> </a:t>
            </a:r>
            <a:r>
              <a:rPr lang="kk-KZ" sz="2000" dirty="0">
                <a:latin typeface="Times New Roman"/>
                <a:ea typeface="Calibri"/>
                <a:cs typeface="Times New Roman"/>
              </a:rPr>
              <a:t>деп аталады.</a:t>
            </a:r>
            <a:endParaRPr lang="ru-RU" sz="2000" dirty="0">
              <a:ea typeface="Calibri"/>
              <a:cs typeface="Times New Roman"/>
            </a:endParaRPr>
          </a:p>
          <a:p>
            <a:endParaRPr lang="ru-RU"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484784"/>
            <a:ext cx="2952328" cy="3534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90258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a:solidFill>
                  <a:prstClr val="black"/>
                </a:solidFill>
                <a:latin typeface="Times New Roman" panose="02020603050405020304" pitchFamily="18" charset="0"/>
                <a:ea typeface="+mn-ea"/>
                <a:cs typeface="Times New Roman" panose="02020603050405020304" pitchFamily="18" charset="0"/>
              </a:rPr>
              <a:t>Орта </a:t>
            </a:r>
            <a:r>
              <a:rPr lang="ru-RU" sz="3200" b="1" dirty="0" smtClean="0">
                <a:solidFill>
                  <a:prstClr val="black"/>
                </a:solidFill>
                <a:latin typeface="Times New Roman" panose="02020603050405020304" pitchFamily="18" charset="0"/>
                <a:ea typeface="+mn-ea"/>
                <a:cs typeface="Times New Roman" panose="02020603050405020304" pitchFamily="18" charset="0"/>
              </a:rPr>
              <a:t>категория </a:t>
            </a:r>
            <a:r>
              <a:rPr lang="ru-RU" sz="3200" b="1" dirty="0" err="1" smtClean="0">
                <a:solidFill>
                  <a:prstClr val="black"/>
                </a:solidFill>
                <a:latin typeface="Times New Roman" panose="02020603050405020304" pitchFamily="18" charset="0"/>
                <a:ea typeface="+mn-ea"/>
                <a:cs typeface="Times New Roman" panose="02020603050405020304" pitchFamily="18" charset="0"/>
              </a:rPr>
              <a:t>формалары</a:t>
            </a:r>
            <a:endParaRPr lang="ru-RU" sz="3200" b="1" dirty="0"/>
          </a:p>
        </p:txBody>
      </p:sp>
      <p:sp>
        <p:nvSpPr>
          <p:cNvPr id="3" name="Объект 2"/>
          <p:cNvSpPr>
            <a:spLocks noGrp="1"/>
          </p:cNvSpPr>
          <p:nvPr>
            <p:ph idx="1"/>
          </p:nvPr>
        </p:nvSpPr>
        <p:spPr/>
        <p:txBody>
          <a:bodyPr/>
          <a:lstStyle/>
          <a:p>
            <a:pPr indent="0" algn="just">
              <a:spcAft>
                <a:spcPts val="0"/>
              </a:spcAft>
              <a:buNone/>
            </a:pPr>
            <a:endParaRPr lang="kk-KZ" sz="2400" dirty="0" smtClean="0">
              <a:latin typeface="Times New Roman" panose="02020603050405020304" pitchFamily="18" charset="0"/>
              <a:ea typeface="Calibri" panose="020F0502020204030204" pitchFamily="34" charset="0"/>
            </a:endParaRPr>
          </a:p>
          <a:p>
            <a:pPr indent="0" algn="just">
              <a:spcAft>
                <a:spcPts val="0"/>
              </a:spcAft>
              <a:buNone/>
            </a:pPr>
            <a:r>
              <a:rPr lang="kk-KZ" sz="2800" dirty="0" smtClean="0">
                <a:latin typeface="Times New Roman" panose="02020603050405020304" pitchFamily="18" charset="0"/>
                <a:ea typeface="Calibri" panose="020F0502020204030204" pitchFamily="34" charset="0"/>
              </a:rPr>
              <a:t>Келесі </a:t>
            </a:r>
            <a:r>
              <a:rPr lang="kk-KZ" sz="2800" dirty="0">
                <a:latin typeface="Times New Roman" panose="02020603050405020304" pitchFamily="18" charset="0"/>
                <a:ea typeface="Calibri" panose="020F0502020204030204" pitchFamily="34" charset="0"/>
              </a:rPr>
              <a:t>формалар </a:t>
            </a:r>
            <a:r>
              <a:rPr lang="kk-KZ" sz="2800" dirty="0" smtClean="0">
                <a:latin typeface="Times New Roman" panose="02020603050405020304" pitchFamily="18" charset="0"/>
                <a:ea typeface="Calibri" panose="020F0502020204030204" pitchFamily="34" charset="0"/>
              </a:rPr>
              <a:t>– пирамидалар</a:t>
            </a:r>
            <a:r>
              <a:rPr lang="kk-KZ" sz="2800" dirty="0">
                <a:latin typeface="Times New Roman" panose="02020603050405020304" pitchFamily="18" charset="0"/>
                <a:ea typeface="Calibri" panose="020F0502020204030204" pitchFamily="34" charset="0"/>
              </a:rPr>
              <a:t>, дипирамидалар және дипризмалар </a:t>
            </a:r>
            <a:r>
              <a:rPr lang="kk-KZ" sz="2800" dirty="0" smtClean="0">
                <a:latin typeface="Times New Roman" panose="02020603050405020304" pitchFamily="18" charset="0"/>
                <a:ea typeface="Calibri" panose="020F0502020204030204" pitchFamily="34" charset="0"/>
              </a:rPr>
              <a:t>– </a:t>
            </a:r>
            <a:r>
              <a:rPr lang="kk-KZ" sz="2800" dirty="0">
                <a:latin typeface="Times New Roman" panose="02020603050405020304" pitchFamily="18" charset="0"/>
                <a:ea typeface="Calibri" panose="020F0502020204030204" pitchFamily="34" charset="0"/>
              </a:rPr>
              <a:t>осьтің реті мен негізгі оське перпендикуляр қима формасына тәуелді сингониялар бойынша ажыратылады: тригоналды – қимада жақтары тең үшбұрыш (</a:t>
            </a:r>
            <a:r>
              <a:rPr lang="kk-KZ" sz="2800" i="1" dirty="0">
                <a:latin typeface="Times New Roman" panose="02020603050405020304" pitchFamily="18" charset="0"/>
                <a:ea typeface="Calibri" panose="020F0502020204030204" pitchFamily="34" charset="0"/>
              </a:rPr>
              <a:t>тригон</a:t>
            </a:r>
            <a:r>
              <a:rPr lang="kk-KZ" sz="2800" dirty="0">
                <a:latin typeface="Times New Roman" panose="02020603050405020304" pitchFamily="18" charset="0"/>
                <a:ea typeface="Calibri" panose="020F0502020204030204" pitchFamily="34" charset="0"/>
              </a:rPr>
              <a:t>), тетрагоналды – қимасы квадрат (</a:t>
            </a:r>
            <a:r>
              <a:rPr lang="kk-KZ" sz="2800" i="1" dirty="0">
                <a:latin typeface="Times New Roman" panose="02020603050405020304" pitchFamily="18" charset="0"/>
                <a:ea typeface="Calibri" panose="020F0502020204030204" pitchFamily="34" charset="0"/>
              </a:rPr>
              <a:t>тетрагон</a:t>
            </a:r>
            <a:r>
              <a:rPr lang="kk-KZ" sz="2800" dirty="0">
                <a:latin typeface="Times New Roman" panose="02020603050405020304" pitchFamily="18" charset="0"/>
                <a:ea typeface="Calibri" panose="020F0502020204030204" pitchFamily="34" charset="0"/>
              </a:rPr>
              <a:t>), гексагоналды – қимасында дұрыс алтыбұрыш (</a:t>
            </a:r>
            <a:r>
              <a:rPr lang="kk-KZ" sz="2800" i="1" dirty="0">
                <a:latin typeface="Times New Roman" panose="02020603050405020304" pitchFamily="18" charset="0"/>
                <a:ea typeface="Calibri" panose="020F0502020204030204" pitchFamily="34" charset="0"/>
              </a:rPr>
              <a:t>гексагон</a:t>
            </a:r>
            <a:r>
              <a:rPr lang="kk-KZ" sz="2800" dirty="0">
                <a:latin typeface="Times New Roman" panose="02020603050405020304" pitchFamily="18" charset="0"/>
                <a:ea typeface="Calibri" panose="020F0502020204030204" pitchFamily="34" charset="0"/>
              </a:rPr>
              <a:t>).</a:t>
            </a:r>
            <a:endParaRPr lang="ru-RU" sz="2800" dirty="0">
              <a:latin typeface="Times New Roman" panose="02020603050405020304" pitchFamily="18" charset="0"/>
              <a:ea typeface="Arial" panose="020B0604020202020204" pitchFamily="34" charset="0"/>
            </a:endParaRPr>
          </a:p>
          <a:p>
            <a:pPr marL="0" indent="0">
              <a:buNone/>
            </a:pPr>
            <a:endParaRPr lang="ru-RU" dirty="0"/>
          </a:p>
        </p:txBody>
      </p:sp>
    </p:spTree>
    <p:extLst>
      <p:ext uri="{BB962C8B-B14F-4D97-AF65-F5344CB8AC3E}">
        <p14:creationId xmlns:p14="http://schemas.microsoft.com/office/powerpoint/2010/main" val="29748779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p:cNvPicPr>
          <p:nvPr>
            <p:ph idx="1"/>
          </p:nvPr>
        </p:nvPicPr>
        <p:blipFill>
          <a:blip r:embed="rId2"/>
          <a:stretch>
            <a:fillRect/>
          </a:stretch>
        </p:blipFill>
        <p:spPr>
          <a:xfrm>
            <a:off x="0" y="116632"/>
            <a:ext cx="5508104" cy="6264696"/>
          </a:xfrm>
          <a:prstGeom prst="rect">
            <a:avLst/>
          </a:prstGeom>
        </p:spPr>
      </p:pic>
      <p:sp>
        <p:nvSpPr>
          <p:cNvPr id="5" name="Прямоугольник 4"/>
          <p:cNvSpPr/>
          <p:nvPr/>
        </p:nvSpPr>
        <p:spPr>
          <a:xfrm>
            <a:off x="5940152" y="1494654"/>
            <a:ext cx="3096344" cy="3477875"/>
          </a:xfrm>
          <a:prstGeom prst="rect">
            <a:avLst/>
          </a:prstGeom>
        </p:spPr>
        <p:txBody>
          <a:bodyPr wrap="square">
            <a:spAutoFit/>
          </a:bodyPr>
          <a:lstStyle/>
          <a:p>
            <a:r>
              <a:rPr lang="ru-RU" sz="2000" dirty="0">
                <a:latin typeface="Times New Roman" panose="02020603050405020304" pitchFamily="18" charset="0"/>
                <a:cs typeface="Times New Roman" panose="02020603050405020304" pitchFamily="18" charset="0"/>
              </a:rPr>
              <a:t>Орта </a:t>
            </a:r>
            <a:r>
              <a:rPr lang="ru-RU" sz="2000" dirty="0" err="1">
                <a:latin typeface="Times New Roman" panose="02020603050405020304" pitchFamily="18" charset="0"/>
                <a:cs typeface="Times New Roman" panose="02020603050405020304" pitchFamily="18" charset="0"/>
              </a:rPr>
              <a:t>категориядағы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призмалар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пирамидалар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дипирамидалар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жоғарғы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қатар</a:t>
            </a:r>
            <a:r>
              <a:rPr lang="ru-RU" sz="2000" dirty="0">
                <a:latin typeface="Times New Roman" panose="02020603050405020304" pitchFamily="18" charset="0"/>
                <a:cs typeface="Times New Roman" panose="02020603050405020304" pitchFamily="18" charset="0"/>
              </a:rPr>
              <a:t> – </a:t>
            </a:r>
            <a:r>
              <a:rPr lang="ru-RU" sz="2000" dirty="0" err="1">
                <a:latin typeface="Times New Roman" panose="02020603050405020304" pitchFamily="18" charset="0"/>
                <a:cs typeface="Times New Roman" panose="02020603050405020304" pitchFamily="18" charset="0"/>
              </a:rPr>
              <a:t>олардың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қималары</a:t>
            </a:r>
            <a:r>
              <a:rPr lang="ru-RU" sz="2000" dirty="0">
                <a:latin typeface="Times New Roman" panose="02020603050405020304" pitchFamily="18" charset="0"/>
                <a:cs typeface="Times New Roman" panose="02020603050405020304" pitchFamily="18" charset="0"/>
              </a:rPr>
              <a:t>): а - </a:t>
            </a:r>
            <a:r>
              <a:rPr lang="ru-RU" sz="2000" dirty="0" err="1">
                <a:latin typeface="Times New Roman" panose="02020603050405020304" pitchFamily="18" charset="0"/>
                <a:cs typeface="Times New Roman" panose="02020603050405020304" pitchFamily="18" charset="0"/>
              </a:rPr>
              <a:t>тригональды</a:t>
            </a:r>
            <a:r>
              <a:rPr lang="ru-RU" sz="2000" dirty="0">
                <a:latin typeface="Times New Roman" panose="02020603050405020304" pitchFamily="18" charset="0"/>
                <a:cs typeface="Times New Roman" panose="02020603050405020304" pitchFamily="18" charset="0"/>
              </a:rPr>
              <a:t>; б – </a:t>
            </a:r>
            <a:r>
              <a:rPr lang="ru-RU" sz="2000" dirty="0" err="1">
                <a:latin typeface="Times New Roman" panose="02020603050405020304" pitchFamily="18" charset="0"/>
                <a:cs typeface="Times New Roman" panose="02020603050405020304" pitchFamily="18" charset="0"/>
              </a:rPr>
              <a:t>дитригональды</a:t>
            </a:r>
            <a:r>
              <a:rPr lang="ru-RU" sz="2000" dirty="0">
                <a:latin typeface="Times New Roman" panose="02020603050405020304" pitchFamily="18" charset="0"/>
                <a:cs typeface="Times New Roman" panose="02020603050405020304" pitchFamily="18" charset="0"/>
              </a:rPr>
              <a:t>; в – </a:t>
            </a:r>
            <a:r>
              <a:rPr lang="ru-RU" sz="2000" dirty="0" err="1">
                <a:latin typeface="Times New Roman" panose="02020603050405020304" pitchFamily="18" charset="0"/>
                <a:cs typeface="Times New Roman" panose="02020603050405020304" pitchFamily="18" charset="0"/>
              </a:rPr>
              <a:t>тетрагональды</a:t>
            </a:r>
            <a:r>
              <a:rPr lang="ru-RU" sz="2000" dirty="0">
                <a:latin typeface="Times New Roman" panose="02020603050405020304" pitchFamily="18" charset="0"/>
                <a:cs typeface="Times New Roman" panose="02020603050405020304" pitchFamily="18" charset="0"/>
              </a:rPr>
              <a:t>; г – </a:t>
            </a:r>
            <a:r>
              <a:rPr lang="ru-RU" sz="2000" dirty="0" err="1">
                <a:latin typeface="Times New Roman" panose="02020603050405020304" pitchFamily="18" charset="0"/>
                <a:cs typeface="Times New Roman" panose="02020603050405020304" pitchFamily="18" charset="0"/>
              </a:rPr>
              <a:t>дитетрагональды</a:t>
            </a:r>
            <a:r>
              <a:rPr lang="ru-RU" sz="2000" dirty="0">
                <a:latin typeface="Times New Roman" panose="02020603050405020304" pitchFamily="18" charset="0"/>
                <a:cs typeface="Times New Roman" panose="02020603050405020304" pitchFamily="18" charset="0"/>
              </a:rPr>
              <a:t>; д – </a:t>
            </a:r>
            <a:r>
              <a:rPr lang="ru-RU" sz="2000" dirty="0" err="1">
                <a:latin typeface="Times New Roman" panose="02020603050405020304" pitchFamily="18" charset="0"/>
                <a:cs typeface="Times New Roman" panose="02020603050405020304" pitchFamily="18" charset="0"/>
              </a:rPr>
              <a:t>гексагональды</a:t>
            </a:r>
            <a:r>
              <a:rPr lang="ru-RU" sz="2000" dirty="0">
                <a:latin typeface="Times New Roman" panose="02020603050405020304" pitchFamily="18" charset="0"/>
                <a:cs typeface="Times New Roman" panose="02020603050405020304" pitchFamily="18" charset="0"/>
              </a:rPr>
              <a:t>; е - </a:t>
            </a:r>
            <a:r>
              <a:rPr lang="ru-RU" sz="2000" dirty="0" err="1">
                <a:latin typeface="Times New Roman" panose="02020603050405020304" pitchFamily="18" charset="0"/>
                <a:cs typeface="Times New Roman" panose="02020603050405020304" pitchFamily="18" charset="0"/>
              </a:rPr>
              <a:t>дигексагональды</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17896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8469560"/>
          </a:xfrm>
        </p:spPr>
        <p:txBody>
          <a:bodyPr>
            <a:normAutofit/>
          </a:bodyPr>
          <a:lstStyle/>
          <a:p>
            <a:pPr indent="0" algn="just">
              <a:spcAft>
                <a:spcPts val="0"/>
              </a:spcAft>
              <a:buNone/>
              <a:tabLst>
                <a:tab pos="4082415" algn="l"/>
              </a:tabLst>
            </a:pPr>
            <a:r>
              <a:rPr lang="kk-KZ" sz="2000" b="1" dirty="0">
                <a:latin typeface="Times New Roman" panose="02020603050405020304" pitchFamily="18" charset="0"/>
                <a:ea typeface="Calibri" panose="020F0502020204030204" pitchFamily="34" charset="0"/>
              </a:rPr>
              <a:t>Трапецоэдрлер</a:t>
            </a:r>
            <a:r>
              <a:rPr lang="kk-KZ" sz="2000" dirty="0">
                <a:latin typeface="Times New Roman" panose="02020603050405020304" pitchFamily="18" charset="0"/>
                <a:ea typeface="Calibri" panose="020F0502020204030204" pitchFamily="34" charset="0"/>
              </a:rPr>
              <a:t> – тригональды, гексагональды және тетрагональды – сонымен қатар оң және сол бола </a:t>
            </a:r>
            <a:r>
              <a:rPr lang="kk-KZ" sz="2000" dirty="0" smtClean="0">
                <a:latin typeface="Times New Roman" panose="02020603050405020304" pitchFamily="18" charset="0"/>
                <a:ea typeface="Calibri" panose="020F0502020204030204" pitchFamily="34" charset="0"/>
              </a:rPr>
              <a:t>алады. </a:t>
            </a:r>
            <a:r>
              <a:rPr lang="kk-KZ" sz="2000" dirty="0">
                <a:latin typeface="Times New Roman" panose="02020603050405020304" pitchFamily="18" charset="0"/>
                <a:ea typeface="Calibri" panose="020F0502020204030204" pitchFamily="34" charset="0"/>
              </a:rPr>
              <a:t>Трапецоэдрлердің қырлары – екі  әр түрлі аралық қабырғалары бар төртбұрыштар. Бұл қырлар басты оське қиғаш бұрышпен және басты оське перпендикуляр 2-ші ретті осьпен бірдей емес бұрышпен орналасқан. Трапецоэдрлердің жоғарғы және төменгі «пирамидалары» өзара 2-ретті осьпен айнала байланысқан, бір-біріне кристалдың симметрия операцияларымен анықталмайтын бұрышқа бұрылған. Осы айырмашылығына байланысты трапецоэдрлерді дипирамидалардан ажыратуға болады. Әртүрлі сингониядағы трапецоэдрлер призмалар мен пирамидалар сияқты олардың қима пішінімен ажыратылады. </a:t>
            </a:r>
            <a:endParaRPr lang="kk-KZ" sz="2000" dirty="0" smtClean="0">
              <a:latin typeface="Times New Roman" panose="02020603050405020304" pitchFamily="18" charset="0"/>
              <a:ea typeface="Calibri" panose="020F0502020204030204" pitchFamily="34" charset="0"/>
            </a:endParaRPr>
          </a:p>
          <a:p>
            <a:pPr indent="0" algn="just">
              <a:spcAft>
                <a:spcPts val="0"/>
              </a:spcAft>
              <a:buNone/>
              <a:tabLst>
                <a:tab pos="4082415" algn="l"/>
              </a:tabLst>
            </a:pPr>
            <a:endParaRPr lang="ru-RU" sz="2000" dirty="0">
              <a:latin typeface="Times New Roman" panose="02020603050405020304" pitchFamily="18" charset="0"/>
              <a:ea typeface="Arial" panose="020B0604020202020204" pitchFamily="34" charset="0"/>
            </a:endParaRPr>
          </a:p>
          <a:p>
            <a:pPr marL="0" indent="0">
              <a:buNone/>
            </a:pPr>
            <a:endParaRPr lang="ru-RU" dirty="0"/>
          </a:p>
        </p:txBody>
      </p:sp>
      <p:pic>
        <p:nvPicPr>
          <p:cNvPr id="4" name="Рисунок 3"/>
          <p:cNvPicPr>
            <a:picLocks noChangeAspect="1"/>
          </p:cNvPicPr>
          <p:nvPr/>
        </p:nvPicPr>
        <p:blipFill>
          <a:blip r:embed="rId2"/>
          <a:stretch>
            <a:fillRect/>
          </a:stretch>
        </p:blipFill>
        <p:spPr>
          <a:xfrm>
            <a:off x="775100" y="3117273"/>
            <a:ext cx="2805545" cy="3740728"/>
          </a:xfrm>
          <a:prstGeom prst="rect">
            <a:avLst/>
          </a:prstGeom>
        </p:spPr>
      </p:pic>
      <p:sp>
        <p:nvSpPr>
          <p:cNvPr id="6" name="Прямоугольник 5"/>
          <p:cNvSpPr/>
          <p:nvPr/>
        </p:nvSpPr>
        <p:spPr>
          <a:xfrm>
            <a:off x="4499992" y="3789040"/>
            <a:ext cx="4104456" cy="1323439"/>
          </a:xfrm>
          <a:prstGeom prst="rect">
            <a:avLst/>
          </a:prstGeom>
        </p:spPr>
        <p:txBody>
          <a:bodyPr wrap="square">
            <a:spAutoFit/>
          </a:bodyPr>
          <a:lstStyle/>
          <a:p>
            <a:r>
              <a:rPr lang="ru-RU" sz="2000" dirty="0" err="1">
                <a:latin typeface="Times New Roman" panose="02020603050405020304" pitchFamily="18" charset="0"/>
                <a:cs typeface="Times New Roman" panose="02020603050405020304" pitchFamily="18" charset="0"/>
              </a:rPr>
              <a:t>Трапецоэдрлер</a:t>
            </a:r>
            <a:r>
              <a:rPr lang="ru-RU" sz="2000" dirty="0">
                <a:latin typeface="Times New Roman" panose="02020603050405020304" pitchFamily="18" charset="0"/>
                <a:cs typeface="Times New Roman" panose="02020603050405020304" pitchFamily="18" charset="0"/>
              </a:rPr>
              <a:t>: а, б – </a:t>
            </a:r>
            <a:r>
              <a:rPr lang="ru-RU" sz="2000" dirty="0" err="1">
                <a:latin typeface="Times New Roman" panose="02020603050405020304" pitchFamily="18" charset="0"/>
                <a:cs typeface="Times New Roman" panose="02020603050405020304" pitchFamily="18" charset="0"/>
              </a:rPr>
              <a:t>тригональды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теріс</a:t>
            </a:r>
            <a:r>
              <a:rPr lang="ru-RU" sz="2000" dirty="0">
                <a:latin typeface="Times New Roman" panose="02020603050405020304" pitchFamily="18" charset="0"/>
                <a:cs typeface="Times New Roman" panose="02020603050405020304" pitchFamily="18" charset="0"/>
              </a:rPr>
              <a:t>; в, г – </a:t>
            </a:r>
            <a:r>
              <a:rPr lang="ru-RU" sz="2000" dirty="0" err="1">
                <a:latin typeface="Times New Roman" panose="02020603050405020304" pitchFamily="18" charset="0"/>
                <a:cs typeface="Times New Roman" panose="02020603050405020304" pitchFamily="18" charset="0"/>
              </a:rPr>
              <a:t>тетрагональды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теріс</a:t>
            </a:r>
            <a:r>
              <a:rPr lang="ru-RU" sz="2000" dirty="0">
                <a:latin typeface="Times New Roman" panose="02020603050405020304" pitchFamily="18" charset="0"/>
                <a:cs typeface="Times New Roman" panose="02020603050405020304" pitchFamily="18" charset="0"/>
              </a:rPr>
              <a:t>; д, е – </a:t>
            </a:r>
            <a:r>
              <a:rPr lang="ru-RU" sz="2000" dirty="0" err="1">
                <a:latin typeface="Times New Roman" panose="02020603050405020304" pitchFamily="18" charset="0"/>
                <a:cs typeface="Times New Roman" panose="02020603050405020304" pitchFamily="18" charset="0"/>
              </a:rPr>
              <a:t>гексагональды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теріс</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66110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p:cNvSpPr>
            <a:spLocks noGrp="1"/>
          </p:cNvSpPr>
          <p:nvPr>
            <p:ph idx="1"/>
          </p:nvPr>
        </p:nvSpPr>
        <p:spPr>
          <a:xfrm>
            <a:off x="107504" y="332656"/>
            <a:ext cx="8928992" cy="6048671"/>
          </a:xfrm>
        </p:spPr>
        <p:txBody>
          <a:bodyPr>
            <a:normAutofit/>
          </a:bodyPr>
          <a:lstStyle/>
          <a:p>
            <a:pPr indent="450215" algn="just">
              <a:spcAft>
                <a:spcPts val="0"/>
              </a:spcAft>
              <a:tabLst>
                <a:tab pos="449580" algn="l"/>
                <a:tab pos="1128395" algn="l"/>
              </a:tabLst>
            </a:pPr>
            <a:r>
              <a:rPr lang="kk-KZ" sz="2000" b="1" dirty="0" smtClean="0">
                <a:latin typeface="Times New Roman" panose="02020603050405020304" pitchFamily="18" charset="0"/>
                <a:ea typeface="Calibri" panose="020F0502020204030204" pitchFamily="34" charset="0"/>
              </a:rPr>
              <a:t>Ромбоэдр</a:t>
            </a:r>
            <a:r>
              <a:rPr lang="kk-KZ" sz="2000" dirty="0" smtClean="0">
                <a:latin typeface="Times New Roman" panose="02020603050405020304" pitchFamily="18" charset="0"/>
                <a:ea typeface="Calibri" panose="020F0502020204030204" pitchFamily="34" charset="0"/>
              </a:rPr>
              <a:t>– </a:t>
            </a:r>
            <a:r>
              <a:rPr lang="kk-KZ" sz="2000" dirty="0">
                <a:latin typeface="Times New Roman" panose="02020603050405020304" pitchFamily="18" charset="0"/>
                <a:ea typeface="Calibri" panose="020F0502020204030204" pitchFamily="34" charset="0"/>
              </a:rPr>
              <a:t>бұл </a:t>
            </a:r>
            <a:r>
              <a:rPr lang="kk-KZ" sz="2000" i="1" dirty="0">
                <a:latin typeface="Times New Roman" panose="02020603050405020304" pitchFamily="18" charset="0"/>
                <a:ea typeface="Calibri" panose="020F0502020204030204" pitchFamily="34" charset="0"/>
              </a:rPr>
              <a:t>3 </a:t>
            </a:r>
            <a:r>
              <a:rPr lang="kk-KZ" sz="2000" dirty="0">
                <a:latin typeface="Times New Roman" panose="02020603050405020304" pitchFamily="18" charset="0"/>
                <a:ea typeface="Calibri" panose="020F0502020204030204" pitchFamily="34" charset="0"/>
              </a:rPr>
              <a:t>осінің бірімен созылған не сығылған куб. Оның алты жағы ромб формасына ие, әрі ромбтың жоғары үштігі ромбтың төменгі үштігіне қарағанда негізгі ось бойымен 60°–қа бұрыла орналасқан. </a:t>
            </a:r>
            <a:endParaRPr lang="kk-KZ" sz="2000" dirty="0" smtClean="0">
              <a:latin typeface="Times New Roman" panose="02020603050405020304" pitchFamily="18" charset="0"/>
              <a:ea typeface="Calibri" panose="020F0502020204030204" pitchFamily="34" charset="0"/>
            </a:endParaRPr>
          </a:p>
          <a:p>
            <a:pPr indent="450215" algn="just">
              <a:spcAft>
                <a:spcPts val="0"/>
              </a:spcAft>
              <a:tabLst>
                <a:tab pos="449580" algn="l"/>
                <a:tab pos="1128395" algn="l"/>
              </a:tabLst>
            </a:pPr>
            <a:endParaRPr lang="ru-RU" sz="2000" dirty="0">
              <a:latin typeface="Times New Roman" panose="02020603050405020304" pitchFamily="18" charset="0"/>
              <a:ea typeface="Arial" panose="020B0604020202020204" pitchFamily="34" charset="0"/>
            </a:endParaRPr>
          </a:p>
          <a:p>
            <a:pPr algn="just"/>
            <a:endParaRPr lang="ru-RU" sz="2000" dirty="0"/>
          </a:p>
        </p:txBody>
      </p:sp>
      <p:pic>
        <p:nvPicPr>
          <p:cNvPr id="8" name="Рисунок 7"/>
          <p:cNvPicPr/>
          <p:nvPr/>
        </p:nvPicPr>
        <p:blipFill>
          <a:blip r:embed="rId2"/>
          <a:stretch>
            <a:fillRect/>
          </a:stretch>
        </p:blipFill>
        <p:spPr>
          <a:xfrm>
            <a:off x="1691680" y="1268760"/>
            <a:ext cx="4608512" cy="2952328"/>
          </a:xfrm>
          <a:prstGeom prst="rect">
            <a:avLst/>
          </a:prstGeom>
        </p:spPr>
      </p:pic>
      <p:sp>
        <p:nvSpPr>
          <p:cNvPr id="9" name="Прямоугольник 8"/>
          <p:cNvSpPr/>
          <p:nvPr/>
        </p:nvSpPr>
        <p:spPr>
          <a:xfrm>
            <a:off x="899592" y="4337049"/>
            <a:ext cx="7776864" cy="400110"/>
          </a:xfrm>
          <a:prstGeom prst="rect">
            <a:avLst/>
          </a:prstGeom>
        </p:spPr>
        <p:txBody>
          <a:bodyPr wrap="square">
            <a:spAutoFit/>
          </a:bodyPr>
          <a:lstStyle/>
          <a:p>
            <a:pPr algn="just"/>
            <a:r>
              <a:rPr lang="ru-RU" sz="2000" dirty="0">
                <a:latin typeface="Times New Roman" panose="02020603050405020304" pitchFamily="18" charset="0"/>
                <a:cs typeface="Times New Roman" panose="02020603050405020304" pitchFamily="18" charset="0"/>
              </a:rPr>
              <a:t>Ромбоэдр (а); </a:t>
            </a:r>
            <a:r>
              <a:rPr lang="ru-RU" sz="2000" dirty="0" err="1">
                <a:latin typeface="Times New Roman" panose="02020603050405020304" pitchFamily="18" charset="0"/>
                <a:cs typeface="Times New Roman" panose="02020603050405020304" pitchFamily="18" charset="0"/>
              </a:rPr>
              <a:t>скаленоэдрлер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тригоналды</a:t>
            </a:r>
            <a:r>
              <a:rPr lang="ru-RU" sz="2000" dirty="0">
                <a:latin typeface="Times New Roman" panose="02020603050405020304" pitchFamily="18" charset="0"/>
                <a:cs typeface="Times New Roman" panose="02020603050405020304" pitchFamily="18" charset="0"/>
              </a:rPr>
              <a:t> (б)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дитригоналды</a:t>
            </a:r>
            <a:r>
              <a:rPr lang="ru-RU" sz="2000" dirty="0">
                <a:latin typeface="Times New Roman" panose="02020603050405020304" pitchFamily="18" charset="0"/>
                <a:cs typeface="Times New Roman" panose="02020603050405020304" pitchFamily="18" charset="0"/>
              </a:rPr>
              <a:t> (в)</a:t>
            </a:r>
          </a:p>
        </p:txBody>
      </p:sp>
      <p:sp>
        <p:nvSpPr>
          <p:cNvPr id="2" name="Прямоугольник 1"/>
          <p:cNvSpPr/>
          <p:nvPr/>
        </p:nvSpPr>
        <p:spPr>
          <a:xfrm>
            <a:off x="371848" y="5085184"/>
            <a:ext cx="8424936" cy="707886"/>
          </a:xfrm>
          <a:prstGeom prst="rect">
            <a:avLst/>
          </a:prstGeom>
        </p:spPr>
        <p:txBody>
          <a:bodyPr wrap="square">
            <a:spAutoFit/>
          </a:bodyPr>
          <a:lstStyle/>
          <a:p>
            <a:pPr marL="342900" lvl="0" indent="450215" algn="just">
              <a:spcBef>
                <a:spcPct val="20000"/>
              </a:spcBef>
              <a:buFont typeface="Arial" pitchFamily="34" charset="0"/>
              <a:buChar char="•"/>
              <a:tabLst>
                <a:tab pos="449580" algn="l"/>
                <a:tab pos="1128395" algn="l"/>
              </a:tabLst>
            </a:pPr>
            <a:r>
              <a:rPr lang="kk-KZ" sz="2000" b="1" dirty="0">
                <a:solidFill>
                  <a:prstClr val="black"/>
                </a:solidFill>
                <a:latin typeface="Times New Roman" panose="02020603050405020304" pitchFamily="18" charset="0"/>
                <a:ea typeface="Calibri" panose="020F0502020204030204" pitchFamily="34" charset="0"/>
              </a:rPr>
              <a:t>Скланеоэдр</a:t>
            </a:r>
            <a:r>
              <a:rPr lang="kk-KZ" sz="2000" dirty="0">
                <a:solidFill>
                  <a:prstClr val="black"/>
                </a:solidFill>
                <a:latin typeface="Times New Roman" panose="02020603050405020304" pitchFamily="18" charset="0"/>
                <a:ea typeface="Calibri" panose="020F0502020204030204" pitchFamily="34" charset="0"/>
              </a:rPr>
              <a:t> – тетрагональды және тригональды – теңқабырғалы емес үшбұрыштар формалы жақтардан </a:t>
            </a:r>
            <a:r>
              <a:rPr lang="kk-KZ" sz="2000" dirty="0" smtClean="0">
                <a:solidFill>
                  <a:prstClr val="black"/>
                </a:solidFill>
                <a:latin typeface="Times New Roman" panose="02020603050405020304" pitchFamily="18" charset="0"/>
                <a:ea typeface="Calibri" panose="020F0502020204030204" pitchFamily="34" charset="0"/>
              </a:rPr>
              <a:t>құрылған.</a:t>
            </a:r>
            <a:endParaRPr lang="ru-RU" sz="2000" dirty="0">
              <a:solidFill>
                <a:prstClr val="black"/>
              </a:solidFill>
              <a:latin typeface="Times New Roman" panose="02020603050405020304" pitchFamily="18" charset="0"/>
              <a:ea typeface="Arial" panose="020B0604020202020204" pitchFamily="34" charset="0"/>
            </a:endParaRPr>
          </a:p>
        </p:txBody>
      </p:sp>
    </p:spTree>
    <p:extLst>
      <p:ext uri="{BB962C8B-B14F-4D97-AF65-F5344CB8AC3E}">
        <p14:creationId xmlns:p14="http://schemas.microsoft.com/office/powerpoint/2010/main" val="7690670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72720"/>
            <a:ext cx="8229600" cy="880016"/>
          </a:xfrm>
        </p:spPr>
        <p:txBody>
          <a:bodyPr>
            <a:normAutofit/>
          </a:bodyPr>
          <a:lstStyle/>
          <a:p>
            <a:r>
              <a:rPr lang="ru-RU" sz="2800" b="1" dirty="0" err="1" smtClean="0">
                <a:latin typeface="Times New Roman" pitchFamily="18" charset="0"/>
                <a:cs typeface="Times New Roman" pitchFamily="18" charset="0"/>
              </a:rPr>
              <a:t>Бірлік</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ерекше</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бағыты</a:t>
            </a:r>
            <a:r>
              <a:rPr lang="ru-RU" sz="2800" b="1" dirty="0" smtClean="0">
                <a:latin typeface="Times New Roman" pitchFamily="18" charset="0"/>
                <a:cs typeface="Times New Roman" pitchFamily="18" charset="0"/>
              </a:rPr>
              <a:t> бар </a:t>
            </a:r>
            <a:r>
              <a:rPr lang="ru-RU" sz="2800" b="1" dirty="0" err="1" smtClean="0">
                <a:latin typeface="Times New Roman" pitchFamily="18" charset="0"/>
                <a:cs typeface="Times New Roman" pitchFamily="18" charset="0"/>
              </a:rPr>
              <a:t>Cn</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класы</a:t>
            </a:r>
            <a:endParaRPr lang="ru-RU" sz="2800" b="1" dirty="0">
              <a:latin typeface="Times New Roman" pitchFamily="18" charset="0"/>
              <a:cs typeface="Times New Roman" pitchFamily="18" charset="0"/>
            </a:endParaRPr>
          </a:p>
        </p:txBody>
      </p:sp>
      <p:pic>
        <p:nvPicPr>
          <p:cNvPr id="13328" name="Picture 16"/>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5" y="1052736"/>
            <a:ext cx="8502681" cy="4484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1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13329" name="image48.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0938" y="3825875"/>
            <a:ext cx="484187" cy="384175"/>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2501206" y="5568214"/>
            <a:ext cx="1071062" cy="338554"/>
          </a:xfrm>
          <a:prstGeom prst="rect">
            <a:avLst/>
          </a:prstGeom>
        </p:spPr>
        <p:txBody>
          <a:bodyPr wrap="none">
            <a:spAutoFit/>
          </a:bodyPr>
          <a:lstStyle/>
          <a:p>
            <a:pPr lvl="0" fontAlgn="base">
              <a:spcBef>
                <a:spcPct val="0"/>
              </a:spcBef>
              <a:spcAft>
                <a:spcPct val="0"/>
              </a:spcAft>
            </a:pPr>
            <a:r>
              <a:rPr lang="ru-RU" sz="1600" b="1" dirty="0" err="1">
                <a:solidFill>
                  <a:srgbClr val="3333CC"/>
                </a:solidFill>
                <a:latin typeface="Arial" pitchFamily="34" charset="0"/>
                <a:ea typeface="Times New Roman" pitchFamily="18" charset="0"/>
                <a:cs typeface="Arial" pitchFamily="34" charset="0"/>
              </a:rPr>
              <a:t>моноэдр</a:t>
            </a:r>
            <a:endParaRPr lang="ru-RU" sz="1600" dirty="0">
              <a:solidFill>
                <a:prstClr val="black"/>
              </a:solidFill>
              <a:latin typeface="Arial" pitchFamily="34" charset="0"/>
              <a:ea typeface="Times New Roman" pitchFamily="18" charset="0"/>
              <a:cs typeface="Arial" pitchFamily="34" charset="0"/>
            </a:endParaRPr>
          </a:p>
        </p:txBody>
      </p:sp>
      <p:sp>
        <p:nvSpPr>
          <p:cNvPr id="10" name="Прямоугольник 9"/>
          <p:cNvSpPr/>
          <p:nvPr/>
        </p:nvSpPr>
        <p:spPr>
          <a:xfrm>
            <a:off x="3730562" y="5538137"/>
            <a:ext cx="1682876" cy="584775"/>
          </a:xfrm>
          <a:prstGeom prst="rect">
            <a:avLst/>
          </a:prstGeom>
        </p:spPr>
        <p:txBody>
          <a:bodyPr wrap="square">
            <a:spAutoFit/>
          </a:bodyPr>
          <a:lstStyle/>
          <a:p>
            <a:pPr lvl="0" eaLnBrk="0" fontAlgn="base" hangingPunct="0">
              <a:spcBef>
                <a:spcPct val="0"/>
              </a:spcBef>
              <a:spcAft>
                <a:spcPct val="0"/>
              </a:spcAft>
            </a:pPr>
            <a:r>
              <a:rPr lang="ru-RU" sz="1600" b="1" i="1" dirty="0" smtClean="0">
                <a:solidFill>
                  <a:srgbClr val="3333CC"/>
                </a:solidFill>
                <a:latin typeface="Arial" pitchFamily="34" charset="0"/>
                <a:ea typeface="Times New Roman" pitchFamily="18" charset="0"/>
                <a:cs typeface="Arial" pitchFamily="34" charset="0"/>
              </a:rPr>
              <a:t>n</a:t>
            </a:r>
            <a:r>
              <a:rPr lang="ru-RU" sz="1600" b="1" dirty="0" smtClean="0">
                <a:solidFill>
                  <a:srgbClr val="3333CC"/>
                </a:solidFill>
                <a:latin typeface="Arial" pitchFamily="34" charset="0"/>
                <a:ea typeface="Times New Roman" pitchFamily="18" charset="0"/>
                <a:cs typeface="Arial" pitchFamily="34" charset="0"/>
              </a:rPr>
              <a:t>-</a:t>
            </a:r>
            <a:r>
              <a:rPr lang="ru-RU" sz="1600" b="1" dirty="0" err="1" smtClean="0">
                <a:solidFill>
                  <a:srgbClr val="3333CC"/>
                </a:solidFill>
                <a:latin typeface="Arial" pitchFamily="34" charset="0"/>
                <a:ea typeface="Times New Roman" pitchFamily="18" charset="0"/>
                <a:cs typeface="Arial" pitchFamily="34" charset="0"/>
              </a:rPr>
              <a:t>гональды</a:t>
            </a:r>
            <a:r>
              <a:rPr lang="ru-RU" sz="1600" b="1" dirty="0" smtClean="0">
                <a:solidFill>
                  <a:srgbClr val="3333CC"/>
                </a:solidFill>
                <a:latin typeface="Arial" pitchFamily="34" charset="0"/>
                <a:ea typeface="Times New Roman" pitchFamily="18" charset="0"/>
                <a:cs typeface="Arial" pitchFamily="34" charset="0"/>
              </a:rPr>
              <a:t> </a:t>
            </a:r>
            <a:r>
              <a:rPr lang="ru-RU" sz="1600" b="1" dirty="0">
                <a:solidFill>
                  <a:srgbClr val="3333CC"/>
                </a:solidFill>
                <a:latin typeface="Arial" pitchFamily="34" charset="0"/>
                <a:ea typeface="Times New Roman" pitchFamily="18" charset="0"/>
                <a:cs typeface="Arial" pitchFamily="34" charset="0"/>
              </a:rPr>
              <a:t>призма</a:t>
            </a:r>
            <a:endParaRPr lang="ru-RU" sz="1600" dirty="0">
              <a:solidFill>
                <a:prstClr val="black"/>
              </a:solidFill>
              <a:latin typeface="Arial" pitchFamily="34" charset="0"/>
              <a:ea typeface="Times New Roman" pitchFamily="18" charset="0"/>
              <a:cs typeface="Arial" pitchFamily="34" charset="0"/>
            </a:endParaRPr>
          </a:p>
        </p:txBody>
      </p:sp>
      <p:sp>
        <p:nvSpPr>
          <p:cNvPr id="11" name="Прямоугольник 10"/>
          <p:cNvSpPr/>
          <p:nvPr/>
        </p:nvSpPr>
        <p:spPr>
          <a:xfrm>
            <a:off x="5203031" y="5547088"/>
            <a:ext cx="1385193" cy="584775"/>
          </a:xfrm>
          <a:prstGeom prst="rect">
            <a:avLst/>
          </a:prstGeom>
        </p:spPr>
        <p:txBody>
          <a:bodyPr wrap="square">
            <a:spAutoFit/>
          </a:bodyPr>
          <a:lstStyle/>
          <a:p>
            <a:r>
              <a:rPr lang="ru-RU" sz="1600" b="1" i="1" dirty="0" smtClean="0">
                <a:solidFill>
                  <a:srgbClr val="3333CC"/>
                </a:solidFill>
                <a:latin typeface="Arial" pitchFamily="34" charset="0"/>
                <a:ea typeface="Times New Roman" pitchFamily="18" charset="0"/>
                <a:cs typeface="Arial" pitchFamily="34" charset="0"/>
              </a:rPr>
              <a:t>n</a:t>
            </a:r>
            <a:r>
              <a:rPr lang="ru-RU" sz="1600" b="1" dirty="0" smtClean="0">
                <a:solidFill>
                  <a:srgbClr val="3333CC"/>
                </a:solidFill>
                <a:latin typeface="Arial" pitchFamily="34" charset="0"/>
                <a:ea typeface="Times New Roman" pitchFamily="18" charset="0"/>
                <a:cs typeface="Arial" pitchFamily="34" charset="0"/>
              </a:rPr>
              <a:t>-</a:t>
            </a:r>
            <a:r>
              <a:rPr lang="ru-RU" sz="1600" b="1" dirty="0" err="1" smtClean="0">
                <a:solidFill>
                  <a:srgbClr val="3333CC"/>
                </a:solidFill>
                <a:latin typeface="Arial" pitchFamily="34" charset="0"/>
                <a:ea typeface="Times New Roman" pitchFamily="18" charset="0"/>
                <a:cs typeface="Arial" pitchFamily="34" charset="0"/>
              </a:rPr>
              <a:t>гональды</a:t>
            </a:r>
            <a:endParaRPr lang="ru-RU" sz="1600" b="1" dirty="0" smtClean="0">
              <a:solidFill>
                <a:srgbClr val="3333CC"/>
              </a:solidFill>
              <a:latin typeface="Arial" pitchFamily="34" charset="0"/>
              <a:ea typeface="Times New Roman" pitchFamily="18" charset="0"/>
              <a:cs typeface="Arial" pitchFamily="34" charset="0"/>
            </a:endParaRPr>
          </a:p>
          <a:p>
            <a:r>
              <a:rPr lang="ru-RU" sz="1600" b="1" dirty="0" smtClean="0">
                <a:solidFill>
                  <a:srgbClr val="3333CC"/>
                </a:solidFill>
                <a:latin typeface="Arial" pitchFamily="34" charset="0"/>
                <a:ea typeface="Times New Roman" pitchFamily="18" charset="0"/>
                <a:cs typeface="Arial" pitchFamily="34" charset="0"/>
              </a:rPr>
              <a:t> </a:t>
            </a:r>
            <a:r>
              <a:rPr lang="ru-RU" sz="1600" b="1" dirty="0">
                <a:solidFill>
                  <a:srgbClr val="3333CC"/>
                </a:solidFill>
                <a:latin typeface="Arial" pitchFamily="34" charset="0"/>
                <a:ea typeface="Times New Roman" pitchFamily="18" charset="0"/>
                <a:cs typeface="Arial" pitchFamily="34" charset="0"/>
              </a:rPr>
              <a:t>пирамида</a:t>
            </a:r>
            <a:r>
              <a:rPr lang="ru-RU" sz="1600" dirty="0">
                <a:solidFill>
                  <a:prstClr val="black"/>
                </a:solidFill>
                <a:latin typeface="Arial" pitchFamily="34" charset="0"/>
                <a:cs typeface="Arial" pitchFamily="34" charset="0"/>
              </a:rPr>
              <a:t> </a:t>
            </a:r>
            <a:endParaRPr lang="ru-RU" sz="1600" dirty="0"/>
          </a:p>
        </p:txBody>
      </p:sp>
    </p:spTree>
    <p:extLst>
      <p:ext uri="{BB962C8B-B14F-4D97-AF65-F5344CB8AC3E}">
        <p14:creationId xmlns:p14="http://schemas.microsoft.com/office/powerpoint/2010/main" val="3408648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5937523"/>
          </a:xfrm>
        </p:spPr>
        <p:txBody>
          <a:bodyPr>
            <a:normAutofit lnSpcReduction="10000"/>
          </a:bodyPr>
          <a:lstStyle/>
          <a:p>
            <a:endParaRPr lang="kk-KZ" dirty="0" smtClean="0"/>
          </a:p>
          <a:p>
            <a:endParaRPr lang="kk-KZ" dirty="0"/>
          </a:p>
          <a:p>
            <a:endParaRPr lang="kk-KZ" dirty="0" smtClean="0"/>
          </a:p>
          <a:p>
            <a:endParaRPr lang="kk-KZ" dirty="0"/>
          </a:p>
          <a:p>
            <a:endParaRPr lang="kk-KZ" dirty="0" smtClean="0"/>
          </a:p>
          <a:p>
            <a:pPr algn="just"/>
            <a:endParaRPr lang="kk-KZ" sz="2800" dirty="0" smtClean="0">
              <a:latin typeface="Times New Roman" pitchFamily="18" charset="0"/>
              <a:cs typeface="Times New Roman" pitchFamily="18" charset="0"/>
            </a:endParaRPr>
          </a:p>
          <a:p>
            <a:pPr algn="just"/>
            <a:endParaRPr lang="kk-KZ" sz="2800" dirty="0" smtClean="0">
              <a:latin typeface="Times New Roman" pitchFamily="18" charset="0"/>
              <a:cs typeface="Times New Roman" pitchFamily="18" charset="0"/>
            </a:endParaRPr>
          </a:p>
          <a:p>
            <a:pPr algn="just"/>
            <a:r>
              <a:rPr lang="kk-KZ" sz="2800" dirty="0" smtClean="0">
                <a:latin typeface="Times New Roman" pitchFamily="18" charset="0"/>
                <a:cs typeface="Times New Roman" pitchFamily="18" charset="0"/>
              </a:rPr>
              <a:t>Бұл </a:t>
            </a:r>
            <a:r>
              <a:rPr lang="kk-KZ" sz="2800" dirty="0">
                <a:latin typeface="Times New Roman" pitchFamily="18" charset="0"/>
                <a:cs typeface="Times New Roman" pitchFamily="18" charset="0"/>
              </a:rPr>
              <a:t>кластарда симметрия осі полярлық болып табылады.</a:t>
            </a:r>
            <a:endParaRPr lang="ru-RU" sz="2800" dirty="0">
              <a:latin typeface="Times New Roman" pitchFamily="18" charset="0"/>
              <a:cs typeface="Times New Roman" pitchFamily="18" charset="0"/>
            </a:endParaRPr>
          </a:p>
          <a:p>
            <a:pPr algn="just"/>
            <a:r>
              <a:rPr lang="kk-KZ" sz="2800" dirty="0">
                <a:latin typeface="Times New Roman" pitchFamily="18" charset="0"/>
                <a:cs typeface="Times New Roman" pitchFamily="18" charset="0"/>
              </a:rPr>
              <a:t>1 класында (</a:t>
            </a:r>
            <a:r>
              <a:rPr lang="kk-KZ" sz="2800" i="1" dirty="0">
                <a:latin typeface="Times New Roman" pitchFamily="18" charset="0"/>
                <a:cs typeface="Times New Roman" pitchFamily="18" charset="0"/>
              </a:rPr>
              <a:t>L</a:t>
            </a:r>
            <a:r>
              <a:rPr lang="kk-KZ" sz="2800" baseline="-25000" dirty="0">
                <a:latin typeface="Times New Roman" pitchFamily="18" charset="0"/>
                <a:cs typeface="Times New Roman" pitchFamily="18" charset="0"/>
              </a:rPr>
              <a:t>1</a:t>
            </a:r>
            <a:r>
              <a:rPr lang="kk-KZ" sz="2800" dirty="0">
                <a:latin typeface="Times New Roman" pitchFamily="18" charset="0"/>
                <a:cs typeface="Times New Roman" pitchFamily="18" charset="0"/>
              </a:rPr>
              <a:t>)  макроскопиялық симметрия жоқ, барлық бағыттар эквивалентті емес және полярлық</a:t>
            </a:r>
            <a:endParaRPr lang="ru-RU" sz="2800"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88640"/>
            <a:ext cx="8675218" cy="3816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363872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lstStyle/>
          <a:p>
            <a:r>
              <a:rPr lang="ru-RU" sz="2800" b="1" dirty="0" err="1">
                <a:solidFill>
                  <a:prstClr val="black"/>
                </a:solidFill>
                <a:latin typeface="Times New Roman" pitchFamily="18" charset="0"/>
                <a:cs typeface="Times New Roman" pitchFamily="18" charset="0"/>
              </a:rPr>
              <a:t>Бірлік</a:t>
            </a:r>
            <a:r>
              <a:rPr lang="ru-RU" sz="2800" b="1" dirty="0">
                <a:solidFill>
                  <a:prstClr val="black"/>
                </a:solidFill>
                <a:latin typeface="Times New Roman" pitchFamily="18" charset="0"/>
                <a:cs typeface="Times New Roman" pitchFamily="18" charset="0"/>
              </a:rPr>
              <a:t> </a:t>
            </a:r>
            <a:r>
              <a:rPr lang="ru-RU" sz="2800" b="1" dirty="0" err="1">
                <a:solidFill>
                  <a:prstClr val="black"/>
                </a:solidFill>
                <a:latin typeface="Times New Roman" pitchFamily="18" charset="0"/>
                <a:cs typeface="Times New Roman" pitchFamily="18" charset="0"/>
              </a:rPr>
              <a:t>ерекше</a:t>
            </a:r>
            <a:r>
              <a:rPr lang="ru-RU" sz="2800" b="1" dirty="0">
                <a:solidFill>
                  <a:prstClr val="black"/>
                </a:solidFill>
                <a:latin typeface="Times New Roman" pitchFamily="18" charset="0"/>
                <a:cs typeface="Times New Roman" pitchFamily="18" charset="0"/>
              </a:rPr>
              <a:t> </a:t>
            </a:r>
            <a:r>
              <a:rPr lang="ru-RU" sz="2800" b="1" dirty="0" err="1">
                <a:solidFill>
                  <a:prstClr val="black"/>
                </a:solidFill>
                <a:latin typeface="Times New Roman" pitchFamily="18" charset="0"/>
                <a:cs typeface="Times New Roman" pitchFamily="18" charset="0"/>
              </a:rPr>
              <a:t>бағыты</a:t>
            </a:r>
            <a:r>
              <a:rPr lang="ru-RU" sz="2800" b="1" dirty="0">
                <a:solidFill>
                  <a:prstClr val="black"/>
                </a:solidFill>
                <a:latin typeface="Times New Roman" pitchFamily="18" charset="0"/>
                <a:cs typeface="Times New Roman" pitchFamily="18" charset="0"/>
              </a:rPr>
              <a:t> бар </a:t>
            </a:r>
            <a:r>
              <a:rPr lang="ru-RU" sz="2800" b="1" dirty="0" err="1" smtClean="0">
                <a:solidFill>
                  <a:prstClr val="black"/>
                </a:solidFill>
                <a:latin typeface="Times New Roman" pitchFamily="18" charset="0"/>
                <a:cs typeface="Times New Roman" pitchFamily="18" charset="0"/>
              </a:rPr>
              <a:t>Cn</a:t>
            </a:r>
            <a:r>
              <a:rPr lang="en-US" sz="2800" b="1" dirty="0" smtClean="0">
                <a:solidFill>
                  <a:prstClr val="black"/>
                </a:solidFill>
                <a:latin typeface="Times New Roman" pitchFamily="18" charset="0"/>
                <a:cs typeface="Times New Roman" pitchFamily="18" charset="0"/>
              </a:rPr>
              <a:t>h</a:t>
            </a:r>
            <a:r>
              <a:rPr lang="ru-RU" sz="2800" b="1" dirty="0" smtClean="0">
                <a:solidFill>
                  <a:prstClr val="black"/>
                </a:solidFill>
                <a:latin typeface="Times New Roman" pitchFamily="18" charset="0"/>
                <a:cs typeface="Times New Roman" pitchFamily="18" charset="0"/>
              </a:rPr>
              <a:t> </a:t>
            </a:r>
            <a:r>
              <a:rPr lang="ru-RU" sz="2800" b="1" dirty="0" err="1">
                <a:solidFill>
                  <a:prstClr val="black"/>
                </a:solidFill>
                <a:latin typeface="Times New Roman" pitchFamily="18" charset="0"/>
                <a:cs typeface="Times New Roman" pitchFamily="18" charset="0"/>
              </a:rPr>
              <a:t>класы</a:t>
            </a:r>
            <a:endParaRPr lang="ru-RU" dirty="0"/>
          </a:p>
        </p:txBody>
      </p:sp>
      <p:pic>
        <p:nvPicPr>
          <p:cNvPr id="1433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12810" y="1205817"/>
            <a:ext cx="8731190" cy="4259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051720" y="5445223"/>
            <a:ext cx="1310680" cy="830997"/>
          </a:xfrm>
          <a:prstGeom prst="rect">
            <a:avLst/>
          </a:prstGeom>
        </p:spPr>
        <p:txBody>
          <a:bodyPr wrap="none">
            <a:spAutoFit/>
          </a:bodyPr>
          <a:lstStyle/>
          <a:p>
            <a:r>
              <a:rPr lang="ru-RU" sz="1600" b="1" dirty="0" err="1" smtClean="0">
                <a:solidFill>
                  <a:srgbClr val="3333CC"/>
                </a:solidFill>
                <a:latin typeface="Times New Roman"/>
                <a:ea typeface="Times New Roman"/>
              </a:rPr>
              <a:t>моноэдрлер</a:t>
            </a:r>
            <a:r>
              <a:rPr lang="ru-RU" sz="1600" b="1" spc="5" dirty="0" smtClean="0">
                <a:solidFill>
                  <a:srgbClr val="3333CC"/>
                </a:solidFill>
                <a:latin typeface="Times New Roman"/>
                <a:ea typeface="Times New Roman"/>
              </a:rPr>
              <a:t> </a:t>
            </a:r>
          </a:p>
          <a:p>
            <a:r>
              <a:rPr lang="ru-RU" sz="1600" b="1" dirty="0" err="1" smtClean="0">
                <a:solidFill>
                  <a:srgbClr val="3333CC"/>
                </a:solidFill>
                <a:latin typeface="Times New Roman"/>
                <a:ea typeface="Times New Roman"/>
              </a:rPr>
              <a:t>пинакоидқа</a:t>
            </a:r>
            <a:endParaRPr lang="ru-RU" sz="1600" b="1" dirty="0" smtClean="0">
              <a:solidFill>
                <a:srgbClr val="3333CC"/>
              </a:solidFill>
              <a:latin typeface="Times New Roman"/>
              <a:ea typeface="Times New Roman"/>
            </a:endParaRPr>
          </a:p>
          <a:p>
            <a:r>
              <a:rPr lang="kk-KZ" sz="1600" b="1" dirty="0" smtClean="0">
                <a:solidFill>
                  <a:srgbClr val="3333CC"/>
                </a:solidFill>
                <a:latin typeface="Times New Roman"/>
              </a:rPr>
              <a:t>қзгереді</a:t>
            </a:r>
            <a:endParaRPr lang="ru-RU" sz="1600" dirty="0"/>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0746" y="2924944"/>
            <a:ext cx="46355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0121" y="3933056"/>
            <a:ext cx="3048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3635896" y="5568333"/>
            <a:ext cx="1441933" cy="584775"/>
          </a:xfrm>
          <a:prstGeom prst="rect">
            <a:avLst/>
          </a:prstGeom>
        </p:spPr>
        <p:txBody>
          <a:bodyPr wrap="none">
            <a:spAutoFit/>
          </a:bodyPr>
          <a:lstStyle/>
          <a:p>
            <a:pPr lvl="0" eaLnBrk="0" fontAlgn="base" hangingPunct="0">
              <a:spcBef>
                <a:spcPct val="0"/>
              </a:spcBef>
              <a:spcAft>
                <a:spcPct val="0"/>
              </a:spcAft>
            </a:pPr>
            <a:r>
              <a:rPr lang="ru-RU" sz="1600" b="1" i="1" dirty="0">
                <a:solidFill>
                  <a:srgbClr val="3333CC"/>
                </a:solidFill>
                <a:latin typeface="Arial" pitchFamily="34" charset="0"/>
                <a:ea typeface="Times New Roman" pitchFamily="18" charset="0"/>
                <a:cs typeface="Arial" pitchFamily="34" charset="0"/>
              </a:rPr>
              <a:t>n</a:t>
            </a:r>
            <a:r>
              <a:rPr lang="ru-RU" sz="1600" b="1" dirty="0">
                <a:solidFill>
                  <a:srgbClr val="3333CC"/>
                </a:solidFill>
                <a:latin typeface="Arial" pitchFamily="34" charset="0"/>
                <a:ea typeface="Times New Roman" pitchFamily="18" charset="0"/>
                <a:cs typeface="Arial" pitchFamily="34" charset="0"/>
              </a:rPr>
              <a:t>-</a:t>
            </a:r>
            <a:r>
              <a:rPr lang="ru-RU" sz="1600" b="1" dirty="0" err="1">
                <a:solidFill>
                  <a:srgbClr val="3333CC"/>
                </a:solidFill>
                <a:latin typeface="Arial" pitchFamily="34" charset="0"/>
                <a:ea typeface="Times New Roman" pitchFamily="18" charset="0"/>
                <a:cs typeface="Arial" pitchFamily="34" charset="0"/>
              </a:rPr>
              <a:t>гональды</a:t>
            </a:r>
            <a:r>
              <a:rPr lang="ru-RU" sz="1600" b="1" dirty="0">
                <a:solidFill>
                  <a:srgbClr val="3333CC"/>
                </a:solidFill>
                <a:latin typeface="Arial" pitchFamily="34" charset="0"/>
                <a:ea typeface="Times New Roman" pitchFamily="18" charset="0"/>
                <a:cs typeface="Arial" pitchFamily="34" charset="0"/>
              </a:rPr>
              <a:t> </a:t>
            </a:r>
            <a:endParaRPr lang="ru-RU" sz="1600" b="1" dirty="0" smtClean="0">
              <a:solidFill>
                <a:srgbClr val="3333CC"/>
              </a:solidFill>
              <a:latin typeface="Arial" pitchFamily="34" charset="0"/>
              <a:ea typeface="Times New Roman" pitchFamily="18" charset="0"/>
              <a:cs typeface="Arial" pitchFamily="34" charset="0"/>
            </a:endParaRPr>
          </a:p>
          <a:p>
            <a:pPr lvl="0" eaLnBrk="0" fontAlgn="base" hangingPunct="0">
              <a:spcBef>
                <a:spcPct val="0"/>
              </a:spcBef>
              <a:spcAft>
                <a:spcPct val="0"/>
              </a:spcAft>
            </a:pPr>
            <a:r>
              <a:rPr lang="ru-RU" sz="1600" b="1" dirty="0" smtClean="0">
                <a:solidFill>
                  <a:srgbClr val="3333CC"/>
                </a:solidFill>
                <a:latin typeface="Arial" pitchFamily="34" charset="0"/>
                <a:ea typeface="Times New Roman" pitchFamily="18" charset="0"/>
                <a:cs typeface="Arial" pitchFamily="34" charset="0"/>
              </a:rPr>
              <a:t>призма</a:t>
            </a:r>
            <a:endParaRPr lang="ru-RU" sz="1600" dirty="0">
              <a:solidFill>
                <a:prstClr val="black"/>
              </a:solidFill>
              <a:latin typeface="Arial" pitchFamily="34" charset="0"/>
              <a:ea typeface="Times New Roman" pitchFamily="18" charset="0"/>
              <a:cs typeface="Arial" pitchFamily="34" charset="0"/>
            </a:endParaRPr>
          </a:p>
        </p:txBody>
      </p:sp>
      <p:sp>
        <p:nvSpPr>
          <p:cNvPr id="9" name="Прямоугольник 8"/>
          <p:cNvSpPr/>
          <p:nvPr/>
        </p:nvSpPr>
        <p:spPr>
          <a:xfrm>
            <a:off x="5082765" y="5547088"/>
            <a:ext cx="1673225" cy="584775"/>
          </a:xfrm>
          <a:prstGeom prst="rect">
            <a:avLst/>
          </a:prstGeom>
        </p:spPr>
        <p:txBody>
          <a:bodyPr wrap="square">
            <a:spAutoFit/>
          </a:bodyPr>
          <a:lstStyle/>
          <a:p>
            <a:r>
              <a:rPr lang="ru-RU" sz="1600" b="1" i="1" dirty="0" smtClean="0">
                <a:solidFill>
                  <a:srgbClr val="3333CC"/>
                </a:solidFill>
                <a:latin typeface="Arial" pitchFamily="34" charset="0"/>
                <a:ea typeface="Times New Roman" pitchFamily="18" charset="0"/>
                <a:cs typeface="Arial" pitchFamily="34" charset="0"/>
              </a:rPr>
              <a:t>n</a:t>
            </a:r>
            <a:r>
              <a:rPr lang="ru-RU" sz="1600" b="1" dirty="0" smtClean="0">
                <a:solidFill>
                  <a:srgbClr val="3333CC"/>
                </a:solidFill>
                <a:latin typeface="Arial" pitchFamily="34" charset="0"/>
                <a:ea typeface="Times New Roman" pitchFamily="18" charset="0"/>
                <a:cs typeface="Arial" pitchFamily="34" charset="0"/>
              </a:rPr>
              <a:t>-</a:t>
            </a:r>
            <a:r>
              <a:rPr lang="ru-RU" sz="1600" b="1" dirty="0" err="1" smtClean="0">
                <a:solidFill>
                  <a:srgbClr val="3333CC"/>
                </a:solidFill>
                <a:latin typeface="Arial" pitchFamily="34" charset="0"/>
                <a:ea typeface="Times New Roman" pitchFamily="18" charset="0"/>
                <a:cs typeface="Arial" pitchFamily="34" charset="0"/>
              </a:rPr>
              <a:t>гональды</a:t>
            </a:r>
            <a:endParaRPr lang="ru-RU" sz="1600" b="1" dirty="0" smtClean="0">
              <a:solidFill>
                <a:srgbClr val="3333CC"/>
              </a:solidFill>
              <a:latin typeface="Arial" pitchFamily="34" charset="0"/>
              <a:ea typeface="Times New Roman" pitchFamily="18" charset="0"/>
              <a:cs typeface="Arial" pitchFamily="34" charset="0"/>
            </a:endParaRPr>
          </a:p>
          <a:p>
            <a:r>
              <a:rPr lang="ru-RU" sz="1600" b="1" dirty="0" err="1" smtClean="0">
                <a:solidFill>
                  <a:srgbClr val="3333CC"/>
                </a:solidFill>
                <a:latin typeface="Arial" pitchFamily="34" charset="0"/>
                <a:ea typeface="Times New Roman" pitchFamily="18" charset="0"/>
                <a:cs typeface="Arial" pitchFamily="34" charset="0"/>
              </a:rPr>
              <a:t>биипирамида</a:t>
            </a:r>
            <a:r>
              <a:rPr lang="ru-RU" sz="1600" dirty="0" smtClean="0">
                <a:solidFill>
                  <a:prstClr val="black"/>
                </a:solidFill>
                <a:latin typeface="Arial" pitchFamily="34" charset="0"/>
                <a:cs typeface="Arial" pitchFamily="34" charset="0"/>
              </a:rPr>
              <a:t> </a:t>
            </a:r>
            <a:endParaRPr lang="ru-RU" sz="1600" dirty="0"/>
          </a:p>
        </p:txBody>
      </p:sp>
    </p:spTree>
    <p:extLst>
      <p:ext uri="{BB962C8B-B14F-4D97-AF65-F5344CB8AC3E}">
        <p14:creationId xmlns:p14="http://schemas.microsoft.com/office/powerpoint/2010/main" val="26265820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76672"/>
            <a:ext cx="7980913" cy="600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46817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0832" y="260350"/>
            <a:ext cx="8435360" cy="633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82922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373093"/>
            <a:ext cx="8581661" cy="645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83562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6632"/>
            <a:ext cx="9305926"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3443" y="1844824"/>
            <a:ext cx="8905599"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88346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60648"/>
            <a:ext cx="9305926"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5"/>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823702"/>
            <a:ext cx="8229600" cy="4078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11692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196752"/>
            <a:ext cx="2511770" cy="1877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1196752"/>
            <a:ext cx="1792287"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1182296"/>
            <a:ext cx="145732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20693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8688" y="498822"/>
            <a:ext cx="2237426" cy="167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6615" y="548680"/>
            <a:ext cx="2487613"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7304" y="490726"/>
            <a:ext cx="1590675" cy="211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4149080"/>
            <a:ext cx="1719263" cy="189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95536" y="2456086"/>
            <a:ext cx="1892546" cy="369332"/>
          </a:xfrm>
          <a:prstGeom prst="rect">
            <a:avLst/>
          </a:prstGeom>
        </p:spPr>
        <p:txBody>
          <a:bodyPr wrap="square">
            <a:spAutoFit/>
          </a:bodyPr>
          <a:lstStyle/>
          <a:p>
            <a:pPr marL="581025">
              <a:spcBef>
                <a:spcPts val="425"/>
              </a:spcBef>
              <a:spcAft>
                <a:spcPts val="0"/>
              </a:spcAft>
            </a:pPr>
            <a:r>
              <a:rPr lang="ru-RU" b="1" i="1" dirty="0" err="1" smtClean="0">
                <a:latin typeface="Times New Roman"/>
                <a:ea typeface="Times New Roman"/>
              </a:rPr>
              <a:t>октаэдрлік</a:t>
            </a:r>
            <a:endParaRPr lang="ru-RU" sz="1100" dirty="0">
              <a:effectLst/>
              <a:latin typeface="Times New Roman"/>
              <a:ea typeface="Times New Roman"/>
            </a:endParaRPr>
          </a:p>
        </p:txBody>
      </p:sp>
      <p:sp>
        <p:nvSpPr>
          <p:cNvPr id="5" name="Прямоугольник 4"/>
          <p:cNvSpPr/>
          <p:nvPr/>
        </p:nvSpPr>
        <p:spPr>
          <a:xfrm>
            <a:off x="2812439" y="2441596"/>
            <a:ext cx="2715966" cy="645818"/>
          </a:xfrm>
          <a:prstGeom prst="rect">
            <a:avLst/>
          </a:prstGeom>
        </p:spPr>
        <p:txBody>
          <a:bodyPr wrap="square">
            <a:spAutoFit/>
          </a:bodyPr>
          <a:lstStyle/>
          <a:p>
            <a:pPr marL="429895" marR="146050" indent="420370">
              <a:lnSpc>
                <a:spcPct val="103000"/>
              </a:lnSpc>
              <a:spcAft>
                <a:spcPts val="0"/>
              </a:spcAft>
            </a:pPr>
            <a:r>
              <a:rPr lang="ru-RU" b="1" i="1" dirty="0" err="1" smtClean="0">
                <a:latin typeface="Times New Roman"/>
                <a:ea typeface="Times New Roman"/>
              </a:rPr>
              <a:t>Гексаэдрлі</a:t>
            </a:r>
            <a:r>
              <a:rPr lang="ru-RU" b="1" i="1" spc="5" dirty="0" smtClean="0">
                <a:latin typeface="Times New Roman"/>
                <a:ea typeface="Times New Roman"/>
              </a:rPr>
              <a:t> </a:t>
            </a:r>
            <a:r>
              <a:rPr lang="ru-RU" b="1" i="1" dirty="0" err="1" smtClean="0">
                <a:latin typeface="Times New Roman"/>
                <a:ea typeface="Times New Roman"/>
              </a:rPr>
              <a:t>ромбододекаэдрлік</a:t>
            </a:r>
            <a:endParaRPr lang="ru-RU" sz="1100" dirty="0">
              <a:effectLst/>
              <a:latin typeface="Times New Roman"/>
              <a:ea typeface="Times New Roman"/>
            </a:endParaRPr>
          </a:p>
        </p:txBody>
      </p:sp>
      <p:sp>
        <p:nvSpPr>
          <p:cNvPr id="6" name="Прямоугольник 5"/>
          <p:cNvSpPr/>
          <p:nvPr/>
        </p:nvSpPr>
        <p:spPr>
          <a:xfrm>
            <a:off x="6568121" y="2821578"/>
            <a:ext cx="2037224" cy="923330"/>
          </a:xfrm>
          <a:prstGeom prst="rect">
            <a:avLst/>
          </a:prstGeom>
        </p:spPr>
        <p:txBody>
          <a:bodyPr wrap="square">
            <a:spAutoFit/>
          </a:bodyPr>
          <a:lstStyle/>
          <a:p>
            <a:r>
              <a:rPr lang="ru-RU" b="1" i="1" dirty="0" err="1" smtClean="0">
                <a:latin typeface="Times New Roman"/>
                <a:ea typeface="Times New Roman"/>
              </a:rPr>
              <a:t>Гексагональді</a:t>
            </a:r>
            <a:r>
              <a:rPr lang="ru-RU" b="1" i="1" spc="5" dirty="0" smtClean="0">
                <a:latin typeface="Times New Roman"/>
                <a:ea typeface="Times New Roman"/>
              </a:rPr>
              <a:t> </a:t>
            </a:r>
            <a:r>
              <a:rPr lang="ru-RU" b="1" i="1" dirty="0" err="1" smtClean="0">
                <a:latin typeface="Times New Roman"/>
                <a:ea typeface="Times New Roman"/>
              </a:rPr>
              <a:t>призмалы</a:t>
            </a:r>
            <a:r>
              <a:rPr lang="ru-RU" b="1" i="1" spc="5" dirty="0" smtClean="0">
                <a:latin typeface="Times New Roman"/>
                <a:ea typeface="Times New Roman"/>
              </a:rPr>
              <a:t> </a:t>
            </a:r>
            <a:r>
              <a:rPr lang="ru-RU" b="1" i="1" dirty="0" err="1" smtClean="0">
                <a:latin typeface="Times New Roman"/>
                <a:ea typeface="Times New Roman"/>
              </a:rPr>
              <a:t>ромбоэдрлік</a:t>
            </a:r>
            <a:endParaRPr lang="ru-RU" dirty="0"/>
          </a:p>
        </p:txBody>
      </p:sp>
      <p:pic>
        <p:nvPicPr>
          <p:cNvPr id="2151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7979" y="750292"/>
            <a:ext cx="1884363" cy="147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3128228" y="4611996"/>
            <a:ext cx="4180076" cy="964880"/>
          </a:xfrm>
          <a:prstGeom prst="rect">
            <a:avLst/>
          </a:prstGeom>
        </p:spPr>
        <p:txBody>
          <a:bodyPr wrap="square">
            <a:spAutoFit/>
          </a:bodyPr>
          <a:lstStyle/>
          <a:p>
            <a:pPr marL="429895" marR="1471930" indent="-1270" algn="ctr">
              <a:lnSpc>
                <a:spcPct val="105000"/>
              </a:lnSpc>
              <a:spcAft>
                <a:spcPts val="0"/>
              </a:spcAft>
            </a:pPr>
            <a:r>
              <a:rPr lang="ru-RU" b="1" i="1" dirty="0" err="1" smtClean="0">
                <a:latin typeface="Times New Roman"/>
                <a:ea typeface="Times New Roman"/>
              </a:rPr>
              <a:t>Пинакодальді</a:t>
            </a:r>
            <a:r>
              <a:rPr lang="ru-RU" b="1" i="1" spc="5" dirty="0" smtClean="0">
                <a:latin typeface="Times New Roman"/>
                <a:ea typeface="Times New Roman"/>
              </a:rPr>
              <a:t> </a:t>
            </a:r>
            <a:r>
              <a:rPr lang="ru-RU" b="1" i="1" dirty="0" err="1" smtClean="0">
                <a:latin typeface="Times New Roman"/>
                <a:ea typeface="Times New Roman"/>
              </a:rPr>
              <a:t>гексагональді</a:t>
            </a:r>
            <a:r>
              <a:rPr lang="ru-RU" b="1" i="1" spc="5" dirty="0" smtClean="0">
                <a:latin typeface="Times New Roman"/>
                <a:ea typeface="Times New Roman"/>
              </a:rPr>
              <a:t> </a:t>
            </a:r>
            <a:r>
              <a:rPr lang="ru-RU" b="1" i="1" dirty="0" err="1" smtClean="0">
                <a:latin typeface="Times New Roman"/>
                <a:ea typeface="Times New Roman"/>
              </a:rPr>
              <a:t>призмалық</a:t>
            </a:r>
            <a:endParaRPr lang="ru-RU" sz="1100" dirty="0">
              <a:effectLst/>
              <a:latin typeface="Times New Roman"/>
              <a:ea typeface="Times New Roman"/>
            </a:endParaRPr>
          </a:p>
        </p:txBody>
      </p:sp>
    </p:spTree>
    <p:extLst>
      <p:ext uri="{BB962C8B-B14F-4D97-AF65-F5344CB8AC3E}">
        <p14:creationId xmlns:p14="http://schemas.microsoft.com/office/powerpoint/2010/main" val="12713531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3200" b="1" dirty="0" smtClean="0">
                <a:latin typeface="Times New Roman" pitchFamily="18" charset="0"/>
                <a:cs typeface="Times New Roman" pitchFamily="18" charset="0"/>
              </a:rPr>
              <a:t>Жоғарғы категория формалары</a:t>
            </a:r>
            <a:endParaRPr lang="ru-RU" sz="3200" b="1"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a:bodyPr>
          <a:lstStyle/>
          <a:p>
            <a:pPr marL="0" indent="0" algn="just">
              <a:buNone/>
            </a:pPr>
            <a:r>
              <a:rPr lang="kk-KZ" sz="2800" dirty="0">
                <a:latin typeface="Times New Roman"/>
                <a:ea typeface="Calibri"/>
              </a:rPr>
              <a:t>Жоғары категорияда барлық қарапайым формалар – жабық. Олардың негізгісі – куб (гексаэдр), октаэдр, тетраэдр. Кубтық сингонияның қалған қарапайым формаларын олардың жақтарының санын екі еселеп, үш еселеп, төрт еселеп, тіптен, алты еселеп алуға болады</a:t>
            </a:r>
            <a:endParaRPr lang="ru-RU" sz="2800" dirty="0"/>
          </a:p>
        </p:txBody>
      </p:sp>
    </p:spTree>
    <p:extLst>
      <p:ext uri="{BB962C8B-B14F-4D97-AF65-F5344CB8AC3E}">
        <p14:creationId xmlns:p14="http://schemas.microsoft.com/office/powerpoint/2010/main" val="13982025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1849" y="72574"/>
            <a:ext cx="5944115" cy="673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0176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5192" y="188640"/>
            <a:ext cx="8229600" cy="634082"/>
          </a:xfrm>
        </p:spPr>
        <p:txBody>
          <a:bodyPr>
            <a:normAutofit/>
          </a:bodyPr>
          <a:lstStyle/>
          <a:p>
            <a:r>
              <a:rPr lang="kk-KZ" sz="2800" b="1" dirty="0" smtClean="0">
                <a:latin typeface="Times New Roman" pitchFamily="18" charset="0"/>
                <a:cs typeface="Times New Roman" pitchFamily="18" charset="0"/>
              </a:rPr>
              <a:t>Сингонияларға мысал</a:t>
            </a:r>
            <a:r>
              <a:rPr lang="kk-KZ" sz="2800" dirty="0" smtClean="0"/>
              <a:t>:</a:t>
            </a:r>
            <a:endParaRPr lang="ru-RU" sz="2800" dirty="0"/>
          </a:p>
        </p:txBody>
      </p:sp>
      <p:pic>
        <p:nvPicPr>
          <p:cNvPr id="2057"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914128"/>
            <a:ext cx="7128792" cy="6129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97290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9" name="Picture 1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16632"/>
            <a:ext cx="6763152" cy="6966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0256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776</TotalTime>
  <Words>3526</Words>
  <Application>Microsoft Office PowerPoint</Application>
  <PresentationFormat>Экран (4:3)</PresentationFormat>
  <Paragraphs>279</Paragraphs>
  <Slides>79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79</vt:i4>
      </vt:variant>
    </vt:vector>
  </HeadingPairs>
  <TitlesOfParts>
    <vt:vector size="80" baseType="lpstr">
      <vt:lpstr>Тема Office</vt:lpstr>
      <vt:lpstr>СИММЕТРИЯНЫҢ 32 КЛАСЫН ШЫҒАРУ МЕН СУРЕТТЕУ </vt:lpstr>
      <vt:lpstr>Жоспар:</vt:lpstr>
      <vt:lpstr>Презентация PowerPoint</vt:lpstr>
      <vt:lpstr>Презентация PowerPoint</vt:lpstr>
      <vt:lpstr>Презентация PowerPoint</vt:lpstr>
      <vt:lpstr>Қарапайым немесе примитивті симметрия кластары</vt:lpstr>
      <vt:lpstr>Презентация PowerPoint</vt:lpstr>
      <vt:lpstr>Сингонияларға мысал:</vt:lpstr>
      <vt:lpstr>Презентация PowerPoint</vt:lpstr>
      <vt:lpstr>Симметрияның орталық кластары</vt:lpstr>
      <vt:lpstr>Презентация PowerPoint</vt:lpstr>
      <vt:lpstr>Симметрияның планальды кластары</vt:lpstr>
      <vt:lpstr>Презентация PowerPoint</vt:lpstr>
      <vt:lpstr>Презентация PowerPoint</vt:lpstr>
      <vt:lpstr>Презентация PowerPoint</vt:lpstr>
      <vt:lpstr>Симметрияның аксиальдық кластары</vt:lpstr>
      <vt:lpstr>Презентация PowerPoint</vt:lpstr>
      <vt:lpstr>Презентация PowerPoint</vt:lpstr>
      <vt:lpstr>Инверсиялық-примитивті класс</vt:lpstr>
      <vt:lpstr>Презентация PowerPoint</vt:lpstr>
      <vt:lpstr>Презентация PowerPoint</vt:lpstr>
      <vt:lpstr>Симметрияның планаксиальдық кластары</vt:lpstr>
      <vt:lpstr>Презентация PowerPoint</vt:lpstr>
      <vt:lpstr>Презентация PowerPoint</vt:lpstr>
      <vt:lpstr>Презентация PowerPoint</vt:lpstr>
      <vt:lpstr>Инверсиялы-планальды кластары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Энантиоморфизм</vt:lpstr>
      <vt:lpstr>Презентация PowerPoint</vt:lpstr>
      <vt:lpstr>Презентация PowerPoint</vt:lpstr>
      <vt:lpstr>Презентация PowerPoint</vt:lpstr>
      <vt:lpstr>Презентация PowerPoint</vt:lpstr>
      <vt:lpstr>Кристалдардың симметрия класы бойынша таралуы</vt:lpstr>
      <vt:lpstr>Презентация PowerPoint</vt:lpstr>
      <vt:lpstr>Презентация PowerPoint</vt:lpstr>
      <vt:lpstr>Презентация PowerPoint</vt:lpstr>
      <vt:lpstr>Презентация PowerPoint</vt:lpstr>
      <vt:lpstr>Есеп</vt:lpstr>
      <vt:lpstr>КРИСТАЛДАР ФОРМАСЫ</vt:lpstr>
      <vt:lpstr>Презентация PowerPoint</vt:lpstr>
      <vt:lpstr>Жеке және жалпы формалар</vt:lpstr>
      <vt:lpstr>Презентация PowerPoint</vt:lpstr>
      <vt:lpstr>Қарапайым форманың «ашық» және «жабық» ұғымдары</vt:lpstr>
      <vt:lpstr>Презентация PowerPoint</vt:lpstr>
      <vt:lpstr>Презентация PowerPoint</vt:lpstr>
      <vt:lpstr>Презентация PowerPoint</vt:lpstr>
      <vt:lpstr>Презентация PowerPoint</vt:lpstr>
      <vt:lpstr>Ln=Сn кластарындағы кристалдардың қарапайым формалары </vt:lpstr>
      <vt:lpstr>Презентация PowerPoint</vt:lpstr>
      <vt:lpstr>LnnP= Сnv кластарындағы кристалдардың қарапайым формалары </vt:lpstr>
      <vt:lpstr>Презентация PowerPoint</vt:lpstr>
      <vt:lpstr> LnPh (C) = Cnh және  LnnL2nPvPh(C) =Dnh кластарындағы кристалдардың қарапайым формалары</vt:lpstr>
      <vt:lpstr>LnnL2 =Dn кластарындағы кристалдардың қарапайым формалары </vt:lpstr>
      <vt:lpstr>Презентация PowerPoint</vt:lpstr>
      <vt:lpstr>Презентация PowerPoint</vt:lpstr>
      <vt:lpstr>Презентация PowerPoint</vt:lpstr>
      <vt:lpstr>S2n кластарындағы кристалдардың қарапайым формалары</vt:lpstr>
      <vt:lpstr>Dnd кластарындағы кристалдардың қарапайым формалары </vt:lpstr>
      <vt:lpstr>Орта категория формалары</vt:lpstr>
      <vt:lpstr>Презентация PowerPoint</vt:lpstr>
      <vt:lpstr>Презентация PowerPoint</vt:lpstr>
      <vt:lpstr>Презентация PowerPoint</vt:lpstr>
      <vt:lpstr>Бірлік ерекше бағыты бар Cn класы</vt:lpstr>
      <vt:lpstr>Бірлік ерекше бағыты бар Cnh класы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Жоғарғы категория формалары</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Тогжан</dc:creator>
  <cp:lastModifiedBy>Пользователь Windows</cp:lastModifiedBy>
  <cp:revision>164</cp:revision>
  <dcterms:created xsi:type="dcterms:W3CDTF">2022-10-18T13:32:56Z</dcterms:created>
  <dcterms:modified xsi:type="dcterms:W3CDTF">2024-10-28T14:54:18Z</dcterms:modified>
</cp:coreProperties>
</file>