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1" r:id="rId3"/>
    <p:sldId id="323" r:id="rId4"/>
    <p:sldId id="311" r:id="rId5"/>
    <p:sldId id="324" r:id="rId6"/>
    <p:sldId id="357" r:id="rId7"/>
    <p:sldId id="351" r:id="rId8"/>
    <p:sldId id="361" r:id="rId9"/>
    <p:sldId id="362" r:id="rId10"/>
    <p:sldId id="360" r:id="rId11"/>
    <p:sldId id="367" r:id="rId12"/>
    <p:sldId id="328" r:id="rId13"/>
    <p:sldId id="308" r:id="rId14"/>
    <p:sldId id="257"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CC"/>
    <a:srgbClr val="0099FF"/>
    <a:srgbClr val="CC3300"/>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snapToGrid="0">
      <p:cViewPr varScale="1">
        <p:scale>
          <a:sx n="83" d="100"/>
          <a:sy n="83" d="100"/>
        </p:scale>
        <p:origin x="67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C3D272-DE9F-4721-B672-F1994C487D49}" type="doc">
      <dgm:prSet loTypeId="urn:microsoft.com/office/officeart/2005/8/layout/cycle3" loCatId="cycle" qsTypeId="urn:microsoft.com/office/officeart/2005/8/quickstyle/simple2" qsCatId="simple" csTypeId="urn:microsoft.com/office/officeart/2005/8/colors/colorful5" csCatId="colorful" phldr="1"/>
      <dgm:spPr/>
      <dgm:t>
        <a:bodyPr/>
        <a:lstStyle/>
        <a:p>
          <a:endParaRPr lang="ru-KZ"/>
        </a:p>
      </dgm:t>
    </dgm:pt>
    <dgm:pt modelId="{A0EFFEE9-7BD9-4E2A-9A04-E294DF4C0CC9}">
      <dgm:prSet phldrT="[Текст]" custT="1"/>
      <dgm:spPr/>
      <dgm:t>
        <a:bodyPr/>
        <a:lstStyle/>
        <a:p>
          <a:r>
            <a:rPr lang="kk-KZ"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11.07.2002 </a:t>
          </a:r>
        </a:p>
        <a:p>
          <a:r>
            <a:rPr lang="kk-KZ"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түзету мекемелерінде/ мектепте тегін оқуға құқылы</a:t>
          </a:r>
          <a:endParaRPr lang="ru-KZ"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6D736A7-0D64-4B06-8491-089DBA3EBFF8}" type="parTrans" cxnId="{B1269DAF-4B5A-470A-B170-DF381F456D3D}">
      <dgm:prSet/>
      <dgm:spPr/>
      <dgm:t>
        <a:bodyPr/>
        <a:lstStyle/>
        <a:p>
          <a:endParaRPr lang="ru-KZ"/>
        </a:p>
      </dgm:t>
    </dgm:pt>
    <dgm:pt modelId="{A65E86E4-9B8B-410A-A171-16AD5E5B7C34}" type="sibTrans" cxnId="{B1269DAF-4B5A-470A-B170-DF381F456D3D}">
      <dgm:prSet/>
      <dgm:spPr/>
      <dgm:t>
        <a:bodyPr/>
        <a:lstStyle/>
        <a:p>
          <a:endParaRPr lang="ru-KZ"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6D7CD6A-9D19-4A5A-BE07-E203DC3E99A6}">
      <dgm:prSet phldrT="[Текст]" custT="1"/>
      <dgm:spPr/>
      <dgm:t>
        <a:bodyPr/>
        <a:lstStyle/>
        <a:p>
          <a:r>
            <a:rPr lang="ru-RU" sz="2400" b="1" u="none">
              <a:latin typeface="Times New Roman" panose="02020603050405020304" pitchFamily="18" charset="0"/>
              <a:cs typeface="Times New Roman" panose="02020603050405020304" pitchFamily="18" charset="0"/>
            </a:rPr>
            <a:t>2009ж инклюзивті білім беру жобасы</a:t>
          </a:r>
          <a:endParaRPr lang="ru-KZ" sz="2400" b="1" u="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890A0A9C-477B-40F7-B136-84605D858554}" type="parTrans" cxnId="{D1512917-C192-4681-8D33-4862D4E45B62}">
      <dgm:prSet/>
      <dgm:spPr/>
      <dgm:t>
        <a:bodyPr/>
        <a:lstStyle/>
        <a:p>
          <a:endParaRPr lang="ru-KZ"/>
        </a:p>
      </dgm:t>
    </dgm:pt>
    <dgm:pt modelId="{1B0BE80D-10A9-4E62-8400-E2E9FEB311F2}" type="sibTrans" cxnId="{D1512917-C192-4681-8D33-4862D4E45B62}">
      <dgm:prSet/>
      <dgm:spPr/>
      <dgm:t>
        <a:bodyPr/>
        <a:lstStyle/>
        <a:p>
          <a:endParaRPr lang="ru-KZ"/>
        </a:p>
      </dgm:t>
    </dgm:pt>
    <dgm:pt modelId="{9B2BE6B9-79A5-4BD1-9680-AAA041FA366B}">
      <dgm:prSet phldrT="[Текст]" custT="1"/>
      <dgm:spPr/>
      <dgm:t>
        <a:bodyPr/>
        <a:lstStyle/>
        <a:p>
          <a:r>
            <a:rPr lang="ru-RU" sz="2400" b="1" u="none">
              <a:latin typeface="Times New Roman" panose="02020603050405020304" pitchFamily="18" charset="0"/>
              <a:cs typeface="Times New Roman" panose="02020603050405020304" pitchFamily="18" charset="0"/>
            </a:rPr>
            <a:t>2010 ж 1 ақпан, жоспар</a:t>
          </a:r>
          <a:endParaRPr lang="ru-KZ" sz="2400" b="1" u="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6F821BD4-665B-4A69-B8B3-8DB9FC1178A5}" type="parTrans" cxnId="{2CEC2C31-6B32-445E-AF95-6EB7D741AEA3}">
      <dgm:prSet/>
      <dgm:spPr/>
      <dgm:t>
        <a:bodyPr/>
        <a:lstStyle/>
        <a:p>
          <a:endParaRPr lang="ru-KZ"/>
        </a:p>
      </dgm:t>
    </dgm:pt>
    <dgm:pt modelId="{A141A02A-8A61-4189-ADD7-CC084A88B6C9}" type="sibTrans" cxnId="{2CEC2C31-6B32-445E-AF95-6EB7D741AEA3}">
      <dgm:prSet/>
      <dgm:spPr/>
      <dgm:t>
        <a:bodyPr/>
        <a:lstStyle/>
        <a:p>
          <a:endParaRPr lang="ru-KZ"/>
        </a:p>
      </dgm:t>
    </dgm:pt>
    <dgm:pt modelId="{A663B8B8-DB93-4D4A-96FB-CA116ED219D3}">
      <dgm:prSet phldrT="[Текст]" custT="1"/>
      <dgm:spPr/>
      <dgm:t>
        <a:bodyPr/>
        <a:lstStyle/>
        <a:p>
          <a:r>
            <a:rPr lang="ru-RU" sz="2400" b="1" u="none">
              <a:latin typeface="Times New Roman" panose="02020603050405020304" pitchFamily="18" charset="0"/>
              <a:cs typeface="Times New Roman" panose="02020603050405020304" pitchFamily="18" charset="0"/>
            </a:rPr>
            <a:t>ПМПК жүйесінің дамуы</a:t>
          </a:r>
          <a:endParaRPr lang="ru-KZ" sz="2400" b="1" u="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F6F55073-D912-4210-A64B-B13ECE9E9E91}" type="parTrans" cxnId="{C8B27F86-BAC0-438B-A332-3C3DEC1773D3}">
      <dgm:prSet/>
      <dgm:spPr/>
      <dgm:t>
        <a:bodyPr/>
        <a:lstStyle/>
        <a:p>
          <a:endParaRPr lang="ru-KZ"/>
        </a:p>
      </dgm:t>
    </dgm:pt>
    <dgm:pt modelId="{94C0BD9C-FEF8-4063-B632-CD2D609220ED}" type="sibTrans" cxnId="{C8B27F86-BAC0-438B-A332-3C3DEC1773D3}">
      <dgm:prSet/>
      <dgm:spPr/>
      <dgm:t>
        <a:bodyPr/>
        <a:lstStyle/>
        <a:p>
          <a:endParaRPr lang="ru-KZ"/>
        </a:p>
      </dgm:t>
    </dgm:pt>
    <dgm:pt modelId="{20B6DC27-24DF-4817-B597-A4DF112EDF06}">
      <dgm:prSet phldrT="[Текст]" custT="1"/>
      <dgm:spPr/>
      <dgm:t>
        <a:bodyPr/>
        <a:lstStyle/>
        <a:p>
          <a:r>
            <a:rPr lang="ru-RU" sz="2400" b="1" u="none" dirty="0">
              <a:latin typeface="Times New Roman" panose="02020603050405020304" pitchFamily="18" charset="0"/>
              <a:cs typeface="Times New Roman" panose="02020603050405020304" pitchFamily="18" charset="0"/>
            </a:rPr>
            <a:t>ППҚ </a:t>
          </a:r>
          <a:r>
            <a:rPr lang="ru-RU" sz="2400" b="1" u="none" dirty="0" err="1">
              <a:latin typeface="Times New Roman" panose="02020603050405020304" pitchFamily="18" charset="0"/>
              <a:cs typeface="Times New Roman" panose="02020603050405020304" pitchFamily="18" charset="0"/>
            </a:rPr>
            <a:t>қызметі</a:t>
          </a:r>
          <a:r>
            <a:rPr lang="ru-RU" sz="2400" b="1" u="none" dirty="0">
              <a:latin typeface="Times New Roman" panose="02020603050405020304" pitchFamily="18" charset="0"/>
              <a:cs typeface="Times New Roman" panose="02020603050405020304" pitchFamily="18" charset="0"/>
            </a:rPr>
            <a:t> </a:t>
          </a:r>
          <a:r>
            <a:rPr lang="ru-RU" sz="2400" b="1" u="none" dirty="0" err="1">
              <a:latin typeface="Times New Roman" panose="02020603050405020304" pitchFamily="18" charset="0"/>
              <a:cs typeface="Times New Roman" panose="02020603050405020304" pitchFamily="18" charset="0"/>
            </a:rPr>
            <a:t>енгізілді</a:t>
          </a:r>
          <a:endParaRPr lang="ru-KZ" sz="2400" b="1" u="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DEEA69F-919C-4ACE-ABA3-E154DFE67B32}" type="parTrans" cxnId="{D60D3288-423B-4F04-9E8F-749BE618799A}">
      <dgm:prSet/>
      <dgm:spPr/>
      <dgm:t>
        <a:bodyPr/>
        <a:lstStyle/>
        <a:p>
          <a:endParaRPr lang="ru-KZ"/>
        </a:p>
      </dgm:t>
    </dgm:pt>
    <dgm:pt modelId="{75D422BB-9AEA-4174-8650-3C44DB2BFEA8}" type="sibTrans" cxnId="{D60D3288-423B-4F04-9E8F-749BE618799A}">
      <dgm:prSet/>
      <dgm:spPr/>
      <dgm:t>
        <a:bodyPr/>
        <a:lstStyle/>
        <a:p>
          <a:endParaRPr lang="ru-KZ"/>
        </a:p>
      </dgm:t>
    </dgm:pt>
    <dgm:pt modelId="{497D6094-DE64-4FB0-8BE5-258082CB6076}">
      <dgm:prSet phldrT="[Текст]" custT="1"/>
      <dgm:spPr/>
      <dgm:t>
        <a:bodyPr/>
        <a:lstStyle/>
        <a:p>
          <a:r>
            <a:rPr lang="ru-RU" sz="2400" b="1" u="none">
              <a:latin typeface="Times New Roman" panose="02020603050405020304" pitchFamily="18" charset="0"/>
              <a:cs typeface="Times New Roman" panose="02020603050405020304" pitchFamily="18" charset="0"/>
            </a:rPr>
            <a:t>2011-2020жж мемлекеттік бағдарлама </a:t>
          </a:r>
          <a:endParaRPr lang="ru-KZ" sz="2400" b="1" u="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038330D4-C3AC-4350-908C-B9A665A35397}" type="parTrans" cxnId="{3337E672-08D7-4985-9B6B-B05A9D340C4B}">
      <dgm:prSet/>
      <dgm:spPr/>
      <dgm:t>
        <a:bodyPr/>
        <a:lstStyle/>
        <a:p>
          <a:endParaRPr lang="LID4096"/>
        </a:p>
      </dgm:t>
    </dgm:pt>
    <dgm:pt modelId="{BE9A78CB-56A5-441C-99D4-C5E3AEFBF8BB}" type="sibTrans" cxnId="{3337E672-08D7-4985-9B6B-B05A9D340C4B}">
      <dgm:prSet/>
      <dgm:spPr/>
      <dgm:t>
        <a:bodyPr/>
        <a:lstStyle/>
        <a:p>
          <a:endParaRPr lang="LID4096"/>
        </a:p>
      </dgm:t>
    </dgm:pt>
    <dgm:pt modelId="{00A33A8A-E683-424F-A16D-936EA01DB98F}" type="pres">
      <dgm:prSet presAssocID="{52C3D272-DE9F-4721-B672-F1994C487D49}" presName="Name0" presStyleCnt="0">
        <dgm:presLayoutVars>
          <dgm:dir/>
          <dgm:resizeHandles val="exact"/>
        </dgm:presLayoutVars>
      </dgm:prSet>
      <dgm:spPr/>
      <dgm:t>
        <a:bodyPr/>
        <a:lstStyle/>
        <a:p>
          <a:endParaRPr lang="ru-RU"/>
        </a:p>
      </dgm:t>
    </dgm:pt>
    <dgm:pt modelId="{C697D8A1-068E-48F4-8CB8-9041BE77E72A}" type="pres">
      <dgm:prSet presAssocID="{52C3D272-DE9F-4721-B672-F1994C487D49}" presName="cycle" presStyleCnt="0"/>
      <dgm:spPr/>
    </dgm:pt>
    <dgm:pt modelId="{01B80854-80D5-4B0C-AA42-135202AEED30}" type="pres">
      <dgm:prSet presAssocID="{A0EFFEE9-7BD9-4E2A-9A04-E294DF4C0CC9}" presName="nodeFirstNode" presStyleLbl="node1" presStyleIdx="0" presStyleCnt="6" custScaleX="239044" custScaleY="157346">
        <dgm:presLayoutVars>
          <dgm:bulletEnabled val="1"/>
        </dgm:presLayoutVars>
      </dgm:prSet>
      <dgm:spPr/>
      <dgm:t>
        <a:bodyPr/>
        <a:lstStyle/>
        <a:p>
          <a:endParaRPr lang="ru-RU"/>
        </a:p>
      </dgm:t>
    </dgm:pt>
    <dgm:pt modelId="{F266000B-6AEE-4A51-8EE8-1CF2D38B1636}" type="pres">
      <dgm:prSet presAssocID="{A65E86E4-9B8B-410A-A171-16AD5E5B7C34}" presName="sibTransFirstNode" presStyleLbl="bgShp" presStyleIdx="0" presStyleCnt="1" custScaleX="116932" custLinFactNeighborX="3550" custLinFactNeighborY="9333"/>
      <dgm:spPr/>
      <dgm:t>
        <a:bodyPr/>
        <a:lstStyle/>
        <a:p>
          <a:endParaRPr lang="ru-RU"/>
        </a:p>
      </dgm:t>
    </dgm:pt>
    <dgm:pt modelId="{F0183EF6-BC7E-48AA-B89D-894D24626B73}" type="pres">
      <dgm:prSet presAssocID="{96D7CD6A-9D19-4A5A-BE07-E203DC3E99A6}" presName="nodeFollowingNodes" presStyleLbl="node1" presStyleIdx="1" presStyleCnt="6" custScaleX="174037" custRadScaleRad="147179" custRadScaleInc="13666">
        <dgm:presLayoutVars>
          <dgm:bulletEnabled val="1"/>
        </dgm:presLayoutVars>
      </dgm:prSet>
      <dgm:spPr/>
      <dgm:t>
        <a:bodyPr/>
        <a:lstStyle/>
        <a:p>
          <a:endParaRPr lang="ru-RU"/>
        </a:p>
      </dgm:t>
    </dgm:pt>
    <dgm:pt modelId="{3BA7E308-906E-4D52-B614-D4E020E651DE}" type="pres">
      <dgm:prSet presAssocID="{9B2BE6B9-79A5-4BD1-9680-AAA041FA366B}" presName="nodeFollowingNodes" presStyleLbl="node1" presStyleIdx="2" presStyleCnt="6" custScaleX="184062" custRadScaleRad="137254" custRadScaleInc="-45102">
        <dgm:presLayoutVars>
          <dgm:bulletEnabled val="1"/>
        </dgm:presLayoutVars>
      </dgm:prSet>
      <dgm:spPr/>
      <dgm:t>
        <a:bodyPr/>
        <a:lstStyle/>
        <a:p>
          <a:endParaRPr lang="ru-RU"/>
        </a:p>
      </dgm:t>
    </dgm:pt>
    <dgm:pt modelId="{0DA0027F-CF8C-4EE1-B52B-05CC1B255C5A}" type="pres">
      <dgm:prSet presAssocID="{497D6094-DE64-4FB0-8BE5-258082CB6076}" presName="nodeFollowingNodes" presStyleLbl="node1" presStyleIdx="3" presStyleCnt="6" custScaleX="167244" custRadScaleRad="67959" custRadScaleInc="-16045">
        <dgm:presLayoutVars>
          <dgm:bulletEnabled val="1"/>
        </dgm:presLayoutVars>
      </dgm:prSet>
      <dgm:spPr/>
      <dgm:t>
        <a:bodyPr/>
        <a:lstStyle/>
        <a:p>
          <a:endParaRPr lang="ru-RU"/>
        </a:p>
      </dgm:t>
    </dgm:pt>
    <dgm:pt modelId="{40B33C97-F5D3-40B5-B94E-4C7C16BA98EE}" type="pres">
      <dgm:prSet presAssocID="{A663B8B8-DB93-4D4A-96FB-CA116ED219D3}" presName="nodeFollowingNodes" presStyleLbl="node1" presStyleIdx="4" presStyleCnt="6" custRadScaleRad="110548" custRadScaleInc="34228">
        <dgm:presLayoutVars>
          <dgm:bulletEnabled val="1"/>
        </dgm:presLayoutVars>
      </dgm:prSet>
      <dgm:spPr/>
      <dgm:t>
        <a:bodyPr/>
        <a:lstStyle/>
        <a:p>
          <a:endParaRPr lang="ru-RU"/>
        </a:p>
      </dgm:t>
    </dgm:pt>
    <dgm:pt modelId="{A1E56FB9-E1EB-4E19-926B-5884D057A3BD}" type="pres">
      <dgm:prSet presAssocID="{20B6DC27-24DF-4817-B597-A4DF112EDF06}" presName="nodeFollowingNodes" presStyleLbl="node1" presStyleIdx="5" presStyleCnt="6" custRadScaleRad="129387" custRadScaleInc="-8383">
        <dgm:presLayoutVars>
          <dgm:bulletEnabled val="1"/>
        </dgm:presLayoutVars>
      </dgm:prSet>
      <dgm:spPr/>
      <dgm:t>
        <a:bodyPr/>
        <a:lstStyle/>
        <a:p>
          <a:endParaRPr lang="ru-RU"/>
        </a:p>
      </dgm:t>
    </dgm:pt>
  </dgm:ptLst>
  <dgm:cxnLst>
    <dgm:cxn modelId="{C803B0AA-FE9C-4DC5-AB5F-C8DBB0FA0252}" type="presOf" srcId="{497D6094-DE64-4FB0-8BE5-258082CB6076}" destId="{0DA0027F-CF8C-4EE1-B52B-05CC1B255C5A}" srcOrd="0" destOrd="0" presId="urn:microsoft.com/office/officeart/2005/8/layout/cycle3"/>
    <dgm:cxn modelId="{63D4029C-2978-403D-A130-942232787489}" type="presOf" srcId="{9B2BE6B9-79A5-4BD1-9680-AAA041FA366B}" destId="{3BA7E308-906E-4D52-B614-D4E020E651DE}" srcOrd="0" destOrd="0" presId="urn:microsoft.com/office/officeart/2005/8/layout/cycle3"/>
    <dgm:cxn modelId="{C8B27F86-BAC0-438B-A332-3C3DEC1773D3}" srcId="{52C3D272-DE9F-4721-B672-F1994C487D49}" destId="{A663B8B8-DB93-4D4A-96FB-CA116ED219D3}" srcOrd="4" destOrd="0" parTransId="{F6F55073-D912-4210-A64B-B13ECE9E9E91}" sibTransId="{94C0BD9C-FEF8-4063-B632-CD2D609220ED}"/>
    <dgm:cxn modelId="{3FF02A00-ABE3-440C-851E-96C9A8811F96}" type="presOf" srcId="{A0EFFEE9-7BD9-4E2A-9A04-E294DF4C0CC9}" destId="{01B80854-80D5-4B0C-AA42-135202AEED30}" srcOrd="0" destOrd="0" presId="urn:microsoft.com/office/officeart/2005/8/layout/cycle3"/>
    <dgm:cxn modelId="{58C8F5A0-19D0-4895-9A1C-85838A0A7165}" type="presOf" srcId="{A663B8B8-DB93-4D4A-96FB-CA116ED219D3}" destId="{40B33C97-F5D3-40B5-B94E-4C7C16BA98EE}" srcOrd="0" destOrd="0" presId="urn:microsoft.com/office/officeart/2005/8/layout/cycle3"/>
    <dgm:cxn modelId="{F93B0054-D1D7-4302-BAC7-45EB0599617A}" type="presOf" srcId="{A65E86E4-9B8B-410A-A171-16AD5E5B7C34}" destId="{F266000B-6AEE-4A51-8EE8-1CF2D38B1636}" srcOrd="0" destOrd="0" presId="urn:microsoft.com/office/officeart/2005/8/layout/cycle3"/>
    <dgm:cxn modelId="{D1512917-C192-4681-8D33-4862D4E45B62}" srcId="{52C3D272-DE9F-4721-B672-F1994C487D49}" destId="{96D7CD6A-9D19-4A5A-BE07-E203DC3E99A6}" srcOrd="1" destOrd="0" parTransId="{890A0A9C-477B-40F7-B136-84605D858554}" sibTransId="{1B0BE80D-10A9-4E62-8400-E2E9FEB311F2}"/>
    <dgm:cxn modelId="{C103635B-FACB-4BE5-9D38-69AF82CAF1F3}" type="presOf" srcId="{96D7CD6A-9D19-4A5A-BE07-E203DC3E99A6}" destId="{F0183EF6-BC7E-48AA-B89D-894D24626B73}" srcOrd="0" destOrd="0" presId="urn:microsoft.com/office/officeart/2005/8/layout/cycle3"/>
    <dgm:cxn modelId="{B1269DAF-4B5A-470A-B170-DF381F456D3D}" srcId="{52C3D272-DE9F-4721-B672-F1994C487D49}" destId="{A0EFFEE9-7BD9-4E2A-9A04-E294DF4C0CC9}" srcOrd="0" destOrd="0" parTransId="{D6D736A7-0D64-4B06-8491-089DBA3EBFF8}" sibTransId="{A65E86E4-9B8B-410A-A171-16AD5E5B7C34}"/>
    <dgm:cxn modelId="{D60D3288-423B-4F04-9E8F-749BE618799A}" srcId="{52C3D272-DE9F-4721-B672-F1994C487D49}" destId="{20B6DC27-24DF-4817-B597-A4DF112EDF06}" srcOrd="5" destOrd="0" parTransId="{2DEEA69F-919C-4ACE-ABA3-E154DFE67B32}" sibTransId="{75D422BB-9AEA-4174-8650-3C44DB2BFEA8}"/>
    <dgm:cxn modelId="{3337E672-08D7-4985-9B6B-B05A9D340C4B}" srcId="{52C3D272-DE9F-4721-B672-F1994C487D49}" destId="{497D6094-DE64-4FB0-8BE5-258082CB6076}" srcOrd="3" destOrd="0" parTransId="{038330D4-C3AC-4350-908C-B9A665A35397}" sibTransId="{BE9A78CB-56A5-441C-99D4-C5E3AEFBF8BB}"/>
    <dgm:cxn modelId="{2CEC2C31-6B32-445E-AF95-6EB7D741AEA3}" srcId="{52C3D272-DE9F-4721-B672-F1994C487D49}" destId="{9B2BE6B9-79A5-4BD1-9680-AAA041FA366B}" srcOrd="2" destOrd="0" parTransId="{6F821BD4-665B-4A69-B8B3-8DB9FC1178A5}" sibTransId="{A141A02A-8A61-4189-ADD7-CC084A88B6C9}"/>
    <dgm:cxn modelId="{273355A6-79EB-4CD5-B001-646FDCCDCA87}" type="presOf" srcId="{20B6DC27-24DF-4817-B597-A4DF112EDF06}" destId="{A1E56FB9-E1EB-4E19-926B-5884D057A3BD}" srcOrd="0" destOrd="0" presId="urn:microsoft.com/office/officeart/2005/8/layout/cycle3"/>
    <dgm:cxn modelId="{B5F0F320-85B3-4DAD-A812-DC65B25A22A5}" type="presOf" srcId="{52C3D272-DE9F-4721-B672-F1994C487D49}" destId="{00A33A8A-E683-424F-A16D-936EA01DB98F}" srcOrd="0" destOrd="0" presId="urn:microsoft.com/office/officeart/2005/8/layout/cycle3"/>
    <dgm:cxn modelId="{63984AB8-11B4-4F85-B94F-4D8B80F417A5}" type="presParOf" srcId="{00A33A8A-E683-424F-A16D-936EA01DB98F}" destId="{C697D8A1-068E-48F4-8CB8-9041BE77E72A}" srcOrd="0" destOrd="0" presId="urn:microsoft.com/office/officeart/2005/8/layout/cycle3"/>
    <dgm:cxn modelId="{91791F01-BE01-44A0-8C05-4B381C8182E2}" type="presParOf" srcId="{C697D8A1-068E-48F4-8CB8-9041BE77E72A}" destId="{01B80854-80D5-4B0C-AA42-135202AEED30}" srcOrd="0" destOrd="0" presId="urn:microsoft.com/office/officeart/2005/8/layout/cycle3"/>
    <dgm:cxn modelId="{274934F0-8D73-4B12-A170-71272706B19D}" type="presParOf" srcId="{C697D8A1-068E-48F4-8CB8-9041BE77E72A}" destId="{F266000B-6AEE-4A51-8EE8-1CF2D38B1636}" srcOrd="1" destOrd="0" presId="urn:microsoft.com/office/officeart/2005/8/layout/cycle3"/>
    <dgm:cxn modelId="{B89549AC-F0C9-4BCF-8833-6A068AC4DD42}" type="presParOf" srcId="{C697D8A1-068E-48F4-8CB8-9041BE77E72A}" destId="{F0183EF6-BC7E-48AA-B89D-894D24626B73}" srcOrd="2" destOrd="0" presId="urn:microsoft.com/office/officeart/2005/8/layout/cycle3"/>
    <dgm:cxn modelId="{3000FF0D-1B42-4DFD-A4E0-20F4D87CBB7D}" type="presParOf" srcId="{C697D8A1-068E-48F4-8CB8-9041BE77E72A}" destId="{3BA7E308-906E-4D52-B614-D4E020E651DE}" srcOrd="3" destOrd="0" presId="urn:microsoft.com/office/officeart/2005/8/layout/cycle3"/>
    <dgm:cxn modelId="{95A03DAA-E7D9-4C4F-924A-0690F7179A0A}" type="presParOf" srcId="{C697D8A1-068E-48F4-8CB8-9041BE77E72A}" destId="{0DA0027F-CF8C-4EE1-B52B-05CC1B255C5A}" srcOrd="4" destOrd="0" presId="urn:microsoft.com/office/officeart/2005/8/layout/cycle3"/>
    <dgm:cxn modelId="{8254E2CC-42F4-48ED-BC6B-94CB38F0A690}" type="presParOf" srcId="{C697D8A1-068E-48F4-8CB8-9041BE77E72A}" destId="{40B33C97-F5D3-40B5-B94E-4C7C16BA98EE}" srcOrd="5" destOrd="0" presId="urn:microsoft.com/office/officeart/2005/8/layout/cycle3"/>
    <dgm:cxn modelId="{1924834B-A7F3-4799-AA5E-DCE67B7A0A01}" type="presParOf" srcId="{C697D8A1-068E-48F4-8CB8-9041BE77E72A}" destId="{A1E56FB9-E1EB-4E19-926B-5884D057A3BD}"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6000B-6AEE-4A51-8EE8-1CF2D38B1636}">
      <dsp:nvSpPr>
        <dsp:cNvPr id="0" name=""/>
        <dsp:cNvSpPr/>
      </dsp:nvSpPr>
      <dsp:spPr>
        <a:xfrm>
          <a:off x="1805882" y="-1586919"/>
          <a:ext cx="6492129" cy="5552055"/>
        </a:xfrm>
        <a:prstGeom prst="circularArrow">
          <a:avLst>
            <a:gd name="adj1" fmla="val 5122"/>
            <a:gd name="adj2" fmla="val 302573"/>
            <a:gd name="adj3" fmla="val 10153652"/>
            <a:gd name="adj4" fmla="val -1375099"/>
            <a:gd name="adj5" fmla="val 5319"/>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B80854-80D5-4B0C-AA42-135202AEED30}">
      <dsp:nvSpPr>
        <dsp:cNvPr id="0" name=""/>
        <dsp:cNvSpPr/>
      </dsp:nvSpPr>
      <dsp:spPr>
        <a:xfrm>
          <a:off x="2368666" y="-147305"/>
          <a:ext cx="4972366" cy="1636481"/>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kk-KZ" sz="22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11.07.2002 </a:t>
          </a:r>
        </a:p>
        <a:p>
          <a:pPr lvl="0" algn="ctr" defTabSz="977900">
            <a:lnSpc>
              <a:spcPct val="90000"/>
            </a:lnSpc>
            <a:spcBef>
              <a:spcPct val="0"/>
            </a:spcBef>
            <a:spcAft>
              <a:spcPct val="35000"/>
            </a:spcAft>
          </a:pPr>
          <a:r>
            <a:rPr lang="kk-KZ" sz="22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түзету мекемелерінде/ мектепте тегін оқуға құқылы</a:t>
          </a:r>
          <a:endParaRPr lang="ru-KZ" sz="22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2448552" y="-67419"/>
        <a:ext cx="4812594" cy="1476709"/>
      </dsp:txXfrm>
    </dsp:sp>
    <dsp:sp modelId="{F0183EF6-BC7E-48AA-B89D-894D24626B73}">
      <dsp:nvSpPr>
        <dsp:cNvPr id="0" name=""/>
        <dsp:cNvSpPr/>
      </dsp:nvSpPr>
      <dsp:spPr>
        <a:xfrm>
          <a:off x="6009003" y="1081896"/>
          <a:ext cx="3620152" cy="1040052"/>
        </a:xfrm>
        <a:prstGeom prst="roundRect">
          <a:avLst/>
        </a:prstGeom>
        <a:solidFill>
          <a:schemeClr val="accent5">
            <a:hueOff val="-1351709"/>
            <a:satOff val="-3484"/>
            <a:lumOff val="-2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u="none" kern="1200">
              <a:latin typeface="Times New Roman" panose="02020603050405020304" pitchFamily="18" charset="0"/>
              <a:cs typeface="Times New Roman" panose="02020603050405020304" pitchFamily="18" charset="0"/>
            </a:rPr>
            <a:t>2009ж инклюзивті білім беру жобасы</a:t>
          </a:r>
          <a:endParaRPr lang="ru-KZ" sz="2400" b="1" u="none"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6059774" y="1132667"/>
        <a:ext cx="3518610" cy="938510"/>
      </dsp:txXfrm>
    </dsp:sp>
    <dsp:sp modelId="{3BA7E308-906E-4D52-B614-D4E020E651DE}">
      <dsp:nvSpPr>
        <dsp:cNvPr id="0" name=""/>
        <dsp:cNvSpPr/>
      </dsp:nvSpPr>
      <dsp:spPr>
        <a:xfrm>
          <a:off x="5921797" y="2694158"/>
          <a:ext cx="3828682" cy="1040052"/>
        </a:xfrm>
        <a:prstGeom prst="roundRect">
          <a:avLst/>
        </a:prstGeom>
        <a:solidFill>
          <a:schemeClr val="accent5">
            <a:hueOff val="-2703417"/>
            <a:satOff val="-6968"/>
            <a:lumOff val="-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u="none" kern="1200">
              <a:latin typeface="Times New Roman" panose="02020603050405020304" pitchFamily="18" charset="0"/>
              <a:cs typeface="Times New Roman" panose="02020603050405020304" pitchFamily="18" charset="0"/>
            </a:rPr>
            <a:t>2010 ж 1 ақпан, жоспар</a:t>
          </a:r>
          <a:endParaRPr lang="ru-KZ" sz="2400" b="1" u="none"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5972568" y="2744929"/>
        <a:ext cx="3727140" cy="938510"/>
      </dsp:txXfrm>
    </dsp:sp>
    <dsp:sp modelId="{0DA0027F-CF8C-4EE1-B52B-05CC1B255C5A}">
      <dsp:nvSpPr>
        <dsp:cNvPr id="0" name=""/>
        <dsp:cNvSpPr/>
      </dsp:nvSpPr>
      <dsp:spPr>
        <a:xfrm>
          <a:off x="3328785" y="3809630"/>
          <a:ext cx="3478850" cy="1040052"/>
        </a:xfrm>
        <a:prstGeom prst="roundRect">
          <a:avLst/>
        </a:prstGeom>
        <a:solidFill>
          <a:schemeClr val="accent5">
            <a:hueOff val="-4055126"/>
            <a:satOff val="-10451"/>
            <a:lumOff val="-705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u="none" kern="1200">
              <a:latin typeface="Times New Roman" panose="02020603050405020304" pitchFamily="18" charset="0"/>
              <a:cs typeface="Times New Roman" panose="02020603050405020304" pitchFamily="18" charset="0"/>
            </a:rPr>
            <a:t>2011-2020жж мемлекеттік бағдарлама </a:t>
          </a:r>
          <a:endParaRPr lang="ru-KZ" sz="2400" b="1" u="none"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3379556" y="3860401"/>
        <a:ext cx="3377308" cy="938510"/>
      </dsp:txXfrm>
    </dsp:sp>
    <dsp:sp modelId="{40B33C97-F5D3-40B5-B94E-4C7C16BA98EE}">
      <dsp:nvSpPr>
        <dsp:cNvPr id="0" name=""/>
        <dsp:cNvSpPr/>
      </dsp:nvSpPr>
      <dsp:spPr>
        <a:xfrm>
          <a:off x="1452938" y="2857574"/>
          <a:ext cx="2080105" cy="1040052"/>
        </a:xfrm>
        <a:prstGeom prst="roundRect">
          <a:avLst/>
        </a:prstGeom>
        <a:solidFill>
          <a:schemeClr val="accent5">
            <a:hueOff val="-5406834"/>
            <a:satOff val="-13935"/>
            <a:lumOff val="-941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u="none" kern="1200">
              <a:latin typeface="Times New Roman" panose="02020603050405020304" pitchFamily="18" charset="0"/>
              <a:cs typeface="Times New Roman" panose="02020603050405020304" pitchFamily="18" charset="0"/>
            </a:rPr>
            <a:t>ПМПК жүйесінің дамуы</a:t>
          </a:r>
          <a:endParaRPr lang="ru-KZ" sz="2400" b="1" u="none"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1503709" y="2908345"/>
        <a:ext cx="1978563" cy="938510"/>
      </dsp:txXfrm>
    </dsp:sp>
    <dsp:sp modelId="{A1E56FB9-E1EB-4E19-926B-5884D057A3BD}">
      <dsp:nvSpPr>
        <dsp:cNvPr id="0" name=""/>
        <dsp:cNvSpPr/>
      </dsp:nvSpPr>
      <dsp:spPr>
        <a:xfrm>
          <a:off x="1264194" y="1111509"/>
          <a:ext cx="2080105" cy="1040052"/>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u="none" kern="1200" dirty="0">
              <a:latin typeface="Times New Roman" panose="02020603050405020304" pitchFamily="18" charset="0"/>
              <a:cs typeface="Times New Roman" panose="02020603050405020304" pitchFamily="18" charset="0"/>
            </a:rPr>
            <a:t>ППҚ </a:t>
          </a:r>
          <a:r>
            <a:rPr lang="ru-RU" sz="2400" b="1" u="none" kern="1200" dirty="0" err="1">
              <a:latin typeface="Times New Roman" panose="02020603050405020304" pitchFamily="18" charset="0"/>
              <a:cs typeface="Times New Roman" panose="02020603050405020304" pitchFamily="18" charset="0"/>
            </a:rPr>
            <a:t>қызметі</a:t>
          </a:r>
          <a:r>
            <a:rPr lang="ru-RU" sz="2400" b="1" u="none" kern="1200" dirty="0">
              <a:latin typeface="Times New Roman" panose="02020603050405020304" pitchFamily="18" charset="0"/>
              <a:cs typeface="Times New Roman" panose="02020603050405020304" pitchFamily="18" charset="0"/>
            </a:rPr>
            <a:t> </a:t>
          </a:r>
          <a:r>
            <a:rPr lang="ru-RU" sz="2400" b="1" u="none" kern="1200" dirty="0" err="1">
              <a:latin typeface="Times New Roman" panose="02020603050405020304" pitchFamily="18" charset="0"/>
              <a:cs typeface="Times New Roman" panose="02020603050405020304" pitchFamily="18" charset="0"/>
            </a:rPr>
            <a:t>енгізілді</a:t>
          </a:r>
          <a:endParaRPr lang="ru-KZ" sz="2400" b="1" u="none"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1314965" y="1162280"/>
        <a:ext cx="1978563" cy="93851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FBDBC0-8E3B-475B-9F0D-048FCD46CAC8}" type="datetimeFigureOut">
              <a:rPr lang="LID4096" smtClean="0"/>
              <a:t>10/30/2024</a:t>
            </a:fld>
            <a:endParaRPr lang="LID4096"/>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0CE4A4-E346-49BD-B13E-4DD973EB05E4}" type="slidenum">
              <a:rPr lang="LID4096" smtClean="0"/>
              <a:t>‹#›</a:t>
            </a:fld>
            <a:endParaRPr lang="LID4096"/>
          </a:p>
        </p:txBody>
      </p:sp>
    </p:spTree>
    <p:extLst>
      <p:ext uri="{BB962C8B-B14F-4D97-AF65-F5344CB8AC3E}">
        <p14:creationId xmlns:p14="http://schemas.microsoft.com/office/powerpoint/2010/main" val="474455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LID4096" dirty="0"/>
          </a:p>
        </p:txBody>
      </p:sp>
      <p:sp>
        <p:nvSpPr>
          <p:cNvPr id="4" name="Номер слайда 3"/>
          <p:cNvSpPr>
            <a:spLocks noGrp="1"/>
          </p:cNvSpPr>
          <p:nvPr>
            <p:ph type="sldNum" sz="quarter" idx="5"/>
          </p:nvPr>
        </p:nvSpPr>
        <p:spPr/>
        <p:txBody>
          <a:bodyPr/>
          <a:lstStyle/>
          <a:p>
            <a:fld id="{360CE4A4-E346-49BD-B13E-4DD973EB05E4}" type="slidenum">
              <a:rPr lang="LID4096" smtClean="0"/>
              <a:t>7</a:t>
            </a:fld>
            <a:endParaRPr lang="LID4096"/>
          </a:p>
        </p:txBody>
      </p:sp>
    </p:spTree>
    <p:extLst>
      <p:ext uri="{BB962C8B-B14F-4D97-AF65-F5344CB8AC3E}">
        <p14:creationId xmlns:p14="http://schemas.microsoft.com/office/powerpoint/2010/main" val="1544007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04D851-590C-4BB2-BD00-FA3EB489767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0E8F854-DDE0-4BD7-BC5D-5328FA2AB4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B7214458-5E41-482F-997D-0475BEDFD508}"/>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5" name="Нижний колонтитул 4">
            <a:extLst>
              <a:ext uri="{FF2B5EF4-FFF2-40B4-BE49-F238E27FC236}">
                <a16:creationId xmlns:a16="http://schemas.microsoft.com/office/drawing/2014/main" id="{8CFE572D-0060-47D1-AAE8-83CC0580D5B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66D2C9C-E398-4DF0-A1BD-615FE15D6F03}"/>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981263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9A21DE-2A19-4CEB-8456-9F2D3AE9A62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5DDB79B-18B9-4847-AD46-8D5F9106BFA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C13B994-6752-4380-8B8B-A62F5AAE240A}"/>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5" name="Нижний колонтитул 4">
            <a:extLst>
              <a:ext uri="{FF2B5EF4-FFF2-40B4-BE49-F238E27FC236}">
                <a16:creationId xmlns:a16="http://schemas.microsoft.com/office/drawing/2014/main" id="{2DB4E197-A0BE-47AF-A15C-134D581E926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7FC9820-2CD8-431B-AFA6-D1069F1D488F}"/>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401871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390B8BE-A8E1-4E79-9D4F-453BB9181AC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9A0C363-5361-4F22-8BB9-3B81EB62942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7B75A87-15B4-4FFE-9AC2-93EC45F8EBE4}"/>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5" name="Нижний колонтитул 4">
            <a:extLst>
              <a:ext uri="{FF2B5EF4-FFF2-40B4-BE49-F238E27FC236}">
                <a16:creationId xmlns:a16="http://schemas.microsoft.com/office/drawing/2014/main" id="{3016054F-9106-4924-82E8-1450F799238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8F7352E-DF36-4E55-A9B8-F0EF391C7325}"/>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39189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A8FB4C-1CCD-48F2-9A72-11E9636F0BE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2D448F8-4AFC-4C52-9EAE-327C6F82CF6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EA5D8D6-2121-49AA-929E-9DFB6DE051C1}"/>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5" name="Нижний колонтитул 4">
            <a:extLst>
              <a:ext uri="{FF2B5EF4-FFF2-40B4-BE49-F238E27FC236}">
                <a16:creationId xmlns:a16="http://schemas.microsoft.com/office/drawing/2014/main" id="{27D7E765-D4CC-46D4-B3FA-57960F9EC9C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8AB4253-4EE4-473C-A940-8EFFE626CC96}"/>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45380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6F3B11-3943-43E2-B336-D7871C9A2AC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8602908-15D2-455A-9CD1-26C7307E3A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99D69D0-E8C6-4788-8DAF-5C8C7DB12F00}"/>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5" name="Нижний колонтитул 4">
            <a:extLst>
              <a:ext uri="{FF2B5EF4-FFF2-40B4-BE49-F238E27FC236}">
                <a16:creationId xmlns:a16="http://schemas.microsoft.com/office/drawing/2014/main" id="{8B408BE3-70CA-49CA-81AE-F216390FB8E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FC1C431-1F42-4ECA-8443-B997DB28823A}"/>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3382205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5D208A-A84E-4839-834F-4D71351F1DD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9F28FBF-95B1-42C7-A707-F06D08F0D4F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DF7F000-DD93-43D4-BA2A-EA65A3D9270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3ABA5FC-953E-4A28-8A5A-2ACC9289C0BD}"/>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6" name="Нижний колонтитул 5">
            <a:extLst>
              <a:ext uri="{FF2B5EF4-FFF2-40B4-BE49-F238E27FC236}">
                <a16:creationId xmlns:a16="http://schemas.microsoft.com/office/drawing/2014/main" id="{9E5A8A4C-4BAA-4CE6-9FF5-72A4C77A678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D28C54A-D5EF-4137-97D3-9260F73F9CA9}"/>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269425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12B6A8-EF2E-41D6-9A5B-24E2F02306E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86CE926-D0C6-4D93-94C5-EADFD0221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8E60BE6-C397-481B-88BA-4F1805152BA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A81CDD5-8360-4ECF-8065-FF4C4C3D75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A92D018-14A0-429B-B637-B48B2723EA3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1BF73C8-590F-46D0-AAFC-C43B5E0C38BF}"/>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8" name="Нижний колонтитул 7">
            <a:extLst>
              <a:ext uri="{FF2B5EF4-FFF2-40B4-BE49-F238E27FC236}">
                <a16:creationId xmlns:a16="http://schemas.microsoft.com/office/drawing/2014/main" id="{C4D8E968-AA2C-418B-B38B-C5BFDA526E7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C533B56-93ED-47D0-9737-CA38BEB71350}"/>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3410870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98C198-388A-4965-ACAC-B26D890BAF6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020F33F9-FCF2-41B7-AB20-AF85A777FC08}"/>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4" name="Нижний колонтитул 3">
            <a:extLst>
              <a:ext uri="{FF2B5EF4-FFF2-40B4-BE49-F238E27FC236}">
                <a16:creationId xmlns:a16="http://schemas.microsoft.com/office/drawing/2014/main" id="{2BF8E567-96A9-4166-BED2-0ADB0C3C1AF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BE7CBA4-FB5E-45A4-BF22-B5350A78B16E}"/>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934736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C643C07-5635-46D0-A345-E0BF55C338D6}"/>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3" name="Нижний колонтитул 2">
            <a:extLst>
              <a:ext uri="{FF2B5EF4-FFF2-40B4-BE49-F238E27FC236}">
                <a16:creationId xmlns:a16="http://schemas.microsoft.com/office/drawing/2014/main" id="{D0B390F4-B3AF-43D6-95A3-CCE1F61913C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E8AD44C-E320-4D18-B665-E34332CBF51F}"/>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29595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843D55-F420-47F3-AC2A-C711974C891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BDD3792-764C-4928-85DB-7456EAECE0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B2BF33A-46DF-4B96-8112-F34D2AEDA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854F939-E308-47C0-9A47-F9F9677F6529}"/>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6" name="Нижний колонтитул 5">
            <a:extLst>
              <a:ext uri="{FF2B5EF4-FFF2-40B4-BE49-F238E27FC236}">
                <a16:creationId xmlns:a16="http://schemas.microsoft.com/office/drawing/2014/main" id="{1C41AF1B-71F7-4960-B0F2-B7359ECF17D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4C3221E-B437-402F-A74A-7FD1A9E6C75A}"/>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41595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1D4270-31E6-4B6D-8C85-F11EF4273A3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587B729-62D4-48D4-B6E6-F42117D75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CC1A58A-5E0E-433C-A6F4-90CA5DD83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B377EF4-DA24-4E98-8DEF-410A5781C3B9}"/>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6" name="Нижний колонтитул 5">
            <a:extLst>
              <a:ext uri="{FF2B5EF4-FFF2-40B4-BE49-F238E27FC236}">
                <a16:creationId xmlns:a16="http://schemas.microsoft.com/office/drawing/2014/main" id="{ED413895-7291-42A3-BC22-82496E7DDDE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AF20F84-AD49-4779-8F16-5C7A4C55A3E4}"/>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372637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1DD4F2-3184-4F0B-A08F-936ED59FD2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172661A-0039-4DC1-AB89-25B10B2F1C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B505A5D-EE1B-4120-854B-289AE35979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1B868-22E8-4ACC-B26F-882346F11ECB}" type="datetimeFigureOut">
              <a:rPr lang="ru-RU" smtClean="0"/>
              <a:t>30.10.2024</a:t>
            </a:fld>
            <a:endParaRPr lang="ru-RU"/>
          </a:p>
        </p:txBody>
      </p:sp>
      <p:sp>
        <p:nvSpPr>
          <p:cNvPr id="5" name="Нижний колонтитул 4">
            <a:extLst>
              <a:ext uri="{FF2B5EF4-FFF2-40B4-BE49-F238E27FC236}">
                <a16:creationId xmlns:a16="http://schemas.microsoft.com/office/drawing/2014/main" id="{8ACC9EE5-94D7-4746-B623-AAE03689DC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934817C-6846-4E0A-BC7B-7D40B4E10E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7E825-1EE1-4838-B75E-5EAF7A08159C}" type="slidenum">
              <a:rPr lang="ru-RU" smtClean="0"/>
              <a:t>‹#›</a:t>
            </a:fld>
            <a:endParaRPr lang="ru-RU"/>
          </a:p>
        </p:txBody>
      </p:sp>
    </p:spTree>
    <p:extLst>
      <p:ext uri="{BB962C8B-B14F-4D97-AF65-F5344CB8AC3E}">
        <p14:creationId xmlns:p14="http://schemas.microsoft.com/office/powerpoint/2010/main" val="496212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3F7F520D-813F-4AB8-A88C-70F2B34D54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9">
            <a:extLst>
              <a:ext uri="{FF2B5EF4-FFF2-40B4-BE49-F238E27FC236}">
                <a16:creationId xmlns:a16="http://schemas.microsoft.com/office/drawing/2014/main" id="{675251FC-BDEA-4BBB-A75B-0696FB8848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0"/>
            <a:ext cx="11166368" cy="6857998"/>
          </a:xfrm>
          <a:prstGeom prst="rect">
            <a:avLst/>
          </a:prstGeom>
          <a:solidFill>
            <a:schemeClr val="bg1">
              <a:lumMod val="8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11">
            <a:extLst>
              <a:ext uri="{FF2B5EF4-FFF2-40B4-BE49-F238E27FC236}">
                <a16:creationId xmlns:a16="http://schemas.microsoft.com/office/drawing/2014/main" id="{352F6AC8-DE93-42EE-BBAE-B6324FFAC36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69875" y="44817"/>
            <a:chExt cx="233303" cy="772404"/>
          </a:xfrm>
        </p:grpSpPr>
        <p:sp>
          <p:nvSpPr>
            <p:cNvPr id="13" name="Rectangle 64">
              <a:extLst>
                <a:ext uri="{FF2B5EF4-FFF2-40B4-BE49-F238E27FC236}">
                  <a16:creationId xmlns:a16="http://schemas.microsoft.com/office/drawing/2014/main" id="{6441AB31-5A6F-486C-8AE8-6E04398B39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0062"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6" name="Rectangle 66">
              <a:extLst>
                <a:ext uri="{FF2B5EF4-FFF2-40B4-BE49-F238E27FC236}">
                  <a16:creationId xmlns:a16="http://schemas.microsoft.com/office/drawing/2014/main" id="{29669355-73FD-40E2-9E44-DC03FBA9CA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68572"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Rectangle 64">
              <a:extLst>
                <a:ext uri="{FF2B5EF4-FFF2-40B4-BE49-F238E27FC236}">
                  <a16:creationId xmlns:a16="http://schemas.microsoft.com/office/drawing/2014/main" id="{9ECB0561-E50E-4875-8B82-44051607742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2648"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7" name="Rectangle 66">
              <a:extLst>
                <a:ext uri="{FF2B5EF4-FFF2-40B4-BE49-F238E27FC236}">
                  <a16:creationId xmlns:a16="http://schemas.microsoft.com/office/drawing/2014/main" id="{C32EDEC5-1B46-4575-8975-3286C47437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68912"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Rectangle 64">
              <a:extLst>
                <a:ext uri="{FF2B5EF4-FFF2-40B4-BE49-F238E27FC236}">
                  <a16:creationId xmlns:a16="http://schemas.microsoft.com/office/drawing/2014/main" id="{BDFBD4DE-5B85-4C02-876E-4364399C82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2648"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Rectangle 66">
              <a:extLst>
                <a:ext uri="{FF2B5EF4-FFF2-40B4-BE49-F238E27FC236}">
                  <a16:creationId xmlns:a16="http://schemas.microsoft.com/office/drawing/2014/main" id="{F964221E-D757-45C1-B24B-967DE63192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68912"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Rectangle 64">
              <a:extLst>
                <a:ext uri="{FF2B5EF4-FFF2-40B4-BE49-F238E27FC236}">
                  <a16:creationId xmlns:a16="http://schemas.microsoft.com/office/drawing/2014/main" id="{62854498-7E09-404F-8D8B-4022EB1C9B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2648"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Rectangle 66">
              <a:extLst>
                <a:ext uri="{FF2B5EF4-FFF2-40B4-BE49-F238E27FC236}">
                  <a16:creationId xmlns:a16="http://schemas.microsoft.com/office/drawing/2014/main" id="{AD82220A-E645-4062-A26A-DF19F2E11A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68912"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Rectangle 64">
              <a:extLst>
                <a:ext uri="{FF2B5EF4-FFF2-40B4-BE49-F238E27FC236}">
                  <a16:creationId xmlns:a16="http://schemas.microsoft.com/office/drawing/2014/main" id="{366B8029-4DAB-439E-B861-E11E5AA3A6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2648"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Rectangle 66">
              <a:extLst>
                <a:ext uri="{FF2B5EF4-FFF2-40B4-BE49-F238E27FC236}">
                  <a16:creationId xmlns:a16="http://schemas.microsoft.com/office/drawing/2014/main" id="{869215D8-066B-481E-A2FB-9D6DB4EB6C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68912"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Rectangle 64">
              <a:extLst>
                <a:ext uri="{FF2B5EF4-FFF2-40B4-BE49-F238E27FC236}">
                  <a16:creationId xmlns:a16="http://schemas.microsoft.com/office/drawing/2014/main" id="{B07A2094-FE71-4F84-8589-31B213FEC8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2648"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Rectangle 66">
              <a:extLst>
                <a:ext uri="{FF2B5EF4-FFF2-40B4-BE49-F238E27FC236}">
                  <a16:creationId xmlns:a16="http://schemas.microsoft.com/office/drawing/2014/main" id="{52C000FC-4146-4B1A-8CFF-26FFF1C7E6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68912"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26" name="Rectangle 25">
            <a:extLst>
              <a:ext uri="{FF2B5EF4-FFF2-40B4-BE49-F238E27FC236}">
                <a16:creationId xmlns:a16="http://schemas.microsoft.com/office/drawing/2014/main" id="{09096C9F-D4A4-4FDA-B7E7-8D83301948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3939" y="1294357"/>
            <a:ext cx="10011089" cy="4299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1172D0-DAE3-4130-9009-0B02351A544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925" y="3505936"/>
            <a:ext cx="2177162" cy="2367104"/>
            <a:chOff x="687925" y="3505936"/>
            <a:chExt cx="2177162" cy="2367104"/>
          </a:xfrm>
        </p:grpSpPr>
        <p:sp>
          <p:nvSpPr>
            <p:cNvPr id="29" name="Rectangle 66">
              <a:extLst>
                <a:ext uri="{FF2B5EF4-FFF2-40B4-BE49-F238E27FC236}">
                  <a16:creationId xmlns:a16="http://schemas.microsoft.com/office/drawing/2014/main" id="{E6EE5CBA-2D94-4CCF-BE0B-DC97A6B49F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435215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Rectangle 66">
              <a:extLst>
                <a:ext uri="{FF2B5EF4-FFF2-40B4-BE49-F238E27FC236}">
                  <a16:creationId xmlns:a16="http://schemas.microsoft.com/office/drawing/2014/main" id="{5347D002-C822-4662-BECD-704DDCA78E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4210041"/>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Rectangle 66">
              <a:extLst>
                <a:ext uri="{FF2B5EF4-FFF2-40B4-BE49-F238E27FC236}">
                  <a16:creationId xmlns:a16="http://schemas.microsoft.com/office/drawing/2014/main" id="{2AFA2F2E-EFC8-4E70-87F4-4269B96E7B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406792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Rectangle 66">
              <a:extLst>
                <a:ext uri="{FF2B5EF4-FFF2-40B4-BE49-F238E27FC236}">
                  <a16:creationId xmlns:a16="http://schemas.microsoft.com/office/drawing/2014/main" id="{BBB7EABB-8135-4B8E-BF0C-A7C891E3A7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39258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3" name="Rectangle 66">
              <a:extLst>
                <a:ext uri="{FF2B5EF4-FFF2-40B4-BE49-F238E27FC236}">
                  <a16:creationId xmlns:a16="http://schemas.microsoft.com/office/drawing/2014/main" id="{36B100CF-968D-4856-95C0-C72FD2DC5D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477849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4" name="Rectangle 66">
              <a:extLst>
                <a:ext uri="{FF2B5EF4-FFF2-40B4-BE49-F238E27FC236}">
                  <a16:creationId xmlns:a16="http://schemas.microsoft.com/office/drawing/2014/main" id="{F75765D6-C293-4ACF-BD5E-BB66EF7570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463638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5" name="Rectangle 66">
              <a:extLst>
                <a:ext uri="{FF2B5EF4-FFF2-40B4-BE49-F238E27FC236}">
                  <a16:creationId xmlns:a16="http://schemas.microsoft.com/office/drawing/2014/main" id="{4CFF6D54-51B6-4120-A74E-41A729458C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44942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Rectangle 66">
              <a:extLst>
                <a:ext uri="{FF2B5EF4-FFF2-40B4-BE49-F238E27FC236}">
                  <a16:creationId xmlns:a16="http://schemas.microsoft.com/office/drawing/2014/main" id="{62EE344F-8E78-473F-8CD3-E6D1B66AAE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435215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7" name="Rectangle 66">
              <a:extLst>
                <a:ext uri="{FF2B5EF4-FFF2-40B4-BE49-F238E27FC236}">
                  <a16:creationId xmlns:a16="http://schemas.microsoft.com/office/drawing/2014/main" id="{72E173FC-1DF7-4951-906C-1390F27C2A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421004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Rectangle 66">
              <a:extLst>
                <a:ext uri="{FF2B5EF4-FFF2-40B4-BE49-F238E27FC236}">
                  <a16:creationId xmlns:a16="http://schemas.microsoft.com/office/drawing/2014/main" id="{C709EA9D-08FD-4F76-A336-772250C78E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406792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Rectangle 66">
              <a:extLst>
                <a:ext uri="{FF2B5EF4-FFF2-40B4-BE49-F238E27FC236}">
                  <a16:creationId xmlns:a16="http://schemas.microsoft.com/office/drawing/2014/main" id="{8C5FFEDC-1BC0-4CB0-9FD4-EDE7AF4C35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463638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0" name="Rectangle 66">
              <a:extLst>
                <a:ext uri="{FF2B5EF4-FFF2-40B4-BE49-F238E27FC236}">
                  <a16:creationId xmlns:a16="http://schemas.microsoft.com/office/drawing/2014/main" id="{D6A72BC6-FA35-4F45-A7BA-0BEB7B205F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449426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1" name="Rectangle 66">
              <a:extLst>
                <a:ext uri="{FF2B5EF4-FFF2-40B4-BE49-F238E27FC236}">
                  <a16:creationId xmlns:a16="http://schemas.microsoft.com/office/drawing/2014/main" id="{919B69A1-EBB1-45F8-8791-016BCF7BDD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391809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2" name="Rectangle 66">
              <a:extLst>
                <a:ext uri="{FF2B5EF4-FFF2-40B4-BE49-F238E27FC236}">
                  <a16:creationId xmlns:a16="http://schemas.microsoft.com/office/drawing/2014/main" id="{0B530BD1-86A8-414D-A004-D9954B038C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378369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Rectangle 59">
              <a:extLst>
                <a:ext uri="{FF2B5EF4-FFF2-40B4-BE49-F238E27FC236}">
                  <a16:creationId xmlns:a16="http://schemas.microsoft.com/office/drawing/2014/main" id="{FAE5BC0C-0D05-49E2-9DB9-54049A23EC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4" name="Rectangle 62">
              <a:extLst>
                <a:ext uri="{FF2B5EF4-FFF2-40B4-BE49-F238E27FC236}">
                  <a16:creationId xmlns:a16="http://schemas.microsoft.com/office/drawing/2014/main" id="{5CE98A12-A684-4846-B6C3-F2A43AC2AD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5" name="Rectangle 59">
              <a:extLst>
                <a:ext uri="{FF2B5EF4-FFF2-40B4-BE49-F238E27FC236}">
                  <a16:creationId xmlns:a16="http://schemas.microsoft.com/office/drawing/2014/main" id="{28A5BB04-DD41-49FE-8387-318BCC75BA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47753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6" name="Rectangle 62">
              <a:extLst>
                <a:ext uri="{FF2B5EF4-FFF2-40B4-BE49-F238E27FC236}">
                  <a16:creationId xmlns:a16="http://schemas.microsoft.com/office/drawing/2014/main" id="{3EE3B3CB-71BA-44FD-B0E4-D9A61B5738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350646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7" name="Rectangle 64">
              <a:extLst>
                <a:ext uri="{FF2B5EF4-FFF2-40B4-BE49-F238E27FC236}">
                  <a16:creationId xmlns:a16="http://schemas.microsoft.com/office/drawing/2014/main" id="{B1C7399A-7B9C-42BB-A79E-51653F21C1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350646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8" name="Rectangle 59">
              <a:extLst>
                <a:ext uri="{FF2B5EF4-FFF2-40B4-BE49-F238E27FC236}">
                  <a16:creationId xmlns:a16="http://schemas.microsoft.com/office/drawing/2014/main" id="{413FA7F4-41B4-4942-83F6-8B7A99306A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364324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9" name="Rectangle 62">
              <a:extLst>
                <a:ext uri="{FF2B5EF4-FFF2-40B4-BE49-F238E27FC236}">
                  <a16:creationId xmlns:a16="http://schemas.microsoft.com/office/drawing/2014/main" id="{A781A10B-D948-4231-B95B-3717ABD5DB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364324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0" name="Rectangle 59">
              <a:extLst>
                <a:ext uri="{FF2B5EF4-FFF2-40B4-BE49-F238E27FC236}">
                  <a16:creationId xmlns:a16="http://schemas.microsoft.com/office/drawing/2014/main" id="{ED823F90-3595-4102-9F05-3F640079C4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379031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1" name="Rectangle 59">
              <a:extLst>
                <a:ext uri="{FF2B5EF4-FFF2-40B4-BE49-F238E27FC236}">
                  <a16:creationId xmlns:a16="http://schemas.microsoft.com/office/drawing/2014/main" id="{072EE8BA-C999-40B7-8E23-682F60AE2B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2" name="Rectangle 62">
              <a:extLst>
                <a:ext uri="{FF2B5EF4-FFF2-40B4-BE49-F238E27FC236}">
                  <a16:creationId xmlns:a16="http://schemas.microsoft.com/office/drawing/2014/main" id="{09B345B3-4E84-41B3-B95F-6C9DA80847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3" name="Rectangle 59">
              <a:extLst>
                <a:ext uri="{FF2B5EF4-FFF2-40B4-BE49-F238E27FC236}">
                  <a16:creationId xmlns:a16="http://schemas.microsoft.com/office/drawing/2014/main" id="{8C487E2F-6F42-4A25-966B-9B02CF4C0F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4" name="Rectangle 62">
              <a:extLst>
                <a:ext uri="{FF2B5EF4-FFF2-40B4-BE49-F238E27FC236}">
                  <a16:creationId xmlns:a16="http://schemas.microsoft.com/office/drawing/2014/main" id="{6D86BDF0-16A6-4CE2-98EB-8C2C5D3824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5" name="Rectangle 66">
              <a:extLst>
                <a:ext uri="{FF2B5EF4-FFF2-40B4-BE49-F238E27FC236}">
                  <a16:creationId xmlns:a16="http://schemas.microsoft.com/office/drawing/2014/main" id="{27929C7D-FFA5-4CF1-BF99-B4694DFC04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5368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6" name="Rectangle 59">
              <a:extLst>
                <a:ext uri="{FF2B5EF4-FFF2-40B4-BE49-F238E27FC236}">
                  <a16:creationId xmlns:a16="http://schemas.microsoft.com/office/drawing/2014/main" id="{2622FE45-29EC-40C6-8756-57127608B7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7" name="Rectangle 62">
              <a:extLst>
                <a:ext uri="{FF2B5EF4-FFF2-40B4-BE49-F238E27FC236}">
                  <a16:creationId xmlns:a16="http://schemas.microsoft.com/office/drawing/2014/main" id="{3DBACFBF-2B6F-42DE-A4C1-24F9CB77B9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8" name="Rectangle 59">
              <a:extLst>
                <a:ext uri="{FF2B5EF4-FFF2-40B4-BE49-F238E27FC236}">
                  <a16:creationId xmlns:a16="http://schemas.microsoft.com/office/drawing/2014/main" id="{7E00D7AA-B9A3-43BE-A9C7-2DEF2F8F89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53658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9" name="Rectangle 2">
              <a:extLst>
                <a:ext uri="{FF2B5EF4-FFF2-40B4-BE49-F238E27FC236}">
                  <a16:creationId xmlns:a16="http://schemas.microsoft.com/office/drawing/2014/main" id="{AD9C42ED-BB25-42B5-A22D-938ED17197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766051"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F56D4244-BB50-4726-8F99-AF9734E044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584933"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1" name="Rectangle 62">
              <a:extLst>
                <a:ext uri="{FF2B5EF4-FFF2-40B4-BE49-F238E27FC236}">
                  <a16:creationId xmlns:a16="http://schemas.microsoft.com/office/drawing/2014/main" id="{56A6F39E-0EBB-4392-90BB-2590C81F47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403813"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2" name="Rectangle 64">
              <a:extLst>
                <a:ext uri="{FF2B5EF4-FFF2-40B4-BE49-F238E27FC236}">
                  <a16:creationId xmlns:a16="http://schemas.microsoft.com/office/drawing/2014/main" id="{45B09FF7-8FBE-4F42-8275-8E56C32C2D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22694"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3" name="Rectangle 66">
              <a:extLst>
                <a:ext uri="{FF2B5EF4-FFF2-40B4-BE49-F238E27FC236}">
                  <a16:creationId xmlns:a16="http://schemas.microsoft.com/office/drawing/2014/main" id="{FC78768D-9FA0-45A3-9686-473894D876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041575"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4" name="Rectangle 64">
              <a:extLst>
                <a:ext uri="{FF2B5EF4-FFF2-40B4-BE49-F238E27FC236}">
                  <a16:creationId xmlns:a16="http://schemas.microsoft.com/office/drawing/2014/main" id="{03C6263C-2F04-4160-BAB3-93F166039B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113298"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5" name="Rectangle 66">
              <a:extLst>
                <a:ext uri="{FF2B5EF4-FFF2-40B4-BE49-F238E27FC236}">
                  <a16:creationId xmlns:a16="http://schemas.microsoft.com/office/drawing/2014/main" id="{7D54F6C2-0EC0-4D1C-A121-563C1B3ED7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932179"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6" name="Rectangle 59">
              <a:extLst>
                <a:ext uri="{FF2B5EF4-FFF2-40B4-BE49-F238E27FC236}">
                  <a16:creationId xmlns:a16="http://schemas.microsoft.com/office/drawing/2014/main" id="{E35A171E-850C-4714-A0A4-6CD1830596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56643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7" name="Rectangle 62">
              <a:extLst>
                <a:ext uri="{FF2B5EF4-FFF2-40B4-BE49-F238E27FC236}">
                  <a16:creationId xmlns:a16="http://schemas.microsoft.com/office/drawing/2014/main" id="{745EB765-69E1-4FB7-BEA0-AF2F04919B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56643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8" name="Rectangle 2">
              <a:extLst>
                <a:ext uri="{FF2B5EF4-FFF2-40B4-BE49-F238E27FC236}">
                  <a16:creationId xmlns:a16="http://schemas.microsoft.com/office/drawing/2014/main" id="{83F43793-41FE-49A7-9F05-3D49899A45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456536"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9" name="Rectangle 59">
              <a:extLst>
                <a:ext uri="{FF2B5EF4-FFF2-40B4-BE49-F238E27FC236}">
                  <a16:creationId xmlns:a16="http://schemas.microsoft.com/office/drawing/2014/main" id="{B0A53DAF-BC4D-4849-800D-538D222074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275417"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0" name="Rectangle 64">
              <a:extLst>
                <a:ext uri="{FF2B5EF4-FFF2-40B4-BE49-F238E27FC236}">
                  <a16:creationId xmlns:a16="http://schemas.microsoft.com/office/drawing/2014/main" id="{D1A1C417-39D0-4ED4-B74E-9F19F25DE3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803783"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1" name="Rectangle 66">
              <a:extLst>
                <a:ext uri="{FF2B5EF4-FFF2-40B4-BE49-F238E27FC236}">
                  <a16:creationId xmlns:a16="http://schemas.microsoft.com/office/drawing/2014/main" id="{8826C125-5D9A-4D06-A2C9-389A737005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622663"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2" name="Rectangle 2">
              <a:extLst>
                <a:ext uri="{FF2B5EF4-FFF2-40B4-BE49-F238E27FC236}">
                  <a16:creationId xmlns:a16="http://schemas.microsoft.com/office/drawing/2014/main" id="{F5596270-3998-4D23-86B6-85A6B62BF5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762372"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3" name="Rectangle 59">
              <a:extLst>
                <a:ext uri="{FF2B5EF4-FFF2-40B4-BE49-F238E27FC236}">
                  <a16:creationId xmlns:a16="http://schemas.microsoft.com/office/drawing/2014/main" id="{021CC68A-939D-4235-B3EA-88498DC233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581254"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4" name="Rectangle 62">
              <a:extLst>
                <a:ext uri="{FF2B5EF4-FFF2-40B4-BE49-F238E27FC236}">
                  <a16:creationId xmlns:a16="http://schemas.microsoft.com/office/drawing/2014/main" id="{394C50BF-C63F-475F-9198-B637A83290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400134"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5" name="Rectangle 64">
              <a:extLst>
                <a:ext uri="{FF2B5EF4-FFF2-40B4-BE49-F238E27FC236}">
                  <a16:creationId xmlns:a16="http://schemas.microsoft.com/office/drawing/2014/main" id="{F74B5CFE-DE1E-470F-82D6-6BCDE5C4DA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19016"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6" name="Rectangle 66">
              <a:extLst>
                <a:ext uri="{FF2B5EF4-FFF2-40B4-BE49-F238E27FC236}">
                  <a16:creationId xmlns:a16="http://schemas.microsoft.com/office/drawing/2014/main" id="{5DDA4EA2-B7AB-46E9-9246-FC23E722B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037896"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7" name="Rectangle 64">
              <a:extLst>
                <a:ext uri="{FF2B5EF4-FFF2-40B4-BE49-F238E27FC236}">
                  <a16:creationId xmlns:a16="http://schemas.microsoft.com/office/drawing/2014/main" id="{A2DE2AF5-13E8-4174-9EC4-724DEB88DC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109620"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8" name="Rectangle 66">
              <a:extLst>
                <a:ext uri="{FF2B5EF4-FFF2-40B4-BE49-F238E27FC236}">
                  <a16:creationId xmlns:a16="http://schemas.microsoft.com/office/drawing/2014/main" id="{360555BC-5949-427F-B107-D944CA221B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928500"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9" name="Rectangle 59">
              <a:extLst>
                <a:ext uri="{FF2B5EF4-FFF2-40B4-BE49-F238E27FC236}">
                  <a16:creationId xmlns:a16="http://schemas.microsoft.com/office/drawing/2014/main" id="{F6C67CEF-7906-4D52-B541-B06109BE87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861132" y="581173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0" name="Rectangle 62">
              <a:extLst>
                <a:ext uri="{FF2B5EF4-FFF2-40B4-BE49-F238E27FC236}">
                  <a16:creationId xmlns:a16="http://schemas.microsoft.com/office/drawing/2014/main" id="{13551754-DE8E-4F60-B17A-3592B8E797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687396" y="581173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1" name="Rectangle 2">
              <a:extLst>
                <a:ext uri="{FF2B5EF4-FFF2-40B4-BE49-F238E27FC236}">
                  <a16:creationId xmlns:a16="http://schemas.microsoft.com/office/drawing/2014/main" id="{D7B0D877-545F-4CA5-BB7B-A21E413CD5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452857"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2" name="Rectangle 59">
              <a:extLst>
                <a:ext uri="{FF2B5EF4-FFF2-40B4-BE49-F238E27FC236}">
                  <a16:creationId xmlns:a16="http://schemas.microsoft.com/office/drawing/2014/main" id="{D25743C3-6C94-4F58-83A5-5F610DA5D3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271738"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3" name="Rectangle 64">
              <a:extLst>
                <a:ext uri="{FF2B5EF4-FFF2-40B4-BE49-F238E27FC236}">
                  <a16:creationId xmlns:a16="http://schemas.microsoft.com/office/drawing/2014/main" id="{3CD412E9-0E9C-460C-9FC6-C765F5BCC3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800104"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4" name="Rectangle 66">
              <a:extLst>
                <a:ext uri="{FF2B5EF4-FFF2-40B4-BE49-F238E27FC236}">
                  <a16:creationId xmlns:a16="http://schemas.microsoft.com/office/drawing/2014/main" id="{B26AB043-5417-4498-90CE-3A7C36B09E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2618985"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88" name="Title 1">
            <a:extLst>
              <a:ext uri="{FF2B5EF4-FFF2-40B4-BE49-F238E27FC236}">
                <a16:creationId xmlns:a16="http://schemas.microsoft.com/office/drawing/2014/main" id="{C50D168F-BA59-4A8F-A3F1-2AB5040FB3FE}"/>
              </a:ext>
            </a:extLst>
          </p:cNvPr>
          <p:cNvSpPr txBox="1">
            <a:spLocks/>
          </p:cNvSpPr>
          <p:nvPr/>
        </p:nvSpPr>
        <p:spPr>
          <a:xfrm>
            <a:off x="1061251" y="3344762"/>
            <a:ext cx="10157991" cy="24896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ru-RU"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ru-RU"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ru-RU"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u-RU"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1-Д</a:t>
            </a:r>
            <a:r>
              <a:rPr lang="kk-KZ"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ӘРІС</a:t>
            </a:r>
            <a:endParaRPr lang="ru-KZ"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kk-KZ" sz="4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kk-KZ" sz="28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Инклюзивті білім беру принциптері мен перспективасы. Инклюзивті білім беру жағдайында даму мүмкіндігі шектеулі оқушыларды психологиялық-педагогикалық қолдау қызметінің ұйымдастырылуы	</a:t>
            </a:r>
          </a:p>
          <a:p>
            <a:endParaRPr lang="kk-KZ" sz="5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9" name="Заголовок 1">
            <a:extLst>
              <a:ext uri="{FF2B5EF4-FFF2-40B4-BE49-F238E27FC236}">
                <a16:creationId xmlns:a16="http://schemas.microsoft.com/office/drawing/2014/main" id="{D4FCA33A-9AB4-4BAA-800D-BE7BCBF45CA7}"/>
              </a:ext>
            </a:extLst>
          </p:cNvPr>
          <p:cNvSpPr txBox="1">
            <a:spLocks/>
          </p:cNvSpPr>
          <p:nvPr/>
        </p:nvSpPr>
        <p:spPr>
          <a:xfrm>
            <a:off x="1280321" y="13914"/>
            <a:ext cx="9719853" cy="5883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ru-RU" sz="1400" b="1" dirty="0">
                <a:latin typeface="Times New Roman" panose="02020603050405020304" pitchFamily="18" charset="0"/>
                <a:cs typeface="Times New Roman" panose="02020603050405020304" pitchFamily="18" charset="0"/>
              </a:rPr>
              <a:t>Л.Н. ГУМИЛЕВ АТЫНДАҒЫ ЕУРАЗИЯ ҰЛТТЫҚ УНИВЕРСИТЕТІ</a:t>
            </a:r>
            <a:endParaRPr lang="ru-RU"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6283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Скругленный прямоугольник 4">
            <a:extLst>
              <a:ext uri="{FF2B5EF4-FFF2-40B4-BE49-F238E27FC236}">
                <a16:creationId xmlns:a16="http://schemas.microsoft.com/office/drawing/2014/main" id="{33ECE094-F468-9C0A-DD7A-E48C9DE06841}"/>
              </a:ext>
            </a:extLst>
          </p:cNvPr>
          <p:cNvSpPr/>
          <p:nvPr/>
        </p:nvSpPr>
        <p:spPr>
          <a:xfrm>
            <a:off x="1260630" y="219319"/>
            <a:ext cx="9197114" cy="73947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Заголовок 1">
            <a:extLst>
              <a:ext uri="{FF2B5EF4-FFF2-40B4-BE49-F238E27FC236}">
                <a16:creationId xmlns:a16="http://schemas.microsoft.com/office/drawing/2014/main" id="{374B140C-867F-C9AF-434A-3C98BC034D73}"/>
              </a:ext>
            </a:extLst>
          </p:cNvPr>
          <p:cNvSpPr>
            <a:spLocks noGrp="1"/>
          </p:cNvSpPr>
          <p:nvPr>
            <p:ph type="title"/>
          </p:nvPr>
        </p:nvSpPr>
        <p:spPr>
          <a:xfrm>
            <a:off x="1139248" y="289242"/>
            <a:ext cx="9439878" cy="669547"/>
          </a:xfrm>
        </p:spPr>
        <p:txBody>
          <a:bodyPr>
            <a:normAutofit/>
          </a:bodyPr>
          <a:lstStyle/>
          <a:p>
            <a:pPr algn="ctr"/>
            <a:r>
              <a:rPr lang="ru-RU" sz="3600" b="1" dirty="0" err="1">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Инклюзивті</a:t>
            </a:r>
            <a:r>
              <a:rPr lang="ru-RU" sz="36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600" b="1" dirty="0" err="1">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білім</a:t>
            </a:r>
            <a:r>
              <a:rPr lang="ru-RU" sz="36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600" b="1" dirty="0" err="1">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берудің</a:t>
            </a:r>
            <a:r>
              <a:rPr lang="ru-RU" sz="36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600" b="1" dirty="0" err="1">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болашағы</a:t>
            </a:r>
            <a:endParaRPr lang="ru-RU" sz="36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F788C46-1DA7-4577-BEA6-72A61FCECB2F}"/>
              </a:ext>
            </a:extLst>
          </p:cNvPr>
          <p:cNvSpPr txBox="1"/>
          <p:nvPr/>
        </p:nvSpPr>
        <p:spPr>
          <a:xfrm>
            <a:off x="588749" y="1277338"/>
            <a:ext cx="11105920" cy="4944943"/>
          </a:xfrm>
          <a:prstGeom prst="rect">
            <a:avLst/>
          </a:prstGeom>
          <a:noFill/>
        </p:spPr>
        <p:txBody>
          <a:bodyPr wrap="square" rtlCol="0">
            <a:spAutoFit/>
          </a:bodyPr>
          <a:lstStyle/>
          <a:p>
            <a:pPr indent="450215" algn="just">
              <a:spcAft>
                <a:spcPts val="80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1.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Білім</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сапасын</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арттыру</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Бағдарламалар</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мен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оқыту</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әдістерін</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барлық</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студенттердің</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қажеттіліктерін</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қанағаттандыру</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үшін</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бейімдеу</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білім</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беру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нәтижелерін</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жақсартады</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spcAft>
                <a:spcPts val="80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2.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Әлеуметтік</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инклюзия: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ерекше</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білім</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беру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қажеттіліктері</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бар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балалардың</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әлеуметтік</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оқшаулануын</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азайту</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spcAft>
                <a:spcPts val="80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3.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Мұғалім</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шеберлігін</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дамыту</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Мұғалімдердің</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инклюзивті</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ортада</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жұмыс</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істеу</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дағдылары</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мен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қабілеттерін</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арттыру</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spcAft>
                <a:spcPts val="80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4.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Қоғамның</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үйлесімді</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дамуы</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Барлық</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адамдар</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тең</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мүмкіндіктерге</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ие</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толерантты</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және</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инклюзивті</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қоғамды</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қалыптастыру</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spcAft>
                <a:spcPts val="80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5.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Шығындардың</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тиімділігі</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Арнайы</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білім</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беру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объектілерінің</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шығындарын</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азайту</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арқылы</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ұзақ</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мерзімді</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экономикалық</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пайда</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75289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E3CBCF-EB1F-93AF-F817-4212E0462D1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FA7D5A-D599-8DEA-D037-E89536E30B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7717CD6-BD67-6B28-3DD1-0D175CD217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821EE4D-4083-CC88-97AC-8EBD963C3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4FB875C-2DEE-8179-95AB-F004AE8618A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ED4D967C-95CE-AC47-6337-B1FBF299D2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CD4E9A1B-B41A-E006-A6B5-B583F1959C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1BD393A3-E787-4326-EF1B-A7FA7DD068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E2324C70-D5AB-5E87-5325-A78ED2E795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BD26045-6C0E-29D9-7114-456B3DDA6D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296CEF61-79E8-4BD0-9EB0-B348171740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ED2BD894-4AFA-C6EF-D12F-0B26E90E8C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10398DC7-70E2-2FE1-7938-4B2C9D85A4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0B20D4FC-3711-3AD7-2210-84BC1A4C35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2D817976-9714-695A-0E43-0AA2581B57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44D4D514-7C73-360F-4B12-C54F6123A6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46869D09-EF08-D3AB-A7C9-182A55119E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E318C039-4758-0775-4194-BC38EB3175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3E09E57A-EA7F-B5DD-EF9B-97D277BC52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F6C7D1B3-ACCF-3322-F3D1-1EBEC42867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04C454FF-23E5-D9A6-6A0B-B5BFF805F4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C197A314-A89B-022B-5A1E-9FD668186C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156B110D-FC87-BDF2-30FE-3425C2019C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3692373E-067E-1795-0F53-DA89DFA96C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7B5A99A8-2D1D-CC40-51FB-164F75D3FA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347979AA-C7D0-713F-BC72-3DCC0CF13D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D965454F-4D0E-6981-BF91-1B4ECD77F0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046E121C-CE90-1C0A-5672-A3E7C3C418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BC28C852-30D8-8F8C-9294-5A70B45AEA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8A31C13E-5B08-E372-C8ED-A979F8C48D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9C99EBDB-9232-C74E-D545-D5E926BE12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84206035-D21F-9275-AD78-87569C4138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F11B2450-2F34-1B56-5022-CC488B19C4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5EDB0BEC-6202-4E86-FC08-5FDE9C4944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F55528E6-0970-4BA5-FB3E-464786F26E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DDC63F2A-9212-1013-C06C-F76AB95D02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03CB796E-2977-E974-B0B5-8C8EE79ACB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460CF6E1-9450-7C95-53A0-0697D9940B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A618E9EA-2CCE-1271-75AB-AE28C8AEBD0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570CC6ED-E8AE-ABB0-3A5B-FB27BCAC0C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884B42B7-2235-897F-7D38-8EA0207246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03C45C40-18C5-F0C0-77B9-5951D81B5E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C5DB088A-1BDA-668F-18BF-AB6429CA270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Скругленный прямоугольник 4">
            <a:extLst>
              <a:ext uri="{FF2B5EF4-FFF2-40B4-BE49-F238E27FC236}">
                <a16:creationId xmlns:a16="http://schemas.microsoft.com/office/drawing/2014/main" id="{976AF9E3-ED32-533A-0BEA-9F1BC2E4F559}"/>
              </a:ext>
            </a:extLst>
          </p:cNvPr>
          <p:cNvSpPr/>
          <p:nvPr/>
        </p:nvSpPr>
        <p:spPr>
          <a:xfrm>
            <a:off x="258812" y="217847"/>
            <a:ext cx="11247894" cy="913973"/>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Заголовок 1">
            <a:extLst>
              <a:ext uri="{FF2B5EF4-FFF2-40B4-BE49-F238E27FC236}">
                <a16:creationId xmlns:a16="http://schemas.microsoft.com/office/drawing/2014/main" id="{07E4253A-184C-885E-E8E6-0C45DA1DF5B1}"/>
              </a:ext>
            </a:extLst>
          </p:cNvPr>
          <p:cNvSpPr>
            <a:spLocks noGrp="1"/>
          </p:cNvSpPr>
          <p:nvPr>
            <p:ph type="title"/>
          </p:nvPr>
        </p:nvSpPr>
        <p:spPr>
          <a:xfrm>
            <a:off x="-335666" y="289242"/>
            <a:ext cx="12094916" cy="669547"/>
          </a:xfrm>
        </p:spPr>
        <p:txBody>
          <a:bodyPr>
            <a:normAutofit fontScale="90000"/>
          </a:bodyPr>
          <a:lstStyle/>
          <a:p>
            <a:pPr algn="ctr"/>
            <a:r>
              <a:rPr lang="ru-RU" sz="3600" b="1" dirty="0" err="1">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Инклюзивті</a:t>
            </a:r>
            <a:r>
              <a:rPr lang="ru-RU" sz="36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600" b="1" dirty="0" err="1">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білім</a:t>
            </a:r>
            <a:r>
              <a:rPr lang="ru-RU" sz="36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600" b="1" dirty="0" err="1">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беруде</a:t>
            </a:r>
            <a:r>
              <a:rPr lang="ru-RU" sz="36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600" b="1" dirty="0" err="1">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оқушыларға</a:t>
            </a:r>
            <a:r>
              <a:rPr lang="ru-RU" sz="36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600" b="1" dirty="0" smtClean="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ППҚ </a:t>
            </a:r>
            <a:r>
              <a:rPr lang="ru-RU" sz="3600" b="1" dirty="0" err="1" smtClean="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ұйымдастыру</a:t>
            </a:r>
            <a:r>
              <a:rPr lang="ru-RU" sz="36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506EF55E-FE4C-FDC9-1D50-7452F886463A}"/>
              </a:ext>
            </a:extLst>
          </p:cNvPr>
          <p:cNvSpPr txBox="1"/>
          <p:nvPr/>
        </p:nvSpPr>
        <p:spPr>
          <a:xfrm>
            <a:off x="654236" y="1043626"/>
            <a:ext cx="10979932" cy="5622052"/>
          </a:xfrm>
          <a:prstGeom prst="rect">
            <a:avLst/>
          </a:prstGeom>
          <a:noFill/>
        </p:spPr>
        <p:txBody>
          <a:bodyPr wrap="square" rtlCol="0">
            <a:spAutoFit/>
          </a:bodyPr>
          <a:lstStyle/>
          <a:p>
            <a:pPr indent="450215" algn="just">
              <a:spcAft>
                <a:spcPts val="800"/>
              </a:spcAft>
            </a:pPr>
            <a:r>
              <a:rPr lang="ru-RU" sz="2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Психологиялық</a:t>
            </a:r>
            <a:r>
              <a:rPr lang="ru-RU" sz="2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қолдау</a:t>
            </a:r>
            <a:endParaRPr lang="ru-RU" sz="2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80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1.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Бағалау</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және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диагностика: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Оқушылардың</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қажеттіліктері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мен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қабілеттерін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анықтау</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үшін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жүйелі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психологиялық</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бағалау</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spcAft>
                <a:spcPts val="80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2.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Кеңес</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беру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және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терапия: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эмоционалды</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және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әлеуметтік</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дамуды</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қолдау</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үшін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психологтармен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жеке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және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топтық</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сессиялар</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spcAft>
                <a:spcPts val="80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3.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Әлеуметтендіру</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бағдарламалары</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Әлеуметтік</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дағдыларды</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дамытуға</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және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мектеп</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қоғамдастығына</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кірігуге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бағытталған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іс-шаралар</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spcAft>
                <a:spcPts val="800"/>
              </a:spcAft>
            </a:pPr>
            <a:r>
              <a:rPr lang="ru-RU" sz="2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Педагогикалық</a:t>
            </a:r>
            <a:r>
              <a:rPr lang="ru-RU" sz="2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қамтамасыз</a:t>
            </a:r>
            <a:r>
              <a:rPr lang="ru-RU" sz="2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ету</a:t>
            </a:r>
            <a:endParaRPr lang="ru-RU" sz="2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80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1.Оқу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бағдарламасын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бейімдеу</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Әрбір</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студенттің</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қажеттіліктерін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ескере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отырып</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жеке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білім</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беру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жоспарларын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құру</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spcAft>
                <a:spcPts val="80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2.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Көмекші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технологияны</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пайдалану</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Оқыту</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үшін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арнайы</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жабдықты</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және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бағдарламалық</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құралдарды</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пайдалану</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spcAft>
                <a:spcPts val="80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3.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Оқытудың</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арнайы</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әдістері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Мүмкіндігі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шектеулі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оқушылардың</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материалды</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қабылдауын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жақсартуға</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бағытталған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әдістемелерді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енгізу</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777798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79013F-CF01-27C1-989F-4F0C2435D55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353096-E667-9B95-FEF1-08290338BB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D1CFF3-9656-4059-C73C-39A374365F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9E06C-6A22-5452-CB1E-7BC2DF44A1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99DE741-4D88-1F53-8A9D-7894DA063B4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61AD6D5-9A55-A804-33A5-47675803A2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1F4E442F-8335-E7B9-0B7A-250FD282FC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406FF7F5-C4D2-095B-FDC6-5A694BAB9E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20CA9B43-E783-7079-08EF-BD3F2CD172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18D15776-8E2A-F8EA-B039-FDAF09097C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A53FF41-77A8-51E5-4698-E2A8FB60CD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0805503F-E8DE-8976-AFDE-ECFEA83F67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AB572325-5904-3B36-0CCB-1CC85B5A65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655B60A-AA7B-9D71-C5EE-D523D893D6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45D4B4E0-3700-4407-9C46-79CC577C80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EC618D2C-D405-2E23-8CE7-3F0B507D72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E6882A32-9D46-5D28-12F0-25CF6EB954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DE716F1-58E2-4655-9248-EB780D5892E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694F88D2-6590-485E-C5BC-CC9AF7C198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4E5DEC01-E115-6418-E50B-32328D4261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ED43CF4F-A598-837E-0AAB-B81F39EEC9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648176C0-98EE-1800-9791-001F2C1561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9C4B3F52-A045-79AC-AE10-71DAC725F8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63C4D5A9-55A0-E1F1-E5D7-98FB90FA89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EF8221A1-512B-B661-705E-7C8BB5FE7E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422C50A0-E964-50C1-D1D9-EF647681B9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FBFA3AFE-8332-4A76-86DC-6CE2308BF5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8D70B509-C8B1-61AB-C7B6-CE44340FDB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522A58BD-C203-79EF-623C-0D585DD254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DB1A8A0C-0A14-1A55-55B7-55AD51B2C1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DDC3B908-5754-C452-C87F-99A4AEFF7D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A3CF5EAB-A7CB-D4A6-64E3-334850F82F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778AB45D-4717-18E9-128F-3887FAF948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74A65FA8-864A-7753-A50A-7CB37B847B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28CFDCF4-1C99-5605-E427-5D011C9C25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C0B5EBC-7E72-5D01-AD9D-C4E12A95CA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430DEF06-FB87-DDB8-20EE-4176871BED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3E6F95F1-F153-74C7-472B-E57A1B9430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8867CF61-AB46-DBFA-C7F1-6A382AE2C4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9825B148-BA34-9C2E-C902-0CC315D240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B7D674F7-752F-FDA3-39C9-354496A446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D39BF2B2-BD38-E4FF-F4ED-3EB1851FFB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C6F75C86-A534-2B23-E2CB-0B0531C529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Объект 2">
            <a:extLst>
              <a:ext uri="{FF2B5EF4-FFF2-40B4-BE49-F238E27FC236}">
                <a16:creationId xmlns:a16="http://schemas.microsoft.com/office/drawing/2014/main" id="{85D437B9-A82D-8A35-CD89-19F045A88D8A}"/>
              </a:ext>
            </a:extLst>
          </p:cNvPr>
          <p:cNvSpPr>
            <a:spLocks noGrp="1"/>
          </p:cNvSpPr>
          <p:nvPr>
            <p:ph idx="1"/>
          </p:nvPr>
        </p:nvSpPr>
        <p:spPr>
          <a:xfrm>
            <a:off x="465871" y="1096672"/>
            <a:ext cx="10820100" cy="5190596"/>
          </a:xfrm>
        </p:spPr>
        <p:txBody>
          <a:bodyPr>
            <a:normAutofit lnSpcReduction="10000"/>
          </a:bodyPr>
          <a:lstStyle/>
          <a:p>
            <a:pPr indent="0">
              <a:lnSpc>
                <a:spcPct val="100000"/>
              </a:lnSpc>
              <a:spcBef>
                <a:spcPts val="0"/>
              </a:spcBef>
              <a:buNone/>
            </a:pPr>
            <a:endPar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16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450215" algn="just">
              <a:spcAft>
                <a:spcPts val="800"/>
              </a:spcAft>
            </a:pPr>
            <a:r>
              <a:rPr lang="ru-RU" sz="2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1. </a:t>
            </a:r>
            <a:r>
              <a:rPr lang="ru-RU" sz="2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Пәнаралық</a:t>
            </a:r>
            <a:r>
              <a:rPr lang="ru-RU" sz="2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әдіс</a:t>
            </a:r>
            <a:r>
              <a:rPr lang="ru-RU" sz="2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Мұғалімдердің</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психологтардың</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әлеуметтік</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қызметкерлердің</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және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медицина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мамандарының</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өзара</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әрекеттесуі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spcAft>
                <a:spcPts val="800"/>
              </a:spcAft>
            </a:pPr>
            <a:r>
              <a:rPr lang="ru-RU" sz="2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2. </a:t>
            </a:r>
            <a:r>
              <a:rPr lang="ru-RU" sz="2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Мұғалімдерге</a:t>
            </a:r>
            <a:r>
              <a:rPr lang="ru-RU" sz="2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арналған</a:t>
            </a:r>
            <a:r>
              <a:rPr lang="ru-RU" sz="2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тренингтер</a:t>
            </a:r>
            <a:r>
              <a:rPr lang="ru-RU" sz="2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Мұғалімдерді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ерекше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білім</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беру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қажеттіліктері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бар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балалармен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жұмыс</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істеу</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әдістеріне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үйрету</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spcAft>
                <a:spcPts val="800"/>
              </a:spcAft>
            </a:pPr>
            <a:r>
              <a:rPr lang="ru-RU" sz="2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3. </a:t>
            </a:r>
            <a:r>
              <a:rPr lang="ru-RU" sz="2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Ата-аналардың</a:t>
            </a:r>
            <a:r>
              <a:rPr lang="ru-RU" sz="2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қатысуы</a:t>
            </a:r>
            <a:r>
              <a:rPr lang="ru-RU" sz="2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Ата-аналар</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оқу</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процесіне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белсенді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түрде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қатысады</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және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балаларын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қолдауға</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қатысады</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spcAft>
                <a:spcPts val="800"/>
              </a:spcAft>
            </a:pPr>
            <a:r>
              <a:rPr lang="ru-RU" sz="2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4. </a:t>
            </a:r>
            <a:r>
              <a:rPr lang="ru-RU" sz="2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Инклюзивті</a:t>
            </a:r>
            <a:r>
              <a:rPr lang="ru-RU" sz="2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ортаны</a:t>
            </a:r>
            <a:r>
              <a:rPr lang="ru-RU" sz="2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құру</a:t>
            </a:r>
            <a:r>
              <a:rPr lang="ru-RU" sz="2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24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мектеп</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үй-жайларының</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физикалық</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қолжетімділігін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қамтамасыз</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ету</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оқу</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материалдары</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мен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оқыту</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әдістерін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бейімдеу</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ru-RU" sz="2000" b="1" dirty="0" err="1">
                <a:effectLst/>
                <a:latin typeface="Times New Roman" panose="02020603050405020304" pitchFamily="18" charset="0"/>
                <a:ea typeface="Calibri" panose="020F0502020204030204" pitchFamily="34" charset="0"/>
              </a:rPr>
              <a:t>Инклюзивті</a:t>
            </a:r>
            <a:r>
              <a:rPr lang="ru-RU" sz="2000" b="1" dirty="0">
                <a:effectLst/>
                <a:latin typeface="Times New Roman" panose="02020603050405020304" pitchFamily="18" charset="0"/>
                <a:ea typeface="Calibri" panose="020F0502020204030204" pitchFamily="34" charset="0"/>
              </a:rPr>
              <a:t> </a:t>
            </a:r>
            <a:r>
              <a:rPr lang="ru-RU" sz="2000" b="1" dirty="0" err="1">
                <a:effectLst/>
                <a:latin typeface="Times New Roman" panose="02020603050405020304" pitchFamily="18" charset="0"/>
                <a:ea typeface="Calibri" panose="020F0502020204030204" pitchFamily="34" charset="0"/>
              </a:rPr>
              <a:t>білім</a:t>
            </a:r>
            <a:r>
              <a:rPr lang="ru-RU" sz="2000" b="1" dirty="0">
                <a:effectLst/>
                <a:latin typeface="Times New Roman" panose="02020603050405020304" pitchFamily="18" charset="0"/>
                <a:ea typeface="Calibri" panose="020F0502020204030204" pitchFamily="34" charset="0"/>
              </a:rPr>
              <a:t> беру </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әрбір</a:t>
            </a:r>
            <a:r>
              <a:rPr lang="ru-RU" sz="2000" dirty="0">
                <a:effectLst/>
                <a:latin typeface="Times New Roman" panose="02020603050405020304" pitchFamily="18" charset="0"/>
                <a:ea typeface="Calibri" panose="020F0502020204030204" pitchFamily="34" charset="0"/>
              </a:rPr>
              <a:t> адам </a:t>
            </a:r>
            <a:r>
              <a:rPr lang="ru-RU" sz="2000" dirty="0" err="1">
                <a:effectLst/>
                <a:latin typeface="Times New Roman" panose="02020603050405020304" pitchFamily="18" charset="0"/>
                <a:ea typeface="Calibri" panose="020F0502020204030204" pitchFamily="34" charset="0"/>
              </a:rPr>
              <a:t>өз</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әлеуетін</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дамытуға</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және</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іске</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асыруға</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тең</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мүмкіндіктерге</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ие</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болатын</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қоғам</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құру</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жолындағы</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маңызды</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қадам</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Инклюзивті</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білім</a:t>
            </a:r>
            <a:r>
              <a:rPr lang="ru-RU" sz="2000" dirty="0">
                <a:effectLst/>
                <a:latin typeface="Times New Roman" panose="02020603050405020304" pitchFamily="18" charset="0"/>
                <a:ea typeface="Calibri" panose="020F0502020204030204" pitchFamily="34" charset="0"/>
              </a:rPr>
              <a:t> беру </a:t>
            </a:r>
            <a:r>
              <a:rPr lang="ru-RU" sz="2000" dirty="0" err="1">
                <a:effectLst/>
                <a:latin typeface="Times New Roman" panose="02020603050405020304" pitchFamily="18" charset="0"/>
                <a:ea typeface="Calibri" panose="020F0502020204030204" pitchFamily="34" charset="0"/>
              </a:rPr>
              <a:t>принциптерін</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жүзеге</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асыру</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және</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мүмкіндігі</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шектеулі</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оқушыларды</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тиімді</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психологиялық-педагогикалық</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қолдауды</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ұйымдастыру</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білім</a:t>
            </a:r>
            <a:r>
              <a:rPr lang="ru-RU" sz="2000" dirty="0">
                <a:effectLst/>
                <a:latin typeface="Times New Roman" panose="02020603050405020304" pitchFamily="18" charset="0"/>
                <a:ea typeface="Calibri" panose="020F0502020204030204" pitchFamily="34" charset="0"/>
              </a:rPr>
              <a:t> беру </a:t>
            </a:r>
            <a:r>
              <a:rPr lang="ru-RU" sz="2000" dirty="0" err="1">
                <a:effectLst/>
                <a:latin typeface="Times New Roman" panose="02020603050405020304" pitchFamily="18" charset="0"/>
                <a:ea typeface="Calibri" panose="020F0502020204030204" pitchFamily="34" charset="0"/>
              </a:rPr>
              <a:t>үдерісіне</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барлық</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қатысушылардың</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бірлескен</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күш-жігерін</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қажет</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етеді</a:t>
            </a:r>
            <a:endParaRPr lang="ru-RU"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Скругленный прямоугольник 4">
            <a:extLst>
              <a:ext uri="{FF2B5EF4-FFF2-40B4-BE49-F238E27FC236}">
                <a16:creationId xmlns:a16="http://schemas.microsoft.com/office/drawing/2014/main" id="{98A47A5E-5DF8-07CD-2871-222A7360BB21}"/>
              </a:ext>
            </a:extLst>
          </p:cNvPr>
          <p:cNvSpPr/>
          <p:nvPr/>
        </p:nvSpPr>
        <p:spPr>
          <a:xfrm>
            <a:off x="1233996" y="248764"/>
            <a:ext cx="9438607" cy="71739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Заголовок 1">
            <a:extLst>
              <a:ext uri="{FF2B5EF4-FFF2-40B4-BE49-F238E27FC236}">
                <a16:creationId xmlns:a16="http://schemas.microsoft.com/office/drawing/2014/main" id="{1912671D-6292-BB7E-5C5A-53CBA3B32F2C}"/>
              </a:ext>
            </a:extLst>
          </p:cNvPr>
          <p:cNvSpPr>
            <a:spLocks noGrp="1"/>
          </p:cNvSpPr>
          <p:nvPr>
            <p:ph type="title"/>
          </p:nvPr>
        </p:nvSpPr>
        <p:spPr>
          <a:xfrm>
            <a:off x="1356222" y="102548"/>
            <a:ext cx="9211909" cy="994123"/>
          </a:xfrm>
        </p:spPr>
        <p:txBody>
          <a:bodyPr>
            <a:normAutofit/>
          </a:bodyPr>
          <a:lstStyle/>
          <a:p>
            <a:pPr algn="ctr"/>
            <a:r>
              <a:rPr lang="kk-KZ" sz="36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Қолдау ұйымы</a:t>
            </a:r>
            <a:endParaRPr lang="ru-RU" sz="36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0060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56"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Объект 2">
            <a:extLst>
              <a:ext uri="{FF2B5EF4-FFF2-40B4-BE49-F238E27FC236}">
                <a16:creationId xmlns:a16="http://schemas.microsoft.com/office/drawing/2014/main" id="{E3583ABC-46FC-4852-83A9-ECDF4BEAA8DB}"/>
              </a:ext>
            </a:extLst>
          </p:cNvPr>
          <p:cNvSpPr>
            <a:spLocks noGrp="1"/>
          </p:cNvSpPr>
          <p:nvPr>
            <p:ph idx="1"/>
          </p:nvPr>
        </p:nvSpPr>
        <p:spPr>
          <a:xfrm>
            <a:off x="1073337" y="1608465"/>
            <a:ext cx="10258425" cy="4351338"/>
          </a:xfrm>
        </p:spPr>
        <p:txBody>
          <a:bodyPr>
            <a:normAutofit/>
          </a:bodyPr>
          <a:lstStyle/>
          <a:p>
            <a:pPr marL="342900" lvl="0" indent="-342900" algn="just">
              <a:buFont typeface="+mj-lt"/>
              <a:buAutoNum type="arabicPeriod"/>
            </a:pPr>
            <a:r>
              <a:rPr lang="ru-RU" sz="2000" dirty="0">
                <a:latin typeface="Arial" panose="020B0604020202020204" pitchFamily="34" charset="0"/>
                <a:cs typeface="Arial" panose="020B0604020202020204" pitchFamily="34" charset="0"/>
              </a:rPr>
              <a:t>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Искакова А. Т.,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Мовкебаева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А.,Закаева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Г., Айтбаева А. Б., Байтурсынова А. А. Основы инклюзивного образования: Учебное пособие. -Алматы: L-</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Pride</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2013. — 280 c. </a:t>
            </a:r>
          </a:p>
          <a:p>
            <a:pPr marL="342900" lvl="0" indent="-342900" algn="just">
              <a:buFont typeface="+mj-lt"/>
              <a:buAutoNum type="arabicPeriod"/>
            </a:pP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Мовкебаева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 А., Денисова И. 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Оралканова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И. 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Жакупова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 С. Инклюзивное образование. Учебное пособие для ВУЗОВ. — Алматы, 2013. — 200 с. </a:t>
            </a:r>
          </a:p>
          <a:p>
            <a:pPr marL="342900" lvl="0" indent="-342900" algn="just">
              <a:buFont typeface="+mj-lt"/>
              <a:buAutoNum type="arabicPeriod"/>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Декларация о правах инвалидов. Резолюция 3447(XXX), принятая Генеральной Ассамблеей 9 декабря 1975 года. </a:t>
            </a:r>
          </a:p>
          <a:p>
            <a:pPr marL="342900" lvl="0" indent="-342900" algn="just">
              <a:buFont typeface="+mj-lt"/>
              <a:buAutoNum type="arabicPeriod"/>
            </a:pP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Мовкебаева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 А., Денисова И. 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Оралканова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И. 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Жакупова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 С. Методические рекомендации по подготовке педагогов к внедрению инклюзивного образования. — Алматы, 2013. — 165 с. Закон Республики Казахстан «О социальной защите инвалидов в Республике Казахстан». 05.07.2011 г.</a:t>
            </a:r>
          </a:p>
          <a:p>
            <a:pPr marL="342900" lvl="0" indent="-342900" algn="just">
              <a:spcAft>
                <a:spcPts val="800"/>
              </a:spcAft>
              <a:buFont typeface="+mj-lt"/>
              <a:buAutoNum type="arabicPeriod"/>
            </a:pP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Дарибаева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С. К.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Инклюзивті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білім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беру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жағдайында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даму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мүмкіндігі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шектеулі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оқушыларды</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психологиялық-педагогикалық</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қолдау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қызметінің</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ұйымдастырылуы</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 С. К.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Дарибаева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 Текст: непосредственный // Молодой ученый. — 2019. — № 15.1 (253.1). — С. 8-9. — URL: https://moluch.ru/archive/253/58198/ (дата обращения: 08.09.2020).</a:t>
            </a:r>
          </a:p>
          <a:p>
            <a:pPr indent="0" algn="just">
              <a:spcAft>
                <a:spcPts val="800"/>
              </a:spcAft>
              <a:buNone/>
            </a:pP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4" name="Скругленный прямоугольник 4">
            <a:extLst>
              <a:ext uri="{FF2B5EF4-FFF2-40B4-BE49-F238E27FC236}">
                <a16:creationId xmlns:a16="http://schemas.microsoft.com/office/drawing/2014/main" id="{0D509619-83D1-4D50-8E2B-1F85468B7A12}"/>
              </a:ext>
            </a:extLst>
          </p:cNvPr>
          <p:cNvSpPr/>
          <p:nvPr/>
        </p:nvSpPr>
        <p:spPr>
          <a:xfrm>
            <a:off x="2003488" y="322759"/>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accent1"/>
              </a:solidFill>
            </a:endParaRPr>
          </a:p>
        </p:txBody>
      </p:sp>
      <p:sp>
        <p:nvSpPr>
          <p:cNvPr id="62" name="Заголовок 1">
            <a:extLst>
              <a:ext uri="{FF2B5EF4-FFF2-40B4-BE49-F238E27FC236}">
                <a16:creationId xmlns:a16="http://schemas.microsoft.com/office/drawing/2014/main" id="{028D9DAB-6A13-4E4A-B7F3-5A84D35BB295}"/>
              </a:ext>
            </a:extLst>
          </p:cNvPr>
          <p:cNvSpPr>
            <a:spLocks noGrp="1"/>
          </p:cNvSpPr>
          <p:nvPr>
            <p:ph type="title"/>
          </p:nvPr>
        </p:nvSpPr>
        <p:spPr>
          <a:xfrm>
            <a:off x="861654" y="336282"/>
            <a:ext cx="10972800" cy="564672"/>
          </a:xfrm>
        </p:spPr>
        <p:txBody>
          <a:bodyPr>
            <a:normAutofit/>
          </a:bodyPr>
          <a:lstStyle/>
          <a:p>
            <a:pPr algn="ctr"/>
            <a:r>
              <a:rPr lang="ru-RU" sz="28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ПАЙДАЛАНЫЛҒАН </a:t>
            </a:r>
            <a:r>
              <a:rPr lang="kk-KZ" sz="28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ӘДЕБИЕТТЕР</a:t>
            </a:r>
            <a:r>
              <a:rPr lang="ru-RU" sz="28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ТІЗІМІ</a:t>
            </a:r>
          </a:p>
        </p:txBody>
      </p:sp>
    </p:spTree>
    <p:extLst>
      <p:ext uri="{BB962C8B-B14F-4D97-AF65-F5344CB8AC3E}">
        <p14:creationId xmlns:p14="http://schemas.microsoft.com/office/powerpoint/2010/main" val="824872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 name="Rectangle 111">
            <a:extLst>
              <a:ext uri="{FF2B5EF4-FFF2-40B4-BE49-F238E27FC236}">
                <a16:creationId xmlns:a16="http://schemas.microsoft.com/office/drawing/2014/main" id="{0786EB66-C867-4091-BE41-0977C3162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49AC298A-B9B9-4BAB-BCF5-45A44E5BA7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81BF8F48-5FE7-4A46-8BEB-AF2AE44CD2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117AB195-E690-4959-B435-3BC469C2CA4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19"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9D9672DB-F953-4898-9C52-03A164FADE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33"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Заголовок 1">
            <a:extLst>
              <a:ext uri="{FF2B5EF4-FFF2-40B4-BE49-F238E27FC236}">
                <a16:creationId xmlns:a16="http://schemas.microsoft.com/office/drawing/2014/main" id="{274D7792-7E79-4D67-987E-3064A69300A4}"/>
              </a:ext>
            </a:extLst>
          </p:cNvPr>
          <p:cNvSpPr>
            <a:spLocks noGrp="1"/>
          </p:cNvSpPr>
          <p:nvPr>
            <p:ph type="title"/>
          </p:nvPr>
        </p:nvSpPr>
        <p:spPr>
          <a:xfrm>
            <a:off x="838200" y="2195716"/>
            <a:ext cx="10515600" cy="1325563"/>
          </a:xfrm>
        </p:spPr>
        <p:txBody>
          <a:bodyPr>
            <a:normAutofit/>
          </a:bodyPr>
          <a:lstStyle/>
          <a:p>
            <a:pPr algn="ctr"/>
            <a:r>
              <a:rPr lang="ru-RU" sz="48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НАЗАРЛАРЫҢЫЗҒА РАҚМЕТ!</a:t>
            </a:r>
          </a:p>
        </p:txBody>
      </p:sp>
    </p:spTree>
    <p:extLst>
      <p:ext uri="{BB962C8B-B14F-4D97-AF65-F5344CB8AC3E}">
        <p14:creationId xmlns:p14="http://schemas.microsoft.com/office/powerpoint/2010/main" val="2217103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Объект 2"/>
          <p:cNvSpPr>
            <a:spLocks noGrp="1"/>
          </p:cNvSpPr>
          <p:nvPr>
            <p:ph idx="1"/>
          </p:nvPr>
        </p:nvSpPr>
        <p:spPr>
          <a:xfrm>
            <a:off x="5176472" y="1846385"/>
            <a:ext cx="6380908" cy="3534507"/>
          </a:xfrm>
        </p:spPr>
        <p:txBody>
          <a:bodyPr anchor="ctr">
            <a:normAutofit fontScale="92500" lnSpcReduction="10000"/>
          </a:bodyPr>
          <a:lstStyle/>
          <a:p>
            <a:pPr marL="514350" indent="-514350">
              <a:spcBef>
                <a:spcPts val="0"/>
              </a:spcBef>
              <a:buFont typeface="+mj-lt"/>
              <a:buAutoNum type="arabicPeriod"/>
            </a:pPr>
            <a:endParaRPr lang="kk-KZ" b="1" dirty="0">
              <a:solidFill>
                <a:srgbClr val="FE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14350" indent="-514350">
              <a:spcBef>
                <a:spcPts val="0"/>
              </a:spcBef>
              <a:buFont typeface="+mj-lt"/>
              <a:buAutoNum type="arabicPeriod"/>
            </a:pPr>
            <a:endParaRPr lang="kk-KZ" b="1" dirty="0">
              <a:solidFill>
                <a:srgbClr val="FE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14350" indent="-514350">
              <a:spcBef>
                <a:spcPts val="0"/>
              </a:spcBef>
              <a:buAutoNum type="arabicPeriod"/>
            </a:pPr>
            <a:r>
              <a:rPr lang="kk-KZ" b="1" dirty="0">
                <a:solidFill>
                  <a:srgbClr val="FE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Инклюзивті білім беру</a:t>
            </a:r>
          </a:p>
          <a:p>
            <a:pPr marL="0" indent="0">
              <a:spcBef>
                <a:spcPts val="0"/>
              </a:spcBef>
              <a:buNone/>
            </a:pPr>
            <a:endParaRPr lang="kk-KZ" b="1" dirty="0">
              <a:solidFill>
                <a:srgbClr val="FE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spcBef>
                <a:spcPts val="0"/>
              </a:spcBef>
              <a:buNone/>
            </a:pPr>
            <a:r>
              <a:rPr lang="kk-KZ" b="1" dirty="0">
                <a:solidFill>
                  <a:srgbClr val="FE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Инклюзивті білім берудің принциптері және перспективасы</a:t>
            </a:r>
          </a:p>
          <a:p>
            <a:pPr marL="514350" indent="-514350">
              <a:spcBef>
                <a:spcPts val="0"/>
              </a:spcBef>
              <a:buFont typeface="+mj-lt"/>
              <a:buAutoNum type="arabicPeriod"/>
            </a:pPr>
            <a:endParaRPr lang="en-US" b="1" dirty="0">
              <a:solidFill>
                <a:srgbClr val="FE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spcBef>
                <a:spcPts val="0"/>
              </a:spcBef>
              <a:buNone/>
            </a:pPr>
            <a:r>
              <a:rPr lang="ru-RU" b="1" dirty="0">
                <a:solidFill>
                  <a:srgbClr val="FE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ЕҚБ </a:t>
            </a:r>
            <a:r>
              <a:rPr lang="ru-RU" b="1" dirty="0" err="1">
                <a:solidFill>
                  <a:srgbClr val="FE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оқушыларды</a:t>
            </a:r>
            <a:r>
              <a:rPr lang="ru-RU" b="1" dirty="0">
                <a:solidFill>
                  <a:srgbClr val="FE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err="1">
                <a:solidFill>
                  <a:srgbClr val="FE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психологиялық-педагогикалық</a:t>
            </a:r>
            <a:r>
              <a:rPr lang="ru-RU" b="1" dirty="0">
                <a:solidFill>
                  <a:srgbClr val="FE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err="1">
                <a:solidFill>
                  <a:srgbClr val="FE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қолдау</a:t>
            </a:r>
            <a:r>
              <a:rPr lang="ru-RU" b="1" dirty="0">
                <a:solidFill>
                  <a:srgbClr val="FE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err="1">
                <a:solidFill>
                  <a:srgbClr val="FE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қызметінің</a:t>
            </a:r>
            <a:r>
              <a:rPr lang="ru-RU" b="1" dirty="0">
                <a:solidFill>
                  <a:srgbClr val="FE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err="1">
                <a:solidFill>
                  <a:srgbClr val="FE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ұйымдастырылуы</a:t>
            </a:r>
            <a:r>
              <a:rPr lang="ru-RU" b="1" dirty="0">
                <a:solidFill>
                  <a:srgbClr val="FE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sz="4000" b="1" dirty="0">
              <a:solidFill>
                <a:srgbClr val="FE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A7134B2-3F4C-4032-91C7-EE8B2626C099}"/>
              </a:ext>
            </a:extLst>
          </p:cNvPr>
          <p:cNvSpPr txBox="1"/>
          <p:nvPr/>
        </p:nvSpPr>
        <p:spPr>
          <a:xfrm>
            <a:off x="1045001" y="2555967"/>
            <a:ext cx="3696376" cy="1200329"/>
          </a:xfrm>
          <a:prstGeom prst="rect">
            <a:avLst/>
          </a:prstGeom>
          <a:noFill/>
        </p:spPr>
        <p:txBody>
          <a:bodyPr wrap="square" anchor="ctr">
            <a:spAutoFit/>
          </a:bodyPr>
          <a:lstStyle/>
          <a:p>
            <a:pPr marL="0" indent="0">
              <a:buNone/>
            </a:pPr>
            <a:r>
              <a:rPr lang="kk-KZ" sz="3600" b="1" dirty="0">
                <a:solidFill>
                  <a:srgbClr val="FE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ДӘРІС ЖОСПАРЫ</a:t>
            </a:r>
            <a:r>
              <a:rPr lang="ru-RU" sz="3600" b="1" dirty="0">
                <a:solidFill>
                  <a:srgbClr val="FE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86548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CFB95D-8C09-DE24-39F9-8657558EA20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39071C6-44FC-74E8-E08F-60D46180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D26B29D-6A3B-5742-FCE4-7AEE447D81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702217F-A08A-BE07-2497-CE5F76501A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45D36B2-44CA-041F-F0B7-C5DEAC6ED69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45D4CF0-BCF8-A47F-DDCC-C63EE34C01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Rectangle 66">
              <a:extLst>
                <a:ext uri="{FF2B5EF4-FFF2-40B4-BE49-F238E27FC236}">
                  <a16:creationId xmlns:a16="http://schemas.microsoft.com/office/drawing/2014/main" id="{2982BEE1-E9B0-8A08-425F-964F857187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Rectangle 64">
              <a:extLst>
                <a:ext uri="{FF2B5EF4-FFF2-40B4-BE49-F238E27FC236}">
                  <a16:creationId xmlns:a16="http://schemas.microsoft.com/office/drawing/2014/main" id="{ADE3E8A1-1ADD-937A-90E7-C4C26FB495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Rectangle 66">
              <a:extLst>
                <a:ext uri="{FF2B5EF4-FFF2-40B4-BE49-F238E27FC236}">
                  <a16:creationId xmlns:a16="http://schemas.microsoft.com/office/drawing/2014/main" id="{45B81036-B91D-083D-0276-D8A425429C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Rectangle 64">
              <a:extLst>
                <a:ext uri="{FF2B5EF4-FFF2-40B4-BE49-F238E27FC236}">
                  <a16:creationId xmlns:a16="http://schemas.microsoft.com/office/drawing/2014/main" id="{E8BD86CA-D182-AC56-6F84-D6B6CEA074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Rectangle 66">
              <a:extLst>
                <a:ext uri="{FF2B5EF4-FFF2-40B4-BE49-F238E27FC236}">
                  <a16:creationId xmlns:a16="http://schemas.microsoft.com/office/drawing/2014/main" id="{E22C35BE-04A1-13CA-F5D0-2D6247B599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Rectangle 64">
              <a:extLst>
                <a:ext uri="{FF2B5EF4-FFF2-40B4-BE49-F238E27FC236}">
                  <a16:creationId xmlns:a16="http://schemas.microsoft.com/office/drawing/2014/main" id="{5E99B2EA-6137-B3A4-DD9D-E422A6B867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Rectangle 66">
              <a:extLst>
                <a:ext uri="{FF2B5EF4-FFF2-40B4-BE49-F238E27FC236}">
                  <a16:creationId xmlns:a16="http://schemas.microsoft.com/office/drawing/2014/main" id="{4C02CFA4-7C0A-DB87-78C7-35A0DFE78E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Rectangle 64">
              <a:extLst>
                <a:ext uri="{FF2B5EF4-FFF2-40B4-BE49-F238E27FC236}">
                  <a16:creationId xmlns:a16="http://schemas.microsoft.com/office/drawing/2014/main" id="{88FB3F99-77B5-DF80-1E91-6CAE50959E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Rectangle 66">
              <a:extLst>
                <a:ext uri="{FF2B5EF4-FFF2-40B4-BE49-F238E27FC236}">
                  <a16:creationId xmlns:a16="http://schemas.microsoft.com/office/drawing/2014/main" id="{2CE93A75-1D6A-5601-D3A6-F2657D0153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Rectangle 64">
              <a:extLst>
                <a:ext uri="{FF2B5EF4-FFF2-40B4-BE49-F238E27FC236}">
                  <a16:creationId xmlns:a16="http://schemas.microsoft.com/office/drawing/2014/main" id="{99E7BD88-4B2B-72E0-60CF-ABE67C1818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Rectangle 66">
              <a:extLst>
                <a:ext uri="{FF2B5EF4-FFF2-40B4-BE49-F238E27FC236}">
                  <a16:creationId xmlns:a16="http://schemas.microsoft.com/office/drawing/2014/main" id="{0A3BFE44-3B82-F790-14F7-1D4DAE534A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A76A261E-A213-4BC0-0D07-C667094A456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5BE4CCB8-006F-5B6C-061B-E6FFB2DB8C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Rectangle 59">
              <a:extLst>
                <a:ext uri="{FF2B5EF4-FFF2-40B4-BE49-F238E27FC236}">
                  <a16:creationId xmlns:a16="http://schemas.microsoft.com/office/drawing/2014/main" id="{23111588-E34A-82DE-3CED-B5CD4487CC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Rectangle 62">
              <a:extLst>
                <a:ext uri="{FF2B5EF4-FFF2-40B4-BE49-F238E27FC236}">
                  <a16:creationId xmlns:a16="http://schemas.microsoft.com/office/drawing/2014/main" id="{E6BE7E12-219C-E041-DA40-864A1F0D7F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Rectangle 64">
              <a:extLst>
                <a:ext uri="{FF2B5EF4-FFF2-40B4-BE49-F238E27FC236}">
                  <a16:creationId xmlns:a16="http://schemas.microsoft.com/office/drawing/2014/main" id="{F8958868-3911-8400-BC06-9A038CEA45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3" name="Rectangle 66">
              <a:extLst>
                <a:ext uri="{FF2B5EF4-FFF2-40B4-BE49-F238E27FC236}">
                  <a16:creationId xmlns:a16="http://schemas.microsoft.com/office/drawing/2014/main" id="{22FFC618-A344-C1EF-D117-428E04EFCC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4" name="Rectangle 2">
              <a:extLst>
                <a:ext uri="{FF2B5EF4-FFF2-40B4-BE49-F238E27FC236}">
                  <a16:creationId xmlns:a16="http://schemas.microsoft.com/office/drawing/2014/main" id="{008F59FA-7C34-1EC2-12C9-D08474ED83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5" name="Rectangle 59">
              <a:extLst>
                <a:ext uri="{FF2B5EF4-FFF2-40B4-BE49-F238E27FC236}">
                  <a16:creationId xmlns:a16="http://schemas.microsoft.com/office/drawing/2014/main" id="{1F831F62-6762-364C-3110-20B47A074C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Rectangle 62">
              <a:extLst>
                <a:ext uri="{FF2B5EF4-FFF2-40B4-BE49-F238E27FC236}">
                  <a16:creationId xmlns:a16="http://schemas.microsoft.com/office/drawing/2014/main" id="{9FC084F3-148A-F673-E836-813010269E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7" name="Rectangle 64">
              <a:extLst>
                <a:ext uri="{FF2B5EF4-FFF2-40B4-BE49-F238E27FC236}">
                  <a16:creationId xmlns:a16="http://schemas.microsoft.com/office/drawing/2014/main" id="{19CB56FB-8650-1B24-1133-4A600A1324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Rectangle 66">
              <a:extLst>
                <a:ext uri="{FF2B5EF4-FFF2-40B4-BE49-F238E27FC236}">
                  <a16:creationId xmlns:a16="http://schemas.microsoft.com/office/drawing/2014/main" id="{477A1773-04DD-8E92-8E40-22FD35B122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Rectangle 2">
              <a:extLst>
                <a:ext uri="{FF2B5EF4-FFF2-40B4-BE49-F238E27FC236}">
                  <a16:creationId xmlns:a16="http://schemas.microsoft.com/office/drawing/2014/main" id="{F9349DD5-75DD-45E2-2E4F-96BBA996D6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0" name="Rectangle 59">
              <a:extLst>
                <a:ext uri="{FF2B5EF4-FFF2-40B4-BE49-F238E27FC236}">
                  <a16:creationId xmlns:a16="http://schemas.microsoft.com/office/drawing/2014/main" id="{DB05FF76-519C-1C6E-9F13-F5630F8154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1" name="Rectangle 62">
              <a:extLst>
                <a:ext uri="{FF2B5EF4-FFF2-40B4-BE49-F238E27FC236}">
                  <a16:creationId xmlns:a16="http://schemas.microsoft.com/office/drawing/2014/main" id="{81788426-569C-C69A-8045-637A177F47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2" name="Rectangle 64">
              <a:extLst>
                <a:ext uri="{FF2B5EF4-FFF2-40B4-BE49-F238E27FC236}">
                  <a16:creationId xmlns:a16="http://schemas.microsoft.com/office/drawing/2014/main" id="{9D1F248E-979D-7E52-E32E-96633C8192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Rectangle 66">
              <a:extLst>
                <a:ext uri="{FF2B5EF4-FFF2-40B4-BE49-F238E27FC236}">
                  <a16:creationId xmlns:a16="http://schemas.microsoft.com/office/drawing/2014/main" id="{45526868-FEB2-212F-FBD4-C102EF64D0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4" name="Rectangle 2">
              <a:extLst>
                <a:ext uri="{FF2B5EF4-FFF2-40B4-BE49-F238E27FC236}">
                  <a16:creationId xmlns:a16="http://schemas.microsoft.com/office/drawing/2014/main" id="{9F00597E-F590-D39B-3E05-B44566553F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5" name="Rectangle 59">
              <a:extLst>
                <a:ext uri="{FF2B5EF4-FFF2-40B4-BE49-F238E27FC236}">
                  <a16:creationId xmlns:a16="http://schemas.microsoft.com/office/drawing/2014/main" id="{1C1F8419-7F1B-9D6B-9D7E-89EF5B4912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6" name="Rectangle 62">
              <a:extLst>
                <a:ext uri="{FF2B5EF4-FFF2-40B4-BE49-F238E27FC236}">
                  <a16:creationId xmlns:a16="http://schemas.microsoft.com/office/drawing/2014/main" id="{FBDD76FF-706A-2663-41B9-F649138162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7" name="Rectangle 64">
              <a:extLst>
                <a:ext uri="{FF2B5EF4-FFF2-40B4-BE49-F238E27FC236}">
                  <a16:creationId xmlns:a16="http://schemas.microsoft.com/office/drawing/2014/main" id="{30875EC1-A0E5-3D82-2A0A-005D2BC71F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8" name="Rectangle 66">
              <a:extLst>
                <a:ext uri="{FF2B5EF4-FFF2-40B4-BE49-F238E27FC236}">
                  <a16:creationId xmlns:a16="http://schemas.microsoft.com/office/drawing/2014/main" id="{EA76ACE7-1776-78EF-7DF5-C3E3F2998F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9" name="Rectangle 2">
              <a:extLst>
                <a:ext uri="{FF2B5EF4-FFF2-40B4-BE49-F238E27FC236}">
                  <a16:creationId xmlns:a16="http://schemas.microsoft.com/office/drawing/2014/main" id="{43350E49-1E78-DCB3-C395-50E9283E320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0" name="Rectangle 59">
              <a:extLst>
                <a:ext uri="{FF2B5EF4-FFF2-40B4-BE49-F238E27FC236}">
                  <a16:creationId xmlns:a16="http://schemas.microsoft.com/office/drawing/2014/main" id="{ABCB87F4-1A90-5318-B5DF-D330CB9ED3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1" name="Rectangle 62">
              <a:extLst>
                <a:ext uri="{FF2B5EF4-FFF2-40B4-BE49-F238E27FC236}">
                  <a16:creationId xmlns:a16="http://schemas.microsoft.com/office/drawing/2014/main" id="{C9BF6676-2BD6-02B9-E03A-A53E6C334D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2" name="Rectangle 64">
              <a:extLst>
                <a:ext uri="{FF2B5EF4-FFF2-40B4-BE49-F238E27FC236}">
                  <a16:creationId xmlns:a16="http://schemas.microsoft.com/office/drawing/2014/main" id="{C96CB253-22AB-CA28-10AF-FD4AE60C8B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3" name="Rectangle 66">
              <a:extLst>
                <a:ext uri="{FF2B5EF4-FFF2-40B4-BE49-F238E27FC236}">
                  <a16:creationId xmlns:a16="http://schemas.microsoft.com/office/drawing/2014/main" id="{637720D2-290D-3208-9BDF-D1DCF81AA9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60" name="Объект 2">
            <a:extLst>
              <a:ext uri="{FF2B5EF4-FFF2-40B4-BE49-F238E27FC236}">
                <a16:creationId xmlns:a16="http://schemas.microsoft.com/office/drawing/2014/main" id="{1B5023FE-7A31-8E59-5133-383421B7F96B}"/>
              </a:ext>
            </a:extLst>
          </p:cNvPr>
          <p:cNvSpPr>
            <a:spLocks noGrp="1"/>
          </p:cNvSpPr>
          <p:nvPr>
            <p:ph idx="1"/>
          </p:nvPr>
        </p:nvSpPr>
        <p:spPr>
          <a:xfrm>
            <a:off x="726716" y="1248029"/>
            <a:ext cx="5500858" cy="5112567"/>
          </a:xfrm>
        </p:spPr>
        <p:txBody>
          <a:bodyPr anchor="ctr">
            <a:normAutofit/>
          </a:bodyPr>
          <a:lstStyle/>
          <a:p>
            <a:pPr algn="just">
              <a:lnSpc>
                <a:spcPct val="107000"/>
              </a:lnSpc>
              <a:spcAft>
                <a:spcPts val="800"/>
              </a:spcAft>
            </a:pP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Инклюзивті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білім</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беру-</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ерекше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білімділікті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қажет</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ететін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балаларды</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және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дамуында</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ауытқушылықтары</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бар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балалардың</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дені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сау</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балалармен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бірге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білім</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алып,тәрбиеленуі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мақсатындағы</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бірлескен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оқыту</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процесі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Еліміздің</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Ата</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заңына</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барлық</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бала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жалпы</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орта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біліммен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қамтылуы</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тиістілігі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жазылса</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да,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өкінішке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қарай</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ерекше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білімділікті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қажет</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ететін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балаларды</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оқыту</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өзекті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мәселе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болып</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тұр</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Олардың</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қатары</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жыл</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сайын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өсіп</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жатқандықтан,ерекше</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білімділікті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қажет</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балаларға</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білім</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беру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жүйесін</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жетілдіру</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қажет</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Скругленный прямоугольник 4">
            <a:extLst>
              <a:ext uri="{FF2B5EF4-FFF2-40B4-BE49-F238E27FC236}">
                <a16:creationId xmlns:a16="http://schemas.microsoft.com/office/drawing/2014/main" id="{6EEDA70C-FC23-966F-0D9D-A86BA7BDAB11}"/>
              </a:ext>
            </a:extLst>
          </p:cNvPr>
          <p:cNvSpPr/>
          <p:nvPr/>
        </p:nvSpPr>
        <p:spPr>
          <a:xfrm>
            <a:off x="1328380" y="248765"/>
            <a:ext cx="9259635" cy="710023"/>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Заголовок 1">
            <a:extLst>
              <a:ext uri="{FF2B5EF4-FFF2-40B4-BE49-F238E27FC236}">
                <a16:creationId xmlns:a16="http://schemas.microsoft.com/office/drawing/2014/main" id="{8E7F5239-7AA0-7A52-86A9-A2955A15D5D2}"/>
              </a:ext>
            </a:extLst>
          </p:cNvPr>
          <p:cNvSpPr>
            <a:spLocks noGrp="1"/>
          </p:cNvSpPr>
          <p:nvPr>
            <p:ph type="title"/>
          </p:nvPr>
        </p:nvSpPr>
        <p:spPr>
          <a:xfrm>
            <a:off x="926508" y="289241"/>
            <a:ext cx="9975272" cy="669547"/>
          </a:xfrm>
        </p:spPr>
        <p:txBody>
          <a:bodyPr>
            <a:normAutofit fontScale="90000"/>
          </a:bodyPr>
          <a:lstStyle/>
          <a:p>
            <a:pPr algn="ctr"/>
            <a:r>
              <a:rPr lang="ru-RU"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ВАКУУМДЫҚ ТЕХНИКАСЫНЫҢ ДАМУ ТАРИХЫ</a:t>
            </a:r>
          </a:p>
        </p:txBody>
      </p:sp>
      <p:sp>
        <p:nvSpPr>
          <p:cNvPr id="54" name="Скругленный прямоугольник 4">
            <a:extLst>
              <a:ext uri="{FF2B5EF4-FFF2-40B4-BE49-F238E27FC236}">
                <a16:creationId xmlns:a16="http://schemas.microsoft.com/office/drawing/2014/main" id="{63647FF7-A2BC-4E58-AF37-5B0FCF773F98}"/>
              </a:ext>
            </a:extLst>
          </p:cNvPr>
          <p:cNvSpPr/>
          <p:nvPr/>
        </p:nvSpPr>
        <p:spPr>
          <a:xfrm>
            <a:off x="1290220" y="248765"/>
            <a:ext cx="10133300" cy="710023"/>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E64FEFF4-B1D0-4A53-A124-477B24611299}"/>
              </a:ext>
            </a:extLst>
          </p:cNvPr>
          <p:cNvSpPr txBox="1"/>
          <p:nvPr/>
        </p:nvSpPr>
        <p:spPr>
          <a:xfrm>
            <a:off x="1328380" y="301609"/>
            <a:ext cx="10316620" cy="584775"/>
          </a:xfrm>
          <a:prstGeom prst="rect">
            <a:avLst/>
          </a:prstGeom>
          <a:noFill/>
        </p:spPr>
        <p:txBody>
          <a:bodyPr wrap="square">
            <a:spAutoFit/>
          </a:bodyPr>
          <a:lstStyle/>
          <a:p>
            <a:r>
              <a:rPr lang="ru-RU" sz="32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ИНКЛЮЗИВТІ БІЛІМ БЕРУ</a:t>
            </a:r>
            <a:endParaRPr lang="ru-KZ" sz="3200" dirty="0">
              <a:solidFill>
                <a:schemeClr val="accent1"/>
              </a:solidFill>
              <a:latin typeface="Times New Roman" panose="02020603050405020304" pitchFamily="18" charset="0"/>
              <a:cs typeface="Times New Roman" panose="02020603050405020304" pitchFamily="18" charset="0"/>
            </a:endParaRPr>
          </a:p>
        </p:txBody>
      </p:sp>
      <p:pic>
        <p:nvPicPr>
          <p:cNvPr id="2050" name="Picture 2" descr="Niños con necesidades especiales: Todo lo que debes saber para su ...">
            <a:extLst>
              <a:ext uri="{FF2B5EF4-FFF2-40B4-BE49-F238E27FC236}">
                <a16:creationId xmlns:a16="http://schemas.microsoft.com/office/drawing/2014/main" id="{21BA61E7-CB11-1D0D-47A9-5D1FECB01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0813" y="1179339"/>
            <a:ext cx="4982707" cy="4982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118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1" name="Схема 10">
            <a:extLst>
              <a:ext uri="{FF2B5EF4-FFF2-40B4-BE49-F238E27FC236}">
                <a16:creationId xmlns:a16="http://schemas.microsoft.com/office/drawing/2014/main" id="{422F1F77-43F6-4E7F-B5CC-D4277C4FBB9F}"/>
              </a:ext>
            </a:extLst>
          </p:cNvPr>
          <p:cNvGraphicFramePr/>
          <p:nvPr>
            <p:extLst>
              <p:ext uri="{D42A27DB-BD31-4B8C-83A1-F6EECF244321}">
                <p14:modId xmlns:p14="http://schemas.microsoft.com/office/powerpoint/2010/main" val="3729749573"/>
              </p:ext>
            </p:extLst>
          </p:nvPr>
        </p:nvGraphicFramePr>
        <p:xfrm>
          <a:off x="1818203" y="956181"/>
          <a:ext cx="1058398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Заголовок 1">
            <a:extLst>
              <a:ext uri="{FF2B5EF4-FFF2-40B4-BE49-F238E27FC236}">
                <a16:creationId xmlns:a16="http://schemas.microsoft.com/office/drawing/2014/main" id="{110DB87E-5E05-7F32-74E8-663B56197A10}"/>
              </a:ext>
            </a:extLst>
          </p:cNvPr>
          <p:cNvSpPr>
            <a:spLocks noGrp="1"/>
          </p:cNvSpPr>
          <p:nvPr>
            <p:ph type="title"/>
          </p:nvPr>
        </p:nvSpPr>
        <p:spPr>
          <a:xfrm>
            <a:off x="54864" y="186930"/>
            <a:ext cx="12260300" cy="468289"/>
          </a:xfrm>
        </p:spPr>
        <p:txBody>
          <a:bodyPr>
            <a:normAutofit fontScale="90000"/>
          </a:bodyPr>
          <a:lstStyle/>
          <a:p>
            <a:pPr algn="ctr"/>
            <a:r>
              <a:rPr lang="ru-RU"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ИНКЛЮЗИВТІ БІЛІМ БЕРУДІҢ ЕЛІМІЗДЕГІ ДАМУ ТАРИХЫ</a:t>
            </a:r>
            <a:endParaRPr lang="ru-KZ" sz="3200" dirty="0"/>
          </a:p>
        </p:txBody>
      </p:sp>
    </p:spTree>
    <p:extLst>
      <p:ext uri="{BB962C8B-B14F-4D97-AF65-F5344CB8AC3E}">
        <p14:creationId xmlns:p14="http://schemas.microsoft.com/office/powerpoint/2010/main" val="490011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DEE982-3382-59A5-A357-2614A5ED2CB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DE1F80-AE10-556F-5CFC-17F62DC318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6DA23E-57C0-D47D-EF4B-D52CF732C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616993-E332-B67F-53E5-7771FCB5FC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435EA76-ADA1-38EA-D652-35655C71C63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48B5C0B-6AA9-5999-387C-5AC431059E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D28C3D17-2066-E7A0-4ECA-D4686A44A9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690A78E9-BCBF-682E-F7D2-EE5458E2B6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56EC09FC-C5FF-0AF0-EC00-18F09B0C902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A931593E-58B6-8198-BEE9-0D2C366A2E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E7E7E3C-A96F-820E-CF0C-4834C852B4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AD40CA39-90A8-2320-711E-12557445D8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4D87F98-EE39-2ADF-3760-BCD3451CC9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637CA04-24CF-3DE5-532B-84AF499C46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05012DB-B390-B83E-BA44-F58C33CEE3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888721A5-C854-01AB-DD15-A549B45A8A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14A24ABC-31EE-03E7-D67C-9266787CD5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D458E60C-2ADB-1802-43D6-D7581DF54DE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EE8307AD-9E0B-51D2-5B3D-AEC7DDF6AD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331691D6-1E87-6019-FC0C-452962235F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031CEFDC-7246-EC1E-32FF-56899770EE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C0242310-E128-8C67-69E6-C3185D6EDB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C36B3AE-A9D6-7BC5-DA39-32A80F4792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1704CAA7-5D65-4E1B-046D-6CB2D74A54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5C124EF8-F76F-9AA8-5C1D-EAF512537C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48B0CF72-1712-435C-FC84-5887E6E50A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41C35B96-AE55-0391-AA88-E1C39D945E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8BBAA14F-FB91-3F7B-9790-734BCC8EF4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AA27F6B-EA2D-FE42-29B6-D300BB2218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A9D209C1-CBCF-DB3D-8F8C-FF69AAC8F7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5EA81274-1785-B065-AAF5-D037F8C2DA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0A100642-2839-E5EB-979F-C48BBEAE56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E733866-B0B2-931B-81E4-068D6BBEE5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C945BC79-03EA-0D48-422F-4D8FE483C2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018EE990-77F2-59D2-0BB0-46CCCA5284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FF12AA2-C2FB-DF09-C341-5617293020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1006E5A3-63EB-D292-DDFC-A7D65CC0AD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897DF500-5121-05F5-0E15-2C512327FC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B8B621A7-CD11-C594-4048-55B1BAD072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628A4284-1C5C-CDF1-3880-455FAC98F3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D972E26F-A3E3-61D7-D5A9-DDCAC242B2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E9096613-CF33-5548-15C8-B102504F3B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ADCB4352-0DEF-FAE7-E25C-77B4B48A77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BC66ABE4-6C50-52A6-C96B-4E37243CC5DB}"/>
              </a:ext>
            </a:extLst>
          </p:cNvPr>
          <p:cNvSpPr txBox="1"/>
          <p:nvPr/>
        </p:nvSpPr>
        <p:spPr>
          <a:xfrm>
            <a:off x="4516206" y="817221"/>
            <a:ext cx="6886188" cy="2246769"/>
          </a:xfrm>
          <a:prstGeom prst="rect">
            <a:avLst/>
          </a:prstGeom>
          <a:noFill/>
        </p:spPr>
        <p:txBody>
          <a:bodyPr wrap="square">
            <a:spAutoFit/>
          </a:bodyPr>
          <a:lstStyle/>
          <a:p>
            <a:pPr indent="0" algn="just">
              <a:lnSpc>
                <a:spcPct val="100000"/>
              </a:lnSpc>
              <a:spcBef>
                <a:spcPts val="0"/>
              </a:spcBef>
              <a:buNone/>
            </a:pPr>
            <a:r>
              <a:rPr lang="kk-KZ"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Инклюзивті білім беру оқыту процесінде балаға жеке көмек көрсету мен </a:t>
            </a:r>
            <a:r>
              <a:rPr lang="kk-KZ" sz="20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психологиялық-педагогикалық қолдауды </a:t>
            </a:r>
            <a:r>
              <a:rPr lang="kk-KZ"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қамтамасыз етеді, жалпы білім беретін мектепте мүмкіндігі шектеулі балаларға кедергісіз аймақ құру ғана емес, баланың психофизикалық мүмкіндігін ескере отырып құрылатын оқу-тәрбие процесінің ерекшілігінде ескерген жөн. </a:t>
            </a:r>
            <a:endPar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2" name="TextBox 61">
            <a:extLst>
              <a:ext uri="{FF2B5EF4-FFF2-40B4-BE49-F238E27FC236}">
                <a16:creationId xmlns:a16="http://schemas.microsoft.com/office/drawing/2014/main" id="{129F20DE-FC96-CE32-48CA-49988BD03688}"/>
              </a:ext>
            </a:extLst>
          </p:cNvPr>
          <p:cNvSpPr txBox="1"/>
          <p:nvPr/>
        </p:nvSpPr>
        <p:spPr>
          <a:xfrm>
            <a:off x="623319" y="3448127"/>
            <a:ext cx="10664567" cy="2585323"/>
          </a:xfrm>
          <a:prstGeom prst="rect">
            <a:avLst/>
          </a:prstGeom>
          <a:noFill/>
        </p:spPr>
        <p:txBody>
          <a:bodyPr wrap="square">
            <a:spAutoFit/>
          </a:bodyPr>
          <a:lstStyle/>
          <a:p>
            <a:pPr indent="0" algn="just">
              <a:lnSpc>
                <a:spcPct val="100000"/>
              </a:lnSpc>
              <a:spcBef>
                <a:spcPts val="0"/>
              </a:spcBef>
              <a:buNone/>
            </a:pPr>
            <a:r>
              <a:rPr lang="kk-KZ"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Ал бұл процессті жүзеге асыру үшін мектепте балаға психологиялық-педогогикалық қолдау қызметі ұйымдастырылуы қажет. Мүмкіндігі шектеулі балалар қатарына атап айтсақ оның бірі психикалық дамуы тежелген (ПДТ) оқыту бағдарламасын меңгеруде қиындықтарға кездесетін үлгермеуші балалар. Психикалық дамуы тежелген балалардың ерекшелігі шаршағыштығымен, жұмысқа қабілеттілігі төмендігі, қоршаған орта туралы дамуында бұзылыстар байқалады. Психикалық дамуы тежелген баланы </a:t>
            </a:r>
            <a:r>
              <a:rPr lang="kk-KZ"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психологиялық-педогогикалық қолдау (ППҚ) </a:t>
            </a:r>
            <a:r>
              <a:rPr lang="kk-KZ"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қызметінің тиісті мамандарымен жүзеге асырылады. Түсініктері фрагментарлық, зейіндері тұрақсыз, тұтас қабылдау мүмкіндігі бұзылған, жалпы психикалық процестердің дамуында бұзылыстар байқалады, мұндайда әр маман өз бағыттары бойынша жұмыс істейді. </a:t>
            </a:r>
            <a:endParaRPr lang="en-US"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125" name="Рисунок 5124">
            <a:extLst>
              <a:ext uri="{FF2B5EF4-FFF2-40B4-BE49-F238E27FC236}">
                <a16:creationId xmlns:a16="http://schemas.microsoft.com/office/drawing/2014/main" id="{4CBB4206-C0B2-D289-BC79-B27FA17B582A}"/>
              </a:ext>
            </a:extLst>
          </p:cNvPr>
          <p:cNvPicPr>
            <a:picLocks noChangeAspect="1"/>
          </p:cNvPicPr>
          <p:nvPr/>
        </p:nvPicPr>
        <p:blipFill>
          <a:blip r:embed="rId2"/>
          <a:srcRect b="9628"/>
          <a:stretch/>
        </p:blipFill>
        <p:spPr>
          <a:xfrm>
            <a:off x="472051" y="532993"/>
            <a:ext cx="3836967" cy="2862321"/>
          </a:xfrm>
          <a:prstGeom prst="rect">
            <a:avLst/>
          </a:prstGeom>
        </p:spPr>
      </p:pic>
    </p:spTree>
    <p:extLst>
      <p:ext uri="{BB962C8B-B14F-4D97-AF65-F5344CB8AC3E}">
        <p14:creationId xmlns:p14="http://schemas.microsoft.com/office/powerpoint/2010/main" val="3430763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Twaalf Tekens Voor Gehandicapte Kinderen Vector Illustratie ...">
            <a:extLst>
              <a:ext uri="{FF2B5EF4-FFF2-40B4-BE49-F238E27FC236}">
                <a16:creationId xmlns:a16="http://schemas.microsoft.com/office/drawing/2014/main" id="{182A6B5F-6E2C-956A-EC27-29F54256D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7204"/>
          <a:stretch/>
        </p:blipFill>
        <p:spPr bwMode="auto">
          <a:xfrm>
            <a:off x="-1" y="-3722"/>
            <a:ext cx="7390243"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8" name="Rectangle 3087">
            <a:extLst>
              <a:ext uri="{FF2B5EF4-FFF2-40B4-BE49-F238E27FC236}">
                <a16:creationId xmlns:a16="http://schemas.microsoft.com/office/drawing/2014/main" id="{AE3A741D-C19B-960A-5803-1C58871478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0" name="Rectangle 3089">
            <a:extLst>
              <a:ext uri="{FF2B5EF4-FFF2-40B4-BE49-F238E27FC236}">
                <a16:creationId xmlns:a16="http://schemas.microsoft.com/office/drawing/2014/main" id="{DC39DE25-0E4E-0AA7-0932-1D78C23727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096" name="Rectangle 3091">
            <a:extLst>
              <a:ext uri="{FF2B5EF4-FFF2-40B4-BE49-F238E27FC236}">
                <a16:creationId xmlns:a16="http://schemas.microsoft.com/office/drawing/2014/main" id="{8D6EA299-0840-6DEA-E670-C49AEBC87E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5" name="TextBox 54">
            <a:extLst>
              <a:ext uri="{FF2B5EF4-FFF2-40B4-BE49-F238E27FC236}">
                <a16:creationId xmlns:a16="http://schemas.microsoft.com/office/drawing/2014/main" id="{285C9D05-CB77-4C32-BB99-92FA786C74A9}"/>
              </a:ext>
            </a:extLst>
          </p:cNvPr>
          <p:cNvSpPr txBox="1"/>
          <p:nvPr/>
        </p:nvSpPr>
        <p:spPr>
          <a:xfrm>
            <a:off x="7390242" y="178064"/>
            <a:ext cx="4801758" cy="5669281"/>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Жалпы</a:t>
            </a:r>
            <a:r>
              <a:rPr lang="en-US" sz="2000" dirty="0">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инклюзивті</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білім</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беру</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мүмкіндігі</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шектеулі</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балаларды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оқытып-үйретудін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бір</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формасы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Нағыз</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инклюзия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білім</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берудің</a:t>
            </a:r>
            <a:r>
              <a:rPr lang="en-US" sz="2000" dirty="0">
                <a:latin typeface="Times New Roman" panose="02020603050405020304" pitchFamily="18" charset="0"/>
                <a:cs typeface="Times New Roman" panose="02020603050405020304" pitchFamily="18" charset="0"/>
              </a:rPr>
              <a:t> 2 </a:t>
            </a:r>
            <a:r>
              <a:rPr lang="en-US" sz="2000" dirty="0" err="1">
                <a:latin typeface="Times New Roman" panose="02020603050405020304" pitchFamily="18" charset="0"/>
                <a:cs typeface="Times New Roman" panose="02020603050405020304" pitchFamily="18" charset="0"/>
              </a:rPr>
              <a:t>жүйесін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жалпы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және</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арнаулы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жүйелерді</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бір-біріне</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қарама-қайшы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қоймай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қайта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жақындатады</a:t>
            </a:r>
            <a:r>
              <a:rPr lang="en-US" sz="2000" dirty="0">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Инклюзивті</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оқыту</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мүгедек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пен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дамуында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сәл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бұзушылығы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мен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ауытқулары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бар</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балалардың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дені</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сау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балалармен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бірге</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олардың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әлеуметтендіру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және</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интеграция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процестерін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жеңілдету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мақсатындағы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бірлескен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оқыту</a:t>
            </a:r>
            <a:r>
              <a:rPr lang="en-US" sz="2000" dirty="0">
                <a:latin typeface="Times New Roman" panose="02020603050405020304" pitchFamily="18" charset="0"/>
                <a:cs typeface="Times New Roman" panose="02020603050405020304" pitchFamily="18" charset="0"/>
              </a:rPr>
              <a:t>.</a:t>
            </a:r>
          </a:p>
          <a:p>
            <a:pPr indent="-228600">
              <a:lnSpc>
                <a:spcPct val="90000"/>
              </a:lnSpc>
              <a:spcAft>
                <a:spcPts val="600"/>
              </a:spcAft>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Барлық</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балаларды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жалпы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білім</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үрдісіне</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толық</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енгізу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және</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әлеуметтік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бейімдеуге</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жынысына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шығу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тегіне</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дініне</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жағдайына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қарамай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балаларды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айыратын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кедергілерді</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жоюға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ата-аналарын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белсенділікке</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шақыруға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балалардың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білімділік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қажеттіліктеріне</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бейімделуіне</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жағдай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қалыптастыру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яғни</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жалпы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білім</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беру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сапасы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сақталған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тиімді</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оқытуға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бағытталған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мемлекеттік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саясат</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9638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a:extLst>
              <a:ext uri="{FF2B5EF4-FFF2-40B4-BE49-F238E27FC236}">
                <a16:creationId xmlns:a16="http://schemas.microsoft.com/office/drawing/2014/main" id="{C2B9E26C-AD3F-4B27-B9FD-890C45AA9267}"/>
              </a:ext>
            </a:extLst>
          </p:cNvPr>
          <p:cNvSpPr txBox="1"/>
          <p:nvPr/>
        </p:nvSpPr>
        <p:spPr>
          <a:xfrm>
            <a:off x="792699" y="1389612"/>
            <a:ext cx="10775982" cy="4930068"/>
          </a:xfrm>
          <a:prstGeom prst="rect">
            <a:avLst/>
          </a:prstGeom>
          <a:noFill/>
        </p:spPr>
        <p:txBody>
          <a:bodyPr wrap="square">
            <a:spAutoFit/>
          </a:bodyPr>
          <a:lstStyle/>
          <a:p>
            <a:pPr algn="just">
              <a:lnSpc>
                <a:spcPct val="107000"/>
              </a:lnSpc>
              <a:spcAft>
                <a:spcPts val="800"/>
              </a:spcAft>
            </a:pPr>
            <a:r>
              <a:rPr lang="kk-KZ" sz="2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негізгі принцептері: </a:t>
            </a:r>
            <a:r>
              <a:rPr lang="kk-KZ" sz="2000" dirty="0">
                <a:latin typeface="Times New Roman" panose="02020603050405020304" pitchFamily="18" charset="0"/>
                <a:ea typeface="Calibri" panose="020F0502020204030204" pitchFamily="34" charset="0"/>
                <a:cs typeface="Times New Roman" panose="02020603050405020304" pitchFamily="18" charset="0"/>
              </a:rPr>
              <a:t>Адам құндылығы оның мүмкіндігіне қарай қабілеттілігімен, жеткен жетістіктермен анықталады. </a:t>
            </a:r>
          </a:p>
          <a:p>
            <a:pPr algn="just">
              <a:lnSpc>
                <a:spcPct val="107000"/>
              </a:lnSpc>
              <a:spcAft>
                <a:spcPts val="800"/>
              </a:spcAft>
            </a:pPr>
            <a:r>
              <a:rPr lang="kk-KZ" sz="2000" dirty="0">
                <a:latin typeface="Times New Roman" panose="02020603050405020304" pitchFamily="18" charset="0"/>
                <a:ea typeface="Calibri" panose="020F0502020204030204" pitchFamily="34" charset="0"/>
                <a:cs typeface="Times New Roman" panose="02020603050405020304" pitchFamily="18" charset="0"/>
              </a:rPr>
              <a:t>Әрбір адам сезуге және ойлауға қабілетті. Әрбір адам қарым қатынасқа құқылы. Барлық адам бір-біріне қажет.</a:t>
            </a:r>
          </a:p>
          <a:p>
            <a:pPr algn="just">
              <a:lnSpc>
                <a:spcPct val="107000"/>
              </a:lnSpc>
              <a:spcAft>
                <a:spcPts val="800"/>
              </a:spcAft>
            </a:pPr>
            <a:r>
              <a:rPr lang="kk-KZ" sz="2000" dirty="0">
                <a:latin typeface="Times New Roman" panose="02020603050405020304" pitchFamily="18" charset="0"/>
                <a:ea typeface="Calibri" panose="020F0502020204030204" pitchFamily="34" charset="0"/>
                <a:cs typeface="Times New Roman" panose="02020603050405020304" pitchFamily="18" charset="0"/>
              </a:rPr>
              <a:t> Білім шынайы қарым-қатынас шеңберінде жүзеге асады. Барлық адамдар құрбы-құрдастарының қолдауы мен достығын қажет етеді. </a:t>
            </a:r>
          </a:p>
          <a:p>
            <a:pPr algn="just">
              <a:lnSpc>
                <a:spcPct val="107000"/>
              </a:lnSpc>
              <a:spcAft>
                <a:spcPts val="800"/>
              </a:spcAft>
            </a:pPr>
            <a:r>
              <a:rPr lang="kk-KZ" sz="2000" dirty="0">
                <a:latin typeface="Times New Roman" panose="02020603050405020304" pitchFamily="18" charset="0"/>
                <a:ea typeface="Calibri" panose="020F0502020204030204" pitchFamily="34" charset="0"/>
                <a:cs typeface="Times New Roman" panose="02020603050405020304" pitchFamily="18" charset="0"/>
              </a:rPr>
              <a:t>Әрбір оқушы үшін жетістікке жету-өзінің мүмкіндігіне қарай орындай алатын әрекетін жүзеге асыру. Жан-жақтылық адам өмірінің даму аясын кеңейтеді. </a:t>
            </a:r>
          </a:p>
          <a:p>
            <a:pPr algn="just">
              <a:lnSpc>
                <a:spcPct val="107000"/>
              </a:lnSpc>
              <a:spcAft>
                <a:spcPts val="800"/>
              </a:spcAft>
            </a:pPr>
            <a:r>
              <a:rPr lang="kk-KZ" sz="2000" dirty="0">
                <a:latin typeface="Times New Roman" panose="02020603050405020304" pitchFamily="18" charset="0"/>
                <a:ea typeface="Calibri" panose="020F0502020204030204" pitchFamily="34" charset="0"/>
                <a:cs typeface="Times New Roman" panose="02020603050405020304" pitchFamily="18" charset="0"/>
              </a:rPr>
              <a:t>Инклюзивті бағыт кемтар балаларды оқуда жетістікке жетуге ықпал етіп, жақсы өмір сүру мүмкіншілігін қалыптастырады. </a:t>
            </a:r>
          </a:p>
          <a:p>
            <a:pPr algn="just">
              <a:lnSpc>
                <a:spcPct val="107000"/>
              </a:lnSpc>
              <a:spcAft>
                <a:spcPts val="800"/>
              </a:spcAft>
            </a:pPr>
            <a:r>
              <a:rPr lang="kk-KZ" sz="2000" dirty="0">
                <a:latin typeface="Times New Roman" panose="02020603050405020304" pitchFamily="18" charset="0"/>
                <a:ea typeface="Calibri" panose="020F0502020204030204" pitchFamily="34" charset="0"/>
                <a:cs typeface="Times New Roman" panose="02020603050405020304" pitchFamily="18" charset="0"/>
              </a:rPr>
              <a:t>Еліміздің Ата заңында барлық бала жалпы орта біліммен қамтылуы тиістігі жазылса да, өкінішке орай мүмкүндігі шектеулі балаларды оқыту өзекті мәселе күйінен түспей тұр. Олардың қатары жыл сайын өсіп жатқандықтан, жарымжан балаларға білім беру жүйесін жетілдіру қажет. </a:t>
            </a:r>
            <a:endParaRPr lang="ru-KZ"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Скругленный прямоугольник 4">
            <a:extLst>
              <a:ext uri="{FF2B5EF4-FFF2-40B4-BE49-F238E27FC236}">
                <a16:creationId xmlns:a16="http://schemas.microsoft.com/office/drawing/2014/main" id="{33ECE094-F468-9C0A-DD7A-E48C9DE06841}"/>
              </a:ext>
            </a:extLst>
          </p:cNvPr>
          <p:cNvSpPr/>
          <p:nvPr/>
        </p:nvSpPr>
        <p:spPr>
          <a:xfrm>
            <a:off x="1260630" y="219319"/>
            <a:ext cx="9197114" cy="73947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Заголовок 1">
            <a:extLst>
              <a:ext uri="{FF2B5EF4-FFF2-40B4-BE49-F238E27FC236}">
                <a16:creationId xmlns:a16="http://schemas.microsoft.com/office/drawing/2014/main" id="{374B140C-867F-C9AF-434A-3C98BC034D73}"/>
              </a:ext>
            </a:extLst>
          </p:cNvPr>
          <p:cNvSpPr>
            <a:spLocks noGrp="1"/>
          </p:cNvSpPr>
          <p:nvPr>
            <p:ph type="title"/>
          </p:nvPr>
        </p:nvSpPr>
        <p:spPr>
          <a:xfrm>
            <a:off x="1139248" y="289242"/>
            <a:ext cx="9439878" cy="669547"/>
          </a:xfrm>
        </p:spPr>
        <p:txBody>
          <a:bodyPr>
            <a:normAutofit/>
          </a:bodyPr>
          <a:lstStyle/>
          <a:p>
            <a:pPr algn="ctr"/>
            <a:r>
              <a:rPr lang="ru-RU" sz="3600" b="1" dirty="0" err="1">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Инкюзивті</a:t>
            </a:r>
            <a:r>
              <a:rPr lang="ru-RU" sz="36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600" b="1" dirty="0" err="1">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білім</a:t>
            </a:r>
            <a:r>
              <a:rPr lang="ru-RU" sz="36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беру </a:t>
            </a:r>
            <a:r>
              <a:rPr lang="ru-RU" sz="3600" b="1" dirty="0" err="1">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принциптері</a:t>
            </a:r>
            <a:endParaRPr lang="ru-RU" sz="36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71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a:extLst>
              <a:ext uri="{FF2B5EF4-FFF2-40B4-BE49-F238E27FC236}">
                <a16:creationId xmlns:a16="http://schemas.microsoft.com/office/drawing/2014/main" id="{DEB362F9-D3F7-489D-BAED-6AB1D9870E5A}"/>
              </a:ext>
            </a:extLst>
          </p:cNvPr>
          <p:cNvSpPr txBox="1"/>
          <p:nvPr/>
        </p:nvSpPr>
        <p:spPr>
          <a:xfrm>
            <a:off x="730863" y="650851"/>
            <a:ext cx="10989083" cy="5082032"/>
          </a:xfrm>
          <a:prstGeom prst="rect">
            <a:avLst/>
          </a:prstGeom>
          <a:noFill/>
        </p:spPr>
        <p:txBody>
          <a:bodyPr wrap="square">
            <a:spAutoFit/>
          </a:bodyPr>
          <a:lstStyle/>
          <a:p>
            <a:pPr marR="381000" lvl="0" algn="ctr">
              <a:lnSpc>
                <a:spcPct val="107000"/>
              </a:lnSpc>
              <a:spcAft>
                <a:spcPts val="800"/>
              </a:spcAft>
              <a:buSzPts val="1000"/>
              <a:tabLst>
                <a:tab pos="457200" algn="l"/>
              </a:tabLst>
            </a:pPr>
            <a:r>
              <a:rPr lang="kk-KZ"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«Білім туралы» ҚР-ның Заңының 21-тармағының 3 тармақшасына сәйкес инклюзивті білім беру — оқытудың тиісті білім беретін оқу бағдарламаларына білім алушылардың өзге де санаттарымен тең қолжетімділікті, арнайы жағдайларды қамтамасыз ету арқылы дамытуға түзету-педагогикалық және әлеуметтік қолдауды көздейтін, мүмкіндігі шектеулі адамдарды бірлесіп оқыту және тәрбиелеу. </a:t>
            </a:r>
          </a:p>
          <a:p>
            <a:pPr marR="381000" lvl="0" algn="ctr">
              <a:lnSpc>
                <a:spcPct val="107000"/>
              </a:lnSpc>
              <a:spcAft>
                <a:spcPts val="800"/>
              </a:spcAft>
              <a:buSzPts val="1000"/>
              <a:tabLst>
                <a:tab pos="457200" algn="l"/>
              </a:tabLst>
            </a:pPr>
            <a:endParaRPr lang="kk-KZ" sz="23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381000" lvl="0" algn="ctr">
              <a:lnSpc>
                <a:spcPct val="107000"/>
              </a:lnSpc>
              <a:spcAft>
                <a:spcPts val="800"/>
              </a:spcAft>
              <a:buSzPts val="1000"/>
              <a:tabLst>
                <a:tab pos="457200" algn="l"/>
              </a:tabLst>
            </a:pPr>
            <a:r>
              <a:rPr lang="ru-RU" sz="2400" b="1" dirty="0" err="1">
                <a:effectLst/>
                <a:latin typeface="Times New Roman" panose="02020603050405020304" pitchFamily="18" charset="0"/>
                <a:ea typeface="Calibri" panose="020F0502020204030204" pitchFamily="34" charset="0"/>
              </a:rPr>
              <a:t>Инклюзивті</a:t>
            </a:r>
            <a:r>
              <a:rPr lang="ru-RU" sz="2400" b="1" dirty="0">
                <a:effectLst/>
                <a:latin typeface="Times New Roman" panose="02020603050405020304" pitchFamily="18" charset="0"/>
                <a:ea typeface="Calibri" panose="020F0502020204030204" pitchFamily="34" charset="0"/>
              </a:rPr>
              <a:t> </a:t>
            </a:r>
            <a:r>
              <a:rPr lang="ru-RU" sz="2400" b="1" dirty="0" err="1">
                <a:effectLst/>
                <a:latin typeface="Times New Roman" panose="02020603050405020304" pitchFamily="18" charset="0"/>
                <a:ea typeface="Calibri" panose="020F0502020204030204" pitchFamily="34" charset="0"/>
              </a:rPr>
              <a:t>білім</a:t>
            </a:r>
            <a:r>
              <a:rPr lang="ru-RU" sz="2400" b="1" dirty="0">
                <a:effectLst/>
                <a:latin typeface="Times New Roman" panose="02020603050405020304" pitchFamily="18" charset="0"/>
                <a:ea typeface="Calibri" panose="020F0502020204030204" pitchFamily="34" charset="0"/>
              </a:rPr>
              <a:t> </a:t>
            </a:r>
            <a:r>
              <a:rPr lang="ru-RU" sz="2400" b="1" dirty="0" err="1">
                <a:effectLst/>
                <a:latin typeface="Times New Roman" panose="02020603050405020304" pitchFamily="18" charset="0"/>
                <a:ea typeface="Calibri" panose="020F0502020204030204" pitchFamily="34" charset="0"/>
              </a:rPr>
              <a:t>берудін</a:t>
            </a:r>
            <a:r>
              <a:rPr lang="ru-RU" sz="2400" b="1" dirty="0">
                <a:effectLst/>
                <a:latin typeface="Times New Roman" panose="02020603050405020304" pitchFamily="18" charset="0"/>
                <a:ea typeface="Calibri" panose="020F0502020204030204" pitchFamily="34" charset="0"/>
              </a:rPr>
              <a:t> </a:t>
            </a:r>
            <a:r>
              <a:rPr lang="ru-RU" sz="2400" b="1" dirty="0" err="1">
                <a:effectLst/>
                <a:latin typeface="Times New Roman" panose="02020603050405020304" pitchFamily="18" charset="0"/>
                <a:ea typeface="Calibri" panose="020F0502020204030204" pitchFamily="34" charset="0"/>
              </a:rPr>
              <a:t>мазмұны</a:t>
            </a:r>
            <a:r>
              <a:rPr lang="ru-RU" sz="2400" b="1" dirty="0">
                <a:effectLst/>
                <a:latin typeface="Times New Roman" panose="02020603050405020304" pitchFamily="18" charset="0"/>
                <a:ea typeface="Calibri" panose="020F0502020204030204" pitchFamily="34" charset="0"/>
              </a:rPr>
              <a:t>: </a:t>
            </a:r>
          </a:p>
          <a:p>
            <a:pPr marR="381000" lvl="0" algn="ctr">
              <a:lnSpc>
                <a:spcPct val="107000"/>
              </a:lnSpc>
              <a:spcAft>
                <a:spcPts val="800"/>
              </a:spcAft>
              <a:buSzPts val="1000"/>
              <a:tabLst>
                <a:tab pos="457200" algn="l"/>
              </a:tabLst>
            </a:pPr>
            <a:r>
              <a:rPr lang="ru-RU" sz="1800" dirty="0" err="1">
                <a:effectLst/>
                <a:latin typeface="Times New Roman" panose="02020603050405020304" pitchFamily="18" charset="0"/>
                <a:ea typeface="Calibri" panose="020F0502020204030204" pitchFamily="34" charset="0"/>
              </a:rPr>
              <a:t>Инклюзивті</a:t>
            </a:r>
            <a:r>
              <a:rPr lang="ru-RU" sz="1800" dirty="0">
                <a:effectLst/>
                <a:latin typeface="Times New Roman" panose="02020603050405020304" pitchFamily="18" charset="0"/>
                <a:ea typeface="Calibri" panose="020F0502020204030204" pitchFamily="34" charset="0"/>
              </a:rPr>
              <a:t> </a:t>
            </a:r>
            <a:r>
              <a:rPr lang="ru-RU" sz="1800" dirty="0" err="1">
                <a:effectLst/>
                <a:latin typeface="Times New Roman" panose="02020603050405020304" pitchFamily="18" charset="0"/>
                <a:ea typeface="Calibri" panose="020F0502020204030204" pitchFamily="34" charset="0"/>
              </a:rPr>
              <a:t>білім</a:t>
            </a:r>
            <a:r>
              <a:rPr lang="ru-RU" sz="1800" dirty="0">
                <a:effectLst/>
                <a:latin typeface="Times New Roman" panose="02020603050405020304" pitchFamily="18" charset="0"/>
                <a:ea typeface="Calibri" panose="020F0502020204030204" pitchFamily="34" charset="0"/>
              </a:rPr>
              <a:t> </a:t>
            </a:r>
            <a:r>
              <a:rPr lang="ru-RU" sz="1800" dirty="0" err="1">
                <a:effectLst/>
                <a:latin typeface="Times New Roman" panose="02020603050405020304" pitchFamily="18" charset="0"/>
                <a:ea typeface="Calibri" panose="020F0502020204030204" pitchFamily="34" charset="0"/>
              </a:rPr>
              <a:t>беретін</a:t>
            </a:r>
            <a:r>
              <a:rPr lang="ru-RU" sz="1800" dirty="0">
                <a:effectLst/>
                <a:latin typeface="Times New Roman" panose="02020603050405020304" pitchFamily="18" charset="0"/>
                <a:ea typeface="Calibri" panose="020F0502020204030204" pitchFamily="34" charset="0"/>
              </a:rPr>
              <a:t> </a:t>
            </a:r>
            <a:r>
              <a:rPr lang="ru-RU" sz="1800" dirty="0" err="1">
                <a:effectLst/>
                <a:latin typeface="Times New Roman" panose="02020603050405020304" pitchFamily="18" charset="0"/>
                <a:ea typeface="Calibri" panose="020F0502020204030204" pitchFamily="34" charset="0"/>
              </a:rPr>
              <a:t>мектептерде</a:t>
            </a:r>
            <a:r>
              <a:rPr lang="ru-RU" sz="1800" dirty="0">
                <a:effectLst/>
                <a:latin typeface="Times New Roman" panose="02020603050405020304" pitchFamily="18" charset="0"/>
                <a:ea typeface="Calibri" panose="020F0502020204030204" pitchFamily="34" charset="0"/>
              </a:rPr>
              <a:t> </a:t>
            </a:r>
            <a:r>
              <a:rPr lang="ru-RU" sz="1800" dirty="0" err="1">
                <a:effectLst/>
                <a:latin typeface="Times New Roman" panose="02020603050405020304" pitchFamily="18" charset="0"/>
                <a:ea typeface="Calibri" panose="020F0502020204030204" pitchFamily="34" charset="0"/>
              </a:rPr>
              <a:t>білім</a:t>
            </a:r>
            <a:r>
              <a:rPr lang="ru-RU" sz="1800" dirty="0">
                <a:effectLst/>
                <a:latin typeface="Times New Roman" panose="02020603050405020304" pitchFamily="18" charset="0"/>
                <a:ea typeface="Calibri" panose="020F0502020204030204" pitchFamily="34" charset="0"/>
              </a:rPr>
              <a:t> </a:t>
            </a:r>
            <a:r>
              <a:rPr lang="ru-RU" sz="1800" dirty="0" err="1">
                <a:effectLst/>
                <a:latin typeface="Times New Roman" panose="02020603050405020304" pitchFamily="18" charset="0"/>
                <a:ea typeface="Calibri" panose="020F0502020204030204" pitchFamily="34" charset="0"/>
              </a:rPr>
              <a:t>мазмұны</a:t>
            </a:r>
            <a:r>
              <a:rPr lang="ru-RU" sz="1800" dirty="0">
                <a:effectLst/>
                <a:latin typeface="Times New Roman" panose="02020603050405020304" pitchFamily="18" charset="0"/>
                <a:ea typeface="Calibri" panose="020F0502020204030204" pitchFamily="34" charset="0"/>
              </a:rPr>
              <a:t> </a:t>
            </a:r>
            <a:r>
              <a:rPr lang="ru-RU" sz="2000" b="1" dirty="0">
                <a:effectLst/>
                <a:latin typeface="Times New Roman" panose="02020603050405020304" pitchFamily="18" charset="0"/>
                <a:ea typeface="Calibri" panose="020F0502020204030204" pitchFamily="34" charset="0"/>
              </a:rPr>
              <a:t>3 </a:t>
            </a:r>
            <a:r>
              <a:rPr lang="ru-RU" sz="2000" b="1" dirty="0" err="1">
                <a:effectLst/>
                <a:latin typeface="Times New Roman" panose="02020603050405020304" pitchFamily="18" charset="0"/>
                <a:ea typeface="Calibri" panose="020F0502020204030204" pitchFamily="34" charset="0"/>
              </a:rPr>
              <a:t>түрлі</a:t>
            </a:r>
            <a:r>
              <a:rPr lang="ru-RU" sz="2000" b="1" dirty="0">
                <a:effectLst/>
                <a:latin typeface="Times New Roman" panose="02020603050405020304" pitchFamily="18" charset="0"/>
                <a:ea typeface="Calibri" panose="020F0502020204030204" pitchFamily="34" charset="0"/>
              </a:rPr>
              <a:t> </a:t>
            </a:r>
            <a:r>
              <a:rPr lang="ru-RU" sz="2000" b="1" dirty="0" err="1">
                <a:effectLst/>
                <a:latin typeface="Times New Roman" panose="02020603050405020304" pitchFamily="18" charset="0"/>
                <a:ea typeface="Calibri" panose="020F0502020204030204" pitchFamily="34" charset="0"/>
              </a:rPr>
              <a:t>бағдарлама</a:t>
            </a:r>
            <a:r>
              <a:rPr lang="ru-RU" sz="2000" b="1" dirty="0">
                <a:effectLst/>
                <a:latin typeface="Times New Roman" panose="02020603050405020304" pitchFamily="18" charset="0"/>
                <a:ea typeface="Calibri" panose="020F0502020204030204" pitchFamily="34" charset="0"/>
              </a:rPr>
              <a:t> </a:t>
            </a:r>
            <a:r>
              <a:rPr lang="ru-RU" sz="2000" b="1" dirty="0" err="1">
                <a:effectLst/>
                <a:latin typeface="Times New Roman" panose="02020603050405020304" pitchFamily="18" charset="0"/>
                <a:ea typeface="Calibri" panose="020F0502020204030204" pitchFamily="34" charset="0"/>
              </a:rPr>
              <a:t>бойынша</a:t>
            </a:r>
            <a:r>
              <a:rPr lang="ru-RU" sz="2000" b="1" dirty="0">
                <a:effectLst/>
                <a:latin typeface="Times New Roman" panose="02020603050405020304" pitchFamily="18" charset="0"/>
                <a:ea typeface="Calibri" panose="020F0502020204030204" pitchFamily="34" charset="0"/>
              </a:rPr>
              <a:t> </a:t>
            </a:r>
            <a:r>
              <a:rPr lang="ru-RU" sz="1800" dirty="0" err="1">
                <a:effectLst/>
                <a:latin typeface="Times New Roman" panose="02020603050405020304" pitchFamily="18" charset="0"/>
                <a:ea typeface="Calibri" panose="020F0502020204030204" pitchFamily="34" charset="0"/>
              </a:rPr>
              <a:t>реттеген</a:t>
            </a:r>
            <a:r>
              <a:rPr lang="ru-RU" sz="1800" dirty="0">
                <a:effectLst/>
                <a:latin typeface="Times New Roman" panose="02020603050405020304" pitchFamily="18" charset="0"/>
                <a:ea typeface="Calibri" panose="020F0502020204030204" pitchFamily="34" charset="0"/>
              </a:rPr>
              <a:t> </a:t>
            </a:r>
            <a:r>
              <a:rPr lang="ru-RU" sz="1800" dirty="0" err="1">
                <a:effectLst/>
                <a:latin typeface="Times New Roman" panose="02020603050405020304" pitchFamily="18" charset="0"/>
                <a:ea typeface="Calibri" panose="020F0502020204030204" pitchFamily="34" charset="0"/>
              </a:rPr>
              <a:t>абзал</a:t>
            </a:r>
            <a:r>
              <a:rPr lang="ru-RU" sz="1800" dirty="0">
                <a:effectLst/>
                <a:latin typeface="Times New Roman" panose="02020603050405020304" pitchFamily="18" charset="0"/>
                <a:ea typeface="Calibri" panose="020F0502020204030204" pitchFamily="34" charset="0"/>
              </a:rPr>
              <a:t>:</a:t>
            </a:r>
          </a:p>
          <a:p>
            <a:pPr marR="381000" lvl="0" algn="ctr">
              <a:lnSpc>
                <a:spcPct val="107000"/>
              </a:lnSpc>
              <a:spcAft>
                <a:spcPts val="800"/>
              </a:spcAft>
              <a:buSzPts val="1000"/>
              <a:tabLst>
                <a:tab pos="457200" algn="l"/>
              </a:tabLst>
            </a:pPr>
            <a:r>
              <a:rPr lang="ru-RU" sz="1800" dirty="0">
                <a:effectLst/>
                <a:latin typeface="Times New Roman" panose="02020603050405020304" pitchFamily="18" charset="0"/>
                <a:ea typeface="Calibri" panose="020F0502020204030204" pitchFamily="34" charset="0"/>
              </a:rPr>
              <a:t> </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жалпы</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мектептерге</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арналған</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типтік</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оқу</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бағдарламалары</a:t>
            </a:r>
            <a:r>
              <a:rPr lang="ru-RU" sz="2000" dirty="0">
                <a:effectLst/>
                <a:latin typeface="Times New Roman" panose="02020603050405020304" pitchFamily="18" charset="0"/>
                <a:ea typeface="Calibri" panose="020F0502020204030204" pitchFamily="34" charset="0"/>
              </a:rPr>
              <a:t>;</a:t>
            </a:r>
          </a:p>
          <a:p>
            <a:pPr marR="381000" lvl="0" algn="ctr">
              <a:lnSpc>
                <a:spcPct val="107000"/>
              </a:lnSpc>
              <a:spcAft>
                <a:spcPts val="800"/>
              </a:spcAft>
              <a:buSzPts val="1000"/>
              <a:tabLst>
                <a:tab pos="457200" algn="l"/>
              </a:tabLst>
            </a:pPr>
            <a:r>
              <a:rPr lang="ru-RU" sz="2000" dirty="0">
                <a:effectLst/>
                <a:latin typeface="Times New Roman" panose="02020603050405020304" pitchFamily="18" charset="0"/>
                <a:ea typeface="Calibri" panose="020F0502020204030204" pitchFamily="34" charset="0"/>
              </a:rPr>
              <a:t> − </a:t>
            </a:r>
            <a:r>
              <a:rPr lang="ru-RU" sz="2000" dirty="0" err="1">
                <a:effectLst/>
                <a:latin typeface="Times New Roman" panose="02020603050405020304" pitchFamily="18" charset="0"/>
                <a:ea typeface="Calibri" panose="020F0502020204030204" pitchFamily="34" charset="0"/>
              </a:rPr>
              <a:t>мүмкіндігі</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шектеулі</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балалардың</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ақаулық</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типтеріне</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сәйкес</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арнаулы</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білім</a:t>
            </a:r>
            <a:r>
              <a:rPr lang="ru-RU" sz="2000" dirty="0">
                <a:effectLst/>
                <a:latin typeface="Times New Roman" panose="02020603050405020304" pitchFamily="18" charset="0"/>
                <a:ea typeface="Calibri" panose="020F0502020204030204" pitchFamily="34" charset="0"/>
              </a:rPr>
              <a:t> беру </a:t>
            </a:r>
            <a:r>
              <a:rPr lang="ru-RU" sz="2000" dirty="0" err="1">
                <a:effectLst/>
                <a:latin typeface="Times New Roman" panose="02020603050405020304" pitchFamily="18" charset="0"/>
                <a:ea typeface="Calibri" panose="020F0502020204030204" pitchFamily="34" charset="0"/>
              </a:rPr>
              <a:t>бағытындағы</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оқу</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бағдарламалары</a:t>
            </a:r>
            <a:r>
              <a:rPr lang="ru-RU" sz="2000" dirty="0">
                <a:effectLst/>
                <a:latin typeface="Times New Roman" panose="02020603050405020304" pitchFamily="18" charset="0"/>
                <a:ea typeface="Calibri" panose="020F0502020204030204" pitchFamily="34" charset="0"/>
              </a:rPr>
              <a:t>; </a:t>
            </a:r>
          </a:p>
          <a:p>
            <a:pPr marR="381000" lvl="0" algn="ctr">
              <a:lnSpc>
                <a:spcPct val="107000"/>
              </a:lnSpc>
              <a:spcAft>
                <a:spcPts val="800"/>
              </a:spcAft>
              <a:buSzPts val="1000"/>
              <a:tabLst>
                <a:tab pos="457200" algn="l"/>
              </a:tabLst>
            </a:pP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мүмкіндігі</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шектеулі</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балалардың</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психофизикалық</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ерекшіліктерін</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есепке</a:t>
            </a:r>
            <a:r>
              <a:rPr lang="ru-RU" sz="2000" dirty="0">
                <a:effectLst/>
                <a:latin typeface="Times New Roman" panose="02020603050405020304" pitchFamily="18" charset="0"/>
                <a:ea typeface="Calibri" panose="020F0502020204030204" pitchFamily="34" charset="0"/>
              </a:rPr>
              <a:t> ала </a:t>
            </a:r>
            <a:r>
              <a:rPr lang="ru-RU" sz="2000" dirty="0" err="1">
                <a:effectLst/>
                <a:latin typeface="Times New Roman" panose="02020603050405020304" pitchFamily="18" charset="0"/>
                <a:ea typeface="Calibri" panose="020F0502020204030204" pitchFamily="34" charset="0"/>
              </a:rPr>
              <a:t>отырып</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әзірлентін</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оқытудың</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жеке</a:t>
            </a:r>
            <a:r>
              <a:rPr lang="ru-RU" sz="2000" dirty="0">
                <a:effectLst/>
                <a:latin typeface="Times New Roman" panose="02020603050405020304" pitchFamily="18" charset="0"/>
                <a:ea typeface="Calibri" panose="020F0502020204030204" pitchFamily="34" charset="0"/>
              </a:rPr>
              <a:t> </a:t>
            </a:r>
            <a:r>
              <a:rPr lang="ru-RU" sz="2000" dirty="0" err="1">
                <a:effectLst/>
                <a:latin typeface="Times New Roman" panose="02020603050405020304" pitchFamily="18" charset="0"/>
                <a:ea typeface="Calibri" panose="020F0502020204030204" pitchFamily="34" charset="0"/>
              </a:rPr>
              <a:t>бағдарламасы</a:t>
            </a:r>
            <a:r>
              <a:rPr lang="ru-RU" sz="2000" dirty="0">
                <a:effectLst/>
                <a:latin typeface="Times New Roman" panose="02020603050405020304" pitchFamily="18" charset="0"/>
                <a:ea typeface="Calibri" panose="020F0502020204030204" pitchFamily="34" charset="0"/>
              </a:rPr>
              <a:t>. </a:t>
            </a:r>
            <a:endParaRPr lang="ru-KZ"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2226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786EB66-C867-4091-BE41-0977C3162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AC298A-B9B9-4BAB-BCF5-45A44E5BA7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BF8F48-5FE7-4A46-8BEB-AF2AE44CD2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17AB195-E690-4959-B435-3BC469C2CA4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9D9672DB-F953-4898-9C52-03A164FADE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Скругленный прямоугольник 4">
            <a:extLst>
              <a:ext uri="{FF2B5EF4-FFF2-40B4-BE49-F238E27FC236}">
                <a16:creationId xmlns:a16="http://schemas.microsoft.com/office/drawing/2014/main" id="{33ECE094-F468-9C0A-DD7A-E48C9DE06841}"/>
              </a:ext>
            </a:extLst>
          </p:cNvPr>
          <p:cNvSpPr/>
          <p:nvPr/>
        </p:nvSpPr>
        <p:spPr>
          <a:xfrm>
            <a:off x="1260630" y="219319"/>
            <a:ext cx="9197114" cy="73947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Заголовок 1">
            <a:extLst>
              <a:ext uri="{FF2B5EF4-FFF2-40B4-BE49-F238E27FC236}">
                <a16:creationId xmlns:a16="http://schemas.microsoft.com/office/drawing/2014/main" id="{374B140C-867F-C9AF-434A-3C98BC034D73}"/>
              </a:ext>
            </a:extLst>
          </p:cNvPr>
          <p:cNvSpPr>
            <a:spLocks noGrp="1"/>
          </p:cNvSpPr>
          <p:nvPr>
            <p:ph type="title"/>
          </p:nvPr>
        </p:nvSpPr>
        <p:spPr>
          <a:xfrm>
            <a:off x="1139248" y="289242"/>
            <a:ext cx="9439878" cy="669547"/>
          </a:xfrm>
        </p:spPr>
        <p:txBody>
          <a:bodyPr>
            <a:normAutofit/>
          </a:bodyPr>
          <a:lstStyle/>
          <a:p>
            <a:pPr algn="ctr"/>
            <a:r>
              <a:rPr lang="ru-RU" sz="3600" b="1" dirty="0" err="1">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Инклюзивті</a:t>
            </a:r>
            <a:r>
              <a:rPr lang="ru-RU" sz="36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600" b="1" dirty="0" err="1">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білім</a:t>
            </a:r>
            <a:r>
              <a:rPr lang="ru-RU" sz="36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беру </a:t>
            </a:r>
            <a:r>
              <a:rPr lang="ru-RU" sz="3600" b="1" dirty="0" err="1">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принциптері</a:t>
            </a:r>
            <a:endParaRPr lang="ru-RU" sz="36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4" name="Объект 2">
            <a:extLst>
              <a:ext uri="{FF2B5EF4-FFF2-40B4-BE49-F238E27FC236}">
                <a16:creationId xmlns:a16="http://schemas.microsoft.com/office/drawing/2014/main" id="{C44CAFAB-C0E3-46E6-9003-0903E68072F6}"/>
              </a:ext>
            </a:extLst>
          </p:cNvPr>
          <p:cNvSpPr>
            <a:spLocks noGrp="1"/>
          </p:cNvSpPr>
          <p:nvPr>
            <p:ph idx="1"/>
          </p:nvPr>
        </p:nvSpPr>
        <p:spPr>
          <a:xfrm>
            <a:off x="926642" y="1183642"/>
            <a:ext cx="10335665" cy="4691704"/>
          </a:xfrm>
        </p:spPr>
        <p:txBody>
          <a:bodyPr>
            <a:normAutofit fontScale="92500" lnSpcReduction="20000"/>
          </a:bodyPr>
          <a:lstStyle/>
          <a:p>
            <a:pPr marL="571500" indent="-342900" algn="just">
              <a:lnSpc>
                <a:spcPct val="100000"/>
              </a:lnSpc>
              <a:spcBef>
                <a:spcPts val="0"/>
              </a:spcBef>
              <a:buAutoNum type="arabicPeriod"/>
            </a:pP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Теңдік</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және</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қолжетімділік</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Барлық</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балалардың</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физикалық</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интеллектуалдық</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әлеуметтік</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немесе</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эмоционалдық</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қабілеттеріне</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қарамастан</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сапалы</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білім</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алуға</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құқығы</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бар.</a:t>
            </a:r>
          </a:p>
          <a:p>
            <a:pPr indent="0" algn="just">
              <a:lnSpc>
                <a:spcPct val="100000"/>
              </a:lnSpc>
              <a:spcBef>
                <a:spcPts val="0"/>
              </a:spcBef>
              <a:buNone/>
            </a:pPr>
            <a:endPar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00000"/>
              </a:lnSpc>
              <a:spcBef>
                <a:spcPts val="0"/>
              </a:spcBef>
              <a:buNone/>
            </a:pP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Оқытуды</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даралау</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Оқыту</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әр</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оқушының</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жеке</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қажеттіліктеріне</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сай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болуы</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керек.</a:t>
            </a:r>
          </a:p>
          <a:p>
            <a:pPr indent="0" algn="just">
              <a:lnSpc>
                <a:spcPct val="100000"/>
              </a:lnSpc>
              <a:spcBef>
                <a:spcPts val="0"/>
              </a:spcBef>
              <a:buNone/>
            </a:pPr>
            <a:endPar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00000"/>
              </a:lnSpc>
              <a:spcBef>
                <a:spcPts val="0"/>
              </a:spcBef>
              <a:buNone/>
            </a:pP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3.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Белсенді</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қатысу</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және</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әлеуметтік</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инклюзия: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Барлық</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оқушылар</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оқу</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үдерісіне</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қатыса</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алатын</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және</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мектеп</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қоғамдастығының</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бір</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бөлігі</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бола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алатындай</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жағдай</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жасау</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indent="0" algn="just">
              <a:lnSpc>
                <a:spcPct val="100000"/>
              </a:lnSpc>
              <a:spcBef>
                <a:spcPts val="0"/>
              </a:spcBef>
              <a:buNone/>
            </a:pPr>
            <a:endPar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00000"/>
              </a:lnSpc>
              <a:spcBef>
                <a:spcPts val="0"/>
              </a:spcBef>
              <a:buNone/>
            </a:pP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4.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Ынтымақтастық</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және</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серіктестік</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Мұғалімдер</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ата-аналар</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мамандар</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және</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қоғамдық</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ұйымдар</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арасындағы</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өзара</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әрекеттестіктің</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маңыздылығы</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indent="0" algn="just">
              <a:lnSpc>
                <a:spcPct val="100000"/>
              </a:lnSpc>
              <a:spcBef>
                <a:spcPts val="0"/>
              </a:spcBef>
              <a:buNone/>
            </a:pPr>
            <a:endPar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00000"/>
              </a:lnSpc>
              <a:spcBef>
                <a:spcPts val="0"/>
              </a:spcBef>
              <a:buNone/>
            </a:pP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5.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Айырмашылықтарды</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қабылдау</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және</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құрметтеу</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Әр</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оқушының</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өзіндік</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ерекшеліктерін</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тану</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және</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құрметтеу</a:t>
            </a:r>
            <a:r>
              <a:rPr lang="ru-RU"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indent="0" algn="just">
              <a:lnSpc>
                <a:spcPct val="100000"/>
              </a:lnSpc>
              <a:spcBef>
                <a:spcPts val="0"/>
              </a:spcBef>
              <a:buNone/>
            </a:pPr>
            <a:endPar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00000"/>
              </a:lnSpc>
              <a:spcBef>
                <a:spcPts val="0"/>
              </a:spcBef>
              <a:buNone/>
            </a:pPr>
            <a:endParaRPr lang="ru-RU"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00000"/>
              </a:lnSpc>
              <a:spcBef>
                <a:spcPts val="0"/>
              </a:spcBef>
              <a:buFont typeface="+mj-lt"/>
              <a:buAutoNum type="arabicPeriod"/>
            </a:pPr>
            <a:endParaRPr lang="ru-RU"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330316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4461</TotalTime>
  <Words>1266</Words>
  <Application>Microsoft Office PowerPoint</Application>
  <PresentationFormat>Широкоэкранный</PresentationFormat>
  <Paragraphs>89</Paragraphs>
  <Slides>14</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Aptos</vt:lpstr>
      <vt:lpstr>Arial</vt:lpstr>
      <vt:lpstr>Calibri</vt:lpstr>
      <vt:lpstr>Calibri Light</vt:lpstr>
      <vt:lpstr>Times New Roman</vt:lpstr>
      <vt:lpstr>Тема Office</vt:lpstr>
      <vt:lpstr>Презентация PowerPoint</vt:lpstr>
      <vt:lpstr>Презентация PowerPoint</vt:lpstr>
      <vt:lpstr>1. ВАКУУМДЫҚ ТЕХНИКАСЫНЫҢ ДАМУ ТАРИХЫ</vt:lpstr>
      <vt:lpstr>1. ИНКЛЮЗИВТІ БІЛІМ БЕРУДІҢ ЕЛІМІЗДЕГІ ДАМУ ТАРИХЫ</vt:lpstr>
      <vt:lpstr>Презентация PowerPoint</vt:lpstr>
      <vt:lpstr>Презентация PowerPoint</vt:lpstr>
      <vt:lpstr>Инкюзивті білім беру принциптері</vt:lpstr>
      <vt:lpstr>Презентация PowerPoint</vt:lpstr>
      <vt:lpstr>Инклюзивті білім беру принциптері</vt:lpstr>
      <vt:lpstr>Инклюзивті білім берудің болашағы</vt:lpstr>
      <vt:lpstr>Инклюзивті білім беруде оқушыларға ППҚ ұйымдастыру:</vt:lpstr>
      <vt:lpstr>Қолдау ұйымы</vt:lpstr>
      <vt:lpstr>ПАЙДАЛАНЫЛҒАН ӘДЕБИЕТТЕР ТІЗІМІ</vt:lpstr>
      <vt:lpstr>НАЗАРЛАРЫҢЫЗҒА РАҚМЕТ!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Аманжолова Айнур Кайралиевна</dc:creator>
  <cp:lastModifiedBy>Пользователь Windows</cp:lastModifiedBy>
  <cp:revision>111</cp:revision>
  <dcterms:created xsi:type="dcterms:W3CDTF">2021-11-16T03:16:23Z</dcterms:created>
  <dcterms:modified xsi:type="dcterms:W3CDTF">2024-10-30T05:26:23Z</dcterms:modified>
</cp:coreProperties>
</file>