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ED4-FD3F-43EE-80EE-088197BC44C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3F9D-CA72-4CE1-B826-72705B507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891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ED4-FD3F-43EE-80EE-088197BC44C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3F9D-CA72-4CE1-B826-72705B507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50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ED4-FD3F-43EE-80EE-088197BC44C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3F9D-CA72-4CE1-B826-72705B507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673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ED4-FD3F-43EE-80EE-088197BC44C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3F9D-CA72-4CE1-B826-72705B5073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8256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ED4-FD3F-43EE-80EE-088197BC44C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3F9D-CA72-4CE1-B826-72705B507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2697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ED4-FD3F-43EE-80EE-088197BC44C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3F9D-CA72-4CE1-B826-72705B507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597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ED4-FD3F-43EE-80EE-088197BC44C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3F9D-CA72-4CE1-B826-72705B507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135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ED4-FD3F-43EE-80EE-088197BC44C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3F9D-CA72-4CE1-B826-72705B507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619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ED4-FD3F-43EE-80EE-088197BC44C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3F9D-CA72-4CE1-B826-72705B507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92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ED4-FD3F-43EE-80EE-088197BC44C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3F9D-CA72-4CE1-B826-72705B507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34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ED4-FD3F-43EE-80EE-088197BC44C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3F9D-CA72-4CE1-B826-72705B507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627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ED4-FD3F-43EE-80EE-088197BC44C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3F9D-CA72-4CE1-B826-72705B507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94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ED4-FD3F-43EE-80EE-088197BC44C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3F9D-CA72-4CE1-B826-72705B507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84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ED4-FD3F-43EE-80EE-088197BC44C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3F9D-CA72-4CE1-B826-72705B507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96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ED4-FD3F-43EE-80EE-088197BC44C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3F9D-CA72-4CE1-B826-72705B507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80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ED4-FD3F-43EE-80EE-088197BC44C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3F9D-CA72-4CE1-B826-72705B507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963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ED4-FD3F-43EE-80EE-088197BC44C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3F9D-CA72-4CE1-B826-72705B507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2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62ED4-FD3F-43EE-80EE-088197BC44C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53F9D-CA72-4CE1-B826-72705B507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6089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05417" y="5877272"/>
            <a:ext cx="164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Астана 202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kk-KZ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79576" y="2852936"/>
            <a:ext cx="7632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Евразийский национальный университет имени Л.Н.Гумилёва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Транспортно-энергетический факультет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Кафедра «Организация перевозок, движения и эксплуатация транспорта»</a:t>
            </a:r>
          </a:p>
        </p:txBody>
      </p:sp>
      <p:pic>
        <p:nvPicPr>
          <p:cNvPr id="1026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xmlns="" id="{29C2262C-DDAE-8D1D-AD5C-05728B2BE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8807" y="207344"/>
            <a:ext cx="217438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1747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DE3D62DF-DA3A-4BC5-BB31-CC4C63AAB404}"/>
              </a:ext>
            </a:extLst>
          </p:cNvPr>
          <p:cNvSpPr txBox="1">
            <a:spLocks/>
          </p:cNvSpPr>
          <p:nvPr/>
        </p:nvSpPr>
        <p:spPr>
          <a:xfrm>
            <a:off x="545271" y="1561515"/>
            <a:ext cx="10188377" cy="49940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400" b="1" dirty="0"/>
              <a:t>К </a:t>
            </a:r>
            <a:r>
              <a:rPr lang="ru-RU" sz="2400" b="1" u="sng" dirty="0">
                <a:solidFill>
                  <a:schemeClr val="accent2"/>
                </a:solidFill>
              </a:rPr>
              <a:t>дополнительным слоям</a:t>
            </a:r>
            <a:r>
              <a:rPr lang="ru-RU" sz="2400" b="1" dirty="0"/>
              <a:t> и прослойкам относят также </a:t>
            </a:r>
            <a:r>
              <a:rPr lang="ru-RU" sz="2400" b="1" dirty="0" err="1"/>
              <a:t>гидро</a:t>
            </a:r>
            <a:r>
              <a:rPr lang="ru-RU" sz="2400" b="1" dirty="0"/>
              <a:t>- и </a:t>
            </a:r>
            <a:r>
              <a:rPr lang="ru-RU" sz="2400" b="1" dirty="0" err="1"/>
              <a:t>пароизолирующие</a:t>
            </a:r>
            <a:r>
              <a:rPr lang="ru-RU" sz="2400" b="1" dirty="0"/>
              <a:t>, </a:t>
            </a:r>
            <a:r>
              <a:rPr lang="ru-RU" sz="2400" b="1" dirty="0" err="1"/>
              <a:t>капилляро-прерывающие</a:t>
            </a:r>
            <a:r>
              <a:rPr lang="ru-RU" sz="2400" b="1" dirty="0"/>
              <a:t>, противозаиливающие слои.</a:t>
            </a:r>
          </a:p>
          <a:p>
            <a:r>
              <a:rPr lang="ru-RU" sz="2400" b="1" u="sng" dirty="0">
                <a:solidFill>
                  <a:schemeClr val="accent2"/>
                </a:solidFill>
              </a:rPr>
              <a:t>Дополнительные слои</a:t>
            </a:r>
            <a:r>
              <a:rPr lang="ru-RU" sz="2400" b="1" dirty="0"/>
              <a:t> устраивают из песка и других местных материалов в естественном состоянии или укрепленных органическими, минеральными или комплексными вяжущими, из местных грунтов, обработанных вяжущими, из укрепленных смесей с добавками пористых заполнителей и т.д., а также из различного рода специальных индустриально выпускаемых материалов (</a:t>
            </a:r>
            <a:r>
              <a:rPr lang="ru-RU" sz="2400" b="1" dirty="0" err="1"/>
              <a:t>геотекстиль</a:t>
            </a:r>
            <a:r>
              <a:rPr lang="ru-RU" sz="2400" b="1" dirty="0"/>
              <a:t>, пенопласт, полимерная пленка и т.п.).</a:t>
            </a:r>
          </a:p>
          <a:p>
            <a:endParaRPr lang="ru-RU" sz="2200" b="1" dirty="0"/>
          </a:p>
        </p:txBody>
      </p:sp>
      <p:pic>
        <p:nvPicPr>
          <p:cNvPr id="4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xmlns="" id="{9AD70673-376E-A0EB-6BBC-5D495659D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8223" y="672591"/>
            <a:ext cx="1156099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7680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A3930F2-1B95-4C16-B765-CFE1455AA5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784" y="1167617"/>
            <a:ext cx="9310803" cy="5431577"/>
          </a:xfrm>
          <a:prstGeom prst="rect">
            <a:avLst/>
          </a:prstGeom>
        </p:spPr>
      </p:pic>
      <p:pic>
        <p:nvPicPr>
          <p:cNvPr id="4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xmlns="" id="{11A7745F-E34F-F46F-7433-3D6B215FE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8223" y="672591"/>
            <a:ext cx="1156099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76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xmlns="" id="{78188CB4-9DF3-4264-BC6C-636EA6F794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56935540"/>
              </p:ext>
            </p:extLst>
          </p:nvPr>
        </p:nvGraphicFramePr>
        <p:xfrm>
          <a:off x="474933" y="1156815"/>
          <a:ext cx="10174310" cy="5565814"/>
        </p:xfrm>
        <a:graphic>
          <a:graphicData uri="http://schemas.openxmlformats.org/drawingml/2006/table">
            <a:tbl>
              <a:tblPr/>
              <a:tblGrid>
                <a:gridCol w="5087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71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41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Типы дорожных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    одежд    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     Основные виды покрытий      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303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Капитальные  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Цементобетонные монолитные        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3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Железобетонные, монолитные и      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сборные или из предварительно     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напряженного железобетона,        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армобетонные сборные и монолитные 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Асфальтобетонные                  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303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Облегченные  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Асфальтобетонные                  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4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Из щебня, гравия и песка,         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обработанных вяжущими             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837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Переходные   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Щебеночные и гравийные; из грунтов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и каменных материалов,            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обработанных вяжущими или         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армированных </a:t>
                      </a:r>
                      <a:r>
                        <a:rPr lang="ru-RU" sz="1600" b="1" dirty="0" err="1">
                          <a:effectLst/>
                        </a:rPr>
                        <a:t>геосинтетическими</a:t>
                      </a:r>
                      <a:r>
                        <a:rPr lang="ru-RU" sz="1600" b="1" dirty="0">
                          <a:effectLst/>
                        </a:rPr>
                        <a:t>    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материалами                       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891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Низшие       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Из грунтов, армированных          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 err="1">
                          <a:effectLst/>
                        </a:rPr>
                        <a:t>геосинтетическим</a:t>
                      </a:r>
                      <a:r>
                        <a:rPr lang="ru-RU" sz="1600" b="1" dirty="0">
                          <a:effectLst/>
                        </a:rPr>
                        <a:t> материалами      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или улучшенных добавками          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97AC1E9-BDFB-4336-ADCD-FEAC6B6598D3}"/>
              </a:ext>
            </a:extLst>
          </p:cNvPr>
          <p:cNvSpPr/>
          <p:nvPr/>
        </p:nvSpPr>
        <p:spPr>
          <a:xfrm>
            <a:off x="2105464" y="168710"/>
            <a:ext cx="79810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</a:rPr>
              <a:t>Классификация дорожных одежд и покрытий </a:t>
            </a:r>
          </a:p>
        </p:txBody>
      </p:sp>
      <p:pic>
        <p:nvPicPr>
          <p:cNvPr id="4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xmlns="" id="{24DF0E26-A21B-0BC1-D745-7F5B60FE7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8223" y="672591"/>
            <a:ext cx="1156099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6493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xmlns="" id="{8EE3B070-3C6C-4BA7-9649-E01ADE9236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85297738"/>
              </p:ext>
            </p:extLst>
          </p:nvPr>
        </p:nvGraphicFramePr>
        <p:xfrm>
          <a:off x="581891" y="1366709"/>
          <a:ext cx="10622431" cy="5474400"/>
        </p:xfrm>
        <a:graphic>
          <a:graphicData uri="http://schemas.openxmlformats.org/drawingml/2006/table">
            <a:tbl>
              <a:tblPr/>
              <a:tblGrid>
                <a:gridCol w="25937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14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172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48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Типы дорожных одежд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Основные виды покрытий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Категории дорог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066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Капитальные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Цементобетонные монолитные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</a:t>
                      </a:r>
                      <a:r>
                        <a:rPr lang="ru-RU" sz="1600" b="1">
                          <a:effectLst/>
                        </a:rPr>
                        <a:t>-IV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9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Железобетонные или армобетонные сборные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</a:t>
                      </a:r>
                      <a:r>
                        <a:rPr lang="ru-RU" sz="1600" b="1" dirty="0">
                          <a:effectLst/>
                        </a:rPr>
                        <a:t>-IV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Асфальтобетонные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</a:t>
                      </a:r>
                      <a:r>
                        <a:rPr lang="ru-RU" sz="1600" b="1">
                          <a:effectLst/>
                        </a:rPr>
                        <a:t>-IV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896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Облегченные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Асфальтобетонные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III, IV и на первой стадии </a:t>
                      </a:r>
                      <a:r>
                        <a:rPr lang="ru-RU" sz="1600" b="1" dirty="0" err="1">
                          <a:effectLst/>
                        </a:rPr>
                        <a:t>двухстадийного</a:t>
                      </a:r>
                      <a:r>
                        <a:rPr lang="ru-RU" sz="1600" b="1" dirty="0">
                          <a:effectLst/>
                        </a:rPr>
                        <a:t> строительства дорог II категории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9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Дегтебетонные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9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Из щебня, гравия и песка, обработанных вяжущими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IV и V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995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Переходные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Щебеночные и гравийные из грунтов и местных малопрочных каменных материалов, обработанных вяжущими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IV, V и на первой стадии двухстадийного строительства дорог III категории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746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Низшие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Из грунтов, укрепленных или улучшенных добавками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V и на первой стадии </a:t>
                      </a:r>
                      <a:r>
                        <a:rPr lang="ru-RU" sz="1600" b="1" dirty="0" err="1">
                          <a:effectLst/>
                        </a:rPr>
                        <a:t>двухстадийного</a:t>
                      </a:r>
                      <a:r>
                        <a:rPr lang="ru-RU" sz="1600" b="1" dirty="0">
                          <a:effectLst/>
                        </a:rPr>
                        <a:t> строительства дорог IV категории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5A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3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xmlns="" id="{74C7D6FB-AFB4-4C1C-39C2-0CEDE2A51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8223" y="672591"/>
            <a:ext cx="1156099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993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05F15A8-F857-4608-8828-AB3D63FFD9B7}"/>
              </a:ext>
            </a:extLst>
          </p:cNvPr>
          <p:cNvSpPr/>
          <p:nvPr/>
        </p:nvSpPr>
        <p:spPr>
          <a:xfrm>
            <a:off x="0" y="239150"/>
            <a:ext cx="5838092" cy="4304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237D571-679B-41C4-AFD8-F4CB6782BA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432"/>
            <a:ext cx="5976282" cy="382711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58A325E5-A575-42B2-A116-48E25C8C727E}"/>
              </a:ext>
            </a:extLst>
          </p:cNvPr>
          <p:cNvSpPr/>
          <p:nvPr/>
        </p:nvSpPr>
        <p:spPr>
          <a:xfrm>
            <a:off x="5838093" y="1371602"/>
            <a:ext cx="6161650" cy="5275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CF77A045-ACDB-4ACB-A81E-2305C2CA635C}"/>
              </a:ext>
            </a:extLst>
          </p:cNvPr>
          <p:cNvSpPr txBox="1">
            <a:spLocks/>
          </p:cNvSpPr>
          <p:nvPr/>
        </p:nvSpPr>
        <p:spPr>
          <a:xfrm>
            <a:off x="6030350" y="2125981"/>
            <a:ext cx="6161650" cy="37666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200" b="1" i="0" u="sng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Дорожные одежды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устраивают на всю ширину проезжей части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 с присыпными обочинами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 ил в случае дорог низких категорий на всю ширину земляного полотна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(серповидный профиль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Определение кода ресурсов, номера расценки, состава работ и нормы расходов осуществляют по РСН 8.03.127-2007 «Ресурсно-сметные нормы на строительные конструкции и работы» (сб. 27 «Автомобильные дороги»)</a:t>
            </a:r>
          </a:p>
        </p:txBody>
      </p:sp>
      <p:pic>
        <p:nvPicPr>
          <p:cNvPr id="2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xmlns="" id="{68E8414A-DC2E-C41C-5600-E8B9838C6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8223" y="672591"/>
            <a:ext cx="1156099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48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77D9436-752A-4FC6-9DC6-3A064E2EA2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2784" y="472640"/>
            <a:ext cx="7992549" cy="6194073"/>
          </a:xfrm>
          <a:prstGeom prst="rect">
            <a:avLst/>
          </a:prstGeom>
        </p:spPr>
      </p:pic>
      <p:pic>
        <p:nvPicPr>
          <p:cNvPr id="3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xmlns="" id="{20412557-0E8B-FA87-04E4-89EEBAEE4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8223" y="672591"/>
            <a:ext cx="1156099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895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9521BA-0F99-49E4-97FB-A78FEA3557A7}"/>
              </a:ext>
            </a:extLst>
          </p:cNvPr>
          <p:cNvSpPr txBox="1">
            <a:spLocks/>
          </p:cNvSpPr>
          <p:nvPr/>
        </p:nvSpPr>
        <p:spPr>
          <a:xfrm>
            <a:off x="1589649" y="304969"/>
            <a:ext cx="7680960" cy="12022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>
                <a:solidFill>
                  <a:schemeClr val="accent2"/>
                </a:solidFill>
              </a:rPr>
              <a:t>РАСЧЕТ ДОРОЖНЫХ ОДЕЖД НА ПРОЧНОСТЬ </a:t>
            </a:r>
            <a:br>
              <a:rPr lang="ru-RU" sz="3200" b="1" dirty="0">
                <a:solidFill>
                  <a:schemeClr val="accent2"/>
                </a:solidFill>
              </a:rPr>
            </a:b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0FC6C36-9C53-4E0E-96EF-791E75CDBC08}"/>
              </a:ext>
            </a:extLst>
          </p:cNvPr>
          <p:cNvSpPr/>
          <p:nvPr/>
        </p:nvSpPr>
        <p:spPr>
          <a:xfrm>
            <a:off x="476602" y="2090172"/>
            <a:ext cx="106790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ru-RU" sz="2800" b="1" dirty="0">
                <a:ea typeface="Times New Roman" panose="02020603050405020304" pitchFamily="18" charset="0"/>
              </a:rPr>
              <a:t>Под </a:t>
            </a:r>
            <a:r>
              <a:rPr lang="ru-RU" sz="28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прочностью дорожной одежды </a:t>
            </a:r>
            <a:r>
              <a:rPr lang="ru-RU" sz="2800" b="1" dirty="0">
                <a:ea typeface="Times New Roman" panose="02020603050405020304" pitchFamily="18" charset="0"/>
              </a:rPr>
              <a:t>понимают способность сопротивляться процессу развития остаточных деформаций и разрушений под воздействием касательных и нормальных напряжений, возникающих в конструктивных слоях и подстилающем грунте от расчетной нагрузки (кратковременной, многократной или длительно действующей однократной), приложенной к поверхности покрытия.</a:t>
            </a:r>
            <a:endParaRPr lang="ru-RU" sz="2800" b="1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xmlns="" id="{46697A95-012F-580A-9631-9E0553DC5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8223" y="672591"/>
            <a:ext cx="1156099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0154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5B21408-1E20-4C55-A8CC-D357CAE1D87F}"/>
              </a:ext>
            </a:extLst>
          </p:cNvPr>
          <p:cNvSpPr/>
          <p:nvPr/>
        </p:nvSpPr>
        <p:spPr>
          <a:xfrm>
            <a:off x="181181" y="1192949"/>
            <a:ext cx="113121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</a:rPr>
              <a:t>Дорожную одежду </a:t>
            </a:r>
            <a:r>
              <a:rPr lang="ru-RU" sz="2800" b="1" dirty="0"/>
              <a:t>следует проектировать с требуемым </a:t>
            </a:r>
            <a:r>
              <a:rPr lang="ru-RU" sz="2800" b="1" dirty="0">
                <a:solidFill>
                  <a:schemeClr val="accent2"/>
                </a:solidFill>
              </a:rPr>
              <a:t>уровнем надежности</a:t>
            </a:r>
            <a:r>
              <a:rPr lang="ru-RU" sz="2800" b="1" dirty="0"/>
              <a:t>, под которой понимают вероятность безотказной работы в течение межремонтного периода. </a:t>
            </a:r>
          </a:p>
          <a:p>
            <a:pPr indent="179705" algn="just">
              <a:spcAft>
                <a:spcPts val="0"/>
              </a:spcAft>
            </a:pPr>
            <a:r>
              <a:rPr lang="ru-RU" sz="2800" b="1" dirty="0"/>
              <a:t>Отказ конструкции по прочности физически может характеризоваться образованием продольной и поперечной неровности поверхности дорожной одежды, связанной с прочностью конструкции </a:t>
            </a:r>
            <a:r>
              <a:rPr lang="ru-RU" sz="2800" b="1" dirty="0">
                <a:solidFill>
                  <a:schemeClr val="accent2"/>
                </a:solidFill>
              </a:rPr>
              <a:t>(поперечные неровности, колея, усталостные трещины), </a:t>
            </a:r>
            <a:r>
              <a:rPr lang="ru-RU" sz="2800" b="1" dirty="0"/>
              <a:t>с последующим развитием других видов деформаций и разрушений </a:t>
            </a:r>
            <a:r>
              <a:rPr lang="ru-RU" sz="2800" b="1" dirty="0">
                <a:solidFill>
                  <a:schemeClr val="accent2"/>
                </a:solidFill>
              </a:rPr>
              <a:t>(частые трещины, сетка трещин, выбоины, просадки, проломы и т.д.). </a:t>
            </a:r>
          </a:p>
        </p:txBody>
      </p:sp>
      <p:pic>
        <p:nvPicPr>
          <p:cNvPr id="3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xmlns="" id="{C9F7B592-3453-6EB3-3C5F-47E9A07FE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8223" y="672591"/>
            <a:ext cx="1156099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191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85A96B8-D35F-112A-FEB7-86E9DE51D690}"/>
              </a:ext>
            </a:extLst>
          </p:cNvPr>
          <p:cNvSpPr/>
          <p:nvPr/>
        </p:nvSpPr>
        <p:spPr>
          <a:xfrm>
            <a:off x="2567608" y="3222269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Лекция №9.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дорожных одежд и их классификация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BED1C7-1B2B-243E-206A-F3F19C9DC882}"/>
              </a:ext>
            </a:extLst>
          </p:cNvPr>
          <p:cNvSpPr txBox="1"/>
          <p:nvPr/>
        </p:nvSpPr>
        <p:spPr>
          <a:xfrm>
            <a:off x="3248808" y="2852936"/>
            <a:ext cx="5694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Дисциплина: Эксплуатация автомобильных дорог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xmlns="" id="{B51B54B6-4948-A07C-99B6-53422C444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8807" y="207344"/>
            <a:ext cx="217438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4F0DE9D-8250-049F-DDD0-BB62D80B20EC}"/>
              </a:ext>
            </a:extLst>
          </p:cNvPr>
          <p:cNvSpPr/>
          <p:nvPr/>
        </p:nvSpPr>
        <p:spPr>
          <a:xfrm>
            <a:off x="5305417" y="5877272"/>
            <a:ext cx="164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Астана 202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kk-KZ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xmlns="" val="304984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82EDC8-0379-FBDA-C0F6-E8F34A02A568}"/>
              </a:ext>
            </a:extLst>
          </p:cNvPr>
          <p:cNvSpPr txBox="1"/>
          <p:nvPr/>
        </p:nvSpPr>
        <p:spPr>
          <a:xfrm>
            <a:off x="1259632" y="1340768"/>
            <a:ext cx="6350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одежда;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дорожных одежд и покрытий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дорожных одежд на прочность.</a:t>
            </a:r>
          </a:p>
        </p:txBody>
      </p:sp>
      <p:pic>
        <p:nvPicPr>
          <p:cNvPr id="2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xmlns="" id="{52559435-624A-BF89-932E-EED3F82CC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8223" y="672591"/>
            <a:ext cx="1156099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999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4">
            <a:extLst>
              <a:ext uri="{FF2B5EF4-FFF2-40B4-BE49-F238E27FC236}">
                <a16:creationId xmlns:a16="http://schemas.microsoft.com/office/drawing/2014/main" xmlns="" id="{96C2B7A5-5A97-4575-A3A5-BF501469C5EA}"/>
              </a:ext>
            </a:extLst>
          </p:cNvPr>
          <p:cNvSpPr txBox="1">
            <a:spLocks/>
          </p:cNvSpPr>
          <p:nvPr/>
        </p:nvSpPr>
        <p:spPr>
          <a:xfrm>
            <a:off x="812732" y="1589936"/>
            <a:ext cx="10566536" cy="44041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800" b="1" dirty="0"/>
              <a:t>Конструкции поперечных профилей дорожных одежд. Способы устройства корыта; поправки.</a:t>
            </a:r>
          </a:p>
          <a:p>
            <a:r>
              <a:rPr lang="ru-RU" sz="2800" b="1" dirty="0"/>
              <a:t>Подготовка поверхности земляного полотна (дна корыта) к строительству дорожной одежды.</a:t>
            </a:r>
          </a:p>
          <a:p>
            <a:r>
              <a:rPr lang="ru-RU" sz="2800" b="1" dirty="0"/>
              <a:t>Назначение дополнительных слоев оснований и материалы, применяемые для их строительства. Технология строительства допол­нительных слоев оснований из различных материалов.</a:t>
            </a:r>
          </a:p>
          <a:p>
            <a:r>
              <a:rPr lang="ru-RU" sz="2800" b="1" dirty="0"/>
              <a:t>Контроль качества работ.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108D25E-1202-4F54-8D0C-8BB9CF946EAD}"/>
              </a:ext>
            </a:extLst>
          </p:cNvPr>
          <p:cNvSpPr/>
          <p:nvPr/>
        </p:nvSpPr>
        <p:spPr>
          <a:xfrm>
            <a:off x="3433957" y="402252"/>
            <a:ext cx="54518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одежда</a:t>
            </a:r>
          </a:p>
        </p:txBody>
      </p:sp>
      <p:pic>
        <p:nvPicPr>
          <p:cNvPr id="4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xmlns="" id="{DF0014A2-C077-6509-1FCF-18570FB99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8223" y="672591"/>
            <a:ext cx="1156099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118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B1CF35-6961-4E9E-91B3-502005410195}"/>
              </a:ext>
            </a:extLst>
          </p:cNvPr>
          <p:cNvSpPr txBox="1">
            <a:spLocks/>
          </p:cNvSpPr>
          <p:nvPr/>
        </p:nvSpPr>
        <p:spPr>
          <a:xfrm>
            <a:off x="504739" y="470241"/>
            <a:ext cx="10214843" cy="21744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200" b="1" u="sng" dirty="0">
                <a:solidFill>
                  <a:schemeClr val="accent2"/>
                </a:solidFill>
              </a:rPr>
              <a:t>Дорожная одежда </a:t>
            </a:r>
            <a:r>
              <a:rPr lang="ru-RU" sz="2200" b="1" dirty="0"/>
              <a:t>– это многослойная конструкция, предназначенная для распределения давления на грунт от действия транспортной нагрузки, обеспечивающая повышение сроков службы и транспортно-эксплуатационных показателей автомобильной дороги.</a:t>
            </a:r>
          </a:p>
          <a:p>
            <a:endParaRPr lang="ru-RU" sz="2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F0E0924-58F7-45C2-9ADF-A6A32C2E6A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763" y="2888889"/>
            <a:ext cx="9144793" cy="3359187"/>
          </a:xfrm>
          <a:prstGeom prst="rect">
            <a:avLst/>
          </a:prstGeom>
        </p:spPr>
      </p:pic>
      <p:pic>
        <p:nvPicPr>
          <p:cNvPr id="2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xmlns="" id="{354D9F4E-F705-EBFD-B0B5-7B4937682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8223" y="672591"/>
            <a:ext cx="1156099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190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0C8AE7C2-9191-412E-A556-1EF7C9E1EDC5}"/>
              </a:ext>
            </a:extLst>
          </p:cNvPr>
          <p:cNvSpPr txBox="1">
            <a:spLocks/>
          </p:cNvSpPr>
          <p:nvPr/>
        </p:nvSpPr>
        <p:spPr>
          <a:xfrm>
            <a:off x="420330" y="543919"/>
            <a:ext cx="10369589" cy="31683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200" b="1" u="sng">
                <a:solidFill>
                  <a:schemeClr val="accent2"/>
                </a:solidFill>
              </a:rPr>
              <a:t>Покрытие </a:t>
            </a:r>
            <a:r>
              <a:rPr lang="ru-RU" sz="2200" b="1"/>
              <a:t>- верхняя часть дорожной одежды, воспринимающая усилия от колес транспортных средств и подвергающаяся непосредственному воздействию атмосферных факторов.</a:t>
            </a:r>
          </a:p>
          <a:p>
            <a:r>
              <a:rPr lang="ru-RU" sz="2200" b="1"/>
              <a:t>По поверхности покрытия могут быть устроены слои </a:t>
            </a:r>
            <a:r>
              <a:rPr lang="ru-RU" sz="2200" b="1">
                <a:solidFill>
                  <a:srgbClr val="FF0000"/>
                </a:solidFill>
              </a:rPr>
              <a:t>поверхностных обработок </a:t>
            </a:r>
            <a:r>
              <a:rPr lang="ru-RU" sz="2200" b="1"/>
              <a:t>различного назначения (слои для повышения шероховатости, защитные слои и т.п.).</a:t>
            </a:r>
          </a:p>
          <a:p>
            <a:pPr marL="0" indent="0">
              <a:buFont typeface="Wingdings 3" charset="2"/>
              <a:buNone/>
            </a:pPr>
            <a:endParaRPr lang="ru-RU" sz="2200" b="1"/>
          </a:p>
          <a:p>
            <a:endParaRPr lang="ru-RU" sz="22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2C09FF1-CB26-4AEF-9FA7-11995D33C5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021" y="3712271"/>
            <a:ext cx="3627434" cy="23593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7E09048-C584-4A30-97B7-C0ED946A0B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1035" y="3712271"/>
            <a:ext cx="3926164" cy="2164268"/>
          </a:xfrm>
          <a:prstGeom prst="rect">
            <a:avLst/>
          </a:prstGeom>
        </p:spPr>
      </p:pic>
      <p:pic>
        <p:nvPicPr>
          <p:cNvPr id="5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xmlns="" id="{2DAA5110-7146-57CC-09BF-D6678B060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8223" y="672591"/>
            <a:ext cx="1156099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726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B3ABEF36-0B19-46BC-9141-A354874DE738}"/>
              </a:ext>
            </a:extLst>
          </p:cNvPr>
          <p:cNvSpPr txBox="1">
            <a:spLocks/>
          </p:cNvSpPr>
          <p:nvPr/>
        </p:nvSpPr>
        <p:spPr>
          <a:xfrm>
            <a:off x="833305" y="487648"/>
            <a:ext cx="9407976" cy="44782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800" b="1" u="sng" dirty="0">
                <a:solidFill>
                  <a:schemeClr val="accent2"/>
                </a:solidFill>
              </a:rPr>
              <a:t>Основание </a:t>
            </a:r>
            <a:r>
              <a:rPr lang="ru-RU" sz="2800" b="1" dirty="0">
                <a:solidFill>
                  <a:schemeClr val="accent2"/>
                </a:solidFill>
              </a:rPr>
              <a:t>-</a:t>
            </a:r>
            <a:r>
              <a:rPr lang="ru-RU" sz="2800" b="1" dirty="0"/>
              <a:t> часть конструкции дорожной одежды, расположенная под покрытием и обеспечивающая совместно с покрытием перераспределение напряжений в конструкции и снижение их величины в грунте рабочего слоя земляного полотна (подстилающем грунте), а также морозоустойчивость и осушение конструкции.</a:t>
            </a:r>
          </a:p>
          <a:p>
            <a:r>
              <a:rPr lang="ru-RU" sz="2800" b="1" dirty="0"/>
              <a:t>Следует различать несущую часть основания (несущее основание) и дополнительные слои основания. Несущая часть основания должна обеспечивать прочность дорожной одежды и быть морозоустойчивой.</a:t>
            </a:r>
          </a:p>
          <a:p>
            <a:endParaRPr lang="ru-RU" sz="2200" b="1" dirty="0"/>
          </a:p>
        </p:txBody>
      </p:sp>
      <p:pic>
        <p:nvPicPr>
          <p:cNvPr id="3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xmlns="" id="{4C52C501-6E78-70B0-6A12-24700AA2F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8223" y="672591"/>
            <a:ext cx="1156099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91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62D131-3B18-4AD8-B869-A57953454D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176" y="554243"/>
            <a:ext cx="8644877" cy="5974598"/>
          </a:xfrm>
          <a:prstGeom prst="rect">
            <a:avLst/>
          </a:prstGeom>
        </p:spPr>
      </p:pic>
      <p:pic>
        <p:nvPicPr>
          <p:cNvPr id="3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xmlns="" id="{FD8620BD-57E7-DA12-E522-660AB2A7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8223" y="672591"/>
            <a:ext cx="1156099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336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33A54464-D19B-44F9-B0B9-FB18A7054C75}"/>
              </a:ext>
            </a:extLst>
          </p:cNvPr>
          <p:cNvSpPr txBox="1">
            <a:spLocks/>
          </p:cNvSpPr>
          <p:nvPr/>
        </p:nvSpPr>
        <p:spPr>
          <a:xfrm>
            <a:off x="474931" y="309491"/>
            <a:ext cx="10188377" cy="53080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800" b="1" u="sng" dirty="0">
                <a:solidFill>
                  <a:schemeClr val="accent2"/>
                </a:solidFill>
              </a:rPr>
              <a:t>Дополнительные слои основания </a:t>
            </a:r>
            <a:r>
              <a:rPr lang="ru-RU" sz="2800" b="1" dirty="0"/>
              <a:t>- слои между несущим основанием и подстилающим грунтом. Предусматривают при наличии неблагоприятных </a:t>
            </a:r>
            <a:r>
              <a:rPr lang="ru-RU" sz="2800" b="1" dirty="0" err="1"/>
              <a:t>погодно</a:t>
            </a:r>
            <a:r>
              <a:rPr lang="ru-RU" sz="2800" b="1" dirty="0"/>
              <a:t>-климатических и грунтово-гидрологических условий. </a:t>
            </a:r>
          </a:p>
          <a:p>
            <a:r>
              <a:rPr lang="ru-RU" sz="2800" b="1" dirty="0"/>
              <a:t>Эти слои совместно с покрытием и основанием обеспечивают морозоустойчивость и дренирование конструкции и создают условия для снижения толщины вышележащих слоев из дорогостоящих материалов.</a:t>
            </a:r>
          </a:p>
          <a:p>
            <a:r>
              <a:rPr lang="ru-RU" sz="2800" b="1" dirty="0"/>
              <a:t> В соответствии с основной функцией, которую выполняет дополнительный слой, его называют морозозащитным, теплоизолирующим, дренирующим.</a:t>
            </a:r>
          </a:p>
        </p:txBody>
      </p:sp>
      <p:pic>
        <p:nvPicPr>
          <p:cNvPr id="3" name="Picture 2" descr="ENU.KZ | Евразийский национальный университет имени Л.Н. Гумилева">
            <a:extLst>
              <a:ext uri="{FF2B5EF4-FFF2-40B4-BE49-F238E27FC236}">
                <a16:creationId xmlns:a16="http://schemas.microsoft.com/office/drawing/2014/main" xmlns="" id="{0237A392-5720-EE10-5568-DC78EB418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8223" y="672591"/>
            <a:ext cx="1156099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934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</TotalTime>
  <Words>683</Words>
  <Application>Microsoft Office PowerPoint</Application>
  <PresentationFormat>Произвольный</PresentationFormat>
  <Paragraphs>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уплотнения грунта в обеспечении устойчивости земляного полотна и прочности дорожных одежд</dc:title>
  <dc:creator>Ибраимбеков Темірлан Балғабайұлы</dc:creator>
  <cp:lastModifiedBy>Бек</cp:lastModifiedBy>
  <cp:revision>15</cp:revision>
  <dcterms:created xsi:type="dcterms:W3CDTF">2021-03-29T13:57:23Z</dcterms:created>
  <dcterms:modified xsi:type="dcterms:W3CDTF">2022-11-06T10:01:46Z</dcterms:modified>
</cp:coreProperties>
</file>