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6"/>
  </p:normalViewPr>
  <p:slideViewPr>
    <p:cSldViewPr>
      <p:cViewPr varScale="1">
        <p:scale>
          <a:sx n="105" d="100"/>
          <a:sy n="105" d="100"/>
        </p:scale>
        <p:origin x="6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014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89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7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7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025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9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79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52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21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599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3772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00862" y="457200"/>
            <a:ext cx="6400235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29350" y="621793"/>
            <a:ext cx="6149085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462" y="881210"/>
            <a:ext cx="5563443" cy="1517035"/>
          </a:xfrm>
        </p:spPr>
        <p:txBody>
          <a:bodyPr>
            <a:normAutofit/>
          </a:bodyPr>
          <a:lstStyle/>
          <a:p>
            <a:r>
              <a:rPr 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3462" y="2626840"/>
            <a:ext cx="5433827" cy="31317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5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Фразеологический оборот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1500" b="1">
                <a:solidFill>
                  <a:schemeClr val="tx1">
                    <a:lumMod val="75000"/>
                    <a:lumOff val="25000"/>
                  </a:schemeClr>
                </a:solidFill>
              </a:rPr>
              <a:t>(фразеологизм) 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- семантически неделимое словосочетание, которому свойственно постоянство особого целостного значения, компонентного состава, грамматических категорий и определенной оценочности.</a:t>
            </a:r>
          </a:p>
          <a:p>
            <a:pPr>
              <a:lnSpc>
                <a:spcPct val="90000"/>
              </a:lnSpc>
            </a:pP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Иными словами, </a:t>
            </a:r>
            <a:r>
              <a:rPr lang="ru-RU" sz="15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фразеологизм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– устойчивое сочетание слов, обладающее целостным значением.</a:t>
            </a:r>
          </a:p>
          <a:p>
            <a:pPr>
              <a:lnSpc>
                <a:spcPct val="90000"/>
              </a:lnSpc>
            </a:pP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Фразеологизмы являются объектом изучения особого раздела языкознания - </a:t>
            </a:r>
            <a:r>
              <a:rPr lang="ru-RU" sz="15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фразеологии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 (гр. phrasēos - выражение + logos - учение).</a:t>
            </a:r>
          </a:p>
        </p:txBody>
      </p:sp>
    </p:spTree>
    <p:extLst>
      <p:ext uri="{BB962C8B-B14F-4D97-AF65-F5344CB8AC3E}">
        <p14:creationId xmlns:p14="http://schemas.microsoft.com/office/powerpoint/2010/main" val="352024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734" y="226665"/>
            <a:ext cx="8791956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634" y="870132"/>
            <a:ext cx="7344156" cy="1527078"/>
          </a:xfrm>
        </p:spPr>
        <p:txBody>
          <a:bodyPr>
            <a:normAutofit/>
          </a:bodyPr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634" y="2557849"/>
            <a:ext cx="7344156" cy="3407862"/>
          </a:xfrm>
        </p:spPr>
        <p:txBody>
          <a:bodyPr>
            <a:normAutofit/>
          </a:bodyPr>
          <a:lstStyle/>
          <a:p>
            <a:pPr marL="11430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700" u="sng"/>
              <a:t>Заимствованные фразеологизмы</a:t>
            </a:r>
            <a:r>
              <a:rPr lang="ru-RU" sz="1700"/>
              <a:t>: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1700"/>
          </a:p>
          <a:p>
            <a:pPr marL="628650" indent="-5143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700"/>
              <a:t>Заимствованные из старославянского языка. Например: </a:t>
            </a:r>
            <a:r>
              <a:rPr lang="ru-RU" sz="1700" b="1" i="1"/>
              <a:t>избиение младенцев; камень преткновения; вавилонское столпотворение; манна небесная; исчадие ада; притча во языцех; внести свою лепту.</a:t>
            </a:r>
          </a:p>
          <a:p>
            <a:pPr marL="628650" indent="-5143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ru-RU" sz="1700" b="1" i="1"/>
          </a:p>
          <a:p>
            <a:pPr marL="628650" indent="-5143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700" b="1"/>
              <a:t>Фразеологические кальки</a:t>
            </a:r>
            <a:r>
              <a:rPr lang="ru-RU" sz="1700"/>
              <a:t>, т.е. выражения, являющиеся переводом иноязычных фразеологизмов. Например: </a:t>
            </a:r>
            <a:r>
              <a:rPr lang="ru-RU" sz="1700" b="1" i="1"/>
              <a:t>с высоты птичьего полета</a:t>
            </a:r>
            <a:r>
              <a:rPr lang="ru-RU" sz="1700"/>
              <a:t> (франц.); </a:t>
            </a:r>
            <a:r>
              <a:rPr lang="ru-RU" sz="1700" b="1" i="1"/>
              <a:t>лед сломан</a:t>
            </a:r>
            <a:r>
              <a:rPr lang="ru-RU" sz="1700"/>
              <a:t> (франц.);  </a:t>
            </a:r>
            <a:r>
              <a:rPr lang="ru-RU" sz="1700" b="1" i="1"/>
              <a:t>так вот где собака зарыта</a:t>
            </a:r>
            <a:r>
              <a:rPr lang="ru-RU" sz="1700"/>
              <a:t> (нем.); </a:t>
            </a:r>
            <a:r>
              <a:rPr lang="ru-RU" sz="1700" b="1" i="1"/>
              <a:t>синий чулок</a:t>
            </a:r>
            <a:r>
              <a:rPr lang="ru-RU" sz="1700"/>
              <a:t> (англ.); </a:t>
            </a:r>
            <a:r>
              <a:rPr lang="ru-RU" sz="1700" b="1" i="1"/>
              <a:t>время - деньги</a:t>
            </a:r>
            <a:r>
              <a:rPr lang="ru-RU" sz="1700" b="1"/>
              <a:t> </a:t>
            </a:r>
            <a:r>
              <a:rPr lang="ru-RU" sz="1700"/>
              <a:t>(англ.).</a:t>
            </a:r>
          </a:p>
        </p:txBody>
      </p:sp>
    </p:spTree>
    <p:extLst>
      <p:ext uri="{BB962C8B-B14F-4D97-AF65-F5344CB8AC3E}">
        <p14:creationId xmlns:p14="http://schemas.microsoft.com/office/powerpoint/2010/main" val="39093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229200"/>
          </a:xfrm>
        </p:spPr>
        <p:txBody>
          <a:bodyPr>
            <a:noAutofit/>
          </a:bodyPr>
          <a:lstStyle/>
          <a:p>
            <a:pPr marL="11430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600" u="sng" dirty="0">
                <a:solidFill>
                  <a:schemeClr val="tx1"/>
                </a:solidFill>
              </a:rPr>
              <a:t>Заимствованные фразеологизмы</a:t>
            </a:r>
            <a:r>
              <a:rPr lang="ru-RU" sz="2600" dirty="0">
                <a:solidFill>
                  <a:schemeClr val="tx1"/>
                </a:solidFill>
              </a:rPr>
              <a:t>:</a:t>
            </a:r>
          </a:p>
          <a:p>
            <a:pPr marL="11430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600" dirty="0">
              <a:solidFill>
                <a:schemeClr val="tx1"/>
              </a:solidFill>
            </a:endParaRPr>
          </a:p>
          <a:p>
            <a:pPr marL="628650" indent="-514350">
              <a:lnSpc>
                <a:spcPct val="8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800" dirty="0">
                <a:solidFill>
                  <a:schemeClr val="tx1"/>
                </a:solidFill>
              </a:rPr>
              <a:t>Афоризмы из античной литературы, цитаты из литературы разных народов, изречения выдающихся людей. Например: </a:t>
            </a:r>
            <a:r>
              <a:rPr lang="ru-RU" sz="2800" b="1" i="1" dirty="0">
                <a:solidFill>
                  <a:schemeClr val="tx1"/>
                </a:solidFill>
              </a:rPr>
              <a:t>авгиевы конюшни; золотая середина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  <a:r>
              <a:rPr lang="ru-RU" sz="2800" dirty="0">
                <a:solidFill>
                  <a:schemeClr val="tx1"/>
                </a:solidFill>
              </a:rPr>
              <a:t>(Гораций); </a:t>
            </a:r>
            <a:r>
              <a:rPr lang="ru-RU" sz="2800" b="1" i="1" dirty="0">
                <a:solidFill>
                  <a:schemeClr val="tx1"/>
                </a:solidFill>
              </a:rPr>
              <a:t>О святая простота!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  <a:r>
              <a:rPr lang="ru-RU" sz="2800" dirty="0">
                <a:solidFill>
                  <a:schemeClr val="tx1"/>
                </a:solidFill>
              </a:rPr>
              <a:t>(Ян Гус); </a:t>
            </a:r>
            <a:r>
              <a:rPr lang="ru-RU" sz="2800" b="1" i="1" dirty="0">
                <a:solidFill>
                  <a:schemeClr val="tx1"/>
                </a:solidFill>
              </a:rPr>
              <a:t>А все-таки она вертится!</a:t>
            </a:r>
            <a:r>
              <a:rPr lang="ru-RU" sz="2800" dirty="0">
                <a:solidFill>
                  <a:schemeClr val="tx1"/>
                </a:solidFill>
              </a:rPr>
              <a:t> (Галилей); </a:t>
            </a:r>
            <a:r>
              <a:rPr lang="ru-RU" sz="2800" b="1" i="1" dirty="0">
                <a:solidFill>
                  <a:schemeClr val="tx1"/>
                </a:solidFill>
              </a:rPr>
              <a:t>Быть или не быть?</a:t>
            </a:r>
            <a:r>
              <a:rPr lang="ru-RU" sz="2800" dirty="0">
                <a:solidFill>
                  <a:schemeClr val="tx1"/>
                </a:solidFill>
              </a:rPr>
              <a:t> (Шекспир).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51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Фразеологизмы, как и слова, могут быть и </a:t>
            </a:r>
            <a:r>
              <a:rPr lang="ru-RU" sz="2600" b="1" dirty="0">
                <a:solidFill>
                  <a:schemeClr val="tx1"/>
                </a:solidFill>
              </a:rPr>
              <a:t>однозначными</a:t>
            </a:r>
            <a:r>
              <a:rPr lang="ru-RU" sz="2600" dirty="0">
                <a:solidFill>
                  <a:schemeClr val="tx1"/>
                </a:solidFill>
              </a:rPr>
              <a:t> (их большинство) и </a:t>
            </a:r>
            <a:r>
              <a:rPr lang="ru-RU" sz="2600" b="1" dirty="0">
                <a:solidFill>
                  <a:schemeClr val="tx1"/>
                </a:solidFill>
              </a:rPr>
              <a:t>многозначными</a:t>
            </a:r>
            <a:r>
              <a:rPr lang="ru-RU" sz="260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Например, однозначными являются обороты </a:t>
            </a:r>
            <a:r>
              <a:rPr lang="ru-RU" sz="2600" b="1" i="1" dirty="0">
                <a:solidFill>
                  <a:schemeClr val="tx1"/>
                </a:solidFill>
              </a:rPr>
              <a:t>ахиллесова пята, брать на буксир, вавилонское столпотворение</a:t>
            </a:r>
            <a:r>
              <a:rPr lang="ru-RU" sz="2600" i="1" dirty="0">
                <a:solidFill>
                  <a:schemeClr val="tx1"/>
                </a:solidFill>
              </a:rPr>
              <a:t>.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endParaRPr lang="ru-RU" sz="2600" i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Фразеологизм </a:t>
            </a:r>
            <a:r>
              <a:rPr lang="ru-RU" sz="2600" b="1" i="1" dirty="0">
                <a:solidFill>
                  <a:schemeClr val="tx1"/>
                </a:solidFill>
              </a:rPr>
              <a:t>сойти с ума </a:t>
            </a:r>
            <a:r>
              <a:rPr lang="ru-RU" sz="2600" i="1" dirty="0">
                <a:solidFill>
                  <a:schemeClr val="tx1"/>
                </a:solidFill>
              </a:rPr>
              <a:t>имеет значения</a:t>
            </a:r>
            <a:r>
              <a:rPr lang="ru-RU" sz="2600" dirty="0">
                <a:solidFill>
                  <a:schemeClr val="tx1"/>
                </a:solidFill>
              </a:rPr>
              <a:t>: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</a:rPr>
              <a:t>1) лишиться разума, рассудка;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</a:rPr>
              <a:t>2) сильно беспокоиться, тревожиться; 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</a:rPr>
              <a:t>3) чрезмерно интересоваться чем-то или кем-то; 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</a:rPr>
              <a:t>4) делать глупости, поступать необдуманно; </a:t>
            </a:r>
          </a:p>
          <a:p>
            <a:pPr marL="11430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</a:rPr>
              <a:t>5) в роли междометия. Восклицание, выражающее удивление, восхищение. </a:t>
            </a:r>
          </a:p>
        </p:txBody>
      </p:sp>
    </p:spTree>
    <p:extLst>
      <p:ext uri="{BB962C8B-B14F-4D97-AF65-F5344CB8AC3E}">
        <p14:creationId xmlns:p14="http://schemas.microsoft.com/office/powerpoint/2010/main" val="297406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ru-RU" sz="2900" b="1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Фразеологизмы могут быть связаны отношениями </a:t>
            </a:r>
            <a:r>
              <a:rPr 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синонимии</a:t>
            </a:r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 и </a:t>
            </a:r>
            <a:r>
              <a:rPr 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антонимии</a:t>
            </a:r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Например, синонимами являются фразеологизмы </a:t>
            </a:r>
            <a:r>
              <a:rPr lang="ru-RU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сорвать маску - раскрыть карты - поймать с поличным - припереть к стенке.</a:t>
            </a:r>
          </a:p>
          <a:p>
            <a:r>
              <a:rPr lang="ru-RU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Катиться по наклонной плоскости - идти в гору </a:t>
            </a:r>
            <a:r>
              <a:rPr lang="ru-RU" i="1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фразеологизмы-антонимы. </a:t>
            </a:r>
          </a:p>
          <a:p>
            <a:endParaRPr lang="ru-RU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13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ru-RU" sz="2900" b="1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r>
              <a:rPr lang="ru-RU" sz="1700">
                <a:solidFill>
                  <a:schemeClr val="tx1">
                    <a:lumMod val="75000"/>
                    <a:lumOff val="25000"/>
                  </a:schemeClr>
                </a:solidFill>
              </a:rPr>
              <a:t>По степени лексической неделимости и грамматического слияния составляющих частей выделяют (классификация В. В. Виноградова):</a:t>
            </a:r>
          </a:p>
          <a:p>
            <a:pPr marL="628650" indent="-514350">
              <a:buFont typeface="+mj-lt"/>
              <a:buAutoNum type="arabicParenR"/>
            </a:pPr>
            <a:r>
              <a:rPr lang="ru-RU" sz="17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фразеологические сращения, </a:t>
            </a:r>
          </a:p>
          <a:p>
            <a:pPr marL="628650" indent="-514350">
              <a:buFont typeface="+mj-lt"/>
              <a:buAutoNum type="arabicParenR"/>
            </a:pPr>
            <a:endParaRPr lang="ru-RU" sz="17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28650" indent="-514350">
              <a:buFont typeface="+mj-lt"/>
              <a:buAutoNum type="arabicParenR"/>
            </a:pPr>
            <a:r>
              <a:rPr lang="ru-RU" sz="17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фразеологические единства, </a:t>
            </a:r>
          </a:p>
          <a:p>
            <a:pPr marL="628650" indent="-514350">
              <a:buFont typeface="+mj-lt"/>
              <a:buAutoNum type="arabicParenR"/>
            </a:pPr>
            <a:endParaRPr lang="ru-RU" sz="17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28650" indent="-514350">
              <a:buFont typeface="+mj-lt"/>
              <a:buAutoNum type="arabicParenR"/>
            </a:pPr>
            <a:r>
              <a:rPr lang="ru-RU" sz="1700" b="1">
                <a:solidFill>
                  <a:schemeClr val="tx1">
                    <a:lumMod val="75000"/>
                    <a:lumOff val="25000"/>
                  </a:schemeClr>
                </a:solidFill>
              </a:rPr>
              <a:t>фразеологические сочетания</a:t>
            </a:r>
            <a:r>
              <a:rPr lang="ru-RU" sz="170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sz="17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65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Фразеологические сращения</a:t>
            </a:r>
            <a:r>
              <a:rPr lang="ru-RU" sz="2800" dirty="0">
                <a:solidFill>
                  <a:schemeClr val="tx1"/>
                </a:solidFill>
              </a:rPr>
              <a:t> - лексически неделимые словосочетания, значение которых не определяется значением входящих в них отдельных слов.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Например,  </a:t>
            </a:r>
            <a:r>
              <a:rPr lang="ru-RU" sz="2800" b="1" i="1" dirty="0">
                <a:solidFill>
                  <a:schemeClr val="tx1"/>
                </a:solidFill>
              </a:rPr>
              <a:t>бить баклуши, с бухты-барахты, спустя рукава, попасть впросак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r>
              <a:rPr lang="ru-RU" sz="2800" dirty="0">
                <a:solidFill>
                  <a:schemeClr val="tx1"/>
                </a:solidFill>
              </a:rPr>
              <a:t>Фразеологические сращения по-другому называются  </a:t>
            </a:r>
            <a:r>
              <a:rPr lang="ru-RU" sz="2800" b="1" dirty="0">
                <a:solidFill>
                  <a:schemeClr val="tx1"/>
                </a:solidFill>
              </a:rPr>
              <a:t>идиомами</a:t>
            </a:r>
            <a:r>
              <a:rPr lang="ru-RU" sz="2800" dirty="0">
                <a:solidFill>
                  <a:schemeClr val="tx1"/>
                </a:solidFill>
              </a:rPr>
              <a:t> (гр. </a:t>
            </a:r>
            <a:r>
              <a:rPr lang="ru-RU" sz="2800" dirty="0" err="1">
                <a:solidFill>
                  <a:schemeClr val="tx1"/>
                </a:solidFill>
              </a:rPr>
              <a:t>idiōma</a:t>
            </a:r>
            <a:r>
              <a:rPr lang="ru-RU" sz="2800" dirty="0">
                <a:solidFill>
                  <a:schemeClr val="tx1"/>
                </a:solidFill>
              </a:rPr>
              <a:t> - свойственное только данному языку неразложимое словосочетание, от греч. </a:t>
            </a:r>
            <a:r>
              <a:rPr lang="ru-RU" sz="2800" dirty="0" err="1">
                <a:solidFill>
                  <a:schemeClr val="tx1"/>
                </a:solidFill>
              </a:rPr>
              <a:t>idios</a:t>
            </a:r>
            <a:r>
              <a:rPr lang="ru-RU" sz="2800" dirty="0">
                <a:solidFill>
                  <a:schemeClr val="tx1"/>
                </a:solidFill>
              </a:rPr>
              <a:t> - своеобразный). 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45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52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33"/>
            <a:ext cx="506524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3979" y="643464"/>
            <a:ext cx="3107873" cy="5566305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8023" y="806860"/>
            <a:ext cx="2859786" cy="5239512"/>
          </a:xfrm>
          <a:prstGeom prst="rect">
            <a:avLst/>
          </a:prstGeom>
          <a:solidFill>
            <a:schemeClr val="bg1"/>
          </a:solidFill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87210" y="1185059"/>
            <a:ext cx="2618874" cy="4487882"/>
          </a:xfrm>
        </p:spPr>
        <p:txBody>
          <a:bodyPr>
            <a:normAutofit/>
          </a:bodyPr>
          <a:lstStyle/>
          <a:p>
            <a:pPr algn="ctr"/>
            <a:r>
              <a:rPr lang="ru-RU" sz="2700" b="1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968" y="936416"/>
            <a:ext cx="3606472" cy="4985169"/>
          </a:xfrm>
        </p:spPr>
        <p:txBody>
          <a:bodyPr anchor="ctr">
            <a:normAutofit/>
          </a:bodyPr>
          <a:lstStyle/>
          <a:p>
            <a:r>
              <a:rPr lang="ru-RU" b="1"/>
              <a:t>Фразеологические единства -</a:t>
            </a:r>
            <a:r>
              <a:rPr lang="ru-RU"/>
              <a:t>  лексически неделимые обороты, общее значение которых в какой-то мере мотивировано переносным значением слов, составляющих данный оборот.</a:t>
            </a:r>
          </a:p>
          <a:p>
            <a:pPr marL="114300" indent="0">
              <a:buNone/>
            </a:pPr>
            <a:endParaRPr lang="ru-RU"/>
          </a:p>
          <a:p>
            <a:r>
              <a:rPr lang="ru-RU"/>
              <a:t> Например,  </a:t>
            </a:r>
            <a:r>
              <a:rPr lang="ru-RU" b="1" i="1"/>
              <a:t>пускать пыль в глаза, плыть по течению, держать камень за пазухой, кровь с молоком. </a:t>
            </a:r>
            <a:r>
              <a:rPr lang="ru-RU" b="1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1473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Фразеологические сочетания -</a:t>
            </a:r>
            <a:r>
              <a:rPr lang="ru-RU" sz="2800" dirty="0">
                <a:solidFill>
                  <a:schemeClr val="tx1"/>
                </a:solidFill>
              </a:rPr>
              <a:t>  устойчивые обороты, общее значение которых полностью зависит от значения составляющих слов.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Слова, входящие в состав фразеологических сочетаний,  являются </a:t>
            </a:r>
            <a:r>
              <a:rPr lang="ru-RU" sz="2800" b="1" i="1" dirty="0">
                <a:solidFill>
                  <a:schemeClr val="tx1"/>
                </a:solidFill>
              </a:rPr>
              <a:t>несвободными</a:t>
            </a:r>
            <a:r>
              <a:rPr lang="ru-RU" sz="2800" dirty="0">
                <a:solidFill>
                  <a:schemeClr val="tx1"/>
                </a:solidFill>
              </a:rPr>
              <a:t>, т. е. проявляют свое значение лишь в соединении с определенным кругом слов.</a:t>
            </a:r>
          </a:p>
          <a:p>
            <a:r>
              <a:rPr lang="ru-RU" sz="2800" dirty="0">
                <a:solidFill>
                  <a:schemeClr val="tx1"/>
                </a:solidFill>
              </a:rPr>
              <a:t> Например, слово </a:t>
            </a:r>
            <a:r>
              <a:rPr lang="ru-RU" sz="2800" b="1" i="1" dirty="0">
                <a:solidFill>
                  <a:schemeClr val="tx1"/>
                </a:solidFill>
              </a:rPr>
              <a:t>слёзно</a:t>
            </a:r>
            <a:r>
              <a:rPr lang="ru-RU" sz="2800" dirty="0">
                <a:solidFill>
                  <a:schemeClr val="tx1"/>
                </a:solidFill>
              </a:rPr>
              <a:t> сочетается только со словами </a:t>
            </a:r>
            <a:r>
              <a:rPr lang="ru-RU" sz="2800" b="1" i="1" dirty="0">
                <a:solidFill>
                  <a:schemeClr val="tx1"/>
                </a:solidFill>
              </a:rPr>
              <a:t>просить, умолять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68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ru-RU" sz="2900" b="1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Основу русской фразеологии составляют исконные обороты, т.е. общеславянские (праславянские), восточнославянские (древнерусские) и собственно русские.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ru-RU" sz="15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Например,  </a:t>
            </a:r>
            <a:r>
              <a:rPr lang="ru-RU" sz="1500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как у Христа (Бога) за пазухой; ни рыба ни мясо; клевать носом; повесить нос; один как перст </a:t>
            </a:r>
            <a:r>
              <a:rPr lang="ru-RU" sz="1500" i="1">
                <a:solidFill>
                  <a:schemeClr val="tx1">
                    <a:lumMod val="75000"/>
                    <a:lumOff val="25000"/>
                  </a:schemeClr>
                </a:solidFill>
              </a:rPr>
              <a:t>(общеславянские)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;  </a:t>
            </a:r>
            <a:r>
              <a:rPr lang="ru-RU" sz="1500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без царя в голове; ни кола ни двора; при царе Горохе; собачий холод; точить лясы</a:t>
            </a:r>
            <a:r>
              <a:rPr lang="ru-RU" sz="1500" b="1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1500" i="1">
                <a:solidFill>
                  <a:schemeClr val="tx1">
                    <a:lumMod val="75000"/>
                    <a:lumOff val="25000"/>
                  </a:schemeClr>
                </a:solidFill>
              </a:rPr>
              <a:t>(восточнославянские); </a:t>
            </a:r>
            <a:r>
              <a:rPr lang="ru-RU" sz="150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1500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губа не дура; держать язык за зубами; жить припеваючи; за милую душу; зубы заговаривать; и бровью не ведет; и дешево и сердито </a:t>
            </a:r>
            <a:r>
              <a:rPr lang="ru-RU" sz="1500" i="1">
                <a:solidFill>
                  <a:schemeClr val="tx1">
                    <a:lumMod val="75000"/>
                    <a:lumOff val="25000"/>
                  </a:schemeClr>
                </a:solidFill>
              </a:rPr>
              <a:t>(собственно русские).</a:t>
            </a:r>
            <a:endParaRPr lang="ru-RU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836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Фразеология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229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Собственно русская фразеология пополнялась за счет профессионализмов: </a:t>
            </a:r>
            <a:r>
              <a:rPr lang="ru-RU" sz="2600" b="1" i="1" dirty="0">
                <a:solidFill>
                  <a:schemeClr val="tx1"/>
                </a:solidFill>
              </a:rPr>
              <a:t>дать задний ход; играть первую скрипку; пускать пары; тянуть канитель; топорная работа; холостой выстрел</a:t>
            </a:r>
            <a:r>
              <a:rPr lang="ru-RU" sz="2600" b="1" dirty="0">
                <a:solidFill>
                  <a:schemeClr val="tx1"/>
                </a:solidFill>
              </a:rPr>
              <a:t>.</a:t>
            </a:r>
          </a:p>
          <a:p>
            <a:pPr marL="11430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6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Немало фразеологизмов пришло из художественной литературы.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6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</a:rPr>
              <a:t> Например, </a:t>
            </a:r>
            <a:r>
              <a:rPr lang="ru-RU" sz="2600" b="1" i="1" dirty="0">
                <a:solidFill>
                  <a:schemeClr val="tx1"/>
                </a:solidFill>
              </a:rPr>
              <a:t>свежо предание, а верится с трудом; и дым отечества нам сладок и приятен</a:t>
            </a:r>
            <a:r>
              <a:rPr lang="ru-RU" sz="2600" b="1" dirty="0">
                <a:solidFill>
                  <a:schemeClr val="tx1"/>
                </a:solidFill>
              </a:rPr>
              <a:t>  </a:t>
            </a:r>
            <a:r>
              <a:rPr lang="ru-RU" sz="2600" dirty="0">
                <a:solidFill>
                  <a:schemeClr val="tx1"/>
                </a:solidFill>
              </a:rPr>
              <a:t>(из комедии А.С. Грибоедова)</a:t>
            </a:r>
            <a:r>
              <a:rPr lang="ru-RU" sz="2600" b="1" dirty="0">
                <a:solidFill>
                  <a:schemeClr val="tx1"/>
                </a:solidFill>
              </a:rPr>
              <a:t>;  </a:t>
            </a:r>
            <a:r>
              <a:rPr lang="ru-RU" sz="2600" b="1" i="1" dirty="0">
                <a:solidFill>
                  <a:schemeClr val="tx1"/>
                </a:solidFill>
              </a:rPr>
              <a:t>дела давно минувших дней; лукавый царедворец; не мудрствуя лукаво; не по дням, а по часам; окно в Европу; охота к перемене мест </a:t>
            </a:r>
            <a:r>
              <a:rPr lang="ru-RU" sz="2600" dirty="0">
                <a:solidFill>
                  <a:schemeClr val="tx1"/>
                </a:solidFill>
              </a:rPr>
              <a:t>(из произведений А.С. Пушкина).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5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{4519DB88-8706-FE4C-A83E-001E9F76BF58}tf10001067</Template>
  <TotalTime>327</TotalTime>
  <Words>708</Words>
  <Application>Microsoft Macintosh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Савон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  <vt:lpstr>Фразеология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Фразеология</dc:title>
  <dc:creator>Юлия Челомбитько</dc:creator>
  <cp:lastModifiedBy>Хамза Мадина Адебиетовна</cp:lastModifiedBy>
  <cp:revision>9</cp:revision>
  <dcterms:created xsi:type="dcterms:W3CDTF">2016-10-02T14:08:17Z</dcterms:created>
  <dcterms:modified xsi:type="dcterms:W3CDTF">2022-11-10T15:31:22Z</dcterms:modified>
</cp:coreProperties>
</file>