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33"/>
  </p:notesMasterIdLst>
  <p:handoutMasterIdLst>
    <p:handoutMasterId r:id="rId34"/>
  </p:handoutMasterIdLst>
  <p:sldIdLst>
    <p:sldId id="256" r:id="rId5"/>
    <p:sldId id="326" r:id="rId6"/>
    <p:sldId id="306" r:id="rId7"/>
    <p:sldId id="307" r:id="rId8"/>
    <p:sldId id="292" r:id="rId9"/>
    <p:sldId id="318" r:id="rId10"/>
    <p:sldId id="319" r:id="rId11"/>
    <p:sldId id="293" r:id="rId12"/>
    <p:sldId id="294" r:id="rId13"/>
    <p:sldId id="303" r:id="rId14"/>
    <p:sldId id="313" r:id="rId15"/>
    <p:sldId id="314" r:id="rId16"/>
    <p:sldId id="315" r:id="rId17"/>
    <p:sldId id="304" r:id="rId18"/>
    <p:sldId id="308" r:id="rId19"/>
    <p:sldId id="305" r:id="rId20"/>
    <p:sldId id="309" r:id="rId21"/>
    <p:sldId id="310" r:id="rId22"/>
    <p:sldId id="311" r:id="rId23"/>
    <p:sldId id="312" r:id="rId24"/>
    <p:sldId id="316" r:id="rId25"/>
    <p:sldId id="320" r:id="rId26"/>
    <p:sldId id="321" r:id="rId27"/>
    <p:sldId id="322" r:id="rId28"/>
    <p:sldId id="323" r:id="rId29"/>
    <p:sldId id="317" r:id="rId30"/>
    <p:sldId id="324" r:id="rId31"/>
    <p:sldId id="325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-29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030149"/>
            <a:ext cx="5764193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4000" b="1" dirty="0" smtClean="0"/>
              <a:t>Алгоритмизация </a:t>
            </a:r>
            <a:br>
              <a:rPr lang="ru-RU" sz="4000" b="1" dirty="0" smtClean="0"/>
            </a:br>
            <a:r>
              <a:rPr lang="ru-RU" sz="4000" b="1" dirty="0" smtClean="0"/>
              <a:t>и программирование</a:t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cap="none" dirty="0" smtClean="0"/>
              <a:t>и.о. доцент кафедры «Информационные системы»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Аягоз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Асанбековна</a:t>
            </a:r>
            <a:r>
              <a:rPr lang="ru-RU" sz="1800" b="1" i="1" cap="none" dirty="0" smtClean="0"/>
              <a:t/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458" y="4627401"/>
            <a:ext cx="5734051" cy="955565"/>
          </a:xfrm>
        </p:spPr>
        <p:txBody>
          <a:bodyPr/>
          <a:lstStyle/>
          <a:p>
            <a:pPr algn="r"/>
            <a:r>
              <a:rPr lang="ru-RU" b="1" i="1" dirty="0"/>
              <a:t>Лекция </a:t>
            </a:r>
            <a:r>
              <a:rPr lang="ru-RU" b="1" i="1" dirty="0" smtClean="0"/>
              <a:t>№</a:t>
            </a:r>
            <a:r>
              <a:rPr lang="en-US" b="1" i="1" dirty="0" smtClean="0"/>
              <a:t>1</a:t>
            </a:r>
            <a:r>
              <a:rPr lang="kk-KZ" b="1" i="1" dirty="0" smtClean="0"/>
              <a:t>1</a:t>
            </a:r>
            <a:r>
              <a:rPr lang="ru-RU" b="1" i="1" dirty="0" smtClean="0"/>
              <a:t> </a:t>
            </a:r>
            <a:r>
              <a:rPr lang="ru-RU" b="1" i="1" dirty="0" smtClean="0"/>
              <a:t>Модули в </a:t>
            </a:r>
            <a:r>
              <a:rPr lang="en-US" b="1" i="1" dirty="0" smtClean="0"/>
              <a:t>Python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8826969" cy="325417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Создание собственных модулей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578" y="1282314"/>
            <a:ext cx="8261873" cy="3603812"/>
          </a:xfrm>
        </p:spPr>
        <p:txBody>
          <a:bodyPr>
            <a:noAutofit/>
          </a:bodyPr>
          <a:lstStyle/>
          <a:p>
            <a:r>
              <a:rPr lang="kk-KZ" sz="1000" dirty="0" smtClean="0"/>
              <a:t>1. для начало модуль нужно создать и дать ему название </a:t>
            </a:r>
            <a:r>
              <a:rPr lang="ru-RU" sz="1000" dirty="0" smtClean="0"/>
              <a:t>(желательно в той же папке где и находится основной ваш файл).</a:t>
            </a:r>
          </a:p>
          <a:p>
            <a:pPr marL="0" indent="0">
              <a:buNone/>
            </a:pPr>
            <a:r>
              <a:rPr lang="ru-RU" sz="1000" dirty="0" smtClean="0"/>
              <a:t>Например создаем файл </a:t>
            </a:r>
            <a:r>
              <a:rPr lang="en-US" sz="1000" dirty="0" smtClean="0"/>
              <a:t>module.py</a:t>
            </a:r>
            <a:r>
              <a:rPr lang="kk-KZ" sz="1000" dirty="0" smtClean="0"/>
              <a:t> </a:t>
            </a:r>
            <a:r>
              <a:rPr lang="ru-RU" sz="1000" dirty="0" smtClean="0"/>
              <a:t>(название модулей: не использовать в названиях модулей: цифры, зарезервированные слова. Лучше называть модули словами которые описывают сам процесс работы)</a:t>
            </a:r>
          </a:p>
          <a:p>
            <a:r>
              <a:rPr lang="ru-RU" sz="1000" dirty="0" smtClean="0"/>
              <a:t>2. Импортируем в основной программе модуль</a:t>
            </a:r>
          </a:p>
          <a:p>
            <a:r>
              <a:rPr lang="en-US" sz="1000" dirty="0" smtClean="0"/>
              <a:t>Import module (</a:t>
            </a:r>
            <a:r>
              <a:rPr lang="kk-KZ" sz="1000" dirty="0" smtClean="0"/>
              <a:t>в результате модуль импортируется и не выдает ошибки</a:t>
            </a:r>
            <a:r>
              <a:rPr lang="en-US" sz="1000" dirty="0" smtClean="0"/>
              <a:t>)</a:t>
            </a:r>
            <a:endParaRPr lang="kk-KZ" sz="1000" dirty="0" smtClean="0"/>
          </a:p>
          <a:p>
            <a:r>
              <a:rPr lang="kk-KZ" sz="1000" dirty="0" smtClean="0"/>
              <a:t>3. В самом модуле </a:t>
            </a:r>
            <a:r>
              <a:rPr lang="en-US" sz="1000" dirty="0" smtClean="0"/>
              <a:t>module.py</a:t>
            </a:r>
            <a:r>
              <a:rPr lang="kk-KZ" sz="1000" dirty="0" smtClean="0"/>
              <a:t> прописываем функции, чтобы использовать их в основной программе</a:t>
            </a:r>
          </a:p>
          <a:p>
            <a:pPr marL="0" indent="0">
              <a:buNone/>
            </a:pPr>
            <a:r>
              <a:rPr lang="kk-KZ" sz="1000" dirty="0" smtClean="0"/>
              <a:t>Например</a:t>
            </a:r>
            <a:r>
              <a:rPr lang="en-US" sz="1000" dirty="0" smtClean="0"/>
              <a:t>: </a:t>
            </a:r>
            <a:r>
              <a:rPr lang="kk-KZ" sz="1000" dirty="0" smtClean="0"/>
              <a:t>в файле </a:t>
            </a:r>
            <a:r>
              <a:rPr lang="en-US" sz="1000" dirty="0"/>
              <a:t>module.py</a:t>
            </a:r>
            <a:r>
              <a:rPr lang="kk-KZ" sz="1000" dirty="0"/>
              <a:t> </a:t>
            </a:r>
            <a:r>
              <a:rPr lang="kk-KZ" sz="1000" dirty="0" smtClean="0"/>
              <a:t>прописываем следующий код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 err="1" smtClean="0"/>
              <a:t>Def</a:t>
            </a:r>
            <a:r>
              <a:rPr lang="en-US" sz="1000" dirty="0" smtClean="0"/>
              <a:t> hi ():</a:t>
            </a:r>
          </a:p>
          <a:p>
            <a:pPr marL="0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print (“Hello Astana!”)</a:t>
            </a:r>
          </a:p>
          <a:p>
            <a:pPr marL="0" indent="0">
              <a:buNone/>
            </a:pPr>
            <a:r>
              <a:rPr lang="en-US" sz="1000" dirty="0" err="1" smtClean="0"/>
              <a:t>Def</a:t>
            </a:r>
            <a:r>
              <a:rPr lang="en-US" sz="1000" dirty="0" smtClean="0"/>
              <a:t> add (x, y):</a:t>
            </a:r>
          </a:p>
          <a:p>
            <a:pPr marL="0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return </a:t>
            </a:r>
            <a:r>
              <a:rPr lang="en-US" sz="1000" dirty="0" err="1" smtClean="0"/>
              <a:t>x+y</a:t>
            </a:r>
            <a:endParaRPr lang="kk-KZ" sz="1000" dirty="0" smtClean="0"/>
          </a:p>
          <a:p>
            <a:pPr marL="0" indent="0">
              <a:buNone/>
            </a:pPr>
            <a:endParaRPr lang="kk-KZ" sz="1000" dirty="0"/>
          </a:p>
          <a:p>
            <a:pPr marL="0" indent="0">
              <a:buNone/>
            </a:pPr>
            <a:r>
              <a:rPr lang="kk-KZ" sz="1000" dirty="0" smtClean="0"/>
              <a:t>В основной программе подключаем </a:t>
            </a:r>
            <a:r>
              <a:rPr lang="en-US" sz="1000" dirty="0" smtClean="0"/>
              <a:t>module.py</a:t>
            </a:r>
            <a:r>
              <a:rPr lang="kk-KZ" sz="1000" dirty="0" smtClean="0"/>
              <a:t> следующим образом</a:t>
            </a:r>
          </a:p>
          <a:p>
            <a:pPr marL="0" indent="0">
              <a:buNone/>
            </a:pPr>
            <a:r>
              <a:rPr lang="en-US" sz="1000" dirty="0" err="1" smtClean="0"/>
              <a:t>Module.hi</a:t>
            </a:r>
            <a:r>
              <a:rPr lang="en-US" sz="1000" dirty="0" smtClean="0"/>
              <a:t> ()</a:t>
            </a:r>
          </a:p>
          <a:p>
            <a:pPr marL="0" indent="0">
              <a:buNone/>
            </a:pPr>
            <a:r>
              <a:rPr lang="en-US" sz="1000" dirty="0" smtClean="0"/>
              <a:t>Print (</a:t>
            </a:r>
            <a:r>
              <a:rPr lang="en-US" sz="1000" dirty="0" err="1" smtClean="0"/>
              <a:t>module.add</a:t>
            </a:r>
            <a:r>
              <a:rPr lang="en-US" sz="1000" dirty="0" smtClean="0"/>
              <a:t> (45,15))</a:t>
            </a:r>
          </a:p>
          <a:p>
            <a:pPr marL="0" indent="0">
              <a:buNone/>
            </a:pPr>
            <a:r>
              <a:rPr lang="kk-KZ" sz="1000" dirty="0" smtClean="0"/>
              <a:t>Результат программы:</a:t>
            </a:r>
          </a:p>
          <a:p>
            <a:pPr marL="0" indent="0">
              <a:buNone/>
            </a:pPr>
            <a:r>
              <a:rPr lang="en-US" sz="1000" dirty="0"/>
              <a:t>Hello Astana</a:t>
            </a:r>
            <a:r>
              <a:rPr lang="en-US" sz="1000" dirty="0" smtClean="0"/>
              <a:t>!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60</a:t>
            </a:r>
          </a:p>
          <a:p>
            <a:pPr marL="0" indent="0">
              <a:buNone/>
            </a:pPr>
            <a:r>
              <a:rPr lang="ru-RU" sz="1000" dirty="0" smtClean="0"/>
              <a:t>*********************************</a:t>
            </a:r>
          </a:p>
          <a:p>
            <a:pPr marL="0" indent="0">
              <a:buNone/>
            </a:pPr>
            <a:r>
              <a:rPr lang="ru-RU" sz="1000" dirty="0" smtClean="0"/>
              <a:t>Можно также </a:t>
            </a:r>
            <a:r>
              <a:rPr lang="ru-RU" sz="1000" dirty="0" err="1" smtClean="0"/>
              <a:t>испо</a:t>
            </a:r>
            <a:r>
              <a:rPr lang="kk-KZ" sz="1000" dirty="0" smtClean="0"/>
              <a:t>л</a:t>
            </a:r>
            <a:r>
              <a:rPr lang="ru-RU" sz="1000" dirty="0" err="1" smtClean="0"/>
              <a:t>ьзовать</a:t>
            </a:r>
            <a:r>
              <a:rPr lang="ru-RU" sz="1000" dirty="0" smtClean="0"/>
              <a:t> псевдоним в основной программе</a:t>
            </a: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Import module as m</a:t>
            </a:r>
          </a:p>
          <a:p>
            <a:pPr marL="0" indent="0">
              <a:buNone/>
            </a:pPr>
            <a:r>
              <a:rPr lang="en-US" sz="1000" dirty="0" err="1" smtClean="0"/>
              <a:t>m.hi</a:t>
            </a:r>
            <a:r>
              <a:rPr lang="en-US" sz="1000" dirty="0" smtClean="0"/>
              <a:t> ()</a:t>
            </a:r>
          </a:p>
          <a:p>
            <a:pPr marL="0" indent="0">
              <a:buNone/>
            </a:pPr>
            <a:r>
              <a:rPr lang="en-US" sz="1000" dirty="0" smtClean="0"/>
              <a:t>Print (</a:t>
            </a:r>
            <a:r>
              <a:rPr lang="en-US" sz="1000" dirty="0" err="1" smtClean="0"/>
              <a:t>m.add</a:t>
            </a:r>
            <a:r>
              <a:rPr lang="en-US" sz="1000" dirty="0" smtClean="0"/>
              <a:t>(45,15))</a:t>
            </a:r>
            <a:endParaRPr lang="ru-RU" sz="1000" dirty="0" smtClean="0"/>
          </a:p>
          <a:p>
            <a:pPr marL="0" indent="0">
              <a:buNone/>
            </a:pPr>
            <a:r>
              <a:rPr lang="kk-KZ" sz="1000" dirty="0"/>
              <a:t>Результат программы:</a:t>
            </a:r>
          </a:p>
          <a:p>
            <a:pPr marL="0" indent="0">
              <a:buNone/>
            </a:pPr>
            <a:r>
              <a:rPr lang="en-US" sz="1000" dirty="0"/>
              <a:t>Hello Astana!</a:t>
            </a:r>
            <a:endParaRPr lang="ru-RU" sz="1000" dirty="0"/>
          </a:p>
          <a:p>
            <a:pPr marL="0" indent="0">
              <a:buNone/>
            </a:pPr>
            <a:r>
              <a:rPr lang="ru-RU" sz="1000" dirty="0"/>
              <a:t>60</a:t>
            </a:r>
          </a:p>
          <a:p>
            <a:pPr marL="0" indent="0">
              <a:buNone/>
            </a:pPr>
            <a:endParaRPr lang="kk-KZ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475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Выполнение модуля</a:t>
            </a:r>
            <a:br>
              <a:rPr lang="ru-RU" dirty="0"/>
            </a:br>
            <a:r>
              <a:rPr lang="ru-RU" dirty="0"/>
              <a:t>как самостоятельной программы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Интерпретатор </a:t>
            </a:r>
            <a:r>
              <a:rPr lang="ru-RU" dirty="0" err="1"/>
              <a:t>Python</a:t>
            </a:r>
            <a:r>
              <a:rPr lang="ru-RU" dirty="0"/>
              <a:t> может выполнять файлы с программным </a:t>
            </a:r>
            <a:r>
              <a:rPr lang="ru-RU" dirty="0" smtClean="0"/>
              <a:t>кодом двумя </a:t>
            </a:r>
            <a:r>
              <a:rPr lang="ru-RU" dirty="0"/>
              <a:t>способами. Инструкция </a:t>
            </a:r>
            <a:r>
              <a:rPr lang="ru-RU" dirty="0" err="1"/>
              <a:t>import</a:t>
            </a:r>
            <a:r>
              <a:rPr lang="ru-RU" dirty="0"/>
              <a:t> выполняет программный код библиотечного модуля в собственном пространстве имен. Однако программный</a:t>
            </a:r>
            <a:br>
              <a:rPr lang="ru-RU" dirty="0"/>
            </a:br>
            <a:r>
              <a:rPr lang="ru-RU" dirty="0"/>
              <a:t>код может также выполняться как отдельная программа или сценарий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происходит, когда имя файла передается интерпретатору как имя сценария:</a:t>
            </a:r>
            <a:br>
              <a:rPr lang="ru-RU" dirty="0"/>
            </a:br>
            <a:r>
              <a:rPr lang="ru-RU" dirty="0"/>
              <a:t>% </a:t>
            </a:r>
            <a:r>
              <a:rPr lang="ru-RU" dirty="0" err="1"/>
              <a:t>python</a:t>
            </a:r>
            <a:r>
              <a:rPr lang="ru-RU" dirty="0"/>
              <a:t> </a:t>
            </a:r>
            <a:r>
              <a:rPr lang="ru-RU" dirty="0" smtClean="0"/>
              <a:t>spam.py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8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819" y="727364"/>
            <a:ext cx="9601200" cy="49957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Для каждого модуля определяется переменная __</a:t>
            </a:r>
            <a:r>
              <a:rPr lang="ru-RU" sz="1400" dirty="0" err="1"/>
              <a:t>name</a:t>
            </a:r>
            <a:r>
              <a:rPr lang="ru-RU" sz="1400" dirty="0"/>
              <a:t>__, где хранится имя</a:t>
            </a:r>
            <a:br>
              <a:rPr lang="ru-RU" sz="1400" dirty="0"/>
            </a:br>
            <a:r>
              <a:rPr lang="ru-RU" sz="1400" dirty="0"/>
              <a:t>модуля. Программы могут проверять значение этой переменной, чтобы</a:t>
            </a:r>
            <a:br>
              <a:rPr lang="ru-RU" sz="1400" dirty="0"/>
            </a:br>
            <a:r>
              <a:rPr lang="ru-RU" sz="1400" dirty="0"/>
              <a:t>определить, в каком режиме они выполняются. При выполнении интерпретатором модуль верхнего уровня получает имя __</a:t>
            </a:r>
            <a:r>
              <a:rPr lang="ru-RU" sz="1400" dirty="0" err="1"/>
              <a:t>main</a:t>
            </a:r>
            <a:r>
              <a:rPr lang="ru-RU" sz="1400" dirty="0"/>
              <a:t>__. </a:t>
            </a:r>
          </a:p>
          <a:p>
            <a:pPr marL="0" indent="0" algn="just">
              <a:buNone/>
            </a:pPr>
            <a:r>
              <a:rPr lang="ru-RU" sz="1400" dirty="0" smtClean="0"/>
              <a:t>Программа, имя </a:t>
            </a:r>
            <a:r>
              <a:rPr lang="ru-RU" sz="1400" dirty="0"/>
              <a:t>которой было передано интерпретатору в виде аргумента командной</a:t>
            </a:r>
            <a:br>
              <a:rPr lang="ru-RU" sz="1400" dirty="0"/>
            </a:br>
            <a:r>
              <a:rPr lang="ru-RU" sz="1400" dirty="0"/>
              <a:t>строки, или введенная в интерактивной оболочке, выполняется внутри</a:t>
            </a:r>
            <a:br>
              <a:rPr lang="ru-RU" sz="1400" dirty="0"/>
            </a:br>
            <a:r>
              <a:rPr lang="ru-RU" sz="1400" dirty="0"/>
              <a:t>пространства имен модуля __</a:t>
            </a:r>
            <a:r>
              <a:rPr lang="ru-RU" sz="1400" dirty="0" err="1"/>
              <a:t>main</a:t>
            </a:r>
            <a:r>
              <a:rPr lang="ru-RU" sz="1400" dirty="0"/>
              <a:t>__.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Иногда </a:t>
            </a:r>
            <a:r>
              <a:rPr lang="ru-RU" sz="1400" dirty="0"/>
              <a:t>бывает необходимо </a:t>
            </a:r>
            <a:r>
              <a:rPr lang="ru-RU" sz="1400" dirty="0" smtClean="0"/>
              <a:t>изменить поведение </a:t>
            </a:r>
            <a:r>
              <a:rPr lang="ru-RU" sz="1400" dirty="0"/>
              <a:t>программы, в зависимости от того, была ли она импортирована</a:t>
            </a:r>
            <a:br>
              <a:rPr lang="ru-RU" sz="1400" dirty="0"/>
            </a:br>
            <a:r>
              <a:rPr lang="ru-RU" sz="1400" dirty="0"/>
              <a:t>как модуль или запущена в пространстве имен __</a:t>
            </a:r>
            <a:r>
              <a:rPr lang="ru-RU" sz="1400" dirty="0" err="1"/>
              <a:t>main</a:t>
            </a:r>
            <a:r>
              <a:rPr lang="ru-RU" sz="1400" dirty="0"/>
              <a:t>__. Например, </a:t>
            </a:r>
            <a:r>
              <a:rPr lang="ru-RU" sz="1400" dirty="0" smtClean="0"/>
              <a:t>модуль </a:t>
            </a:r>
            <a:r>
              <a:rPr lang="ru-RU" sz="1400" dirty="0"/>
              <a:t>может содержать какие-либо тесты, которые должны выполняться при запуске модуля как отдельной программы и не должны выполняться, </a:t>
            </a:r>
            <a:r>
              <a:rPr lang="ru-RU" sz="1400" dirty="0" smtClean="0"/>
              <a:t>когда модуль </a:t>
            </a:r>
            <a:r>
              <a:rPr lang="ru-RU" sz="1400" dirty="0"/>
              <a:t>импортируется другим модулем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Реализовать это можно, как показано ниже:</a:t>
            </a:r>
            <a:br>
              <a:rPr lang="ru-RU" sz="1400" dirty="0"/>
            </a:br>
            <a:r>
              <a:rPr lang="ru-RU" sz="1400" dirty="0"/>
              <a:t># Проверить, был ли модуль запущен как программа</a:t>
            </a:r>
            <a:br>
              <a:rPr lang="ru-RU" sz="1400" dirty="0"/>
            </a:br>
            <a:r>
              <a:rPr lang="ru-RU" sz="1400" dirty="0" err="1"/>
              <a:t>if</a:t>
            </a:r>
            <a:r>
              <a:rPr lang="ru-RU" sz="1400" dirty="0"/>
              <a:t> __</a:t>
            </a:r>
            <a:r>
              <a:rPr lang="ru-RU" sz="1400" dirty="0" err="1"/>
              <a:t>name</a:t>
            </a:r>
            <a:r>
              <a:rPr lang="ru-RU" sz="1400" dirty="0"/>
              <a:t>__ == ‘__</a:t>
            </a:r>
            <a:r>
              <a:rPr lang="ru-RU" sz="1400" dirty="0" err="1"/>
              <a:t>main</a:t>
            </a:r>
            <a:r>
              <a:rPr lang="ru-RU" sz="1400" dirty="0"/>
              <a:t>__’:</a:t>
            </a:r>
            <a:br>
              <a:rPr lang="ru-RU" sz="1400" dirty="0"/>
            </a:br>
            <a:r>
              <a:rPr lang="ru-RU" sz="1400" dirty="0"/>
              <a:t># Да</a:t>
            </a:r>
            <a:br>
              <a:rPr lang="ru-RU" sz="1400" dirty="0"/>
            </a:br>
            <a:r>
              <a:rPr lang="ru-RU" sz="1400" dirty="0"/>
              <a:t>инструкции</a:t>
            </a:r>
            <a:br>
              <a:rPr lang="ru-RU" sz="1400" dirty="0"/>
            </a:br>
            <a:r>
              <a:rPr lang="ru-RU" sz="1400" dirty="0" err="1"/>
              <a:t>else</a:t>
            </a:r>
            <a:r>
              <a:rPr lang="ru-RU" sz="1400" dirty="0"/>
              <a:t>:</a:t>
            </a:r>
            <a:br>
              <a:rPr lang="ru-RU" sz="1400" dirty="0"/>
            </a:br>
            <a:r>
              <a:rPr lang="ru-RU" sz="1400" dirty="0"/>
              <a:t># Нет, файл был импортирован как модуль</a:t>
            </a:r>
            <a:br>
              <a:rPr lang="ru-RU" sz="1400" dirty="0"/>
            </a:br>
            <a:r>
              <a:rPr lang="ru-RU" sz="1400" dirty="0" smtClean="0"/>
              <a:t>инструкции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************************************************************************************</a:t>
            </a:r>
          </a:p>
          <a:p>
            <a:r>
              <a:rPr lang="en-US" sz="1400" dirty="0"/>
              <a:t>If _name_==“_main_”:</a:t>
            </a:r>
          </a:p>
          <a:p>
            <a:pPr lvl="1"/>
            <a:r>
              <a:rPr lang="en-US" sz="1400" dirty="0"/>
              <a:t>Print (“Hello”)</a:t>
            </a:r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3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76745"/>
            <a:ext cx="8261873" cy="474632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В файлы с программным кодом, которые могут использоваться как библиотеки, часто включается дополнительный программный код, с примерами или тестами. Например, при разработке модуля можно </a:t>
            </a:r>
            <a:r>
              <a:rPr lang="ru-RU" dirty="0" smtClean="0"/>
              <a:t>поместить программный </a:t>
            </a:r>
            <a:r>
              <a:rPr lang="ru-RU" dirty="0"/>
              <a:t>код, производящий тестирование библиотеки, внутрь инструкции </a:t>
            </a:r>
            <a:r>
              <a:rPr lang="ru-RU" dirty="0" err="1"/>
              <a:t>if</a:t>
            </a:r>
            <a:r>
              <a:rPr lang="ru-RU" dirty="0"/>
              <a:t>, как показано выше, и просто запускать модуль, как самостоятельную программу, чтобы выполнить его. Этот программный код не</a:t>
            </a:r>
            <a:br>
              <a:rPr lang="ru-RU" dirty="0"/>
            </a:br>
            <a:r>
              <a:rPr lang="ru-RU" dirty="0"/>
              <a:t>будет выполняться, когда пользователь будет импортировать </a:t>
            </a:r>
            <a:r>
              <a:rPr lang="ru-RU" dirty="0" smtClean="0"/>
              <a:t>библиотеку </a:t>
            </a:r>
            <a:r>
              <a:rPr lang="ru-RU" dirty="0"/>
              <a:t>как модуль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2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_name_==“_main_”:</a:t>
            </a:r>
          </a:p>
          <a:p>
            <a:pPr lvl="1"/>
            <a:r>
              <a:rPr lang="en-US" dirty="0" smtClean="0"/>
              <a:t>Print (“Hello”)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6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Инструкция </a:t>
            </a:r>
            <a:r>
              <a:rPr lang="en-US" dirty="0"/>
              <a:t>FROM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импортировать некоторые определения в текущее </a:t>
            </a:r>
            <a:r>
              <a:rPr lang="ru-RU" dirty="0" smtClean="0"/>
              <a:t>пространство имен</a:t>
            </a:r>
            <a:r>
              <a:rPr lang="ru-RU" dirty="0"/>
              <a:t>, можно воспользоваться инструкцией </a:t>
            </a:r>
            <a:r>
              <a:rPr lang="ru-RU" dirty="0" err="1"/>
              <a:t>from</a:t>
            </a:r>
            <a:r>
              <a:rPr lang="ru-RU" dirty="0"/>
              <a:t>:</a:t>
            </a:r>
            <a:br>
              <a:rPr lang="ru-RU" dirty="0"/>
            </a:br>
            <a:endParaRPr lang="ru-RU" dirty="0" smtClean="0"/>
          </a:p>
          <a:p>
            <a:r>
              <a:rPr lang="ru-RU" dirty="0" err="1" smtClean="0"/>
              <a:t>from</a:t>
            </a:r>
            <a:r>
              <a:rPr lang="ru-RU" dirty="0" smtClean="0"/>
              <a:t> </a:t>
            </a:r>
            <a:r>
              <a:rPr lang="ru-RU" dirty="0" err="1"/>
              <a:t>div</a:t>
            </a:r>
            <a:r>
              <a:rPr lang="ru-RU" dirty="0"/>
              <a:t> </a:t>
            </a:r>
            <a:r>
              <a:rPr lang="ru-RU" dirty="0" err="1"/>
              <a:t>import</a:t>
            </a:r>
            <a:r>
              <a:rPr lang="ru-RU" dirty="0"/>
              <a:t> </a:t>
            </a:r>
            <a:r>
              <a:rPr lang="ru-RU" dirty="0" err="1"/>
              <a:t>divide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a,b</a:t>
            </a:r>
            <a:r>
              <a:rPr lang="ru-RU" dirty="0"/>
              <a:t> = </a:t>
            </a:r>
            <a:r>
              <a:rPr lang="ru-RU" dirty="0" err="1"/>
              <a:t>divide</a:t>
            </a:r>
            <a:r>
              <a:rPr lang="ru-RU" dirty="0"/>
              <a:t>(2305,29) # Префикс </a:t>
            </a:r>
            <a:r>
              <a:rPr lang="ru-RU" dirty="0" err="1"/>
              <a:t>div</a:t>
            </a:r>
            <a:r>
              <a:rPr lang="ru-RU" dirty="0"/>
              <a:t> больше не нужен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5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Инструкция </a:t>
            </a:r>
            <a:r>
              <a:rPr lang="en-US" dirty="0" smtClean="0"/>
              <a:t>FROM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From module import hi</a:t>
            </a:r>
          </a:p>
          <a:p>
            <a:r>
              <a:rPr lang="en-US" dirty="0" smtClean="0"/>
              <a:t>hi ()</a:t>
            </a:r>
          </a:p>
          <a:p>
            <a:pPr marL="0" indent="0">
              <a:buNone/>
            </a:pPr>
            <a:r>
              <a:rPr lang="kk-KZ" dirty="0"/>
              <a:t>Результат программы:</a:t>
            </a:r>
          </a:p>
          <a:p>
            <a:pPr marL="0" indent="0">
              <a:buNone/>
            </a:pPr>
            <a:r>
              <a:rPr lang="en-US" dirty="0"/>
              <a:t>Hello Astana!</a:t>
            </a:r>
            <a:endParaRPr lang="ru-RU" dirty="0"/>
          </a:p>
          <a:p>
            <a:r>
              <a:rPr lang="en-US" dirty="0" smtClean="0"/>
              <a:t>****************************************</a:t>
            </a:r>
          </a:p>
          <a:p>
            <a:r>
              <a:rPr lang="en-US" dirty="0"/>
              <a:t>From module import </a:t>
            </a:r>
            <a:r>
              <a:rPr lang="en-US" dirty="0" smtClean="0"/>
              <a:t>hi, add</a:t>
            </a:r>
          </a:p>
          <a:p>
            <a:r>
              <a:rPr lang="en-US" dirty="0" smtClean="0"/>
              <a:t>hi ()</a:t>
            </a:r>
          </a:p>
          <a:p>
            <a:r>
              <a:rPr lang="en-US" dirty="0" smtClean="0"/>
              <a:t>Print (add(45,15))</a:t>
            </a:r>
            <a:endParaRPr lang="en-US" dirty="0"/>
          </a:p>
          <a:p>
            <a:pPr marL="0" indent="0">
              <a:buNone/>
            </a:pPr>
            <a:r>
              <a:rPr lang="kk-KZ" dirty="0"/>
              <a:t>Результат программы:</a:t>
            </a:r>
          </a:p>
          <a:p>
            <a:pPr marL="0" indent="0">
              <a:buNone/>
            </a:pPr>
            <a:r>
              <a:rPr lang="en-US" dirty="0"/>
              <a:t>Hello Astana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/>
              <a:t>60</a:t>
            </a:r>
          </a:p>
          <a:p>
            <a:pPr marL="0" indent="0">
              <a:buNone/>
            </a:pPr>
            <a:r>
              <a:rPr lang="en-US" dirty="0" smtClean="0"/>
              <a:t>*******************</a:t>
            </a:r>
          </a:p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десь тоже можно использовать псевдонимы </a:t>
            </a:r>
          </a:p>
          <a:p>
            <a:pPr marL="0" indent="0">
              <a:buNone/>
            </a:pPr>
            <a:r>
              <a:rPr lang="ru-RU" dirty="0" smtClean="0"/>
              <a:t>например:</a:t>
            </a:r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/>
              <a:t>module import </a:t>
            </a:r>
            <a:r>
              <a:rPr lang="en-US" dirty="0" smtClean="0"/>
              <a:t>hi as h, add as a</a:t>
            </a:r>
          </a:p>
          <a:p>
            <a:r>
              <a:rPr lang="en-US" dirty="0" smtClean="0"/>
              <a:t>h </a:t>
            </a:r>
            <a:r>
              <a:rPr lang="en-US" dirty="0"/>
              <a:t>()</a:t>
            </a:r>
          </a:p>
          <a:p>
            <a:r>
              <a:rPr lang="en-US" dirty="0"/>
              <a:t>Print (</a:t>
            </a:r>
            <a:r>
              <a:rPr lang="en-US" dirty="0" smtClean="0"/>
              <a:t>a (45,15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kk-KZ" dirty="0"/>
              <a:t>Результат программы:</a:t>
            </a:r>
          </a:p>
          <a:p>
            <a:pPr marL="0" indent="0">
              <a:buNone/>
            </a:pPr>
            <a:r>
              <a:rPr lang="en-US" dirty="0"/>
              <a:t>Hello Astana!</a:t>
            </a:r>
          </a:p>
          <a:p>
            <a:pPr marL="0" indent="0">
              <a:buNone/>
            </a:pPr>
            <a:r>
              <a:rPr lang="en-US" dirty="0"/>
              <a:t>60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1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Чтобы загрузить в текущее пространство имен все содержимое модуля,</a:t>
            </a:r>
            <a:br>
              <a:rPr lang="ru-RU" dirty="0"/>
            </a:br>
            <a:r>
              <a:rPr lang="ru-RU" dirty="0"/>
              <a:t>можно использовать следующий прием:</a:t>
            </a:r>
            <a:br>
              <a:rPr lang="ru-RU" dirty="0"/>
            </a:br>
            <a:endParaRPr lang="ru-RU" dirty="0" smtClean="0"/>
          </a:p>
          <a:p>
            <a:r>
              <a:rPr lang="en-US" dirty="0" smtClean="0"/>
              <a:t>from </a:t>
            </a:r>
            <a:r>
              <a:rPr lang="en-US" dirty="0"/>
              <a:t>div import *</a:t>
            </a:r>
            <a:br>
              <a:rPr lang="en-US" dirty="0"/>
            </a:br>
            <a:endParaRPr lang="kk-KZ" dirty="0" smtClean="0"/>
          </a:p>
          <a:p>
            <a:r>
              <a:rPr lang="ru-RU" dirty="0" smtClean="0"/>
              <a:t>При </a:t>
            </a:r>
            <a:r>
              <a:rPr lang="ru-RU" dirty="0"/>
              <a:t>вызове функции </a:t>
            </a:r>
            <a:r>
              <a:rPr lang="en-US" dirty="0" err="1"/>
              <a:t>dir</a:t>
            </a:r>
            <a:r>
              <a:rPr lang="en-US" dirty="0"/>
              <a:t>() </a:t>
            </a:r>
            <a:r>
              <a:rPr lang="ru-RU" dirty="0"/>
              <a:t>с именем модуля она выведет содержимое указанного модуля, что делает эту </a:t>
            </a:r>
            <a:r>
              <a:rPr lang="ru-RU" dirty="0" smtClean="0"/>
              <a:t>функцию </a:t>
            </a:r>
            <a:r>
              <a:rPr lang="ru-RU" dirty="0"/>
              <a:t>удобным инструментом для экспериментов в интерактивной оболочке:</a:t>
            </a:r>
            <a:br>
              <a:rPr lang="ru-RU" dirty="0"/>
            </a:br>
            <a:r>
              <a:rPr lang="ru-RU" dirty="0"/>
              <a:t>&gt;&gt;&gt; </a:t>
            </a:r>
            <a:r>
              <a:rPr lang="en-US" dirty="0"/>
              <a:t>import string</a:t>
            </a:r>
            <a:br>
              <a:rPr lang="en-US" dirty="0"/>
            </a:br>
            <a:r>
              <a:rPr lang="en-US" dirty="0"/>
              <a:t>&gt;&gt;&gt; </a:t>
            </a:r>
            <a:r>
              <a:rPr lang="en-US" dirty="0" err="1"/>
              <a:t>dir</a:t>
            </a:r>
            <a:r>
              <a:rPr lang="en-US" dirty="0"/>
              <a:t>(string)</a:t>
            </a:r>
            <a:br>
              <a:rPr lang="en-US" dirty="0"/>
            </a:br>
            <a:r>
              <a:rPr lang="en-US" dirty="0"/>
              <a:t>[‘__</a:t>
            </a:r>
            <a:r>
              <a:rPr lang="en-US" dirty="0" err="1"/>
              <a:t>builtins</a:t>
            </a:r>
            <a:r>
              <a:rPr lang="en-US" dirty="0"/>
              <a:t>__’, ‘__doc__’, ‘__file__’, ‘__name__’, ‘_</a:t>
            </a:r>
            <a:r>
              <a:rPr lang="en-US" dirty="0" err="1"/>
              <a:t>idmap</a:t>
            </a:r>
            <a:r>
              <a:rPr lang="en-US" dirty="0"/>
              <a:t>’,</a:t>
            </a:r>
            <a:br>
              <a:rPr lang="en-US" dirty="0"/>
            </a:br>
            <a:r>
              <a:rPr lang="en-US" dirty="0"/>
              <a:t>‘_</a:t>
            </a:r>
            <a:r>
              <a:rPr lang="en-US" dirty="0" err="1"/>
              <a:t>idmapL</a:t>
            </a:r>
            <a:r>
              <a:rPr lang="en-US" dirty="0"/>
              <a:t>’, ‘_lower’, ‘_</a:t>
            </a:r>
            <a:r>
              <a:rPr lang="en-US" dirty="0" err="1"/>
              <a:t>swapcase</a:t>
            </a:r>
            <a:r>
              <a:rPr lang="en-US" dirty="0"/>
              <a:t>’, ‘_upper’, ‘</a:t>
            </a:r>
            <a:r>
              <a:rPr lang="en-US" dirty="0" err="1"/>
              <a:t>atof</a:t>
            </a:r>
            <a:r>
              <a:rPr lang="en-US" dirty="0"/>
              <a:t>’, ‘</a:t>
            </a:r>
            <a:r>
              <a:rPr lang="en-US" dirty="0" err="1"/>
              <a:t>atof_error</a:t>
            </a:r>
            <a:r>
              <a:rPr lang="en-US" dirty="0"/>
              <a:t>’,</a:t>
            </a:r>
            <a:br>
              <a:rPr lang="en-US" dirty="0"/>
            </a:br>
            <a:r>
              <a:rPr lang="en-US" dirty="0"/>
              <a:t>‘</a:t>
            </a:r>
            <a:r>
              <a:rPr lang="en-US" dirty="0" err="1"/>
              <a:t>atoi</a:t>
            </a:r>
            <a:r>
              <a:rPr lang="en-US" dirty="0"/>
              <a:t>’, ‘</a:t>
            </a:r>
            <a:r>
              <a:rPr lang="en-US" dirty="0" err="1"/>
              <a:t>atoi_error</a:t>
            </a:r>
            <a:r>
              <a:rPr lang="en-US" dirty="0"/>
              <a:t>’, ‘</a:t>
            </a:r>
            <a:r>
              <a:rPr lang="en-US" dirty="0" err="1"/>
              <a:t>atol</a:t>
            </a:r>
            <a:r>
              <a:rPr lang="en-US" dirty="0"/>
              <a:t>’, ‘</a:t>
            </a:r>
            <a:r>
              <a:rPr lang="en-US" dirty="0" err="1"/>
              <a:t>atol_error</a:t>
            </a:r>
            <a:r>
              <a:rPr lang="en-US" dirty="0"/>
              <a:t>’, ‘capitalize’,</a:t>
            </a:r>
            <a:br>
              <a:rPr lang="en-US" dirty="0"/>
            </a:br>
            <a:r>
              <a:rPr lang="en-US" dirty="0"/>
              <a:t>‘</a:t>
            </a:r>
            <a:r>
              <a:rPr lang="en-US" dirty="0" err="1"/>
              <a:t>capwords</a:t>
            </a:r>
            <a:r>
              <a:rPr lang="en-US" dirty="0"/>
              <a:t>’, ‘center’, ‘count’, ‘digits’, ‘</a:t>
            </a:r>
            <a:r>
              <a:rPr lang="en-US" dirty="0" err="1"/>
              <a:t>expandtabs</a:t>
            </a:r>
            <a:r>
              <a:rPr lang="en-US" dirty="0"/>
              <a:t>’, ‘find’,</a:t>
            </a:r>
            <a:br>
              <a:rPr lang="en-US" dirty="0"/>
            </a:br>
            <a:r>
              <a:rPr lang="en-US" dirty="0"/>
              <a:t>...</a:t>
            </a:r>
            <a:br>
              <a:rPr lang="en-US" dirty="0"/>
            </a:br>
            <a:r>
              <a:rPr lang="en-US" dirty="0"/>
              <a:t>&gt;&gt;&gt;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2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Получение справки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485900"/>
            <a:ext cx="8261873" cy="423716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При работе с интерпретатором </a:t>
            </a:r>
            <a:r>
              <a:rPr lang="ru-RU" dirty="0" err="1"/>
              <a:t>Python</a:t>
            </a:r>
            <a:r>
              <a:rPr lang="ru-RU" dirty="0"/>
              <a:t> у вас всегда под рукой будет несколько источников справочной информации. Во-первых, при работе в интерактивном режиме с помощью команды </a:t>
            </a:r>
            <a:r>
              <a:rPr lang="ru-RU" dirty="0" err="1"/>
              <a:t>help</a:t>
            </a:r>
            <a:r>
              <a:rPr lang="ru-RU" dirty="0"/>
              <a:t>() можно получить </a:t>
            </a:r>
            <a:r>
              <a:rPr lang="ru-RU" dirty="0" smtClean="0"/>
              <a:t>информацию о </a:t>
            </a:r>
            <a:r>
              <a:rPr lang="ru-RU" dirty="0"/>
              <a:t>любом встроенном модуле и о других аспектах языка </a:t>
            </a:r>
            <a:r>
              <a:rPr lang="ru-RU" dirty="0" err="1"/>
              <a:t>Python</a:t>
            </a:r>
            <a:r>
              <a:rPr lang="ru-RU" dirty="0"/>
              <a:t>. Можно просто ввести команду </a:t>
            </a:r>
            <a:r>
              <a:rPr lang="ru-RU" dirty="0" err="1"/>
              <a:t>help</a:t>
            </a:r>
            <a:r>
              <a:rPr lang="ru-RU" dirty="0"/>
              <a:t>() и получить общую справочную информацию или</a:t>
            </a:r>
            <a:br>
              <a:rPr lang="ru-RU" dirty="0"/>
            </a:br>
            <a:r>
              <a:rPr lang="ru-RU" dirty="0"/>
              <a:t>команду </a:t>
            </a:r>
            <a:r>
              <a:rPr lang="ru-RU" dirty="0" err="1"/>
              <a:t>help</a:t>
            </a:r>
            <a:r>
              <a:rPr lang="ru-RU" dirty="0"/>
              <a:t>(‘</a:t>
            </a:r>
            <a:r>
              <a:rPr lang="ru-RU" dirty="0" err="1"/>
              <a:t>имя_модуля</a:t>
            </a:r>
            <a:r>
              <a:rPr lang="ru-RU" dirty="0"/>
              <a:t>’), чтобы получить информацию о конкретном модуле. Если команде </a:t>
            </a:r>
            <a:r>
              <a:rPr lang="ru-RU" dirty="0" err="1"/>
              <a:t>help</a:t>
            </a:r>
            <a:r>
              <a:rPr lang="ru-RU" dirty="0"/>
              <a:t>() передать имя определенной функции, она может</a:t>
            </a:r>
            <a:br>
              <a:rPr lang="ru-RU" dirty="0"/>
            </a:br>
            <a:r>
              <a:rPr lang="ru-RU" dirty="0"/>
              <a:t>вернуть информацию об этой функции.</a:t>
            </a:r>
            <a:br>
              <a:rPr lang="ru-RU" dirty="0"/>
            </a:br>
            <a:r>
              <a:rPr lang="ru-RU" dirty="0"/>
              <a:t>Большинство функций в языке </a:t>
            </a:r>
            <a:r>
              <a:rPr lang="ru-RU" dirty="0" err="1"/>
              <a:t>Python</a:t>
            </a:r>
            <a:r>
              <a:rPr lang="ru-RU" dirty="0"/>
              <a:t> снабжены строками документирования, описывающими порядок их использования. Чтобы вывести строку документирования, достаточно просто вывести содержимое </a:t>
            </a:r>
            <a:r>
              <a:rPr lang="ru-RU" dirty="0" smtClean="0"/>
              <a:t>атрибута </a:t>
            </a:r>
            <a:r>
              <a:rPr lang="en-US" dirty="0"/>
              <a:t>__doc</a:t>
            </a:r>
            <a:r>
              <a:rPr lang="en-US" dirty="0" smtClean="0"/>
              <a:t>__.</a:t>
            </a:r>
            <a:endParaRPr lang="kk-KZ" dirty="0" smtClean="0"/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9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Например:</a:t>
            </a:r>
            <a:br>
              <a:rPr lang="ru-RU" dirty="0"/>
            </a:br>
            <a:r>
              <a:rPr lang="ru-RU" dirty="0"/>
              <a:t>&gt;&gt;&gt; </a:t>
            </a:r>
            <a:r>
              <a:rPr lang="en-US" dirty="0"/>
              <a:t>print </a:t>
            </a:r>
            <a:r>
              <a:rPr lang="en-US" dirty="0" err="1"/>
              <a:t>issubclass</a:t>
            </a:r>
            <a:r>
              <a:rPr lang="en-US" dirty="0"/>
              <a:t>.__doc__</a:t>
            </a:r>
            <a:br>
              <a:rPr lang="en-US" dirty="0"/>
            </a:br>
            <a:r>
              <a:rPr lang="en-US" dirty="0" err="1"/>
              <a:t>issubclass</a:t>
            </a:r>
            <a:r>
              <a:rPr lang="en-US" dirty="0"/>
              <a:t>(C, B) -&gt; </a:t>
            </a:r>
            <a:r>
              <a:rPr lang="en-US" dirty="0" err="1"/>
              <a:t>bool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ёё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Return whether class C is a subclass (i.e., a derived class) of class B.</a:t>
            </a:r>
            <a:br>
              <a:rPr lang="en-US" dirty="0"/>
            </a:br>
            <a:r>
              <a:rPr lang="en-US" dirty="0"/>
              <a:t>When using a tuple as the second argument </a:t>
            </a:r>
            <a:r>
              <a:rPr lang="en-US" dirty="0" err="1"/>
              <a:t>issubclass</a:t>
            </a:r>
            <a:r>
              <a:rPr lang="en-US" dirty="0"/>
              <a:t>(X, (A, B, ...)),</a:t>
            </a:r>
            <a:br>
              <a:rPr lang="en-US" dirty="0"/>
            </a:br>
            <a:r>
              <a:rPr lang="en-US" dirty="0"/>
              <a:t>is a shortcut for </a:t>
            </a:r>
            <a:r>
              <a:rPr lang="en-US" dirty="0" err="1"/>
              <a:t>issubclass</a:t>
            </a:r>
            <a:r>
              <a:rPr lang="en-US" dirty="0"/>
              <a:t>(X, A) or </a:t>
            </a:r>
            <a:r>
              <a:rPr lang="en-US" dirty="0" err="1"/>
              <a:t>issubclass</a:t>
            </a:r>
            <a:r>
              <a:rPr lang="en-US" dirty="0"/>
              <a:t>(X, B) or ... (etc.).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Перевод</a:t>
            </a:r>
            <a:br>
              <a:rPr lang="ru-RU" dirty="0"/>
            </a:br>
            <a:r>
              <a:rPr lang="ru-RU" dirty="0"/>
              <a:t>Проверяет, является ли класс </a:t>
            </a:r>
            <a:r>
              <a:rPr lang="en-US" dirty="0"/>
              <a:t>C </a:t>
            </a:r>
            <a:r>
              <a:rPr lang="ru-RU" dirty="0"/>
              <a:t>подклассом (то есть наследует) класса </a:t>
            </a:r>
            <a:r>
              <a:rPr lang="en-US" dirty="0"/>
              <a:t>B.</a:t>
            </a:r>
            <a:br>
              <a:rPr lang="en-US" dirty="0"/>
            </a:br>
            <a:r>
              <a:rPr lang="ru-RU" dirty="0"/>
              <a:t>Когда во втором аргументе передается кортеж – </a:t>
            </a:r>
            <a:r>
              <a:rPr lang="en-US" dirty="0" err="1"/>
              <a:t>issubclass</a:t>
            </a:r>
            <a:r>
              <a:rPr lang="en-US" dirty="0"/>
              <a:t>(X, (A, B, ...)),</a:t>
            </a:r>
            <a:br>
              <a:rPr lang="en-US" dirty="0"/>
            </a:br>
            <a:r>
              <a:rPr lang="ru-RU" dirty="0"/>
              <a:t>такой вызов является сокращенным вариантом </a:t>
            </a:r>
            <a:r>
              <a:rPr lang="en-US" dirty="0" err="1"/>
              <a:t>issubclass</a:t>
            </a:r>
            <a:r>
              <a:rPr lang="en-US" dirty="0"/>
              <a:t>(X, A) or </a:t>
            </a:r>
            <a:r>
              <a:rPr lang="en-US" dirty="0" err="1"/>
              <a:t>issubclass</a:t>
            </a:r>
            <a:r>
              <a:rPr lang="en-US" dirty="0"/>
              <a:t>(X, B)</a:t>
            </a:r>
            <a:br>
              <a:rPr lang="en-US" dirty="0"/>
            </a:br>
            <a:r>
              <a:rPr lang="en-US" dirty="0"/>
              <a:t>or ... (</a:t>
            </a:r>
            <a:r>
              <a:rPr lang="ru-RU" dirty="0"/>
              <a:t>и т. д.).</a:t>
            </a:r>
            <a:br>
              <a:rPr lang="ru-RU" dirty="0"/>
            </a:b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4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Структура и описание модулей. </a:t>
            </a:r>
            <a:endParaRPr lang="ru-RU" dirty="0" smtClean="0"/>
          </a:p>
          <a:p>
            <a:r>
              <a:rPr lang="ru-RU" dirty="0" smtClean="0"/>
              <a:t>Заголовок </a:t>
            </a:r>
            <a:r>
              <a:rPr lang="ru-RU" dirty="0"/>
              <a:t>модуля. </a:t>
            </a:r>
            <a:endParaRPr lang="ru-RU" dirty="0" smtClean="0"/>
          </a:p>
          <a:p>
            <a:r>
              <a:rPr lang="ru-RU" dirty="0" smtClean="0"/>
              <a:t>Типы </a:t>
            </a:r>
            <a:r>
              <a:rPr lang="ru-RU" dirty="0"/>
              <a:t>компиляции модулей. </a:t>
            </a:r>
            <a:endParaRPr lang="ru-RU" dirty="0" smtClean="0"/>
          </a:p>
          <a:p>
            <a:r>
              <a:rPr lang="ru-RU" smtClean="0"/>
              <a:t>Стандартные </a:t>
            </a:r>
            <a:r>
              <a:rPr lang="ru-RU" dirty="0"/>
              <a:t>модули</a:t>
            </a:r>
            <a:r>
              <a:rPr lang="ru-RU"/>
              <a:t>. </a:t>
            </a:r>
            <a:endParaRPr lang="ru-RU" smtClean="0"/>
          </a:p>
          <a:p>
            <a:r>
              <a:rPr lang="ru-RU" smtClean="0"/>
              <a:t>Создание </a:t>
            </a:r>
            <a:r>
              <a:rPr lang="ru-RU" dirty="0"/>
              <a:t>собственных модулей </a:t>
            </a:r>
          </a:p>
        </p:txBody>
      </p:sp>
    </p:spTree>
    <p:extLst>
      <p:ext uri="{BB962C8B-B14F-4D97-AF65-F5344CB8AC3E}">
        <p14:creationId xmlns:p14="http://schemas.microsoft.com/office/powerpoint/2010/main" val="3784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 последнее, но также важное замечание – большинство инсталляций </a:t>
            </a:r>
            <a:r>
              <a:rPr lang="ru-RU" dirty="0" err="1"/>
              <a:t>Py-Python</a:t>
            </a:r>
            <a:r>
              <a:rPr lang="ru-RU" dirty="0"/>
              <a:t> включает также команду </a:t>
            </a:r>
            <a:r>
              <a:rPr lang="ru-RU" dirty="0" err="1"/>
              <a:t>pydoc</a:t>
            </a:r>
            <a:r>
              <a:rPr lang="ru-RU" dirty="0"/>
              <a:t>, которая может использоваться для</a:t>
            </a:r>
            <a:br>
              <a:rPr lang="ru-RU" dirty="0"/>
            </a:br>
            <a:r>
              <a:rPr lang="ru-RU" dirty="0"/>
              <a:t>получения документации о модулях </a:t>
            </a:r>
            <a:r>
              <a:rPr lang="ru-RU" dirty="0" err="1"/>
              <a:t>Python</a:t>
            </a:r>
            <a:r>
              <a:rPr lang="ru-RU" dirty="0"/>
              <a:t>. Для этого достаточно </a:t>
            </a:r>
            <a:r>
              <a:rPr lang="ru-RU" dirty="0" smtClean="0"/>
              <a:t>просто ввести </a:t>
            </a:r>
            <a:r>
              <a:rPr lang="ru-RU" dirty="0"/>
              <a:t>команду </a:t>
            </a:r>
            <a:r>
              <a:rPr lang="ru-RU" dirty="0" err="1"/>
              <a:t>pydoc</a:t>
            </a:r>
            <a:r>
              <a:rPr lang="ru-RU" dirty="0"/>
              <a:t> </a:t>
            </a:r>
            <a:r>
              <a:rPr lang="ru-RU" dirty="0" err="1"/>
              <a:t>topic</a:t>
            </a:r>
            <a:r>
              <a:rPr lang="ru-RU" dirty="0"/>
              <a:t> в системной командной строке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5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и компиляция модулей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Мы рассматривали </a:t>
            </a:r>
            <a:r>
              <a:rPr lang="ru-RU" dirty="0"/>
              <a:t>модули, которые представляют</a:t>
            </a:r>
            <a:br>
              <a:rPr lang="ru-RU" dirty="0"/>
            </a:br>
            <a:r>
              <a:rPr lang="ru-RU" dirty="0"/>
              <a:t>собой файлы с программным кодом исключительно на языке </a:t>
            </a:r>
            <a:r>
              <a:rPr lang="ru-RU" dirty="0" err="1"/>
              <a:t>Python</a:t>
            </a:r>
            <a:r>
              <a:rPr lang="ru-RU" dirty="0"/>
              <a:t>. </a:t>
            </a:r>
            <a:r>
              <a:rPr lang="ru-RU" dirty="0" smtClean="0"/>
              <a:t>Однако </a:t>
            </a:r>
            <a:r>
              <a:rPr lang="ru-RU" dirty="0"/>
              <a:t>в действительности модули, загружаемые инструкцией </a:t>
            </a:r>
            <a:r>
              <a:rPr lang="ru-RU" dirty="0" err="1"/>
              <a:t>import</a:t>
            </a:r>
            <a:r>
              <a:rPr lang="ru-RU" dirty="0"/>
              <a:t>, могут</a:t>
            </a:r>
            <a:br>
              <a:rPr lang="ru-RU" dirty="0"/>
            </a:br>
            <a:r>
              <a:rPr lang="ru-RU" dirty="0"/>
              <a:t>быть отнесены к четырем основным категориям</a:t>
            </a:r>
            <a:r>
              <a:rPr lang="ru-RU" dirty="0" smtClean="0"/>
              <a:t>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Программный код на языке </a:t>
            </a:r>
            <a:r>
              <a:rPr lang="ru-RU" dirty="0" err="1"/>
              <a:t>Python</a:t>
            </a:r>
            <a:r>
              <a:rPr lang="ru-RU" dirty="0"/>
              <a:t> (файлы с расширением .</a:t>
            </a:r>
            <a:r>
              <a:rPr lang="ru-RU" dirty="0" err="1"/>
              <a:t>py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• Расширения на языке C или C++, которые были скомпилированы в виде</a:t>
            </a:r>
            <a:br>
              <a:rPr lang="ru-RU" dirty="0"/>
            </a:br>
            <a:r>
              <a:rPr lang="ru-RU" dirty="0"/>
              <a:t>разделяемых библиотек или DLL</a:t>
            </a:r>
            <a:br>
              <a:rPr lang="ru-RU" dirty="0"/>
            </a:br>
            <a:r>
              <a:rPr lang="ru-RU" dirty="0"/>
              <a:t>• Пакеты, содержащие коллекции модулей</a:t>
            </a:r>
            <a:br>
              <a:rPr lang="ru-RU" dirty="0"/>
            </a:br>
            <a:r>
              <a:rPr lang="ru-RU" dirty="0"/>
              <a:t>• Встроенные модули, написанные на языке C и скомпонованные с интерпретатором </a:t>
            </a:r>
            <a:r>
              <a:rPr lang="ru-RU" dirty="0" err="1"/>
              <a:t>Python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4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3358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Модуль </a:t>
            </a:r>
            <a:r>
              <a:rPr lang="ru-RU" b="1" dirty="0" err="1"/>
              <a:t>sys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031" y="1236518"/>
            <a:ext cx="9190651" cy="475903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Модуль </a:t>
            </a:r>
            <a:r>
              <a:rPr lang="ru-RU" dirty="0" err="1"/>
              <a:t>sys</a:t>
            </a:r>
            <a:r>
              <a:rPr lang="ru-RU" dirty="0"/>
              <a:t> содержит информацию о среде выполнения</a:t>
            </a:r>
            <a:br>
              <a:rPr lang="ru-RU" dirty="0"/>
            </a:br>
            <a:r>
              <a:rPr lang="ru-RU" dirty="0"/>
              <a:t>программы интерпретатора </a:t>
            </a:r>
            <a:r>
              <a:rPr lang="ru-RU" dirty="0" err="1"/>
              <a:t>Python</a:t>
            </a:r>
            <a:r>
              <a:rPr lang="ru-RU" dirty="0"/>
              <a:t>. Ниже представлены наиболее</a:t>
            </a:r>
            <a:br>
              <a:rPr lang="ru-RU" dirty="0"/>
            </a:br>
            <a:r>
              <a:rPr lang="ru-RU" dirty="0"/>
              <a:t>популярные объекты из этого модуля, остальное можно изучить по</a:t>
            </a:r>
            <a:br>
              <a:rPr lang="ru-RU" dirty="0"/>
            </a:br>
            <a:r>
              <a:rPr lang="ru-RU" dirty="0"/>
              <a:t>документации</a:t>
            </a:r>
            <a:r>
              <a:rPr lang="ru-RU" dirty="0" smtClean="0"/>
              <a:t>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exit</a:t>
            </a:r>
            <a:r>
              <a:rPr lang="ru-RU" b="1" dirty="0"/>
              <a:t>([с]) – </a:t>
            </a:r>
            <a:r>
              <a:rPr lang="ru-RU" dirty="0"/>
              <a:t>выход из программы, можно передать числовой код завершения;</a:t>
            </a:r>
            <a:br>
              <a:rPr lang="ru-RU" dirty="0"/>
            </a:br>
            <a:r>
              <a:rPr lang="ru-RU" b="1" dirty="0"/>
              <a:t>0 – </a:t>
            </a:r>
            <a:r>
              <a:rPr lang="ru-RU" dirty="0"/>
              <a:t>в случае успешного завершения, другие числа при аварийном</a:t>
            </a:r>
            <a:br>
              <a:rPr lang="ru-RU" dirty="0"/>
            </a:br>
            <a:r>
              <a:rPr lang="ru-RU" dirty="0"/>
              <a:t>завершении программы;</a:t>
            </a:r>
            <a:br>
              <a:rPr lang="ru-RU" dirty="0"/>
            </a:br>
            <a:r>
              <a:rPr lang="ru-RU" b="1" dirty="0" err="1"/>
              <a:t>argv</a:t>
            </a:r>
            <a:r>
              <a:rPr lang="ru-RU" b="1" dirty="0"/>
              <a:t> – </a:t>
            </a:r>
            <a:r>
              <a:rPr lang="ru-RU" dirty="0"/>
              <a:t>список аргументов командной строки. Обычно </a:t>
            </a:r>
            <a:r>
              <a:rPr lang="ru-RU" dirty="0" err="1"/>
              <a:t>sys.argv</a:t>
            </a:r>
            <a:r>
              <a:rPr lang="ru-RU" dirty="0"/>
              <a:t>[0]</a:t>
            </a:r>
            <a:br>
              <a:rPr lang="ru-RU" dirty="0"/>
            </a:br>
            <a:r>
              <a:rPr lang="ru-RU" dirty="0"/>
              <a:t>содержит имя запущенной программы, а остальные параметры передаются из командной строки;</a:t>
            </a:r>
            <a:br>
              <a:rPr lang="ru-RU" dirty="0"/>
            </a:br>
            <a:r>
              <a:rPr lang="ru-RU" b="1" dirty="0" err="1"/>
              <a:t>platform</a:t>
            </a:r>
            <a:r>
              <a:rPr lang="ru-RU" b="1" dirty="0"/>
              <a:t> – </a:t>
            </a:r>
            <a:r>
              <a:rPr lang="ru-RU" dirty="0"/>
              <a:t>платформа, на которой работает интерпретатор</a:t>
            </a:r>
            <a:br>
              <a:rPr lang="ru-RU" dirty="0"/>
            </a:br>
            <a:r>
              <a:rPr lang="ru-RU" b="1" dirty="0" err="1"/>
              <a:t>version</a:t>
            </a:r>
            <a:r>
              <a:rPr lang="ru-RU" b="1" dirty="0"/>
              <a:t> – </a:t>
            </a:r>
            <a:r>
              <a:rPr lang="ru-RU" dirty="0"/>
              <a:t>версия интерпретатора;</a:t>
            </a:r>
            <a:br>
              <a:rPr lang="ru-RU" dirty="0"/>
            </a:br>
            <a:r>
              <a:rPr lang="ru-RU" b="1" dirty="0" err="1"/>
              <a:t>setrecursionlimit</a:t>
            </a:r>
            <a:r>
              <a:rPr lang="ru-RU" b="1" dirty="0"/>
              <a:t>(</a:t>
            </a:r>
            <a:r>
              <a:rPr lang="ru-RU" b="1" dirty="0" err="1"/>
              <a:t>limit</a:t>
            </a:r>
            <a:r>
              <a:rPr lang="ru-RU" b="1" dirty="0"/>
              <a:t>) – </a:t>
            </a:r>
            <a:r>
              <a:rPr lang="ru-RU" dirty="0"/>
              <a:t>установка уровня максимальной вложенности рекурсивных вызовов;</a:t>
            </a:r>
            <a:br>
              <a:rPr lang="ru-RU" dirty="0"/>
            </a:br>
            <a:r>
              <a:rPr lang="ru-RU" b="1" dirty="0" err="1"/>
              <a:t>exc_info</a:t>
            </a:r>
            <a:r>
              <a:rPr lang="ru-RU" b="1" dirty="0"/>
              <a:t>() – </a:t>
            </a:r>
            <a:r>
              <a:rPr lang="ru-RU" dirty="0"/>
              <a:t>информация об обрабатываемом исключении.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0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4916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Модуль </a:t>
            </a:r>
            <a:r>
              <a:rPr lang="en-US" b="1" dirty="0"/>
              <a:t>copy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473" y="1423555"/>
            <a:ext cx="9019309" cy="475903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Модуль содержит функции для копирования объектов. Следующий пример:</a:t>
            </a:r>
            <a:br>
              <a:rPr lang="ru-RU" dirty="0"/>
            </a:br>
            <a:endParaRPr lang="ru-RU" dirty="0" smtClean="0"/>
          </a:p>
          <a:p>
            <a:r>
              <a:rPr lang="en-US" dirty="0" smtClean="0"/>
              <a:t>lst1 </a:t>
            </a:r>
            <a:r>
              <a:rPr lang="en-US" dirty="0"/>
              <a:t>= [0, 0, 0]</a:t>
            </a:r>
            <a:br>
              <a:rPr lang="en-US" dirty="0"/>
            </a:br>
            <a:r>
              <a:rPr lang="en-US" dirty="0" err="1"/>
              <a:t>lst</a:t>
            </a:r>
            <a:r>
              <a:rPr lang="en-US" dirty="0"/>
              <a:t> = [lst1] *3</a:t>
            </a:r>
            <a:br>
              <a:rPr lang="en-US" dirty="0"/>
            </a:br>
            <a:r>
              <a:rPr lang="en-US" dirty="0"/>
              <a:t>print </a:t>
            </a:r>
            <a:r>
              <a:rPr lang="en-US" dirty="0" err="1"/>
              <a:t>lst</a:t>
            </a:r>
            <a:r>
              <a:rPr lang="en-US" dirty="0"/>
              <a:t>[0][1] = 1</a:t>
            </a:r>
            <a:br>
              <a:rPr lang="en-US" dirty="0"/>
            </a:br>
            <a:r>
              <a:rPr lang="en-US" dirty="0"/>
              <a:t>print </a:t>
            </a:r>
            <a:r>
              <a:rPr lang="en-US" dirty="0" err="1" smtClean="0"/>
              <a:t>lst</a:t>
            </a:r>
            <a:endParaRPr lang="kk-K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Список </a:t>
            </a:r>
            <a:r>
              <a:rPr lang="en-US" dirty="0" err="1"/>
              <a:t>lst</a:t>
            </a:r>
            <a:r>
              <a:rPr lang="en-US" dirty="0"/>
              <a:t> </a:t>
            </a:r>
            <a:r>
              <a:rPr lang="ru-RU" dirty="0"/>
              <a:t>содержит ссылки на один и тот же список. Для того</a:t>
            </a:r>
            <a:br>
              <a:rPr lang="ru-RU" dirty="0"/>
            </a:br>
            <a:r>
              <a:rPr lang="ru-RU" dirty="0"/>
              <a:t>чтобы действительно размножить список, необходимо применить</a:t>
            </a:r>
            <a:br>
              <a:rPr lang="ru-RU" dirty="0"/>
            </a:br>
            <a:r>
              <a:rPr lang="ru-RU" dirty="0"/>
              <a:t>функцию </a:t>
            </a:r>
            <a:r>
              <a:rPr lang="en-US" dirty="0"/>
              <a:t>copy() </a:t>
            </a:r>
            <a:r>
              <a:rPr lang="ru-RU" dirty="0"/>
              <a:t>из модуля </a:t>
            </a:r>
            <a:r>
              <a:rPr lang="en-US" dirty="0"/>
              <a:t>copy:</a:t>
            </a:r>
            <a:br>
              <a:rPr lang="en-US" dirty="0"/>
            </a:br>
            <a:endParaRPr lang="kk-KZ" dirty="0" smtClean="0"/>
          </a:p>
          <a:p>
            <a:r>
              <a:rPr lang="en-US" dirty="0" smtClean="0"/>
              <a:t>from </a:t>
            </a:r>
            <a:r>
              <a:rPr lang="en-US" dirty="0"/>
              <a:t>copy import copy</a:t>
            </a:r>
            <a:br>
              <a:rPr lang="en-US" dirty="0"/>
            </a:br>
            <a:r>
              <a:rPr lang="en-US" dirty="0"/>
              <a:t>lst1 = [0, 0, 0]</a:t>
            </a:r>
            <a:br>
              <a:rPr lang="en-US" dirty="0"/>
            </a:br>
            <a:r>
              <a:rPr lang="en-US" dirty="0" err="1"/>
              <a:t>lst</a:t>
            </a:r>
            <a:r>
              <a:rPr lang="en-US" dirty="0"/>
              <a:t> = [copy(lst1) for </a:t>
            </a:r>
            <a:r>
              <a:rPr lang="en-US" dirty="0" err="1"/>
              <a:t>i</a:t>
            </a:r>
            <a:r>
              <a:rPr lang="en-US" dirty="0"/>
              <a:t> in range(3)]</a:t>
            </a:r>
            <a:br>
              <a:rPr lang="en-US" dirty="0"/>
            </a:br>
            <a:r>
              <a:rPr lang="en-US" dirty="0"/>
              <a:t>print </a:t>
            </a:r>
            <a:r>
              <a:rPr lang="en-US" dirty="0" err="1"/>
              <a:t>lst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lst</a:t>
            </a:r>
            <a:r>
              <a:rPr lang="en-US" dirty="0"/>
              <a:t>[0][1] = 1</a:t>
            </a:r>
            <a:br>
              <a:rPr lang="en-US" dirty="0"/>
            </a:br>
            <a:r>
              <a:rPr lang="en-US" dirty="0"/>
              <a:t>print </a:t>
            </a:r>
            <a:r>
              <a:rPr lang="en-US" dirty="0" err="1"/>
              <a:t>lst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Получили тот результат, который ожидался</a:t>
            </a:r>
            <a:r>
              <a:rPr lang="ru-RU" dirty="0" smtClean="0"/>
              <a:t>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[[0, 0, 0], [0, 0, 0], [0, 0, 0]]</a:t>
            </a:r>
            <a:br>
              <a:rPr lang="ru-RU" dirty="0"/>
            </a:br>
            <a:r>
              <a:rPr lang="ru-RU" dirty="0"/>
              <a:t>[[0, 1, 0], [0, 0, 0], [0, 0, 0]]</a:t>
            </a:r>
            <a:br>
              <a:rPr lang="ru-RU" dirty="0"/>
            </a:br>
            <a:r>
              <a:rPr lang="ru-RU" dirty="0"/>
              <a:t>В модуле </a:t>
            </a:r>
            <a:r>
              <a:rPr lang="ru-RU" dirty="0" err="1"/>
              <a:t>copy</a:t>
            </a:r>
            <a:r>
              <a:rPr lang="ru-RU" dirty="0"/>
              <a:t> есть еще и функция </a:t>
            </a:r>
            <a:r>
              <a:rPr lang="ru-RU" dirty="0" err="1"/>
              <a:t>deepcopy</a:t>
            </a:r>
            <a:r>
              <a:rPr lang="ru-RU" dirty="0"/>
              <a:t>() для глубокого</a:t>
            </a:r>
            <a:br>
              <a:rPr lang="ru-RU" dirty="0"/>
            </a:br>
            <a:r>
              <a:rPr lang="ru-RU" dirty="0"/>
              <a:t>копирования, при которой объекты копируются на всю возможную</a:t>
            </a:r>
            <a:br>
              <a:rPr lang="ru-RU" dirty="0"/>
            </a:br>
            <a:r>
              <a:rPr lang="ru-RU" dirty="0"/>
              <a:t>глубину рекурсивно.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4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445160"/>
          </a:xfrm>
        </p:spPr>
        <p:txBody>
          <a:bodyPr>
            <a:noAutofit/>
          </a:bodyPr>
          <a:lstStyle/>
          <a:p>
            <a:r>
              <a:rPr lang="ru-RU" sz="2800" b="1" dirty="0"/>
              <a:t>Модуль </a:t>
            </a:r>
            <a:r>
              <a:rPr lang="ru-RU" sz="2800" b="1" dirty="0" err="1"/>
              <a:t>random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3636" y="1379028"/>
            <a:ext cx="8020594" cy="986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Этот </a:t>
            </a:r>
            <a:r>
              <a:rPr lang="ru-RU" dirty="0"/>
              <a:t>модуль генерирует псевдослучайные числа для </a:t>
            </a:r>
            <a:r>
              <a:rPr lang="ru-RU" dirty="0" smtClean="0"/>
              <a:t>нескольких различных </a:t>
            </a:r>
            <a:r>
              <a:rPr lang="ru-RU" dirty="0"/>
              <a:t>распределений. Наиболее используемые функции: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571" t="37598" r="28285" b="17026"/>
          <a:stretch/>
        </p:blipFill>
        <p:spPr>
          <a:xfrm>
            <a:off x="2641600" y="1959430"/>
            <a:ext cx="6763657" cy="42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Модуль </a:t>
            </a:r>
            <a:r>
              <a:rPr lang="ru-RU" b="1" dirty="0" err="1"/>
              <a:t>sets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Модуль </a:t>
            </a:r>
            <a:r>
              <a:rPr lang="ru-RU" dirty="0"/>
              <a:t>реализует тип данных для множеств. Следующий пример показывает, как использовать этот модуль. Следует заметить, что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Python</a:t>
            </a:r>
            <a:r>
              <a:rPr lang="ru-RU" dirty="0"/>
              <a:t> 2.4 и старше тип </a:t>
            </a:r>
            <a:r>
              <a:rPr lang="ru-RU" dirty="0" err="1"/>
              <a:t>set</a:t>
            </a:r>
            <a:r>
              <a:rPr lang="ru-RU" dirty="0"/>
              <a:t> стал встроенным:</a:t>
            </a:r>
            <a:br>
              <a:rPr lang="ru-RU" dirty="0"/>
            </a:br>
            <a:r>
              <a:rPr lang="en-US" dirty="0"/>
              <a:t>import sets</a:t>
            </a:r>
            <a:br>
              <a:rPr lang="en-US" dirty="0"/>
            </a:br>
            <a:r>
              <a:rPr lang="en-US" dirty="0"/>
              <a:t>А = </a:t>
            </a:r>
            <a:r>
              <a:rPr lang="en-US" dirty="0" err="1"/>
              <a:t>sets.Set</a:t>
            </a:r>
            <a:r>
              <a:rPr lang="en-US" dirty="0"/>
              <a:t>([1, 2, 3])</a:t>
            </a:r>
            <a:br>
              <a:rPr lang="en-US" dirty="0"/>
            </a:br>
            <a:r>
              <a:rPr lang="en-US" dirty="0"/>
              <a:t>В = </a:t>
            </a:r>
            <a:r>
              <a:rPr lang="en-US" dirty="0" err="1"/>
              <a:t>sets.Set</a:t>
            </a:r>
            <a:r>
              <a:rPr lang="en-US" dirty="0"/>
              <a:t>([2, 3, 4])</a:t>
            </a:r>
            <a:br>
              <a:rPr lang="en-US" dirty="0"/>
            </a:br>
            <a:r>
              <a:rPr lang="en-US" dirty="0"/>
              <a:t>print A|В, А&amp;В, А-В, А^В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A:</a:t>
            </a:r>
            <a:br>
              <a:rPr lang="en-US" dirty="0"/>
            </a:br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in B:</a:t>
            </a:r>
            <a:br>
              <a:rPr lang="en-US" dirty="0"/>
            </a:br>
            <a:r>
              <a:rPr lang="en-US" dirty="0"/>
              <a:t>print </a:t>
            </a:r>
            <a:r>
              <a:rPr lang="en-US" dirty="0" err="1"/>
              <a:t>i</a:t>
            </a:r>
            <a:r>
              <a:rPr lang="en-US" dirty="0"/>
              <a:t>,</a:t>
            </a:r>
            <a:br>
              <a:rPr lang="en-US" dirty="0"/>
            </a:br>
            <a:endParaRPr lang="kk-KZ" dirty="0" smtClean="0"/>
          </a:p>
          <a:p>
            <a:r>
              <a:rPr lang="ru-RU" dirty="0" smtClean="0"/>
              <a:t>В </a:t>
            </a:r>
            <a:r>
              <a:rPr lang="ru-RU" dirty="0"/>
              <a:t>результате будет выведено:</a:t>
            </a:r>
            <a:br>
              <a:rPr lang="ru-RU" dirty="0"/>
            </a:br>
            <a:r>
              <a:rPr lang="ru-RU" dirty="0" err="1"/>
              <a:t>Set</a:t>
            </a:r>
            <a:r>
              <a:rPr lang="ru-RU" dirty="0"/>
              <a:t>([1, 2, 3, 4])</a:t>
            </a:r>
            <a:br>
              <a:rPr lang="ru-RU" dirty="0"/>
            </a:br>
            <a:r>
              <a:rPr lang="ru-RU" dirty="0" err="1"/>
              <a:t>Set</a:t>
            </a:r>
            <a:r>
              <a:rPr lang="ru-RU" dirty="0"/>
              <a:t>([2, 3])</a:t>
            </a:r>
            <a:br>
              <a:rPr lang="ru-RU" dirty="0"/>
            </a:br>
            <a:r>
              <a:rPr lang="ru-RU" dirty="0" err="1"/>
              <a:t>Set</a:t>
            </a:r>
            <a:r>
              <a:rPr lang="ru-RU" dirty="0"/>
              <a:t>([1])</a:t>
            </a:r>
            <a:br>
              <a:rPr lang="ru-RU" dirty="0"/>
            </a:br>
            <a:r>
              <a:rPr lang="ru-RU" dirty="0" err="1"/>
              <a:t>Set</a:t>
            </a:r>
            <a:r>
              <a:rPr lang="ru-RU" dirty="0"/>
              <a:t>([1, 4])</a:t>
            </a:r>
            <a:br>
              <a:rPr lang="ru-RU" dirty="0"/>
            </a:br>
            <a:r>
              <a:rPr lang="ru-RU" dirty="0"/>
              <a:t>2 3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6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Путь </a:t>
            </a:r>
            <a:r>
              <a:rPr lang="ru-RU" dirty="0"/>
              <a:t>поиска модулей</a:t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/>
              <a:t>Выгрузка и повторная загрузка модулей</a:t>
            </a:r>
            <a:br>
              <a:rPr lang="ru-RU" dirty="0"/>
            </a:br>
            <a:r>
              <a:rPr lang="ru-RU" dirty="0" smtClean="0"/>
              <a:t>3.</a:t>
            </a:r>
            <a:r>
              <a:rPr lang="ru-RU" dirty="0"/>
              <a:t> Пакеты</a:t>
            </a:r>
            <a:br>
              <a:rPr lang="ru-RU" dirty="0"/>
            </a:br>
            <a:r>
              <a:rPr lang="ru-RU" dirty="0" smtClean="0"/>
              <a:t>4. </a:t>
            </a:r>
            <a:r>
              <a:rPr lang="ru-RU" dirty="0"/>
              <a:t>Распространение программ и библиотек</a:t>
            </a:r>
            <a:br>
              <a:rPr lang="ru-RU" dirty="0"/>
            </a:br>
            <a:r>
              <a:rPr lang="ru-RU" dirty="0"/>
              <a:t>на языке </a:t>
            </a:r>
            <a:r>
              <a:rPr lang="ru-RU" dirty="0" err="1"/>
              <a:t>Python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 </a:t>
            </a:r>
            <a:r>
              <a:rPr lang="ru-RU" dirty="0"/>
              <a:t>Установка сторонних </a:t>
            </a:r>
            <a:r>
              <a:rPr lang="ru-RU" dirty="0" smtClean="0"/>
              <a:t>библиотек</a:t>
            </a:r>
            <a:endParaRPr lang="en-US" dirty="0" smtClean="0"/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ru-RU" dirty="0"/>
              <a:t>"Скомпилированные" файлы </a:t>
            </a:r>
            <a:r>
              <a:rPr lang="en-US" dirty="0"/>
              <a:t>Python</a:t>
            </a:r>
          </a:p>
          <a:p>
            <a:pPr marL="457200" indent="-457200">
              <a:buAutoNum type="arabicPeriod"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3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Создайте </a:t>
            </a:r>
            <a:r>
              <a:rPr lang="ru-RU" dirty="0"/>
              <a:t>модуль с функциями для вычисления площадей прямоугольника, треугольника и </a:t>
            </a:r>
            <a:r>
              <a:rPr lang="ru-RU" dirty="0" smtClean="0"/>
              <a:t>круга.</a:t>
            </a:r>
          </a:p>
          <a:p>
            <a:pPr marL="457200" indent="-457200">
              <a:buAutoNum type="arabicPeriod"/>
            </a:pPr>
            <a:r>
              <a:rPr lang="ru-RU" dirty="0"/>
              <a:t>Дан список целых чисел. Заменить отрицательные на -1, положительные - на число 1, ноль оставить без изменений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/>
              <a:t>Из списка чисел удалить элементы, значения которых больше 35 и меньше 65. При этом удаляемые числа сохранить в другом списке.</a:t>
            </a:r>
          </a:p>
        </p:txBody>
      </p:sp>
    </p:spTree>
    <p:extLst>
      <p:ext uri="{BB962C8B-B14F-4D97-AF65-F5344CB8AC3E}">
        <p14:creationId xmlns:p14="http://schemas.microsoft.com/office/powerpoint/2010/main" val="2091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44516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Практика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50721" y="1782116"/>
            <a:ext cx="8601165" cy="42780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Перевернуть число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Вводится целое число. Вывести число, обратное введенному по порядку составляющих его цифр. Например, введено 3425, надо вывести 5243.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Алгоритм: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Найдем остаток от деления на 10 исходного числа. Тем самым получим последнюю его цифру.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Добавим эту цифру к новому числу.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Разделим нацело на 10 исходное число. Тем самым избавимся от последней цифры в нем.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Снова найдем остаток от деления на 10 того, что осталось от первого числа. Запомним эту цифру.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Умножим на 10 второе число. Тем самым увеличим его разрядность до двух и сдвинем первую цифру в разряд десятков.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Добавим к полученному второму числу запомненную ранее цифру из первого числа.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Будем повторять действия п. 3-6 пока исходное число не уменьшится до нуля, т. е. пока не избавимся от всех его разрядов.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03890"/>
            <a:ext cx="8261873" cy="4819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4858" y="629006"/>
            <a:ext cx="8789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/>
              <a:t>Что такое МОДУЛЬ</a:t>
            </a:r>
          </a:p>
          <a:p>
            <a:pPr algn="ctr"/>
            <a:endParaRPr lang="en-US" dirty="0" smtClean="0"/>
          </a:p>
          <a:p>
            <a:pPr algn="just"/>
            <a:r>
              <a:rPr lang="ru-RU" dirty="0" smtClean="0"/>
              <a:t>Часто </a:t>
            </a:r>
            <a:r>
              <a:rPr lang="ru-RU" dirty="0"/>
              <a:t>по мере роста программы возникает желание разбить ее на несколько файлов, чтобы упростить ее разработку и дальнейшее сопровождение.</a:t>
            </a:r>
            <a:br>
              <a:rPr lang="ru-RU" dirty="0"/>
            </a:br>
            <a:r>
              <a:rPr lang="ru-RU" dirty="0"/>
              <a:t>Язык </a:t>
            </a:r>
            <a:r>
              <a:rPr lang="ru-RU" dirty="0" err="1"/>
              <a:t>Python</a:t>
            </a:r>
            <a:r>
              <a:rPr lang="ru-RU" dirty="0"/>
              <a:t> позволяет помещать определения в файлы и использовать их</a:t>
            </a:r>
            <a:br>
              <a:rPr lang="ru-RU" dirty="0"/>
            </a:br>
            <a:r>
              <a:rPr lang="ru-RU" dirty="0"/>
              <a:t>как модули, которые могут импортироваться другими программами и сценариями. Чтобы создать модуль, необходимо поместить соответствующие</a:t>
            </a:r>
            <a:br>
              <a:rPr lang="ru-RU" dirty="0"/>
            </a:br>
            <a:r>
              <a:rPr lang="ru-RU" dirty="0"/>
              <a:t>инструкции и определения в файл с тем же именем, которое будет присвоено модулю. (Обратите внимание, что имя файла должно иметь расширение</a:t>
            </a:r>
            <a:br>
              <a:rPr lang="ru-RU" dirty="0"/>
            </a:br>
            <a:r>
              <a:rPr lang="ru-RU" dirty="0"/>
              <a:t>.</a:t>
            </a:r>
            <a:r>
              <a:rPr lang="ru-RU" dirty="0" err="1"/>
              <a:t>py</a:t>
            </a:r>
            <a:r>
              <a:rPr lang="ru-RU" dirty="0"/>
              <a:t>.)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# файл : div.py</a:t>
            </a:r>
            <a:br>
              <a:rPr lang="ru-RU" dirty="0"/>
            </a:br>
            <a:r>
              <a:rPr lang="ru-RU" dirty="0" err="1"/>
              <a:t>def</a:t>
            </a:r>
            <a:r>
              <a:rPr lang="ru-RU" dirty="0"/>
              <a:t> </a:t>
            </a:r>
            <a:r>
              <a:rPr lang="ru-RU" dirty="0" err="1"/>
              <a:t>divide</a:t>
            </a:r>
            <a:r>
              <a:rPr lang="ru-RU" dirty="0"/>
              <a:t>(a, b):</a:t>
            </a:r>
            <a:br>
              <a:rPr lang="ru-RU" dirty="0"/>
            </a:br>
            <a:r>
              <a:rPr lang="ru-RU" dirty="0"/>
              <a:t>q = a/b # Если a и b – целые числа, q будет целым числом</a:t>
            </a:r>
            <a:br>
              <a:rPr lang="ru-RU" dirty="0"/>
            </a:br>
            <a:r>
              <a:rPr lang="ru-RU" dirty="0"/>
              <a:t>r = a - q*b</a:t>
            </a:r>
            <a:br>
              <a:rPr lang="ru-RU" dirty="0"/>
            </a:br>
            <a:r>
              <a:rPr lang="ru-RU" dirty="0" err="1"/>
              <a:t>return</a:t>
            </a:r>
            <a:r>
              <a:rPr lang="ru-RU" dirty="0"/>
              <a:t> (q, r)</a:t>
            </a:r>
            <a:br>
              <a:rPr lang="ru-RU" dirty="0"/>
            </a:b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44183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Инструкция </a:t>
            </a:r>
            <a:r>
              <a:rPr lang="ru-RU" dirty="0" err="1"/>
              <a:t>import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Использовать модуль в других программах можно с помощью </a:t>
            </a:r>
            <a:r>
              <a:rPr lang="ru-RU" dirty="0" smtClean="0"/>
              <a:t>инструкции </a:t>
            </a:r>
          </a:p>
          <a:p>
            <a:pPr algn="just"/>
            <a:endParaRPr lang="ru-RU" dirty="0" smtClean="0"/>
          </a:p>
          <a:p>
            <a:r>
              <a:rPr lang="ru-RU" b="1" dirty="0" err="1" smtClean="0"/>
              <a:t>import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 err="1"/>
              <a:t>import</a:t>
            </a:r>
            <a:r>
              <a:rPr lang="ru-RU" b="1" dirty="0"/>
              <a:t> </a:t>
            </a:r>
            <a:r>
              <a:rPr lang="ru-RU" b="1" dirty="0" err="1"/>
              <a:t>div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pPr algn="just"/>
            <a:r>
              <a:rPr lang="ru-RU" dirty="0" smtClean="0"/>
              <a:t>Инструкция </a:t>
            </a:r>
            <a:r>
              <a:rPr lang="ru-RU" dirty="0" err="1"/>
              <a:t>import</a:t>
            </a:r>
            <a:r>
              <a:rPr lang="ru-RU" dirty="0"/>
              <a:t> создает новое пространство имен и внутри этого пространства имен выполняет все инструкции, находящиеся в файле с расширением .</a:t>
            </a:r>
            <a:r>
              <a:rPr lang="ru-RU" dirty="0" err="1"/>
              <a:t>py</a:t>
            </a:r>
            <a:r>
              <a:rPr lang="ru-RU" dirty="0"/>
              <a:t>. Чтобы получить доступ к содержимому этого </a:t>
            </a:r>
            <a:r>
              <a:rPr lang="ru-RU" dirty="0" smtClean="0"/>
              <a:t>пространства имен </a:t>
            </a:r>
            <a:r>
              <a:rPr lang="ru-RU" dirty="0"/>
              <a:t>после импортирования, достаточно просто использовать имя модуля в качестве префикса, как это сделано в вызове функции </a:t>
            </a:r>
            <a:r>
              <a:rPr lang="ru-RU" dirty="0" err="1"/>
              <a:t>div.divide</a:t>
            </a:r>
            <a:r>
              <a:rPr lang="ru-RU" dirty="0" smtClean="0"/>
              <a:t>() в предыдущем </a:t>
            </a:r>
            <a:r>
              <a:rPr lang="ru-RU" dirty="0"/>
              <a:t>примере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16927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Стандартные модули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240221"/>
            <a:ext cx="8261873" cy="448284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import math</a:t>
            </a:r>
          </a:p>
          <a:p>
            <a:pPr marL="0" indent="0" algn="just">
              <a:buNone/>
            </a:pPr>
            <a:r>
              <a:rPr lang="en-US" dirty="0" smtClean="0"/>
              <a:t>Print (</a:t>
            </a:r>
            <a:r>
              <a:rPr lang="en-US" dirty="0" err="1" smtClean="0"/>
              <a:t>math.cos</a:t>
            </a:r>
            <a:r>
              <a:rPr lang="en-US" dirty="0" smtClean="0"/>
              <a:t>(1))</a:t>
            </a:r>
          </a:p>
          <a:p>
            <a:pPr marL="0" indent="0" algn="just">
              <a:buNone/>
            </a:pPr>
            <a:r>
              <a:rPr lang="en-US" dirty="0" smtClean="0"/>
              <a:t>*********************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import math</a:t>
            </a:r>
          </a:p>
          <a:p>
            <a:pPr marL="0" indent="0" algn="just">
              <a:buNone/>
            </a:pPr>
            <a:r>
              <a:rPr lang="en-US" dirty="0"/>
              <a:t>Print (</a:t>
            </a:r>
            <a:r>
              <a:rPr lang="en-US" dirty="0" err="1" smtClean="0"/>
              <a:t>math.pi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r>
              <a:rPr lang="en-US" dirty="0" smtClean="0"/>
              <a:t>************************</a:t>
            </a:r>
          </a:p>
          <a:p>
            <a:pPr marL="0" indent="0" algn="just">
              <a:buNone/>
            </a:pPr>
            <a:r>
              <a:rPr lang="en-US" dirty="0"/>
              <a:t>import math</a:t>
            </a:r>
          </a:p>
          <a:p>
            <a:pPr marL="0" indent="0" algn="just">
              <a:buNone/>
            </a:pPr>
            <a:r>
              <a:rPr lang="en-US" dirty="0"/>
              <a:t>Print (</a:t>
            </a:r>
            <a:r>
              <a:rPr lang="en-US" dirty="0" err="1" smtClean="0"/>
              <a:t>math.e</a:t>
            </a:r>
            <a:r>
              <a:rPr lang="en-US" dirty="0" smtClean="0"/>
              <a:t>)</a:t>
            </a:r>
            <a:endParaRPr lang="kk-KZ" dirty="0" smtClean="0"/>
          </a:p>
          <a:p>
            <a:pPr marL="0" indent="0" algn="just">
              <a:buNone/>
            </a:pPr>
            <a:endParaRPr lang="kk-KZ" dirty="0"/>
          </a:p>
          <a:p>
            <a:pPr marL="0" indent="0" algn="just">
              <a:buNone/>
            </a:pPr>
            <a:r>
              <a:rPr lang="en-US" dirty="0" smtClean="0"/>
              <a:t>Import </a:t>
            </a:r>
            <a:r>
              <a:rPr lang="en-US" dirty="0" err="1" smtClean="0"/>
              <a:t>os.getcwd</a:t>
            </a:r>
            <a:r>
              <a:rPr lang="en-US" dirty="0" smtClean="0"/>
              <a:t> // </a:t>
            </a:r>
            <a:r>
              <a:rPr lang="ru-RU" dirty="0" smtClean="0"/>
              <a:t>модуль операционной системы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Print (</a:t>
            </a:r>
            <a:r>
              <a:rPr lang="en-US" dirty="0" err="1" smtClean="0"/>
              <a:t>os.uname</a:t>
            </a:r>
            <a:r>
              <a:rPr lang="ru-RU" dirty="0" smtClean="0"/>
              <a:t>()</a:t>
            </a:r>
            <a:r>
              <a:rPr lang="en-US" dirty="0" smtClean="0"/>
              <a:t>) //</a:t>
            </a:r>
            <a:r>
              <a:rPr lang="ru-RU" dirty="0" smtClean="0"/>
              <a:t> информация про компьютер</a:t>
            </a:r>
          </a:p>
          <a:p>
            <a:pPr marL="0" indent="0" algn="just">
              <a:buNone/>
            </a:pPr>
            <a:endParaRPr lang="kk-KZ" dirty="0" smtClean="0"/>
          </a:p>
          <a:p>
            <a:pPr marL="0" indent="0" algn="just">
              <a:buNone/>
            </a:pPr>
            <a:endParaRPr lang="en-US" dirty="0"/>
          </a:p>
          <a:p>
            <a:r>
              <a:rPr lang="ru-RU" b="1" dirty="0" err="1"/>
              <a:t>math.ceil</a:t>
            </a:r>
            <a:r>
              <a:rPr lang="ru-RU" dirty="0"/>
              <a:t>(X) – округление до ближайшего большего числа.</a:t>
            </a:r>
          </a:p>
          <a:p>
            <a:r>
              <a:rPr lang="ru-RU" b="1" dirty="0" err="1"/>
              <a:t>math.copysign</a:t>
            </a:r>
            <a:r>
              <a:rPr lang="ru-RU" dirty="0"/>
              <a:t>(X, Y) - возвращает число, имеющее модуль такой же, как и у числа X, а знак - как у числа Y.</a:t>
            </a:r>
          </a:p>
          <a:p>
            <a:r>
              <a:rPr lang="ru-RU" b="1" dirty="0" err="1"/>
              <a:t>math.fabs</a:t>
            </a:r>
            <a:r>
              <a:rPr lang="ru-RU" dirty="0"/>
              <a:t>(X) - модуль X.</a:t>
            </a:r>
          </a:p>
          <a:p>
            <a:r>
              <a:rPr lang="ru-RU" b="1" dirty="0" err="1"/>
              <a:t>math.factorial</a:t>
            </a:r>
            <a:r>
              <a:rPr lang="ru-RU" dirty="0"/>
              <a:t>(X) - факториал числа X.</a:t>
            </a:r>
          </a:p>
          <a:p>
            <a:r>
              <a:rPr lang="ru-RU" b="1" dirty="0" err="1"/>
              <a:t>math.floor</a:t>
            </a:r>
            <a:r>
              <a:rPr lang="ru-RU" dirty="0"/>
              <a:t>(X) - округление вниз.</a:t>
            </a:r>
          </a:p>
          <a:p>
            <a:r>
              <a:rPr lang="ru-RU" b="1" dirty="0" err="1"/>
              <a:t>math.fmod</a:t>
            </a:r>
            <a:r>
              <a:rPr lang="ru-RU" dirty="0"/>
              <a:t>(X, Y) - остаток от деления X на Y.</a:t>
            </a:r>
          </a:p>
          <a:p>
            <a:r>
              <a:rPr lang="ru-RU" b="1" dirty="0" err="1"/>
              <a:t>math.frexp</a:t>
            </a:r>
            <a:r>
              <a:rPr lang="ru-RU" dirty="0"/>
              <a:t>(X) - возвращает мантиссу и экспоненту числа.</a:t>
            </a:r>
          </a:p>
          <a:p>
            <a:r>
              <a:rPr lang="ru-RU" b="1" dirty="0" err="1"/>
              <a:t>math.ldexp</a:t>
            </a:r>
            <a:r>
              <a:rPr lang="ru-RU" dirty="0"/>
              <a:t>(X, I) - X * 2</a:t>
            </a:r>
            <a:r>
              <a:rPr lang="ru-RU" baseline="30000" dirty="0"/>
              <a:t>i</a:t>
            </a:r>
            <a:r>
              <a:rPr lang="ru-RU" dirty="0"/>
              <a:t>. Функция, обратная функции </a:t>
            </a:r>
            <a:r>
              <a:rPr lang="ru-RU" dirty="0" err="1"/>
              <a:t>math.frexp</a:t>
            </a:r>
            <a:r>
              <a:rPr lang="ru-RU" dirty="0"/>
              <a:t>().</a:t>
            </a:r>
          </a:p>
          <a:p>
            <a:r>
              <a:rPr lang="ru-RU" b="1" dirty="0" err="1"/>
              <a:t>math.fsum</a:t>
            </a:r>
            <a:r>
              <a:rPr lang="ru-RU" dirty="0"/>
              <a:t>(последовательность) - сумма всех членов последовательности. Эквивалент встроенной функции </a:t>
            </a:r>
            <a:r>
              <a:rPr lang="ru-RU" dirty="0" err="1"/>
              <a:t>sum</a:t>
            </a:r>
            <a:r>
              <a:rPr lang="ru-RU" dirty="0"/>
              <a:t>(), но </a:t>
            </a:r>
            <a:r>
              <a:rPr lang="ru-RU" dirty="0" err="1"/>
              <a:t>math.fsum</a:t>
            </a:r>
            <a:r>
              <a:rPr lang="ru-RU" dirty="0"/>
              <a:t>() более точна для чисел с плавающей точкой.</a:t>
            </a:r>
          </a:p>
          <a:p>
            <a:r>
              <a:rPr lang="ru-RU" b="1" dirty="0" err="1"/>
              <a:t>math.isfinite</a:t>
            </a:r>
            <a:r>
              <a:rPr lang="ru-RU" dirty="0"/>
              <a:t>(X) - является ли X числом.</a:t>
            </a:r>
          </a:p>
          <a:p>
            <a:r>
              <a:rPr lang="ru-RU" b="1" dirty="0" err="1"/>
              <a:t>math.isinf</a:t>
            </a:r>
            <a:r>
              <a:rPr lang="ru-RU" dirty="0"/>
              <a:t>(X) - является ли X бесконечностью.</a:t>
            </a:r>
          </a:p>
          <a:p>
            <a:r>
              <a:rPr lang="ru-RU" b="1" dirty="0" err="1"/>
              <a:t>math.isnan</a:t>
            </a:r>
            <a:r>
              <a:rPr lang="ru-RU" dirty="0"/>
              <a:t>(X) - является ли X </a:t>
            </a:r>
            <a:r>
              <a:rPr lang="ru-RU" dirty="0" err="1"/>
              <a:t>NaN</a:t>
            </a:r>
            <a:r>
              <a:rPr lang="ru-RU" dirty="0"/>
              <a:t> (</a:t>
            </a:r>
            <a:r>
              <a:rPr lang="ru-RU" dirty="0" err="1"/>
              <a:t>Not</a:t>
            </a:r>
            <a:r>
              <a:rPr lang="ru-RU" dirty="0"/>
              <a:t> a </a:t>
            </a:r>
            <a:r>
              <a:rPr lang="ru-RU" dirty="0" err="1"/>
              <a:t>Number</a:t>
            </a:r>
            <a:r>
              <a:rPr lang="ru-RU" dirty="0"/>
              <a:t> - не число).</a:t>
            </a:r>
          </a:p>
          <a:p>
            <a:pPr marL="0" indent="0" algn="just">
              <a:buNone/>
            </a:pPr>
            <a:endParaRPr lang="kk-KZ" dirty="0" smtClean="0"/>
          </a:p>
          <a:p>
            <a:pPr marL="0" indent="0" algn="just">
              <a:buNone/>
            </a:pPr>
            <a:r>
              <a:rPr lang="kk-KZ" dirty="0" smtClean="0"/>
              <a:t>Более </a:t>
            </a:r>
            <a:r>
              <a:rPr lang="kk-KZ" dirty="0"/>
              <a:t>подробный список можно наити в интернете, ключевое </a:t>
            </a:r>
            <a:r>
              <a:rPr lang="kk-KZ" dirty="0" smtClean="0"/>
              <a:t>слово: </a:t>
            </a:r>
            <a:r>
              <a:rPr lang="kk-KZ" b="1" dirty="0"/>
              <a:t>библиотека </a:t>
            </a:r>
            <a:r>
              <a:rPr lang="en-US" b="1" dirty="0"/>
              <a:t>math python</a:t>
            </a:r>
            <a:endParaRPr lang="en-US" b="1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2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546" y="904669"/>
            <a:ext cx="6276083" cy="18390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Модули стандартной библиотеки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088572"/>
            <a:ext cx="8261873" cy="4634497"/>
          </a:xfrm>
        </p:spPr>
        <p:txBody>
          <a:bodyPr/>
          <a:lstStyle/>
          <a:p>
            <a:r>
              <a:rPr lang="ru-RU" dirty="0"/>
              <a:t>Модули стандартной библиотеки условно разбиты на группы </a:t>
            </a:r>
            <a:r>
              <a:rPr lang="ru-RU" dirty="0" smtClean="0"/>
              <a:t>по тематике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832" t="31314" r="29167" b="21279"/>
          <a:stretch/>
        </p:blipFill>
        <p:spPr>
          <a:xfrm>
            <a:off x="3669158" y="1906209"/>
            <a:ext cx="5725289" cy="38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39" t="31410" r="28707" b="31535"/>
          <a:stretch/>
        </p:blipFill>
        <p:spPr>
          <a:xfrm>
            <a:off x="2473778" y="2020068"/>
            <a:ext cx="7045628" cy="36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03890"/>
            <a:ext cx="8261873" cy="4819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/>
              <a:t/>
            </a:r>
            <a:br>
              <a:rPr lang="ru-RU" dirty="0"/>
            </a:br>
            <a:r>
              <a:rPr lang="kk-KZ" b="1" dirty="0" smtClean="0"/>
              <a:t>Использование псевдонимов</a:t>
            </a:r>
          </a:p>
          <a:p>
            <a:pPr marL="0" indent="0" algn="just">
              <a:buNone/>
            </a:pPr>
            <a:r>
              <a:rPr lang="ru-RU" dirty="0"/>
              <a:t>Если потребуется импортировать модуль под другим именем, </a:t>
            </a:r>
            <a:r>
              <a:rPr lang="ru-RU" dirty="0" smtClean="0"/>
              <a:t>достаточно добавить </a:t>
            </a:r>
            <a:r>
              <a:rPr lang="ru-RU" dirty="0"/>
              <a:t>в инструкцию </a:t>
            </a:r>
            <a:r>
              <a:rPr lang="ru-RU" dirty="0" err="1"/>
              <a:t>import</a:t>
            </a:r>
            <a:r>
              <a:rPr lang="ru-RU" dirty="0"/>
              <a:t> дополнительный квалификатор </a:t>
            </a:r>
            <a:r>
              <a:rPr lang="ru-RU" dirty="0" err="1"/>
              <a:t>as</a:t>
            </a:r>
            <a:r>
              <a:rPr lang="ru-RU" dirty="0"/>
              <a:t>, как показано ниже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import</a:t>
            </a:r>
            <a:r>
              <a:rPr lang="ru-RU" dirty="0"/>
              <a:t> </a:t>
            </a:r>
            <a:r>
              <a:rPr lang="ru-RU" dirty="0" err="1"/>
              <a:t>div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foo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a,b</a:t>
            </a:r>
            <a:r>
              <a:rPr lang="ru-RU" dirty="0"/>
              <a:t> = </a:t>
            </a:r>
            <a:r>
              <a:rPr lang="ru-RU" dirty="0" err="1"/>
              <a:t>foo.divide</a:t>
            </a:r>
            <a:r>
              <a:rPr lang="ru-RU" dirty="0"/>
              <a:t>(2305,29)</a:t>
            </a:r>
            <a:br>
              <a:rPr lang="ru-RU" dirty="0"/>
            </a:br>
            <a:r>
              <a:rPr lang="ru-RU" dirty="0" smtClean="0"/>
              <a:t>*****************************************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50720" y="4394308"/>
            <a:ext cx="6393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import </a:t>
            </a:r>
            <a:r>
              <a:rPr lang="en-US" sz="2400" dirty="0" smtClean="0"/>
              <a:t>random as r</a:t>
            </a:r>
            <a:endParaRPr lang="en-US" sz="2400" dirty="0"/>
          </a:p>
          <a:p>
            <a:pPr algn="just"/>
            <a:r>
              <a:rPr lang="en-US" sz="2400" dirty="0"/>
              <a:t>Print </a:t>
            </a:r>
            <a:r>
              <a:rPr lang="en-US" sz="2400" dirty="0" smtClean="0"/>
              <a:t>(</a:t>
            </a:r>
            <a:r>
              <a:rPr lang="en-US" sz="2400" dirty="0" err="1" smtClean="0"/>
              <a:t>r.random</a:t>
            </a:r>
            <a:r>
              <a:rPr lang="en-US" sz="2400" dirty="0" smtClean="0"/>
              <a:t>())</a:t>
            </a:r>
            <a:endParaRPr lang="kk-KZ" sz="2400" dirty="0"/>
          </a:p>
        </p:txBody>
      </p:sp>
    </p:spTree>
    <p:extLst>
      <p:ext uri="{BB962C8B-B14F-4D97-AF65-F5344CB8AC3E}">
        <p14:creationId xmlns:p14="http://schemas.microsoft.com/office/powerpoint/2010/main" val="11378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712" y="705865"/>
            <a:ext cx="8261873" cy="48717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Проверка на наличие модуля</a:t>
            </a:r>
          </a:p>
          <a:p>
            <a:pPr marL="0" indent="0" algn="just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try:</a:t>
            </a:r>
          </a:p>
          <a:p>
            <a:pPr marL="0" indent="0" algn="just">
              <a:buNone/>
            </a:pPr>
            <a:r>
              <a:rPr lang="en-US" sz="1600" dirty="0"/>
              <a:t>	</a:t>
            </a:r>
            <a:r>
              <a:rPr lang="en-US" sz="1600" dirty="0" smtClean="0"/>
              <a:t>import </a:t>
            </a:r>
            <a:r>
              <a:rPr lang="en-US" sz="1600" dirty="0" err="1" smtClean="0"/>
              <a:t>nomodule</a:t>
            </a:r>
            <a:endParaRPr lang="en-US" sz="1600" dirty="0"/>
          </a:p>
          <a:p>
            <a:pPr marL="0" indent="0" algn="just">
              <a:buNone/>
            </a:pPr>
            <a:r>
              <a:rPr lang="en-US" sz="1600" dirty="0" smtClean="0"/>
              <a:t>Except </a:t>
            </a:r>
            <a:r>
              <a:rPr lang="en-US" sz="1600" dirty="0" err="1" smtClean="0"/>
              <a:t>ImportError</a:t>
            </a:r>
            <a:endParaRPr lang="en-US" sz="1600" dirty="0" smtClean="0"/>
          </a:p>
          <a:p>
            <a:pPr marL="0" indent="0" algn="just">
              <a:buNone/>
            </a:pPr>
            <a:r>
              <a:rPr lang="kk-KZ" sz="1600" dirty="0" smtClean="0"/>
              <a:t>	</a:t>
            </a:r>
            <a:r>
              <a:rPr lang="en-US" sz="1600" dirty="0" smtClean="0"/>
              <a:t>Print (“</a:t>
            </a:r>
            <a:r>
              <a:rPr lang="kk-KZ" sz="1600" dirty="0" smtClean="0"/>
              <a:t>Модуля </a:t>
            </a:r>
            <a:r>
              <a:rPr lang="en-US" sz="1600" dirty="0" err="1" smtClean="0"/>
              <a:t>nomodule</a:t>
            </a:r>
            <a:r>
              <a:rPr lang="kk-KZ" sz="1600" dirty="0" smtClean="0"/>
              <a:t> не существует</a:t>
            </a:r>
            <a:r>
              <a:rPr lang="en-US" sz="1600" dirty="0" smtClean="0"/>
              <a:t>’)</a:t>
            </a:r>
            <a:endParaRPr lang="kk-KZ" sz="1600" dirty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62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904</Words>
  <Application>Microsoft Office PowerPoint</Application>
  <PresentationFormat>Произвольный</PresentationFormat>
  <Paragraphs>180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Алгоритмизация  и программирование  и.о. доцент кафедры «Информационные системы» Муханова Аягоз Асанбековна </vt:lpstr>
      <vt:lpstr>План лекций</vt:lpstr>
      <vt:lpstr>Презентация PowerPoint</vt:lpstr>
      <vt:lpstr>Инструкция import</vt:lpstr>
      <vt:lpstr>Стандартные модули</vt:lpstr>
      <vt:lpstr>Модули стандартной библиотеки </vt:lpstr>
      <vt:lpstr>Презентация PowerPoint</vt:lpstr>
      <vt:lpstr>Презентация PowerPoint</vt:lpstr>
      <vt:lpstr>Презентация PowerPoint</vt:lpstr>
      <vt:lpstr>Создание собственных модулей</vt:lpstr>
      <vt:lpstr>Выполнение модуля как самостоятельной программы </vt:lpstr>
      <vt:lpstr>Презентация PowerPoint</vt:lpstr>
      <vt:lpstr>Презентация PowerPoint</vt:lpstr>
      <vt:lpstr>Презентация PowerPoint</vt:lpstr>
      <vt:lpstr>Инструкция FROM</vt:lpstr>
      <vt:lpstr>Инструкция FROM</vt:lpstr>
      <vt:lpstr>Презентация PowerPoint</vt:lpstr>
      <vt:lpstr>Получение справки </vt:lpstr>
      <vt:lpstr>Презентация PowerPoint</vt:lpstr>
      <vt:lpstr>Презентация PowerPoint</vt:lpstr>
      <vt:lpstr>Загрузка и компиляция модулей</vt:lpstr>
      <vt:lpstr>Модуль sys</vt:lpstr>
      <vt:lpstr>Модуль copy</vt:lpstr>
      <vt:lpstr>Модуль random</vt:lpstr>
      <vt:lpstr>Модуль sets</vt:lpstr>
      <vt:lpstr>СРО</vt:lpstr>
      <vt:lpstr>Практика</vt:lpstr>
      <vt:lpstr>Практика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2022-11-01T09:45:24Z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