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HK Grotesk" panose="020B0604020202020204" charset="-52"/>
      <p:regular r:id="rId17"/>
    </p:embeddedFont>
    <p:embeddedFont>
      <p:font typeface="HK Grotesk Light" panose="020B0604020202020204" charset="-52"/>
      <p:regular r:id="rId18"/>
    </p:embeddedFont>
    <p:embeddedFont>
      <p:font typeface="Calibri" panose="020F0502020204030204" pitchFamily="34" charset="0"/>
      <p:regular r:id="rId19"/>
      <p:bold r:id="rId20"/>
      <p:italic r:id="rId21"/>
      <p:boldItalic r:id="rId22"/>
    </p:embeddedFont>
    <p:embeddedFont>
      <p:font typeface="HK Grotesk Bold" panose="020B0604020202020204" charset="-52"/>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73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Freeform 2"/>
          <p:cNvSpPr/>
          <p:nvPr/>
        </p:nvSpPr>
        <p:spPr>
          <a:xfrm>
            <a:off x="-90248" y="-44468"/>
            <a:ext cx="18468496" cy="10375937"/>
          </a:xfrm>
          <a:custGeom>
            <a:avLst/>
            <a:gdLst/>
            <a:ahLst/>
            <a:cxnLst/>
            <a:rect l="l" t="t" r="r" b="b"/>
            <a:pathLst>
              <a:path w="18468496" h="10375937">
                <a:moveTo>
                  <a:pt x="0" y="0"/>
                </a:moveTo>
                <a:lnTo>
                  <a:pt x="18468496" y="0"/>
                </a:lnTo>
                <a:lnTo>
                  <a:pt x="18468496" y="10375936"/>
                </a:lnTo>
                <a:lnTo>
                  <a:pt x="0" y="10375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831293" y="3224383"/>
            <a:ext cx="14625413" cy="5795010"/>
          </a:xfrm>
          <a:prstGeom prst="rect">
            <a:avLst/>
          </a:prstGeom>
        </p:spPr>
        <p:txBody>
          <a:bodyPr lIns="0" tIns="0" rIns="0" bIns="0" rtlCol="0" anchor="t">
            <a:spAutoFit/>
          </a:bodyPr>
          <a:lstStyle/>
          <a:p>
            <a:pPr algn="ctr">
              <a:lnSpc>
                <a:spcPts val="7664"/>
              </a:lnSpc>
              <a:spcBef>
                <a:spcPct val="0"/>
              </a:spcBef>
            </a:pPr>
            <a:r>
              <a:rPr lang="en-US" sz="5475">
                <a:solidFill>
                  <a:srgbClr val="322E2D"/>
                </a:solidFill>
                <a:latin typeface="HK Grotesk"/>
                <a:ea typeface="HK Grotesk"/>
                <a:cs typeface="HK Grotesk"/>
                <a:sym typeface="HK Grotesk"/>
              </a:rPr>
              <a:t> </a:t>
            </a:r>
          </a:p>
          <a:p>
            <a:pPr algn="ctr">
              <a:lnSpc>
                <a:spcPts val="7664"/>
              </a:lnSpc>
              <a:spcBef>
                <a:spcPct val="0"/>
              </a:spcBef>
            </a:pPr>
            <a:r>
              <a:rPr lang="en-US" sz="5475">
                <a:solidFill>
                  <a:srgbClr val="322E2D"/>
                </a:solidFill>
                <a:latin typeface="HK Grotesk"/>
                <a:ea typeface="HK Grotesk"/>
                <a:cs typeface="HK Grotesk"/>
                <a:sym typeface="HK Grotesk"/>
              </a:rPr>
              <a:t> Бензол. Құрылымдық формуласы. Ароматтылық ережесі. Конденсирленген бензоидты көмірсутектер.</a:t>
            </a:r>
          </a:p>
          <a:p>
            <a:pPr algn="ctr">
              <a:lnSpc>
                <a:spcPts val="7664"/>
              </a:lnSpc>
              <a:spcBef>
                <a:spcPct val="0"/>
              </a:spcBef>
            </a:pPr>
            <a:r>
              <a:rPr lang="en-US" sz="5475">
                <a:solidFill>
                  <a:srgbClr val="322E2D"/>
                </a:solidFill>
                <a:latin typeface="HK Grotesk"/>
                <a:ea typeface="HK Grotesk"/>
                <a:cs typeface="HK Grotesk"/>
                <a:sym typeface="HK Grotesk"/>
              </a:rPr>
              <a:t> </a:t>
            </a:r>
          </a:p>
          <a:p>
            <a:pPr algn="ctr">
              <a:lnSpc>
                <a:spcPts val="7664"/>
              </a:lnSpc>
              <a:spcBef>
                <a:spcPct val="0"/>
              </a:spcBef>
            </a:pPr>
            <a:endParaRPr lang="en-US" sz="5475">
              <a:solidFill>
                <a:srgbClr val="322E2D"/>
              </a:solidFill>
              <a:latin typeface="HK Grotesk"/>
              <a:ea typeface="HK Grotesk"/>
              <a:cs typeface="HK Grotesk"/>
              <a:sym typeface="HK Grotesk"/>
            </a:endParaRPr>
          </a:p>
        </p:txBody>
      </p:sp>
      <p:sp>
        <p:nvSpPr>
          <p:cNvPr id="4" name="TextBox 4"/>
          <p:cNvSpPr txBox="1"/>
          <p:nvPr/>
        </p:nvSpPr>
        <p:spPr>
          <a:xfrm>
            <a:off x="3518292" y="2925298"/>
            <a:ext cx="11251416" cy="721995"/>
          </a:xfrm>
          <a:prstGeom prst="rect">
            <a:avLst/>
          </a:prstGeom>
        </p:spPr>
        <p:txBody>
          <a:bodyPr lIns="0" tIns="0" rIns="0" bIns="0" rtlCol="0" anchor="t">
            <a:spAutoFit/>
          </a:bodyPr>
          <a:lstStyle/>
          <a:p>
            <a:pPr algn="ctr">
              <a:lnSpc>
                <a:spcPts val="5880"/>
              </a:lnSpc>
              <a:spcBef>
                <a:spcPct val="0"/>
              </a:spcBef>
            </a:pPr>
            <a:r>
              <a:rPr lang="en-US" sz="4200">
                <a:solidFill>
                  <a:srgbClr val="322E2D"/>
                </a:solidFill>
                <a:latin typeface="HK Grotesk Light"/>
                <a:ea typeface="HK Grotesk Light"/>
                <a:cs typeface="HK Grotesk Light"/>
                <a:sym typeface="HK Grotesk Light"/>
              </a:rPr>
              <a:t>№12 дәріс</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Freeform 2"/>
          <p:cNvSpPr/>
          <p:nvPr/>
        </p:nvSpPr>
        <p:spPr>
          <a:xfrm>
            <a:off x="-90248" y="-44468"/>
            <a:ext cx="18468496" cy="10375937"/>
          </a:xfrm>
          <a:custGeom>
            <a:avLst/>
            <a:gdLst/>
            <a:ahLst/>
            <a:cxnLst/>
            <a:rect l="l" t="t" r="r" b="b"/>
            <a:pathLst>
              <a:path w="18468496" h="10375937">
                <a:moveTo>
                  <a:pt x="0" y="0"/>
                </a:moveTo>
                <a:lnTo>
                  <a:pt x="18468496" y="0"/>
                </a:lnTo>
                <a:lnTo>
                  <a:pt x="18468496" y="10375936"/>
                </a:lnTo>
                <a:lnTo>
                  <a:pt x="0" y="10375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459980" y="2677725"/>
            <a:ext cx="15368039" cy="5753100"/>
          </a:xfrm>
          <a:prstGeom prst="rect">
            <a:avLst/>
          </a:prstGeom>
        </p:spPr>
        <p:txBody>
          <a:bodyPr lIns="0" tIns="0" rIns="0" bIns="0" rtlCol="0" anchor="t">
            <a:spAutoFit/>
          </a:bodyPr>
          <a:lstStyle/>
          <a:p>
            <a:pPr algn="ctr">
              <a:lnSpc>
                <a:spcPts val="4199"/>
              </a:lnSpc>
            </a:pPr>
            <a:r>
              <a:rPr lang="en-US" sz="2999">
                <a:solidFill>
                  <a:srgbClr val="322E2D"/>
                </a:solidFill>
                <a:latin typeface="HK Grotesk Light"/>
                <a:ea typeface="HK Grotesk Light"/>
                <a:cs typeface="HK Grotesk Light"/>
                <a:sym typeface="HK Grotesk Light"/>
              </a:rPr>
              <a:t> Мысалы, бензол молекуласында 6 π-электрон бар (n = 1), сондықтан ол ароматты қосылыс болып саналады. Ал егер молекулада 4n π-электрон болса (мысалы, 4, 8, 12 т.с.с.), онда ол антиароматты деп аталады және мұндай жүйелер тұрақсыз келеді.</a:t>
            </a:r>
          </a:p>
          <a:p>
            <a:pPr algn="ctr">
              <a:lnSpc>
                <a:spcPts val="4199"/>
              </a:lnSpc>
            </a:pPr>
            <a:r>
              <a:rPr lang="en-US" sz="2999">
                <a:solidFill>
                  <a:srgbClr val="322E2D"/>
                </a:solidFill>
                <a:latin typeface="HK Grotesk Light"/>
                <a:ea typeface="HK Grotesk Light"/>
                <a:cs typeface="HK Grotesk Light"/>
                <a:sym typeface="HK Grotesk Light"/>
              </a:rPr>
              <a:t> Ароматтық қасиет молекуланың химиялық реакцияларға түсуіне айтарлықтай әсер етеді. Ароматты қосылыстар қосылу реакцияларына қарағанда электрофильді орынбасу реакцияларына оңай түседі, өйткені қосылу ароматтылықты бұзады.</a:t>
            </a:r>
          </a:p>
          <a:p>
            <a:pPr algn="ctr">
              <a:lnSpc>
                <a:spcPts val="4199"/>
              </a:lnSpc>
            </a:pPr>
            <a:r>
              <a:rPr lang="en-US" sz="2999">
                <a:solidFill>
                  <a:srgbClr val="322E2D"/>
                </a:solidFill>
                <a:latin typeface="HK Grotesk Light"/>
                <a:ea typeface="HK Grotesk Light"/>
                <a:cs typeface="HK Grotesk Light"/>
                <a:sym typeface="HK Grotesk Light"/>
              </a:rPr>
              <a:t> Гюккель ережесі - ароматтылықты анықтауға арналған кванттық-химиялық ереже. Бұл ережені 1931 жылы неміс ғалымы Эрих Гюккель (Erich Hückel) ұсынған. Ол π-электрондардың цикл бойымен қалайша делокализацияланып, ароматтылық қасиет тудыратынын түсіндіруге тырысты.</a:t>
            </a:r>
          </a:p>
          <a:p>
            <a:pPr algn="ctr">
              <a:lnSpc>
                <a:spcPts val="4199"/>
              </a:lnSpc>
            </a:pPr>
            <a:endParaRPr lang="en-US" sz="2999">
              <a:solidFill>
                <a:srgbClr val="322E2D"/>
              </a:solidFill>
              <a:latin typeface="HK Grotesk Light"/>
              <a:ea typeface="HK Grotesk Light"/>
              <a:cs typeface="HK Grotesk Light"/>
              <a:sym typeface="HK Grotesk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Freeform 2"/>
          <p:cNvSpPr/>
          <p:nvPr/>
        </p:nvSpPr>
        <p:spPr>
          <a:xfrm>
            <a:off x="-90248" y="-44468"/>
            <a:ext cx="18468496" cy="10375937"/>
          </a:xfrm>
          <a:custGeom>
            <a:avLst/>
            <a:gdLst/>
            <a:ahLst/>
            <a:cxnLst/>
            <a:rect l="l" t="t" r="r" b="b"/>
            <a:pathLst>
              <a:path w="18468496" h="10375937">
                <a:moveTo>
                  <a:pt x="0" y="0"/>
                </a:moveTo>
                <a:lnTo>
                  <a:pt x="18468496" y="0"/>
                </a:lnTo>
                <a:lnTo>
                  <a:pt x="18468496" y="10375936"/>
                </a:lnTo>
                <a:lnTo>
                  <a:pt x="0" y="10375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082009" y="1028700"/>
            <a:ext cx="12484733" cy="2447925"/>
          </a:xfrm>
          <a:prstGeom prst="rect">
            <a:avLst/>
          </a:prstGeom>
        </p:spPr>
        <p:txBody>
          <a:bodyPr lIns="0" tIns="0" rIns="0" bIns="0" rtlCol="0" anchor="t">
            <a:spAutoFit/>
          </a:bodyPr>
          <a:lstStyle/>
          <a:p>
            <a:pPr marL="0" lvl="0" indent="0" algn="ctr">
              <a:lnSpc>
                <a:spcPts val="9600"/>
              </a:lnSpc>
            </a:pPr>
            <a:r>
              <a:rPr lang="en-US" sz="8000" dirty="0" err="1">
                <a:solidFill>
                  <a:srgbClr val="322E2D"/>
                </a:solidFill>
                <a:latin typeface="HK Grotesk"/>
                <a:ea typeface="HK Grotesk"/>
                <a:cs typeface="HK Grotesk"/>
                <a:sym typeface="HK Grotesk"/>
              </a:rPr>
              <a:t>Конденсирленген</a:t>
            </a:r>
            <a:r>
              <a:rPr lang="en-US" sz="8000" dirty="0">
                <a:solidFill>
                  <a:srgbClr val="322E2D"/>
                </a:solidFill>
                <a:latin typeface="HK Grotesk"/>
                <a:ea typeface="HK Grotesk"/>
                <a:cs typeface="HK Grotesk"/>
                <a:sym typeface="HK Grotesk"/>
              </a:rPr>
              <a:t> </a:t>
            </a:r>
            <a:r>
              <a:rPr lang="en-US" sz="8000" dirty="0" err="1">
                <a:solidFill>
                  <a:srgbClr val="322E2D"/>
                </a:solidFill>
                <a:latin typeface="HK Grotesk"/>
                <a:ea typeface="HK Grotesk"/>
                <a:cs typeface="HK Grotesk"/>
                <a:sym typeface="HK Grotesk"/>
              </a:rPr>
              <a:t>бензоидты</a:t>
            </a:r>
            <a:r>
              <a:rPr lang="en-US" sz="8000" dirty="0">
                <a:solidFill>
                  <a:srgbClr val="322E2D"/>
                </a:solidFill>
                <a:latin typeface="HK Grotesk"/>
                <a:ea typeface="HK Grotesk"/>
                <a:cs typeface="HK Grotesk"/>
                <a:sym typeface="HK Grotesk"/>
              </a:rPr>
              <a:t> </a:t>
            </a:r>
            <a:r>
              <a:rPr lang="en-US" sz="8000" dirty="0" err="1">
                <a:solidFill>
                  <a:srgbClr val="322E2D"/>
                </a:solidFill>
                <a:latin typeface="HK Grotesk"/>
                <a:ea typeface="HK Grotesk"/>
                <a:cs typeface="HK Grotesk"/>
                <a:sym typeface="HK Grotesk"/>
              </a:rPr>
              <a:t>көмірсутектер</a:t>
            </a:r>
            <a:endParaRPr lang="en-US" sz="8000" dirty="0">
              <a:solidFill>
                <a:srgbClr val="322E2D"/>
              </a:solidFill>
              <a:latin typeface="HK Grotesk"/>
              <a:ea typeface="HK Grotesk"/>
              <a:cs typeface="HK Grotesk"/>
              <a:sym typeface="HK Grotesk"/>
            </a:endParaRPr>
          </a:p>
        </p:txBody>
      </p:sp>
      <p:sp>
        <p:nvSpPr>
          <p:cNvPr id="4" name="TextBox 4"/>
          <p:cNvSpPr txBox="1"/>
          <p:nvPr/>
        </p:nvSpPr>
        <p:spPr>
          <a:xfrm>
            <a:off x="1389453" y="4795467"/>
            <a:ext cx="15869847" cy="5043170"/>
          </a:xfrm>
          <a:prstGeom prst="rect">
            <a:avLst/>
          </a:prstGeom>
        </p:spPr>
        <p:txBody>
          <a:bodyPr lIns="0" tIns="0" rIns="0" bIns="0" rtlCol="0" anchor="t">
            <a:spAutoFit/>
          </a:bodyPr>
          <a:lstStyle/>
          <a:p>
            <a:pPr marL="0" lvl="0" indent="0" algn="ctr">
              <a:lnSpc>
                <a:spcPts val="4480"/>
              </a:lnSpc>
              <a:spcBef>
                <a:spcPct val="0"/>
              </a:spcBef>
            </a:pPr>
            <a:r>
              <a:rPr lang="en-US" sz="3200">
                <a:solidFill>
                  <a:srgbClr val="322E2D"/>
                </a:solidFill>
                <a:latin typeface="HK Grotesk Light"/>
                <a:ea typeface="HK Grotesk Light"/>
                <a:cs typeface="HK Grotesk Light"/>
                <a:sym typeface="HK Grotesk Light"/>
              </a:rPr>
              <a:t> Конденсирленген бензоидты көмірсутектер – бірнеше бензол сақиналары өзара бір немесе бірнеше ортақ көміртек атомдары арқылы тікелей жалғасып, бірыңғай π-электрон жүйесін құрайтын қосылыстар. Олар полициклді ароматты көмірсутектерге жатады және бензолдың кеңейтілген туындылары болып табылады.</a:t>
            </a:r>
          </a:p>
          <a:p>
            <a:pPr marL="0" lvl="0" indent="0" algn="ctr">
              <a:lnSpc>
                <a:spcPts val="4480"/>
              </a:lnSpc>
              <a:spcBef>
                <a:spcPct val="0"/>
              </a:spcBef>
            </a:pPr>
            <a:r>
              <a:rPr lang="en-US" sz="3200">
                <a:solidFill>
                  <a:srgbClr val="322E2D"/>
                </a:solidFill>
                <a:latin typeface="HK Grotesk Light"/>
                <a:ea typeface="HK Grotesk Light"/>
                <a:cs typeface="HK Grotesk Light"/>
                <a:sym typeface="HK Grotesk Light"/>
              </a:rPr>
              <a:t> Бұл молекулаларда бензол сақиналары бір-біріне қабырғалары арқылы қосылады. Байланысқан кезде ортақ шекарадағы қос байланыстар өзгереді, бірақ барлық сақиналар бірге ароматты жүйе ретінде жұмыс істейді, себебі π-электрондар барлық жүйеге делокализацияланған.</a:t>
            </a:r>
          </a:p>
          <a:p>
            <a:pPr marL="0" lvl="0" indent="0" algn="ctr">
              <a:lnSpc>
                <a:spcPts val="4480"/>
              </a:lnSpc>
              <a:spcBef>
                <a:spcPct val="0"/>
              </a:spcBef>
            </a:pPr>
            <a:endParaRPr lang="en-US" sz="3200">
              <a:solidFill>
                <a:srgbClr val="322E2D"/>
              </a:solidFill>
              <a:latin typeface="HK Grotesk Light"/>
              <a:ea typeface="HK Grotesk Light"/>
              <a:cs typeface="HK Grotesk Light"/>
              <a:sym typeface="HK Grotesk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TextBox 2"/>
          <p:cNvSpPr txBox="1"/>
          <p:nvPr/>
        </p:nvSpPr>
        <p:spPr>
          <a:xfrm>
            <a:off x="1572052" y="1574841"/>
            <a:ext cx="5695705" cy="799465"/>
          </a:xfrm>
          <a:prstGeom prst="rect">
            <a:avLst/>
          </a:prstGeom>
        </p:spPr>
        <p:txBody>
          <a:bodyPr lIns="0" tIns="0" rIns="0" bIns="0" rtlCol="0" anchor="t">
            <a:spAutoFit/>
          </a:bodyPr>
          <a:lstStyle/>
          <a:p>
            <a:pPr marL="0" lvl="0" indent="0" algn="l">
              <a:lnSpc>
                <a:spcPts val="5975"/>
              </a:lnSpc>
            </a:pPr>
            <a:r>
              <a:rPr lang="en-US" sz="5975">
                <a:solidFill>
                  <a:srgbClr val="322E2D"/>
                </a:solidFill>
                <a:latin typeface="HK Grotesk"/>
                <a:ea typeface="HK Grotesk"/>
                <a:cs typeface="HK Grotesk"/>
                <a:sym typeface="HK Grotesk"/>
              </a:rPr>
              <a:t> Негізгі өкілдері:</a:t>
            </a:r>
          </a:p>
        </p:txBody>
      </p:sp>
      <p:sp>
        <p:nvSpPr>
          <p:cNvPr id="3" name="TextBox 3"/>
          <p:cNvSpPr txBox="1"/>
          <p:nvPr/>
        </p:nvSpPr>
        <p:spPr>
          <a:xfrm>
            <a:off x="1747069" y="2460625"/>
            <a:ext cx="14793861" cy="6797675"/>
          </a:xfrm>
          <a:prstGeom prst="rect">
            <a:avLst/>
          </a:prstGeom>
        </p:spPr>
        <p:txBody>
          <a:bodyPr lIns="0" tIns="0" rIns="0" bIns="0" rtlCol="0" anchor="t">
            <a:spAutoFit/>
          </a:bodyPr>
          <a:lstStyle/>
          <a:p>
            <a:pPr marL="0" lvl="0" indent="0" algn="l">
              <a:lnSpc>
                <a:spcPts val="4900"/>
              </a:lnSpc>
              <a:spcBef>
                <a:spcPct val="0"/>
              </a:spcBef>
            </a:pPr>
            <a:endParaRPr/>
          </a:p>
          <a:p>
            <a:pPr marL="0" lvl="0" indent="0" algn="l">
              <a:lnSpc>
                <a:spcPts val="4900"/>
              </a:lnSpc>
              <a:spcBef>
                <a:spcPct val="0"/>
              </a:spcBef>
            </a:pPr>
            <a:r>
              <a:rPr lang="en-US" sz="3500" b="1">
                <a:solidFill>
                  <a:srgbClr val="322E2D"/>
                </a:solidFill>
                <a:latin typeface="HK Grotesk Bold"/>
                <a:ea typeface="HK Grotesk Bold"/>
                <a:cs typeface="HK Grotesk Bold"/>
                <a:sym typeface="HK Grotesk Bold"/>
              </a:rPr>
              <a:t> 1.Нафталин (C₁₀H₈)</a:t>
            </a:r>
            <a:r>
              <a:rPr lang="en-US" sz="3500">
                <a:solidFill>
                  <a:srgbClr val="322E2D"/>
                </a:solidFill>
                <a:latin typeface="HK Grotesk Light"/>
                <a:ea typeface="HK Grotesk Light"/>
                <a:cs typeface="HK Grotesk Light"/>
                <a:sym typeface="HK Grotesk Light"/>
              </a:rPr>
              <a:t>. Екі бензол сақинасы бір ортақ қабырға арқылы байланысқан. Жалпы π-электрон саны – 10 (ароматты). Ашық ауада ұшқыр, кристалды зат, көбінесе шар тәрізді формада (нафталин шарлары).</a:t>
            </a:r>
          </a:p>
          <a:p>
            <a:pPr marL="0" lvl="0" indent="0" algn="l">
              <a:lnSpc>
                <a:spcPts val="4900"/>
              </a:lnSpc>
              <a:spcBef>
                <a:spcPct val="0"/>
              </a:spcBef>
            </a:pPr>
            <a:r>
              <a:rPr lang="en-US" sz="3500">
                <a:solidFill>
                  <a:srgbClr val="322E2D"/>
                </a:solidFill>
                <a:latin typeface="HK Grotesk Light"/>
                <a:ea typeface="HK Grotesk Light"/>
                <a:cs typeface="HK Grotesk Light"/>
                <a:sym typeface="HK Grotesk Light"/>
              </a:rPr>
              <a:t> </a:t>
            </a:r>
            <a:r>
              <a:rPr lang="en-US" sz="3500" b="1">
                <a:solidFill>
                  <a:srgbClr val="322E2D"/>
                </a:solidFill>
                <a:latin typeface="HK Grotesk Bold"/>
                <a:ea typeface="HK Grotesk Bold"/>
                <a:cs typeface="HK Grotesk Bold"/>
                <a:sym typeface="HK Grotesk Bold"/>
              </a:rPr>
              <a:t>2.Антрацен (C₁₄H₁₀).</a:t>
            </a:r>
            <a:r>
              <a:rPr lang="en-US" sz="3500">
                <a:solidFill>
                  <a:srgbClr val="322E2D"/>
                </a:solidFill>
                <a:latin typeface="HK Grotesk Light"/>
                <a:ea typeface="HK Grotesk Light"/>
                <a:cs typeface="HK Grotesk Light"/>
                <a:sym typeface="HK Grotesk Light"/>
              </a:rPr>
              <a:t> Үш бензол сақинасы қатар жалғасқан. 14 π-электрон бар, ароматты қасиет сақталған. Кейбір көмір мен мұнай өнімдерінен алынады.</a:t>
            </a:r>
          </a:p>
          <a:p>
            <a:pPr marL="0" lvl="0" indent="0" algn="l">
              <a:lnSpc>
                <a:spcPts val="4900"/>
              </a:lnSpc>
              <a:spcBef>
                <a:spcPct val="0"/>
              </a:spcBef>
            </a:pPr>
            <a:r>
              <a:rPr lang="en-US" sz="3500" b="1">
                <a:solidFill>
                  <a:srgbClr val="322E2D"/>
                </a:solidFill>
                <a:latin typeface="HK Grotesk Bold"/>
                <a:ea typeface="HK Grotesk Bold"/>
                <a:cs typeface="HK Grotesk Bold"/>
                <a:sym typeface="HK Grotesk Bold"/>
              </a:rPr>
              <a:t> 3.Фенантрен (C₁₄H₁₀).</a:t>
            </a:r>
            <a:r>
              <a:rPr lang="en-US" sz="3500">
                <a:solidFill>
                  <a:srgbClr val="322E2D"/>
                </a:solidFill>
                <a:latin typeface="HK Grotesk Light"/>
                <a:ea typeface="HK Grotesk Light"/>
                <a:cs typeface="HK Grotesk Light"/>
                <a:sym typeface="HK Grotesk Light"/>
              </a:rPr>
              <a:t> Үш бензол сақинасы бұрыштап (қисық) жалғасқан. Антраценмен изомер, бірақ құрылымы өзгеше. Биологиялық маңызды қосылыстардың құрамында кездеседі (мысалы, стероидтарда).</a:t>
            </a:r>
          </a:p>
          <a:p>
            <a:pPr marL="0" lvl="0" indent="0" algn="l">
              <a:lnSpc>
                <a:spcPts val="4900"/>
              </a:lnSpc>
              <a:spcBef>
                <a:spcPct val="0"/>
              </a:spcBef>
            </a:pPr>
            <a:endParaRPr lang="en-US" sz="3500">
              <a:solidFill>
                <a:srgbClr val="322E2D"/>
              </a:solidFill>
              <a:latin typeface="HK Grotesk Light"/>
              <a:ea typeface="HK Grotesk Light"/>
              <a:cs typeface="HK Grotesk Light"/>
              <a:sym typeface="HK Grotesk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TextBox 2"/>
          <p:cNvSpPr txBox="1"/>
          <p:nvPr/>
        </p:nvSpPr>
        <p:spPr>
          <a:xfrm>
            <a:off x="6296147" y="2158336"/>
            <a:ext cx="5695705" cy="774065"/>
          </a:xfrm>
          <a:prstGeom prst="rect">
            <a:avLst/>
          </a:prstGeom>
        </p:spPr>
        <p:txBody>
          <a:bodyPr lIns="0" tIns="0" rIns="0" bIns="0" rtlCol="0" anchor="t">
            <a:spAutoFit/>
          </a:bodyPr>
          <a:lstStyle/>
          <a:p>
            <a:pPr marL="0" lvl="0" indent="0" algn="ctr">
              <a:lnSpc>
                <a:spcPts val="5440"/>
              </a:lnSpc>
            </a:pPr>
            <a:r>
              <a:rPr lang="en-US" sz="6800">
                <a:solidFill>
                  <a:srgbClr val="322E2D"/>
                </a:solidFill>
                <a:latin typeface="HK Grotesk"/>
                <a:ea typeface="HK Grotesk"/>
                <a:cs typeface="HK Grotesk"/>
                <a:sym typeface="HK Grotesk"/>
              </a:rPr>
              <a:t> Қасиеттері:</a:t>
            </a:r>
          </a:p>
        </p:txBody>
      </p:sp>
      <p:sp>
        <p:nvSpPr>
          <p:cNvPr id="3" name="TextBox 3"/>
          <p:cNvSpPr txBox="1"/>
          <p:nvPr/>
        </p:nvSpPr>
        <p:spPr>
          <a:xfrm>
            <a:off x="1879521" y="2637085"/>
            <a:ext cx="14528958" cy="6924675"/>
          </a:xfrm>
          <a:prstGeom prst="rect">
            <a:avLst/>
          </a:prstGeom>
        </p:spPr>
        <p:txBody>
          <a:bodyPr lIns="0" tIns="0" rIns="0" bIns="0" rtlCol="0" anchor="t">
            <a:spAutoFit/>
          </a:bodyPr>
          <a:lstStyle/>
          <a:p>
            <a:pPr algn="ctr">
              <a:lnSpc>
                <a:spcPts val="4200"/>
              </a:lnSpc>
            </a:pPr>
            <a:endParaRPr/>
          </a:p>
          <a:p>
            <a:pPr marL="0" lvl="0" indent="0" algn="ctr">
              <a:lnSpc>
                <a:spcPts val="4200"/>
              </a:lnSpc>
              <a:spcBef>
                <a:spcPct val="0"/>
              </a:spcBef>
            </a:pPr>
            <a:r>
              <a:rPr lang="en-US" sz="3000">
                <a:solidFill>
                  <a:srgbClr val="322E2D"/>
                </a:solidFill>
                <a:latin typeface="HK Grotesk Light"/>
                <a:ea typeface="HK Grotesk Light"/>
                <a:cs typeface="HK Grotesk Light"/>
                <a:sym typeface="HK Grotesk Light"/>
              </a:rPr>
              <a:t> -Барлық сақиналарда π-электрондар делокализацияланған, тұрақтылық жоғары.</a:t>
            </a:r>
          </a:p>
          <a:p>
            <a:pPr marL="0" lvl="0" indent="0" algn="ctr">
              <a:lnSpc>
                <a:spcPts val="4200"/>
              </a:lnSpc>
              <a:spcBef>
                <a:spcPct val="0"/>
              </a:spcBef>
            </a:pPr>
            <a:r>
              <a:rPr lang="en-US" sz="3000">
                <a:solidFill>
                  <a:srgbClr val="322E2D"/>
                </a:solidFill>
                <a:latin typeface="HK Grotesk Light"/>
                <a:ea typeface="HK Grotesk Light"/>
                <a:cs typeface="HK Grotesk Light"/>
                <a:sym typeface="HK Grotesk Light"/>
              </a:rPr>
              <a:t> -Электрофильді орынбасу реакцияларына оңай түседі (ароматтыларға тән).</a:t>
            </a:r>
          </a:p>
          <a:p>
            <a:pPr marL="0" lvl="0" indent="0" algn="ctr">
              <a:lnSpc>
                <a:spcPts val="4200"/>
              </a:lnSpc>
              <a:spcBef>
                <a:spcPct val="0"/>
              </a:spcBef>
            </a:pPr>
            <a:r>
              <a:rPr lang="en-US" sz="3000">
                <a:solidFill>
                  <a:srgbClr val="322E2D"/>
                </a:solidFill>
                <a:latin typeface="HK Grotesk Light"/>
                <a:ea typeface="HK Grotesk Light"/>
                <a:cs typeface="HK Grotesk Light"/>
                <a:sym typeface="HK Grotesk Light"/>
              </a:rPr>
              <a:t> -Физикалық қасиеттері: түсі қою, балқу және қайнау температурасы жоғары.</a:t>
            </a:r>
          </a:p>
          <a:p>
            <a:pPr marL="0" lvl="0" indent="0" algn="ctr">
              <a:lnSpc>
                <a:spcPts val="4200"/>
              </a:lnSpc>
              <a:spcBef>
                <a:spcPct val="0"/>
              </a:spcBef>
            </a:pPr>
            <a:r>
              <a:rPr lang="en-US" sz="3000">
                <a:solidFill>
                  <a:srgbClr val="322E2D"/>
                </a:solidFill>
                <a:latin typeface="HK Grotesk Light"/>
                <a:ea typeface="HK Grotesk Light"/>
                <a:cs typeface="HK Grotesk Light"/>
                <a:sym typeface="HK Grotesk Light"/>
              </a:rPr>
              <a:t> -Жарық сіңіргіштігі жоғары (ультракүлгін спектрде), кейбірі флуоресценция береді.</a:t>
            </a:r>
          </a:p>
          <a:p>
            <a:pPr marL="0" lvl="0" indent="0" algn="ctr">
              <a:lnSpc>
                <a:spcPts val="4200"/>
              </a:lnSpc>
              <a:spcBef>
                <a:spcPct val="0"/>
              </a:spcBef>
            </a:pPr>
            <a:r>
              <a:rPr lang="en-US" sz="3000">
                <a:solidFill>
                  <a:srgbClr val="322E2D"/>
                </a:solidFill>
                <a:latin typeface="HK Grotesk Light"/>
                <a:ea typeface="HK Grotesk Light"/>
                <a:cs typeface="HK Grotesk Light"/>
                <a:sym typeface="HK Grotesk Light"/>
              </a:rPr>
              <a:t> Экологиялық және биологиялық маңызы: кейбір конденсирленген полициклді ароматты көмірсутекті заттар (мысалы, бенз[а]пирен) канцерогенді, яғни қатерлі ісік туғызуы мүмкін. Олар түтін, күйе, автокөлік газдарында, күйген органикалық заттардың қалдықтарында кездеседі.</a:t>
            </a:r>
          </a:p>
          <a:p>
            <a:pPr marL="0" lvl="0" indent="0" algn="ctr">
              <a:lnSpc>
                <a:spcPts val="4200"/>
              </a:lnSpc>
              <a:spcBef>
                <a:spcPct val="0"/>
              </a:spcBef>
            </a:pPr>
            <a:r>
              <a:rPr lang="en-US" sz="3000">
                <a:solidFill>
                  <a:srgbClr val="322E2D"/>
                </a:solidFill>
                <a:latin typeface="HK Grotesk Light"/>
                <a:ea typeface="HK Grotesk Light"/>
                <a:cs typeface="HK Grotesk Light"/>
                <a:sym typeface="HK Grotesk Light"/>
              </a:rPr>
              <a:t> Сонымен қорыта келе, конденсирленген бензоидты көмірсутектер - ароматтылығы кеңейтілген, тұрақты әрі реакцияға бейімді органикалық қосылыстар. Олар химияда, технологияда, медицинада және экологияда маңызды рөл атқарады.</a:t>
            </a:r>
          </a:p>
          <a:p>
            <a:pPr marL="0" lvl="0" indent="0" algn="ctr">
              <a:lnSpc>
                <a:spcPts val="4200"/>
              </a:lnSpc>
              <a:spcBef>
                <a:spcPct val="0"/>
              </a:spcBef>
            </a:pPr>
            <a:endParaRPr lang="en-US" sz="3000">
              <a:solidFill>
                <a:srgbClr val="322E2D"/>
              </a:solidFill>
              <a:latin typeface="HK Grotesk Light"/>
              <a:ea typeface="HK Grotesk Light"/>
              <a:cs typeface="HK Grotesk Light"/>
              <a:sym typeface="HK Grotesk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TextBox 2"/>
          <p:cNvSpPr txBox="1"/>
          <p:nvPr/>
        </p:nvSpPr>
        <p:spPr>
          <a:xfrm>
            <a:off x="3978102" y="2446045"/>
            <a:ext cx="10773023" cy="784860"/>
          </a:xfrm>
          <a:prstGeom prst="rect">
            <a:avLst/>
          </a:prstGeom>
        </p:spPr>
        <p:txBody>
          <a:bodyPr lIns="0" tIns="0" rIns="0" bIns="0" rtlCol="0" anchor="t">
            <a:spAutoFit/>
          </a:bodyPr>
          <a:lstStyle/>
          <a:p>
            <a:pPr marL="0" lvl="0" indent="0" algn="l">
              <a:lnSpc>
                <a:spcPts val="5715"/>
              </a:lnSpc>
            </a:pPr>
            <a:r>
              <a:rPr lang="en-US" sz="6350" b="1">
                <a:solidFill>
                  <a:srgbClr val="322E2D"/>
                </a:solidFill>
                <a:latin typeface="HK Grotesk Bold"/>
                <a:ea typeface="HK Grotesk Bold"/>
                <a:cs typeface="HK Grotesk Bold"/>
                <a:sym typeface="HK Grotesk Bold"/>
              </a:rPr>
              <a:t> БАҚЫЛАУ СҰРАҚТАРЫ:</a:t>
            </a:r>
          </a:p>
        </p:txBody>
      </p:sp>
      <p:sp>
        <p:nvSpPr>
          <p:cNvPr id="3" name="TextBox 3"/>
          <p:cNvSpPr txBox="1"/>
          <p:nvPr/>
        </p:nvSpPr>
        <p:spPr>
          <a:xfrm>
            <a:off x="1183227" y="3509149"/>
            <a:ext cx="17259300" cy="4791075"/>
          </a:xfrm>
          <a:prstGeom prst="rect">
            <a:avLst/>
          </a:prstGeom>
        </p:spPr>
        <p:txBody>
          <a:bodyPr lIns="0" tIns="0" rIns="0" bIns="0" rtlCol="0" anchor="t">
            <a:spAutoFit/>
          </a:bodyPr>
          <a:lstStyle/>
          <a:p>
            <a:pPr algn="l">
              <a:lnSpc>
                <a:spcPts val="4200"/>
              </a:lnSpc>
            </a:pPr>
            <a:endParaRPr/>
          </a:p>
          <a:p>
            <a:pPr algn="l">
              <a:lnSpc>
                <a:spcPts val="4200"/>
              </a:lnSpc>
            </a:pPr>
            <a:r>
              <a:rPr lang="en-US" sz="3000">
                <a:solidFill>
                  <a:srgbClr val="322E2D"/>
                </a:solidFill>
                <a:latin typeface="HK Grotesk Light"/>
                <a:ea typeface="HK Grotesk Light"/>
                <a:cs typeface="HK Grotesk Light"/>
                <a:sym typeface="HK Grotesk Light"/>
              </a:rPr>
              <a:t> 1.Бензолдың молекулалық және құрылымдық формуласы қандай?</a:t>
            </a:r>
          </a:p>
          <a:p>
            <a:pPr marL="0" lvl="0" indent="0" algn="l">
              <a:lnSpc>
                <a:spcPts val="4200"/>
              </a:lnSpc>
              <a:spcBef>
                <a:spcPct val="0"/>
              </a:spcBef>
            </a:pPr>
            <a:r>
              <a:rPr lang="en-US" sz="3000">
                <a:solidFill>
                  <a:srgbClr val="322E2D"/>
                </a:solidFill>
                <a:latin typeface="HK Grotesk Light"/>
                <a:ea typeface="HK Grotesk Light"/>
                <a:cs typeface="HK Grotesk Light"/>
                <a:sym typeface="HK Grotesk Light"/>
              </a:rPr>
              <a:t> 2.Кекуле формуласы мен нақты бензол құрылымының айырмашылығы неде?</a:t>
            </a:r>
          </a:p>
          <a:p>
            <a:pPr marL="0" lvl="0" indent="0" algn="l">
              <a:lnSpc>
                <a:spcPts val="4200"/>
              </a:lnSpc>
              <a:spcBef>
                <a:spcPct val="0"/>
              </a:spcBef>
            </a:pPr>
            <a:r>
              <a:rPr lang="en-US" sz="3000">
                <a:solidFill>
                  <a:srgbClr val="322E2D"/>
                </a:solidFill>
                <a:latin typeface="HK Grotesk Light"/>
                <a:ea typeface="HK Grotesk Light"/>
                <a:cs typeface="HK Grotesk Light"/>
                <a:sym typeface="HK Grotesk Light"/>
              </a:rPr>
              <a:t> 3.Ароматтылықтың негізгі критерийлерін атаңыз.</a:t>
            </a:r>
          </a:p>
          <a:p>
            <a:pPr marL="0" lvl="0" indent="0" algn="l">
              <a:lnSpc>
                <a:spcPts val="4200"/>
              </a:lnSpc>
              <a:spcBef>
                <a:spcPct val="0"/>
              </a:spcBef>
            </a:pPr>
            <a:r>
              <a:rPr lang="en-US" sz="3000">
                <a:solidFill>
                  <a:srgbClr val="322E2D"/>
                </a:solidFill>
                <a:latin typeface="HK Grotesk Light"/>
                <a:ea typeface="HK Grotesk Light"/>
                <a:cs typeface="HK Grotesk Light"/>
                <a:sym typeface="HK Grotesk Light"/>
              </a:rPr>
              <a:t> 4.Гюккель ережесін түсіндіріңіз. Оның мәні неде?</a:t>
            </a:r>
          </a:p>
          <a:p>
            <a:pPr marL="0" lvl="0" indent="0" algn="l">
              <a:lnSpc>
                <a:spcPts val="4200"/>
              </a:lnSpc>
              <a:spcBef>
                <a:spcPct val="0"/>
              </a:spcBef>
            </a:pPr>
            <a:r>
              <a:rPr lang="en-US" sz="3000">
                <a:solidFill>
                  <a:srgbClr val="322E2D"/>
                </a:solidFill>
                <a:latin typeface="HK Grotesk Light"/>
                <a:ea typeface="HK Grotesk Light"/>
                <a:cs typeface="HK Grotesk Light"/>
                <a:sym typeface="HK Grotesk Light"/>
              </a:rPr>
              <a:t> 5.Нафталин мен антраценнің құрылымдық айырмашылығы қандай?</a:t>
            </a:r>
          </a:p>
          <a:p>
            <a:pPr marL="0" lvl="0" indent="0" algn="l">
              <a:lnSpc>
                <a:spcPts val="4200"/>
              </a:lnSpc>
              <a:spcBef>
                <a:spcPct val="0"/>
              </a:spcBef>
            </a:pPr>
            <a:r>
              <a:rPr lang="en-US" sz="3000">
                <a:solidFill>
                  <a:srgbClr val="322E2D"/>
                </a:solidFill>
                <a:latin typeface="HK Grotesk Light"/>
                <a:ea typeface="HK Grotesk Light"/>
                <a:cs typeface="HK Grotesk Light"/>
                <a:sym typeface="HK Grotesk Light"/>
              </a:rPr>
              <a:t> 6.Конденсирленген бензоидты көмірсутектерге мысал келтіріңіз.</a:t>
            </a:r>
          </a:p>
          <a:p>
            <a:pPr marL="0" lvl="0" indent="0" algn="l">
              <a:lnSpc>
                <a:spcPts val="4200"/>
              </a:lnSpc>
              <a:spcBef>
                <a:spcPct val="0"/>
              </a:spcBef>
            </a:pPr>
            <a:r>
              <a:rPr lang="en-US" sz="3000">
                <a:solidFill>
                  <a:srgbClr val="322E2D"/>
                </a:solidFill>
                <a:latin typeface="HK Grotesk Light"/>
                <a:ea typeface="HK Grotesk Light"/>
                <a:cs typeface="HK Grotesk Light"/>
                <a:sym typeface="HK Grotesk Light"/>
              </a:rPr>
              <a:t> 7.Неліктен ароматты қосылыстар тұрақты болады?</a:t>
            </a:r>
          </a:p>
          <a:p>
            <a:pPr marL="0" lvl="0" indent="0" algn="l">
              <a:lnSpc>
                <a:spcPts val="4200"/>
              </a:lnSpc>
              <a:spcBef>
                <a:spcPct val="0"/>
              </a:spcBef>
            </a:pPr>
            <a:endParaRPr lang="en-US" sz="3000">
              <a:solidFill>
                <a:srgbClr val="322E2D"/>
              </a:solidFill>
              <a:latin typeface="HK Grotesk Light"/>
              <a:ea typeface="HK Grotesk Light"/>
              <a:cs typeface="HK Grotesk Light"/>
              <a:sym typeface="HK Grotesk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798" t="-21353" b="-13518"/>
            </a:stretch>
          </a:blipFill>
        </p:spPr>
      </p:sp>
      <p:sp>
        <p:nvSpPr>
          <p:cNvPr id="3" name="TextBox 3"/>
          <p:cNvSpPr txBox="1"/>
          <p:nvPr/>
        </p:nvSpPr>
        <p:spPr>
          <a:xfrm>
            <a:off x="1028700" y="4553438"/>
            <a:ext cx="11779097" cy="2007870"/>
          </a:xfrm>
          <a:prstGeom prst="rect">
            <a:avLst/>
          </a:prstGeom>
        </p:spPr>
        <p:txBody>
          <a:bodyPr lIns="0" tIns="0" rIns="0" bIns="0" rtlCol="0" anchor="t">
            <a:spAutoFit/>
          </a:bodyPr>
          <a:lstStyle/>
          <a:p>
            <a:pPr marL="0" lvl="0" indent="0" algn="l">
              <a:lnSpc>
                <a:spcPts val="7605"/>
              </a:lnSpc>
            </a:pPr>
            <a:r>
              <a:rPr lang="en-US" sz="8450">
                <a:solidFill>
                  <a:srgbClr val="322E2D"/>
                </a:solidFill>
                <a:latin typeface="HK Grotesk"/>
                <a:ea typeface="HK Grotesk"/>
                <a:cs typeface="HK Grotesk"/>
                <a:sym typeface="HK Grotesk"/>
              </a:rPr>
              <a:t>НАЗАРЛАРЫҢЫЗҒА РАХМЕТ!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Freeform 2"/>
          <p:cNvSpPr/>
          <p:nvPr/>
        </p:nvSpPr>
        <p:spPr>
          <a:xfrm>
            <a:off x="-90248" y="-44468"/>
            <a:ext cx="18468496" cy="10375937"/>
          </a:xfrm>
          <a:custGeom>
            <a:avLst/>
            <a:gdLst/>
            <a:ahLst/>
            <a:cxnLst/>
            <a:rect l="l" t="t" r="r" b="b"/>
            <a:pathLst>
              <a:path w="18468496" h="10375937">
                <a:moveTo>
                  <a:pt x="0" y="0"/>
                </a:moveTo>
                <a:lnTo>
                  <a:pt x="18468496" y="0"/>
                </a:lnTo>
                <a:lnTo>
                  <a:pt x="18468496" y="10375936"/>
                </a:lnTo>
                <a:lnTo>
                  <a:pt x="0" y="10375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646029" y="2271035"/>
            <a:ext cx="15178408" cy="1377950"/>
          </a:xfrm>
          <a:prstGeom prst="rect">
            <a:avLst/>
          </a:prstGeom>
        </p:spPr>
        <p:txBody>
          <a:bodyPr lIns="0" tIns="0" rIns="0" bIns="0" rtlCol="0" anchor="t">
            <a:spAutoFit/>
          </a:bodyPr>
          <a:lstStyle/>
          <a:p>
            <a:pPr marL="0" lvl="0" indent="0" algn="l">
              <a:lnSpc>
                <a:spcPts val="11200"/>
              </a:lnSpc>
              <a:spcBef>
                <a:spcPct val="0"/>
              </a:spcBef>
            </a:pPr>
            <a:r>
              <a:rPr lang="en-US" sz="8000">
                <a:solidFill>
                  <a:srgbClr val="322E2D"/>
                </a:solidFill>
                <a:latin typeface="HK Grotesk"/>
                <a:ea typeface="HK Grotesk"/>
                <a:cs typeface="HK Grotesk"/>
                <a:sym typeface="HK Grotesk"/>
              </a:rPr>
              <a:t>Дәріс мақсаты:</a:t>
            </a:r>
          </a:p>
        </p:txBody>
      </p:sp>
      <p:sp>
        <p:nvSpPr>
          <p:cNvPr id="4" name="TextBox 4"/>
          <p:cNvSpPr txBox="1"/>
          <p:nvPr/>
        </p:nvSpPr>
        <p:spPr>
          <a:xfrm>
            <a:off x="1495874" y="3938281"/>
            <a:ext cx="14735992" cy="2163625"/>
          </a:xfrm>
          <a:prstGeom prst="rect">
            <a:avLst/>
          </a:prstGeom>
        </p:spPr>
        <p:txBody>
          <a:bodyPr lIns="0" tIns="0" rIns="0" bIns="0" rtlCol="0" anchor="t">
            <a:spAutoFit/>
          </a:bodyPr>
          <a:lstStyle/>
          <a:p>
            <a:pPr marL="0" lvl="0" indent="0" algn="ctr">
              <a:lnSpc>
                <a:spcPts val="4303"/>
              </a:lnSpc>
              <a:spcBef>
                <a:spcPct val="0"/>
              </a:spcBef>
            </a:pPr>
            <a:r>
              <a:rPr lang="en-US" sz="3073">
                <a:solidFill>
                  <a:srgbClr val="322E2D"/>
                </a:solidFill>
                <a:latin typeface="HK Grotesk Light"/>
                <a:ea typeface="HK Grotesk Light"/>
                <a:cs typeface="HK Grotesk Light"/>
                <a:sym typeface="HK Grotesk Light"/>
              </a:rPr>
              <a:t> Білім алушыларға бензолдың құрылымдық ерекшелігін, ароматтылық табиғатын түсіндіру және конденсирленген бензоидты көмірсутектердің құрылымын және қасиеттерін сипаттау</a:t>
            </a:r>
          </a:p>
          <a:p>
            <a:pPr marL="0" lvl="0" indent="0" algn="ctr">
              <a:lnSpc>
                <a:spcPts val="4303"/>
              </a:lnSpc>
              <a:spcBef>
                <a:spcPct val="0"/>
              </a:spcBef>
            </a:pPr>
            <a:endParaRPr lang="en-US" sz="3073">
              <a:solidFill>
                <a:srgbClr val="322E2D"/>
              </a:solidFill>
              <a:latin typeface="HK Grotesk Light"/>
              <a:ea typeface="HK Grotesk Light"/>
              <a:cs typeface="HK Grotesk Light"/>
              <a:sym typeface="HK Grotesk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Freeform 2"/>
          <p:cNvSpPr/>
          <p:nvPr/>
        </p:nvSpPr>
        <p:spPr>
          <a:xfrm>
            <a:off x="-90248" y="-44468"/>
            <a:ext cx="18468496" cy="10375937"/>
          </a:xfrm>
          <a:custGeom>
            <a:avLst/>
            <a:gdLst/>
            <a:ahLst/>
            <a:cxnLst/>
            <a:rect l="l" t="t" r="r" b="b"/>
            <a:pathLst>
              <a:path w="18468496" h="10375937">
                <a:moveTo>
                  <a:pt x="0" y="0"/>
                </a:moveTo>
                <a:lnTo>
                  <a:pt x="18468496" y="0"/>
                </a:lnTo>
                <a:lnTo>
                  <a:pt x="18468496" y="10375936"/>
                </a:lnTo>
                <a:lnTo>
                  <a:pt x="0" y="10375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630566" y="3037289"/>
            <a:ext cx="10102781" cy="880745"/>
          </a:xfrm>
          <a:prstGeom prst="rect">
            <a:avLst/>
          </a:prstGeom>
        </p:spPr>
        <p:txBody>
          <a:bodyPr lIns="0" tIns="0" rIns="0" bIns="0" rtlCol="0" anchor="t">
            <a:spAutoFit/>
          </a:bodyPr>
          <a:lstStyle/>
          <a:p>
            <a:pPr marL="0" lvl="0" indent="0" algn="l">
              <a:lnSpc>
                <a:spcPts val="6220"/>
              </a:lnSpc>
            </a:pPr>
            <a:r>
              <a:rPr lang="en-US" sz="7775">
                <a:solidFill>
                  <a:srgbClr val="322E2D"/>
                </a:solidFill>
                <a:latin typeface="HK Grotesk"/>
                <a:ea typeface="HK Grotesk"/>
                <a:cs typeface="HK Grotesk"/>
                <a:sym typeface="HK Grotesk"/>
              </a:rPr>
              <a:t>Дәріс жоспары:</a:t>
            </a:r>
          </a:p>
        </p:txBody>
      </p:sp>
      <p:sp>
        <p:nvSpPr>
          <p:cNvPr id="4" name="TextBox 4"/>
          <p:cNvSpPr txBox="1"/>
          <p:nvPr/>
        </p:nvSpPr>
        <p:spPr>
          <a:xfrm>
            <a:off x="2290585" y="4351789"/>
            <a:ext cx="12111633" cy="3357880"/>
          </a:xfrm>
          <a:prstGeom prst="rect">
            <a:avLst/>
          </a:prstGeom>
        </p:spPr>
        <p:txBody>
          <a:bodyPr lIns="0" tIns="0" rIns="0" bIns="0" rtlCol="0" anchor="t">
            <a:spAutoFit/>
          </a:bodyPr>
          <a:lstStyle/>
          <a:p>
            <a:pPr marL="0" lvl="0" indent="0" algn="l">
              <a:lnSpc>
                <a:spcPts val="4444"/>
              </a:lnSpc>
              <a:spcBef>
                <a:spcPct val="0"/>
              </a:spcBef>
            </a:pPr>
            <a:r>
              <a:rPr lang="en-US" sz="3174">
                <a:solidFill>
                  <a:srgbClr val="322E2D"/>
                </a:solidFill>
                <a:latin typeface="HK Grotesk Light"/>
                <a:ea typeface="HK Grotesk Light"/>
                <a:cs typeface="HK Grotesk Light"/>
                <a:sym typeface="HK Grotesk Light"/>
              </a:rPr>
              <a:t> </a:t>
            </a:r>
          </a:p>
          <a:p>
            <a:pPr marL="0" lvl="0" indent="0" algn="l">
              <a:lnSpc>
                <a:spcPts val="4444"/>
              </a:lnSpc>
              <a:spcBef>
                <a:spcPct val="0"/>
              </a:spcBef>
            </a:pPr>
            <a:r>
              <a:rPr lang="en-US" sz="3174">
                <a:solidFill>
                  <a:srgbClr val="322E2D"/>
                </a:solidFill>
                <a:latin typeface="HK Grotesk Light"/>
                <a:ea typeface="HK Grotesk Light"/>
                <a:cs typeface="HK Grotesk Light"/>
                <a:sym typeface="HK Grotesk Light"/>
              </a:rPr>
              <a:t> 1.Бензолдың құрылымдық формуласы.</a:t>
            </a:r>
          </a:p>
          <a:p>
            <a:pPr marL="0" lvl="0" indent="0" algn="l">
              <a:lnSpc>
                <a:spcPts val="4444"/>
              </a:lnSpc>
              <a:spcBef>
                <a:spcPct val="0"/>
              </a:spcBef>
            </a:pPr>
            <a:r>
              <a:rPr lang="en-US" sz="3174">
                <a:solidFill>
                  <a:srgbClr val="322E2D"/>
                </a:solidFill>
                <a:latin typeface="HK Grotesk Light"/>
                <a:ea typeface="HK Grotesk Light"/>
                <a:cs typeface="HK Grotesk Light"/>
                <a:sym typeface="HK Grotesk Light"/>
              </a:rPr>
              <a:t> 2.Ароматтылық және оның критерийлері.</a:t>
            </a:r>
          </a:p>
          <a:p>
            <a:pPr marL="0" lvl="0" indent="0" algn="l">
              <a:lnSpc>
                <a:spcPts val="4444"/>
              </a:lnSpc>
              <a:spcBef>
                <a:spcPct val="0"/>
              </a:spcBef>
            </a:pPr>
            <a:r>
              <a:rPr lang="en-US" sz="3174">
                <a:solidFill>
                  <a:srgbClr val="322E2D"/>
                </a:solidFill>
                <a:latin typeface="HK Grotesk Light"/>
                <a:ea typeface="HK Grotesk Light"/>
                <a:cs typeface="HK Grotesk Light"/>
                <a:sym typeface="HK Grotesk Light"/>
              </a:rPr>
              <a:t> 3.Конденсирленген бензоидты көмірсутектер.</a:t>
            </a:r>
          </a:p>
          <a:p>
            <a:pPr marL="0" lvl="0" indent="0" algn="l">
              <a:lnSpc>
                <a:spcPts val="4444"/>
              </a:lnSpc>
              <a:spcBef>
                <a:spcPct val="0"/>
              </a:spcBef>
            </a:pPr>
            <a:r>
              <a:rPr lang="en-US" sz="3174">
                <a:solidFill>
                  <a:srgbClr val="322E2D"/>
                </a:solidFill>
                <a:latin typeface="HK Grotesk Light"/>
                <a:ea typeface="HK Grotesk Light"/>
                <a:cs typeface="HK Grotesk Light"/>
                <a:sym typeface="HK Grotesk Light"/>
              </a:rPr>
              <a:t> </a:t>
            </a:r>
          </a:p>
          <a:p>
            <a:pPr marL="0" lvl="0" indent="0" algn="l">
              <a:lnSpc>
                <a:spcPts val="4444"/>
              </a:lnSpc>
              <a:spcBef>
                <a:spcPct val="0"/>
              </a:spcBef>
            </a:pPr>
            <a:endParaRPr lang="en-US" sz="3174">
              <a:solidFill>
                <a:srgbClr val="322E2D"/>
              </a:solidFill>
              <a:latin typeface="HK Grotesk Light"/>
              <a:ea typeface="HK Grotesk Light"/>
              <a:cs typeface="HK Grotesk Light"/>
              <a:sym typeface="HK Grotesk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Freeform 2"/>
          <p:cNvSpPr/>
          <p:nvPr/>
        </p:nvSpPr>
        <p:spPr>
          <a:xfrm>
            <a:off x="-90248" y="-44468"/>
            <a:ext cx="18468496" cy="10375937"/>
          </a:xfrm>
          <a:custGeom>
            <a:avLst/>
            <a:gdLst/>
            <a:ahLst/>
            <a:cxnLst/>
            <a:rect l="l" t="t" r="r" b="b"/>
            <a:pathLst>
              <a:path w="18468496" h="10375937">
                <a:moveTo>
                  <a:pt x="0" y="0"/>
                </a:moveTo>
                <a:lnTo>
                  <a:pt x="18468496" y="0"/>
                </a:lnTo>
                <a:lnTo>
                  <a:pt x="18468496" y="10375936"/>
                </a:lnTo>
                <a:lnTo>
                  <a:pt x="0" y="10375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855561" y="427355"/>
            <a:ext cx="16576878" cy="1078865"/>
          </a:xfrm>
          <a:prstGeom prst="rect">
            <a:avLst/>
          </a:prstGeom>
        </p:spPr>
        <p:txBody>
          <a:bodyPr lIns="0" tIns="0" rIns="0" bIns="0" rtlCol="0" anchor="t">
            <a:spAutoFit/>
          </a:bodyPr>
          <a:lstStyle/>
          <a:p>
            <a:pPr marL="0" lvl="0" indent="0" algn="ctr">
              <a:lnSpc>
                <a:spcPts val="8785"/>
              </a:lnSpc>
              <a:spcBef>
                <a:spcPct val="0"/>
              </a:spcBef>
            </a:pPr>
            <a:r>
              <a:rPr lang="en-US" sz="6275">
                <a:solidFill>
                  <a:srgbClr val="322E2D"/>
                </a:solidFill>
                <a:latin typeface="HK Grotesk"/>
                <a:ea typeface="HK Grotesk"/>
                <a:cs typeface="HK Grotesk"/>
                <a:sym typeface="HK Grotesk"/>
              </a:rPr>
              <a:t>БЕНЗОЛДЫҢ ҚҰРЫЛЫМДЫҚ ФОРМУЛАСЫ</a:t>
            </a:r>
          </a:p>
        </p:txBody>
      </p:sp>
      <p:sp>
        <p:nvSpPr>
          <p:cNvPr id="4" name="TextBox 4"/>
          <p:cNvSpPr txBox="1"/>
          <p:nvPr/>
        </p:nvSpPr>
        <p:spPr>
          <a:xfrm>
            <a:off x="393669" y="1665628"/>
            <a:ext cx="17500662" cy="8977630"/>
          </a:xfrm>
          <a:prstGeom prst="rect">
            <a:avLst/>
          </a:prstGeom>
        </p:spPr>
        <p:txBody>
          <a:bodyPr lIns="0" tIns="0" rIns="0" bIns="0" rtlCol="0" anchor="t">
            <a:spAutoFit/>
          </a:bodyPr>
          <a:lstStyle/>
          <a:p>
            <a:pPr marL="0" lvl="0" indent="0" algn="l">
              <a:lnSpc>
                <a:spcPts val="4444"/>
              </a:lnSpc>
              <a:spcBef>
                <a:spcPct val="0"/>
              </a:spcBef>
            </a:pPr>
            <a:r>
              <a:rPr lang="en-US" sz="3174">
                <a:solidFill>
                  <a:srgbClr val="322E2D"/>
                </a:solidFill>
                <a:latin typeface="HK Grotesk Light"/>
                <a:ea typeface="HK Grotesk Light"/>
                <a:cs typeface="HK Grotesk Light"/>
                <a:sym typeface="HK Grotesk Light"/>
              </a:rPr>
              <a:t> Молекулалық формуласы: C6H6. Бензол - қарапайым ароматты көмірсутек, алты көміртек атомы циклдік құрылымға бірігіп, әрқайсысына бір-бірден сутек байланысқан.</a:t>
            </a:r>
          </a:p>
          <a:p>
            <a:pPr marL="0" lvl="0" indent="0" algn="l">
              <a:lnSpc>
                <a:spcPts val="4444"/>
              </a:lnSpc>
              <a:spcBef>
                <a:spcPct val="0"/>
              </a:spcBef>
            </a:pPr>
            <a:r>
              <a:rPr lang="en-US" sz="3174">
                <a:solidFill>
                  <a:srgbClr val="322E2D"/>
                </a:solidFill>
                <a:latin typeface="HK Grotesk Light"/>
                <a:ea typeface="HK Grotesk Light"/>
                <a:cs typeface="HK Grotesk Light"/>
                <a:sym typeface="HK Grotesk Light"/>
              </a:rPr>
              <a:t> 1865 жылы неміс химигі Фридрих Август Кекуле бензолдың құрылымын алғаш рет циклдік түрде ұсынды. Ол бензол молекуласы алты көміртек атомынан тұратын тұйық сақина түрінде болады деп болжап, бұл атомдардың арасында кезектесіп орналасқан үш қос және үш дара байланыс бар екенін айтты. Бұл құрылым қазіргі уақытта Кекуле құрылымы деп аталады. Кекуле бензолдың екі эквивалентті құрылымын көрсетті. Бірінші құрылымда қос байланыстар бір тәртіппен орналасса, екінші құрылымда олар орын ауыстырған күйде болады. Кейін бұл екі құрылым арасында тұрақты тербеліс (резонанс) жүретіні анықталды. Осылайша бензол молекуласы шын мәнінде нақты бір қос байланыс ретімен сипатталмайды. Эксперименттік деректер Кекуле моделінің толық дәл емес екенін көрсетті. Бензолдағы барлық көміртек–көміртек байланыстарының ұзындығы бірдей - 1,39 ангстрем, бұл дара (1,54 Å) және қос (1,34 Å) байланыс ұзындықтарының арасындағы мән. Бұл факт π-электрондардың барлық сақина бойымен делокализацияланғанын және молекуланың тұрақты әрі симметриялы екенін дәлелдейді.</a:t>
            </a:r>
          </a:p>
          <a:p>
            <a:pPr marL="0" lvl="0" indent="0" algn="l">
              <a:lnSpc>
                <a:spcPts val="4444"/>
              </a:lnSpc>
              <a:spcBef>
                <a:spcPct val="0"/>
              </a:spcBef>
            </a:pPr>
            <a:endParaRPr lang="en-US" sz="3174">
              <a:solidFill>
                <a:srgbClr val="322E2D"/>
              </a:solidFill>
              <a:latin typeface="HK Grotesk Light"/>
              <a:ea typeface="HK Grotesk Light"/>
              <a:cs typeface="HK Grotesk Light"/>
              <a:sym typeface="HK Grotesk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Freeform 2"/>
          <p:cNvSpPr/>
          <p:nvPr/>
        </p:nvSpPr>
        <p:spPr>
          <a:xfrm rot="-10800000" flipH="1">
            <a:off x="5153287" y="0"/>
            <a:ext cx="13134713" cy="13134713"/>
          </a:xfrm>
          <a:custGeom>
            <a:avLst/>
            <a:gdLst/>
            <a:ahLst/>
            <a:cxnLst/>
            <a:rect l="l" t="t" r="r" b="b"/>
            <a:pathLst>
              <a:path w="13134713" h="13134713">
                <a:moveTo>
                  <a:pt x="13134713" y="0"/>
                </a:moveTo>
                <a:lnTo>
                  <a:pt x="0" y="0"/>
                </a:lnTo>
                <a:lnTo>
                  <a:pt x="0" y="13134713"/>
                </a:lnTo>
                <a:lnTo>
                  <a:pt x="13134713" y="13134713"/>
                </a:lnTo>
                <a:lnTo>
                  <a:pt x="13134713"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919981" y="1285559"/>
            <a:ext cx="14308205" cy="4741545"/>
          </a:xfrm>
          <a:prstGeom prst="rect">
            <a:avLst/>
          </a:prstGeom>
        </p:spPr>
        <p:txBody>
          <a:bodyPr lIns="0" tIns="0" rIns="0" bIns="0" rtlCol="0" anchor="t">
            <a:spAutoFit/>
          </a:bodyPr>
          <a:lstStyle/>
          <a:p>
            <a:pPr marL="0" lvl="0" indent="0" algn="ctr">
              <a:lnSpc>
                <a:spcPts val="3779"/>
              </a:lnSpc>
              <a:spcBef>
                <a:spcPct val="0"/>
              </a:spcBef>
            </a:pPr>
            <a:r>
              <a:rPr lang="en-US" sz="2699" b="1">
                <a:solidFill>
                  <a:srgbClr val="322E2D"/>
                </a:solidFill>
                <a:latin typeface="HK Grotesk Bold"/>
                <a:ea typeface="HK Grotesk Bold"/>
                <a:cs typeface="HK Grotesk Bold"/>
                <a:sym typeface="HK Grotesk Bold"/>
              </a:rPr>
              <a:t> Соған қарамастан, Кекуле моделі химияда үлкен рөл атқарды. Ол бензолдың циклдік құрылымын алғаш сипаттап, ароматтылық теориясының дамуына негіз қалады. Бүгінде бензол молекуласы алты мүшелі жазық цикл ретінде қарастырылады, ал оның π-электрондары сақина бойымен біркелкі таралған.</a:t>
            </a:r>
          </a:p>
          <a:p>
            <a:pPr marL="0" lvl="0" indent="0" algn="ctr">
              <a:lnSpc>
                <a:spcPts val="3779"/>
              </a:lnSpc>
              <a:spcBef>
                <a:spcPct val="0"/>
              </a:spcBef>
            </a:pPr>
            <a:r>
              <a:rPr lang="en-US" sz="2699" b="1">
                <a:solidFill>
                  <a:srgbClr val="322E2D"/>
                </a:solidFill>
                <a:latin typeface="HK Grotesk Bold"/>
                <a:ea typeface="HK Grotesk Bold"/>
                <a:cs typeface="HK Grotesk Bold"/>
                <a:sym typeface="HK Grotesk Bold"/>
              </a:rPr>
              <a:t> </a:t>
            </a:r>
          </a:p>
          <a:p>
            <a:pPr marL="0" lvl="0" indent="0" algn="ctr">
              <a:lnSpc>
                <a:spcPts val="3779"/>
              </a:lnSpc>
              <a:spcBef>
                <a:spcPct val="0"/>
              </a:spcBef>
            </a:pPr>
            <a:endParaRPr lang="en-US" sz="2699" b="1">
              <a:solidFill>
                <a:srgbClr val="322E2D"/>
              </a:solidFill>
              <a:latin typeface="HK Grotesk Bold"/>
              <a:ea typeface="HK Grotesk Bold"/>
              <a:cs typeface="HK Grotesk Bold"/>
              <a:sym typeface="HK Grotesk Bold"/>
            </a:endParaRPr>
          </a:p>
          <a:p>
            <a:pPr marL="0" lvl="0" indent="0" algn="ctr">
              <a:lnSpc>
                <a:spcPts val="3779"/>
              </a:lnSpc>
              <a:spcBef>
                <a:spcPct val="0"/>
              </a:spcBef>
            </a:pPr>
            <a:endParaRPr lang="en-US" sz="2699" b="1">
              <a:solidFill>
                <a:srgbClr val="322E2D"/>
              </a:solidFill>
              <a:latin typeface="HK Grotesk Bold"/>
              <a:ea typeface="HK Grotesk Bold"/>
              <a:cs typeface="HK Grotesk Bold"/>
              <a:sym typeface="HK Grotesk Bold"/>
            </a:endParaRPr>
          </a:p>
          <a:p>
            <a:pPr marL="0" lvl="0" indent="0" algn="ctr">
              <a:lnSpc>
                <a:spcPts val="3779"/>
              </a:lnSpc>
              <a:spcBef>
                <a:spcPct val="0"/>
              </a:spcBef>
            </a:pPr>
            <a:endParaRPr lang="en-US" sz="2699" b="1">
              <a:solidFill>
                <a:srgbClr val="322E2D"/>
              </a:solidFill>
              <a:latin typeface="HK Grotesk Bold"/>
              <a:ea typeface="HK Grotesk Bold"/>
              <a:cs typeface="HK Grotesk Bold"/>
              <a:sym typeface="HK Grotesk Bold"/>
            </a:endParaRPr>
          </a:p>
          <a:p>
            <a:pPr marL="0" lvl="0" indent="0" algn="ctr">
              <a:lnSpc>
                <a:spcPts val="3779"/>
              </a:lnSpc>
              <a:spcBef>
                <a:spcPct val="0"/>
              </a:spcBef>
            </a:pPr>
            <a:endParaRPr lang="en-US" sz="2699" b="1">
              <a:solidFill>
                <a:srgbClr val="322E2D"/>
              </a:solidFill>
              <a:latin typeface="HK Grotesk Bold"/>
              <a:ea typeface="HK Grotesk Bold"/>
              <a:cs typeface="HK Grotesk Bold"/>
              <a:sym typeface="HK Grotesk Bold"/>
            </a:endParaRPr>
          </a:p>
          <a:p>
            <a:pPr marL="0" lvl="0" indent="0" algn="ctr">
              <a:lnSpc>
                <a:spcPts val="3779"/>
              </a:lnSpc>
              <a:spcBef>
                <a:spcPct val="0"/>
              </a:spcBef>
            </a:pPr>
            <a:endParaRPr lang="en-US" sz="2699" b="1">
              <a:solidFill>
                <a:srgbClr val="322E2D"/>
              </a:solidFill>
              <a:latin typeface="HK Grotesk Bold"/>
              <a:ea typeface="HK Grotesk Bold"/>
              <a:cs typeface="HK Grotesk Bold"/>
              <a:sym typeface="HK Grotesk Bold"/>
            </a:endParaRPr>
          </a:p>
        </p:txBody>
      </p:sp>
      <p:sp>
        <p:nvSpPr>
          <p:cNvPr id="4" name="Freeform 4"/>
          <p:cNvSpPr/>
          <p:nvPr/>
        </p:nvSpPr>
        <p:spPr>
          <a:xfrm>
            <a:off x="2566493" y="3680144"/>
            <a:ext cx="5119607" cy="4805520"/>
          </a:xfrm>
          <a:custGeom>
            <a:avLst/>
            <a:gdLst/>
            <a:ahLst/>
            <a:cxnLst/>
            <a:rect l="l" t="t" r="r" b="b"/>
            <a:pathLst>
              <a:path w="5119607" h="4805520">
                <a:moveTo>
                  <a:pt x="0" y="0"/>
                </a:moveTo>
                <a:lnTo>
                  <a:pt x="5119607" y="0"/>
                </a:lnTo>
                <a:lnTo>
                  <a:pt x="5119607" y="4805521"/>
                </a:lnTo>
                <a:lnTo>
                  <a:pt x="0" y="4805521"/>
                </a:lnTo>
                <a:lnTo>
                  <a:pt x="0" y="0"/>
                </a:lnTo>
                <a:close/>
              </a:path>
            </a:pathLst>
          </a:custGeom>
          <a:blipFill>
            <a:blip r:embed="rId4"/>
            <a:stretch>
              <a:fillRect/>
            </a:stretch>
          </a:blipFill>
        </p:spPr>
      </p:sp>
      <p:sp>
        <p:nvSpPr>
          <p:cNvPr id="5" name="Freeform 5"/>
          <p:cNvSpPr/>
          <p:nvPr/>
        </p:nvSpPr>
        <p:spPr>
          <a:xfrm>
            <a:off x="10619954" y="3680144"/>
            <a:ext cx="4774112" cy="4805520"/>
          </a:xfrm>
          <a:custGeom>
            <a:avLst/>
            <a:gdLst/>
            <a:ahLst/>
            <a:cxnLst/>
            <a:rect l="l" t="t" r="r" b="b"/>
            <a:pathLst>
              <a:path w="4774112" h="4805520">
                <a:moveTo>
                  <a:pt x="0" y="0"/>
                </a:moveTo>
                <a:lnTo>
                  <a:pt x="4774112" y="0"/>
                </a:lnTo>
                <a:lnTo>
                  <a:pt x="4774112" y="4805521"/>
                </a:lnTo>
                <a:lnTo>
                  <a:pt x="0" y="4805521"/>
                </a:lnTo>
                <a:lnTo>
                  <a:pt x="0" y="0"/>
                </a:lnTo>
                <a:close/>
              </a:path>
            </a:pathLst>
          </a:custGeom>
          <a:blipFill>
            <a:blip r:embed="rId5"/>
            <a:stretch>
              <a:fillRect/>
            </a:stretch>
          </a:blipFill>
        </p:spPr>
      </p:sp>
      <p:sp>
        <p:nvSpPr>
          <p:cNvPr id="6" name="TextBox 6"/>
          <p:cNvSpPr txBox="1"/>
          <p:nvPr/>
        </p:nvSpPr>
        <p:spPr>
          <a:xfrm>
            <a:off x="2183191" y="8737283"/>
            <a:ext cx="5886212" cy="1908810"/>
          </a:xfrm>
          <a:prstGeom prst="rect">
            <a:avLst/>
          </a:prstGeom>
        </p:spPr>
        <p:txBody>
          <a:bodyPr lIns="0" tIns="0" rIns="0" bIns="0" rtlCol="0" anchor="t">
            <a:spAutoFit/>
          </a:bodyPr>
          <a:lstStyle/>
          <a:p>
            <a:pPr algn="ctr">
              <a:lnSpc>
                <a:spcPts val="7664"/>
              </a:lnSpc>
              <a:spcBef>
                <a:spcPct val="0"/>
              </a:spcBef>
            </a:pPr>
            <a:r>
              <a:rPr lang="en-US" sz="5475">
                <a:solidFill>
                  <a:srgbClr val="322E2D"/>
                </a:solidFill>
                <a:latin typeface="HK Grotesk"/>
                <a:ea typeface="HK Grotesk"/>
                <a:cs typeface="HK Grotesk"/>
                <a:sym typeface="HK Grotesk"/>
              </a:rPr>
              <a:t>Кекуле формуласы</a:t>
            </a:r>
          </a:p>
          <a:p>
            <a:pPr algn="ctr">
              <a:lnSpc>
                <a:spcPts val="7664"/>
              </a:lnSpc>
              <a:spcBef>
                <a:spcPct val="0"/>
              </a:spcBef>
            </a:pPr>
            <a:endParaRPr lang="en-US" sz="5475">
              <a:solidFill>
                <a:srgbClr val="322E2D"/>
              </a:solidFill>
              <a:latin typeface="HK Grotesk"/>
              <a:ea typeface="HK Grotesk"/>
              <a:cs typeface="HK Grotesk"/>
              <a:sym typeface="HK Grotesk"/>
            </a:endParaRPr>
          </a:p>
        </p:txBody>
      </p:sp>
      <p:sp>
        <p:nvSpPr>
          <p:cNvPr id="7" name="TextBox 7"/>
          <p:cNvSpPr txBox="1"/>
          <p:nvPr/>
        </p:nvSpPr>
        <p:spPr>
          <a:xfrm>
            <a:off x="9785833" y="8737283"/>
            <a:ext cx="6442353" cy="937260"/>
          </a:xfrm>
          <a:prstGeom prst="rect">
            <a:avLst/>
          </a:prstGeom>
        </p:spPr>
        <p:txBody>
          <a:bodyPr lIns="0" tIns="0" rIns="0" bIns="0" rtlCol="0" anchor="t">
            <a:spAutoFit/>
          </a:bodyPr>
          <a:lstStyle/>
          <a:p>
            <a:pPr algn="ctr">
              <a:lnSpc>
                <a:spcPts val="7664"/>
              </a:lnSpc>
              <a:spcBef>
                <a:spcPct val="0"/>
              </a:spcBef>
            </a:pPr>
            <a:r>
              <a:rPr lang="en-US" sz="5475">
                <a:solidFill>
                  <a:srgbClr val="322E2D"/>
                </a:solidFill>
                <a:latin typeface="HK Grotesk"/>
                <a:ea typeface="HK Grotesk"/>
                <a:cs typeface="HK Grotesk"/>
                <a:sym typeface="HK Grotesk"/>
              </a:rPr>
              <a:t>Резонанстық модель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Freeform 2"/>
          <p:cNvSpPr/>
          <p:nvPr/>
        </p:nvSpPr>
        <p:spPr>
          <a:xfrm rot="-10800000" flipH="1">
            <a:off x="11084686" y="0"/>
            <a:ext cx="10287000" cy="10287000"/>
          </a:xfrm>
          <a:custGeom>
            <a:avLst/>
            <a:gdLst/>
            <a:ahLst/>
            <a:cxnLst/>
            <a:rect l="l" t="t" r="r" b="b"/>
            <a:pathLst>
              <a:path w="10287000" h="10287000">
                <a:moveTo>
                  <a:pt x="10287000" y="0"/>
                </a:moveTo>
                <a:lnTo>
                  <a:pt x="0" y="0"/>
                </a:lnTo>
                <a:lnTo>
                  <a:pt x="0" y="10287000"/>
                </a:lnTo>
                <a:lnTo>
                  <a:pt x="10287000" y="10287000"/>
                </a:lnTo>
                <a:lnTo>
                  <a:pt x="1028700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4812882"/>
            <a:ext cx="14609183" cy="5534971"/>
            <a:chOff x="0" y="0"/>
            <a:chExt cx="19478911" cy="7379961"/>
          </a:xfrm>
        </p:grpSpPr>
        <p:pic>
          <p:nvPicPr>
            <p:cNvPr id="4" name="Picture 4"/>
            <p:cNvPicPr>
              <a:picLocks noChangeAspect="1"/>
            </p:cNvPicPr>
            <p:nvPr/>
          </p:nvPicPr>
          <p:blipFill>
            <a:blip r:embed="rId4"/>
            <a:srcRect t="21900" b="21900"/>
            <a:stretch>
              <a:fillRect/>
            </a:stretch>
          </p:blipFill>
          <p:spPr>
            <a:xfrm>
              <a:off x="0" y="0"/>
              <a:ext cx="19478911" cy="7379961"/>
            </a:xfrm>
            <a:prstGeom prst="rect">
              <a:avLst/>
            </a:prstGeom>
          </p:spPr>
        </p:pic>
      </p:grpSp>
      <p:sp>
        <p:nvSpPr>
          <p:cNvPr id="5" name="TextBox 5"/>
          <p:cNvSpPr txBox="1"/>
          <p:nvPr/>
        </p:nvSpPr>
        <p:spPr>
          <a:xfrm>
            <a:off x="1420833" y="1819492"/>
            <a:ext cx="14807353" cy="5929630"/>
          </a:xfrm>
          <a:prstGeom prst="rect">
            <a:avLst/>
          </a:prstGeom>
        </p:spPr>
        <p:txBody>
          <a:bodyPr lIns="0" tIns="0" rIns="0" bIns="0" rtlCol="0" anchor="t">
            <a:spAutoFit/>
          </a:bodyPr>
          <a:lstStyle/>
          <a:p>
            <a:pPr algn="l">
              <a:lnSpc>
                <a:spcPts val="3919"/>
              </a:lnSpc>
            </a:pPr>
            <a:r>
              <a:rPr lang="en-US" sz="2799">
                <a:solidFill>
                  <a:srgbClr val="322E2D"/>
                </a:solidFill>
                <a:latin typeface="HK Grotesk Light"/>
                <a:ea typeface="HK Grotesk Light"/>
                <a:cs typeface="HK Grotesk Light"/>
                <a:sym typeface="HK Grotesk Light"/>
              </a:rPr>
              <a:t> </a:t>
            </a:r>
            <a:r>
              <a:rPr lang="en-US" sz="2799" b="1">
                <a:solidFill>
                  <a:srgbClr val="322E2D"/>
                </a:solidFill>
                <a:latin typeface="HK Grotesk Bold"/>
                <a:ea typeface="HK Grotesk Bold"/>
                <a:cs typeface="HK Grotesk Bold"/>
                <a:sym typeface="HK Grotesk Bold"/>
              </a:rPr>
              <a:t>ҚАЗІРГІ ЗАМАНҒЫ ҚҰРЫЛЫМ (РЕЗОНАНСТЫҚ МОДЕЛЬ)</a:t>
            </a:r>
          </a:p>
          <a:p>
            <a:pPr algn="l">
              <a:lnSpc>
                <a:spcPts val="3919"/>
              </a:lnSpc>
            </a:pPr>
            <a:r>
              <a:rPr lang="en-US" sz="2799">
                <a:solidFill>
                  <a:srgbClr val="322E2D"/>
                </a:solidFill>
                <a:latin typeface="HK Grotesk Light"/>
                <a:ea typeface="HK Grotesk Light"/>
                <a:cs typeface="HK Grotesk Light"/>
                <a:sym typeface="HK Grotesk Light"/>
              </a:rPr>
              <a:t> Бензолдың нағыз құрылымы - резонанстық гибрид. Қазіргі заманғы түсінік бойынша бензол молекуласының құрылымы — қарапайым қос байланыстардың кезектесуінен гөрі күрделірек. Бензолда алты көміртек атомы жазық цикл түрінде орналасқан және олардың әрқайсысы sp²-гибридтелген. Бұл атомдар бір-бірімен σ-байланыс арқылы байланысқан және әрбір көміртек атомында гибридтелмеген бір p-орбиталь қалады.</a:t>
            </a:r>
          </a:p>
          <a:p>
            <a:pPr algn="l">
              <a:lnSpc>
                <a:spcPts val="3919"/>
              </a:lnSpc>
            </a:pPr>
            <a:r>
              <a:rPr lang="en-US" sz="2799">
                <a:solidFill>
                  <a:srgbClr val="322E2D"/>
                </a:solidFill>
                <a:latin typeface="HK Grotesk Light"/>
                <a:ea typeface="HK Grotesk Light"/>
                <a:cs typeface="HK Grotesk Light"/>
                <a:sym typeface="HK Grotesk Light"/>
              </a:rPr>
              <a:t> Осы p-орбитальдар бір-бірімен параллель орналасып, барлық сақина бойымен қабаттасады. Нәтижесінде π-электрондар жеке қос байланыстарға тән күйде локализацияланбайды, керісінше, барлық молекула бойымен делокализацияланған π-электрон бұлты түзіледі. Бұл – бензолдың химиялық және физикалық қасиеттерін түсіндіретін негізгі ерекшелік.</a:t>
            </a:r>
          </a:p>
          <a:p>
            <a:pPr algn="l">
              <a:lnSpc>
                <a:spcPts val="3919"/>
              </a:lnSpc>
            </a:pPr>
            <a:endParaRPr lang="en-US" sz="2799">
              <a:solidFill>
                <a:srgbClr val="322E2D"/>
              </a:solidFill>
              <a:latin typeface="HK Grotesk Light"/>
              <a:ea typeface="HK Grotesk Light"/>
              <a:cs typeface="HK Grotesk Light"/>
              <a:sym typeface="HK Grotesk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Freeform 2"/>
          <p:cNvSpPr/>
          <p:nvPr/>
        </p:nvSpPr>
        <p:spPr>
          <a:xfrm>
            <a:off x="-90248" y="-44468"/>
            <a:ext cx="18468496" cy="10375937"/>
          </a:xfrm>
          <a:custGeom>
            <a:avLst/>
            <a:gdLst/>
            <a:ahLst/>
            <a:cxnLst/>
            <a:rect l="l" t="t" r="r" b="b"/>
            <a:pathLst>
              <a:path w="18468496" h="10375937">
                <a:moveTo>
                  <a:pt x="0" y="0"/>
                </a:moveTo>
                <a:lnTo>
                  <a:pt x="18468496" y="0"/>
                </a:lnTo>
                <a:lnTo>
                  <a:pt x="18468496" y="10375936"/>
                </a:lnTo>
                <a:lnTo>
                  <a:pt x="0" y="10375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07732" y="1647825"/>
            <a:ext cx="16985558" cy="6924675"/>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HK Grotesk"/>
                <a:ea typeface="HK Grotesk"/>
                <a:cs typeface="HK Grotesk"/>
                <a:sym typeface="HK Grotesk"/>
              </a:rPr>
              <a:t>Резонанстық модель бойынша бензолдың құрылымы — бір-біріне эквивалентті екі Кекуле құрылымының резонанстық гибриді болып табылады. Бұл модельде қос байланыстар нақты орынға ие болмай, бүкіл сақинада электрондық симметрия туындайды.</a:t>
            </a:r>
          </a:p>
          <a:p>
            <a:pPr algn="ctr">
              <a:lnSpc>
                <a:spcPts val="4200"/>
              </a:lnSpc>
              <a:spcBef>
                <a:spcPct val="0"/>
              </a:spcBef>
            </a:pPr>
            <a:r>
              <a:rPr lang="en-US" sz="3000">
                <a:solidFill>
                  <a:srgbClr val="000000"/>
                </a:solidFill>
                <a:latin typeface="HK Grotesk"/>
                <a:ea typeface="HK Grotesk"/>
                <a:cs typeface="HK Grotesk"/>
                <a:sym typeface="HK Grotesk"/>
              </a:rPr>
              <a:t>Бұл құрылым бензолдың тәжірибеде байқалатын қасиеттерін толықтай түсіндіреді:</a:t>
            </a:r>
          </a:p>
          <a:p>
            <a:pPr algn="ctr">
              <a:lnSpc>
                <a:spcPts val="4200"/>
              </a:lnSpc>
              <a:spcBef>
                <a:spcPct val="0"/>
              </a:spcBef>
            </a:pPr>
            <a:r>
              <a:rPr lang="en-US" sz="3000">
                <a:solidFill>
                  <a:srgbClr val="000000"/>
                </a:solidFill>
                <a:latin typeface="HK Grotesk"/>
                <a:ea typeface="HK Grotesk"/>
                <a:cs typeface="HK Grotesk"/>
                <a:sym typeface="HK Grotesk"/>
              </a:rPr>
              <a:t>- Барлық көміртек–көміртек байланыстары бірдей ұзындықта (шамамен 1,39 Å),</a:t>
            </a:r>
          </a:p>
          <a:p>
            <a:pPr algn="ctr">
              <a:lnSpc>
                <a:spcPts val="4200"/>
              </a:lnSpc>
              <a:spcBef>
                <a:spcPct val="0"/>
              </a:spcBef>
            </a:pPr>
            <a:r>
              <a:rPr lang="en-US" sz="3000">
                <a:solidFill>
                  <a:srgbClr val="000000"/>
                </a:solidFill>
                <a:latin typeface="HK Grotesk"/>
                <a:ea typeface="HK Grotesk"/>
                <a:cs typeface="HK Grotesk"/>
                <a:sym typeface="HK Grotesk"/>
              </a:rPr>
              <a:t>- Бензол өте тұрақты,</a:t>
            </a:r>
          </a:p>
          <a:p>
            <a:pPr algn="ctr">
              <a:lnSpc>
                <a:spcPts val="4200"/>
              </a:lnSpc>
              <a:spcBef>
                <a:spcPct val="0"/>
              </a:spcBef>
            </a:pPr>
            <a:r>
              <a:rPr lang="en-US" sz="3000">
                <a:solidFill>
                  <a:srgbClr val="000000"/>
                </a:solidFill>
                <a:latin typeface="HK Grotesk"/>
                <a:ea typeface="HK Grotesk"/>
                <a:cs typeface="HK Grotesk"/>
                <a:sym typeface="HK Grotesk"/>
              </a:rPr>
              <a:t>- Электрофильді орынбасу реакцияларына оңай түседі, бірақ қосылу реакцияларына нашар ұшырайды.</a:t>
            </a:r>
          </a:p>
          <a:p>
            <a:pPr algn="ctr">
              <a:lnSpc>
                <a:spcPts val="4200"/>
              </a:lnSpc>
              <a:spcBef>
                <a:spcPct val="0"/>
              </a:spcBef>
            </a:pPr>
            <a:r>
              <a:rPr lang="en-US" sz="3000">
                <a:solidFill>
                  <a:srgbClr val="000000"/>
                </a:solidFill>
                <a:latin typeface="HK Grotesk"/>
                <a:ea typeface="HK Grotesk"/>
                <a:cs typeface="HK Grotesk"/>
                <a:sym typeface="HK Grotesk"/>
              </a:rPr>
              <a:t>Бензол молекуласының графикалық белгісі ретінде алтыбұрыш (гексагон) ішінде шеңбер салынған түрі жиі қолданылады. Бұл шеңбер π-электрондардың делокализацияланған табиғатын білдіреді.</a:t>
            </a:r>
          </a:p>
          <a:p>
            <a:pPr algn="ctr">
              <a:lnSpc>
                <a:spcPts val="4200"/>
              </a:lnSpc>
              <a:spcBef>
                <a:spcPct val="0"/>
              </a:spcBef>
            </a:pPr>
            <a:r>
              <a:rPr lang="en-US" sz="3000">
                <a:solidFill>
                  <a:srgbClr val="000000"/>
                </a:solidFill>
                <a:latin typeface="HK Grotesk"/>
                <a:ea typeface="HK Grotesk"/>
                <a:cs typeface="HK Grotesk"/>
                <a:sym typeface="HK Grotesk"/>
              </a:rPr>
              <a:t>Сонымен, бензолда нақты қос байланыстар жоқ, олардың орнына біркелкі π-электрондық тығыздық пайда болады. Бұл құрылым резонанстық гибрид деп аталады. Делокализацияланған π-жүйе бензолға ароматтылық қасиет береді және оны ерекше тұрақты етеді.</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Freeform 2"/>
          <p:cNvSpPr/>
          <p:nvPr/>
        </p:nvSpPr>
        <p:spPr>
          <a:xfrm>
            <a:off x="-90248" y="-44468"/>
            <a:ext cx="18468496" cy="10375937"/>
          </a:xfrm>
          <a:custGeom>
            <a:avLst/>
            <a:gdLst/>
            <a:ahLst/>
            <a:cxnLst/>
            <a:rect l="l" t="t" r="r" b="b"/>
            <a:pathLst>
              <a:path w="18468496" h="10375937">
                <a:moveTo>
                  <a:pt x="0" y="0"/>
                </a:moveTo>
                <a:lnTo>
                  <a:pt x="18468496" y="0"/>
                </a:lnTo>
                <a:lnTo>
                  <a:pt x="18468496" y="10375936"/>
                </a:lnTo>
                <a:lnTo>
                  <a:pt x="0" y="10375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195224" y="1758446"/>
            <a:ext cx="13897552" cy="527050"/>
          </a:xfrm>
          <a:prstGeom prst="rect">
            <a:avLst/>
          </a:prstGeom>
        </p:spPr>
        <p:txBody>
          <a:bodyPr lIns="0" tIns="0" rIns="0" bIns="0" rtlCol="0" anchor="t">
            <a:spAutoFit/>
          </a:bodyPr>
          <a:lstStyle/>
          <a:p>
            <a:pPr marL="0" lvl="0" indent="0" algn="ctr">
              <a:lnSpc>
                <a:spcPts val="3500"/>
              </a:lnSpc>
            </a:pPr>
            <a:r>
              <a:rPr lang="en-US" sz="5000">
                <a:solidFill>
                  <a:srgbClr val="322E2D"/>
                </a:solidFill>
                <a:latin typeface="HK Grotesk"/>
                <a:ea typeface="HK Grotesk"/>
                <a:cs typeface="HK Grotesk"/>
                <a:sym typeface="HK Grotesk"/>
              </a:rPr>
              <a:t>АРОМАТТЫЛЫҚ ЖӘНЕ ОНЫҢ КРИТЕРИЙЛЕРІ</a:t>
            </a:r>
          </a:p>
        </p:txBody>
      </p:sp>
      <p:sp>
        <p:nvSpPr>
          <p:cNvPr id="4" name="TextBox 4"/>
          <p:cNvSpPr txBox="1"/>
          <p:nvPr/>
        </p:nvSpPr>
        <p:spPr>
          <a:xfrm>
            <a:off x="1538916" y="2801761"/>
            <a:ext cx="14753845" cy="5261197"/>
          </a:xfrm>
          <a:prstGeom prst="rect">
            <a:avLst/>
          </a:prstGeom>
        </p:spPr>
        <p:txBody>
          <a:bodyPr lIns="0" tIns="0" rIns="0" bIns="0" rtlCol="0" anchor="t">
            <a:spAutoFit/>
          </a:bodyPr>
          <a:lstStyle/>
          <a:p>
            <a:pPr marL="0" lvl="0" indent="0" algn="ctr">
              <a:lnSpc>
                <a:spcPts val="4633"/>
              </a:lnSpc>
              <a:spcBef>
                <a:spcPct val="0"/>
              </a:spcBef>
            </a:pPr>
            <a:r>
              <a:rPr lang="en-US" sz="3309">
                <a:solidFill>
                  <a:srgbClr val="322E2D"/>
                </a:solidFill>
                <a:latin typeface="HK Grotesk Light"/>
                <a:ea typeface="HK Grotesk Light"/>
                <a:cs typeface="HK Grotesk Light"/>
                <a:sym typeface="HK Grotesk Light"/>
              </a:rPr>
              <a:t> Ароматтылық - бұл кейбір циклдік органикалық қосылыстарда кездесетін ерекше электрондық құрылымға байланысты туындайтын тұрақтылық қасиеті. Бұл қасиет алғаш рет бензол молекуласына тән деп танылған, сондықтан ароматтылық деген ұғым осы заттың ерекшеліктерін түсіндіру үшін енгізілген.</a:t>
            </a:r>
          </a:p>
          <a:p>
            <a:pPr marL="0" lvl="0" indent="0" algn="ctr">
              <a:lnSpc>
                <a:spcPts val="4633"/>
              </a:lnSpc>
              <a:spcBef>
                <a:spcPct val="0"/>
              </a:spcBef>
            </a:pPr>
            <a:r>
              <a:rPr lang="en-US" sz="3309">
                <a:solidFill>
                  <a:srgbClr val="322E2D"/>
                </a:solidFill>
                <a:latin typeface="HK Grotesk Light"/>
                <a:ea typeface="HK Grotesk Light"/>
                <a:cs typeface="HK Grotesk Light"/>
                <a:sym typeface="HK Grotesk Light"/>
              </a:rPr>
              <a:t> Ароматты қосылыстарда π-электрондар молекуладағы барлық цикл бойымен делокализацияланады. Яғни, π-электрондар жеке қос байланыстарға ғана тән емес, олар сақина бойында біркелкі таралып, тұрақты электрондық бұлт түзеді. Бұл құрылым молекуланың химиялық тұрақтылығын күрт арттырады.</a:t>
            </a:r>
          </a:p>
          <a:p>
            <a:pPr marL="0" lvl="0" indent="0" algn="ctr">
              <a:lnSpc>
                <a:spcPts val="4633"/>
              </a:lnSpc>
              <a:spcBef>
                <a:spcPct val="0"/>
              </a:spcBef>
            </a:pPr>
            <a:endParaRPr lang="en-US" sz="3309">
              <a:solidFill>
                <a:srgbClr val="322E2D"/>
              </a:solidFill>
              <a:latin typeface="HK Grotesk Light"/>
              <a:ea typeface="HK Grotesk Light"/>
              <a:cs typeface="HK Grotesk Light"/>
              <a:sym typeface="HK Grotesk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B"/>
        </a:solidFill>
        <a:effectLst/>
      </p:bgPr>
    </p:bg>
    <p:spTree>
      <p:nvGrpSpPr>
        <p:cNvPr id="1" name=""/>
        <p:cNvGrpSpPr/>
        <p:nvPr/>
      </p:nvGrpSpPr>
      <p:grpSpPr>
        <a:xfrm>
          <a:off x="0" y="0"/>
          <a:ext cx="0" cy="0"/>
          <a:chOff x="0" y="0"/>
          <a:chExt cx="0" cy="0"/>
        </a:xfrm>
      </p:grpSpPr>
      <p:sp>
        <p:nvSpPr>
          <p:cNvPr id="2" name="TextBox 2"/>
          <p:cNvSpPr txBox="1"/>
          <p:nvPr/>
        </p:nvSpPr>
        <p:spPr>
          <a:xfrm>
            <a:off x="1329087" y="2751258"/>
            <a:ext cx="15629827" cy="5313944"/>
          </a:xfrm>
          <a:prstGeom prst="rect">
            <a:avLst/>
          </a:prstGeom>
        </p:spPr>
        <p:txBody>
          <a:bodyPr lIns="0" tIns="0" rIns="0" bIns="0" rtlCol="0" anchor="t">
            <a:spAutoFit/>
          </a:bodyPr>
          <a:lstStyle/>
          <a:p>
            <a:pPr marL="0" lvl="0" indent="0" algn="l">
              <a:lnSpc>
                <a:spcPts val="4255"/>
              </a:lnSpc>
              <a:spcBef>
                <a:spcPct val="0"/>
              </a:spcBef>
            </a:pPr>
            <a:r>
              <a:rPr lang="en-US" sz="3039">
                <a:solidFill>
                  <a:srgbClr val="322E2D"/>
                </a:solidFill>
                <a:latin typeface="HK Grotesk Light"/>
                <a:ea typeface="HK Grotesk Light"/>
                <a:cs typeface="HK Grotesk Light"/>
                <a:sym typeface="HK Grotesk Light"/>
              </a:rPr>
              <a:t> Ароматтылықтың негізгі критерийлерін Гюккель ережесі сипаттайды. Бұл ереже бойынша, бір қосылыс ароматты болуы үшін келесі шарттар орындалуы тиіс:</a:t>
            </a:r>
          </a:p>
          <a:p>
            <a:pPr marL="0" lvl="0" indent="0" algn="l">
              <a:lnSpc>
                <a:spcPts val="4255"/>
              </a:lnSpc>
              <a:spcBef>
                <a:spcPct val="0"/>
              </a:spcBef>
            </a:pPr>
            <a:r>
              <a:rPr lang="en-US" sz="3039">
                <a:solidFill>
                  <a:srgbClr val="322E2D"/>
                </a:solidFill>
                <a:latin typeface="HK Grotesk Light"/>
                <a:ea typeface="HK Grotesk Light"/>
                <a:cs typeface="HK Grotesk Light"/>
                <a:sym typeface="HK Grotesk Light"/>
              </a:rPr>
              <a:t> 1.Циклдік құрылым болуы керек – молекула замкнутый сақина түзуі қажет.</a:t>
            </a:r>
          </a:p>
          <a:p>
            <a:pPr marL="0" lvl="0" indent="0" algn="l">
              <a:lnSpc>
                <a:spcPts val="4255"/>
              </a:lnSpc>
              <a:spcBef>
                <a:spcPct val="0"/>
              </a:spcBef>
            </a:pPr>
            <a:r>
              <a:rPr lang="en-US" sz="3039">
                <a:solidFill>
                  <a:srgbClr val="322E2D"/>
                </a:solidFill>
                <a:latin typeface="HK Grotesk Light"/>
                <a:ea typeface="HK Grotesk Light"/>
                <a:cs typeface="HK Grotesk Light"/>
                <a:sym typeface="HK Grotesk Light"/>
              </a:rPr>
              <a:t> 2.Барлық атомдар бір жазықтықта орналасуы керек – атомдар арасындағы байланыстар жазық геометрия түзуі тиіс (sp²-гибридтелу қажет).</a:t>
            </a:r>
          </a:p>
          <a:p>
            <a:pPr marL="0" lvl="0" indent="0" algn="l">
              <a:lnSpc>
                <a:spcPts val="4255"/>
              </a:lnSpc>
              <a:spcBef>
                <a:spcPct val="0"/>
              </a:spcBef>
            </a:pPr>
            <a:r>
              <a:rPr lang="en-US" sz="3039">
                <a:solidFill>
                  <a:srgbClr val="322E2D"/>
                </a:solidFill>
                <a:latin typeface="HK Grotesk Light"/>
                <a:ea typeface="HK Grotesk Light"/>
                <a:cs typeface="HK Grotesk Light"/>
                <a:sym typeface="HK Grotesk Light"/>
              </a:rPr>
              <a:t> 3.Конъюгацияланған π-жүйе болуы керек – қос байланыстар немесе бос электрон жұптары үздіксіз орналасып, π-орбитальдар қабаттаса алуы тиіс.</a:t>
            </a:r>
          </a:p>
          <a:p>
            <a:pPr marL="0" lvl="0" indent="0" algn="l">
              <a:lnSpc>
                <a:spcPts val="4255"/>
              </a:lnSpc>
              <a:spcBef>
                <a:spcPct val="0"/>
              </a:spcBef>
            </a:pPr>
            <a:r>
              <a:rPr lang="en-US" sz="3039">
                <a:solidFill>
                  <a:srgbClr val="322E2D"/>
                </a:solidFill>
                <a:latin typeface="HK Grotesk Light"/>
                <a:ea typeface="HK Grotesk Light"/>
                <a:cs typeface="HK Grotesk Light"/>
                <a:sym typeface="HK Grotesk Light"/>
              </a:rPr>
              <a:t> 4.4n + 2 π-электрон заңы орындалуы тиіс – мұнда n – бүтін сан (n = 0, 1, 2...). Бұл ереже бойынша ароматтылық тек 2, 6, 10, 14, т.б. π-электрондары бар жүйелерде ғана болады.</a:t>
            </a:r>
          </a:p>
          <a:p>
            <a:pPr marL="0" lvl="0" indent="0" algn="l">
              <a:lnSpc>
                <a:spcPts val="4255"/>
              </a:lnSpc>
              <a:spcBef>
                <a:spcPct val="0"/>
              </a:spcBef>
            </a:pPr>
            <a:endParaRPr lang="en-US" sz="3039">
              <a:solidFill>
                <a:srgbClr val="322E2D"/>
              </a:solidFill>
              <a:latin typeface="HK Grotesk Light"/>
              <a:ea typeface="HK Grotesk Light"/>
              <a:cs typeface="HK Grotesk Light"/>
              <a:sym typeface="HK Grotesk 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1189</Words>
  <Application>Microsoft Office PowerPoint</Application>
  <PresentationFormat>Произвольный</PresentationFormat>
  <Paragraphs>69</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HK Grotesk</vt:lpstr>
      <vt:lpstr>HK Grotesk Light</vt:lpstr>
      <vt:lpstr>Calibri</vt:lpstr>
      <vt:lpstr>HK Grotesk Bold</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Бензол. Құрылымдық формуласы. Ароматтылық ережесі. Конденсирленген бензоидты көмірсутектер.</dc:title>
  <dc:creator>user</dc:creator>
  <cp:lastModifiedBy>user</cp:lastModifiedBy>
  <cp:revision>2</cp:revision>
  <dcterms:created xsi:type="dcterms:W3CDTF">2006-08-16T00:00:00Z</dcterms:created>
  <dcterms:modified xsi:type="dcterms:W3CDTF">2025-09-21T18:45:10Z</dcterms:modified>
  <dc:identifier>DAGzkECNMBM</dc:identifier>
</cp:coreProperties>
</file>