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Open Sans Bold" panose="020B0604020202020204" charset="0"/>
      <p:regular r:id="rId35"/>
    </p:embeddedFont>
    <p:embeddedFont>
      <p:font typeface="Open Sans" panose="020B0604020202020204"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240144" y="3319780"/>
            <a:ext cx="15807711" cy="3580765"/>
          </a:xfrm>
          <a:prstGeom prst="rect">
            <a:avLst/>
          </a:prstGeom>
        </p:spPr>
        <p:txBody>
          <a:bodyPr lIns="0" tIns="0" rIns="0" bIns="0" rtlCol="0" anchor="t">
            <a:spAutoFit/>
          </a:bodyPr>
          <a:lstStyle/>
          <a:p>
            <a:pPr algn="ctr">
              <a:lnSpc>
                <a:spcPts val="4759"/>
              </a:lnSpc>
            </a:pPr>
            <a:r>
              <a:rPr lang="en-US" sz="3399" b="1">
                <a:solidFill>
                  <a:srgbClr val="FFFFFF"/>
                </a:solidFill>
                <a:latin typeface="Open Sans Bold"/>
                <a:ea typeface="Open Sans Bold"/>
                <a:cs typeface="Open Sans Bold"/>
                <a:sym typeface="Open Sans Bold"/>
              </a:rPr>
              <a:t> №1 дәріс</a:t>
            </a:r>
          </a:p>
          <a:p>
            <a:pPr algn="ctr">
              <a:lnSpc>
                <a:spcPts val="4759"/>
              </a:lnSpc>
              <a:spcBef>
                <a:spcPct val="0"/>
              </a:spcBef>
            </a:pPr>
            <a:r>
              <a:rPr lang="en-US" sz="3399" b="1">
                <a:solidFill>
                  <a:srgbClr val="FFFFFF"/>
                </a:solidFill>
                <a:latin typeface="Open Sans Bold"/>
                <a:ea typeface="Open Sans Bold"/>
                <a:cs typeface="Open Sans Bold"/>
                <a:sym typeface="Open Sans Bold"/>
              </a:rPr>
              <a:t> Тақырыбы. Органикалық химияның қазіргі теориясы. Кіріспе. Органикалық химияның даму кезендері. Химиялық құрылымның (Бутлеров) теориясы. Изомерия түсінігі. Стереохимиялық теория (конформация, конформациялық талдау).</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99144" y="531978"/>
            <a:ext cx="14289712" cy="8726322"/>
          </a:xfrm>
          <a:prstGeom prst="rect">
            <a:avLst/>
          </a:prstGeom>
        </p:spPr>
        <p:txBody>
          <a:bodyPr lIns="0" tIns="0" rIns="0" bIns="0" rtlCol="0" anchor="t">
            <a:spAutoFit/>
          </a:bodyPr>
          <a:lstStyle/>
          <a:p>
            <a:pPr algn="ctr">
              <a:lnSpc>
                <a:spcPts val="4121"/>
              </a:lnSpc>
              <a:spcBef>
                <a:spcPct val="0"/>
              </a:spcBef>
            </a:pPr>
            <a:r>
              <a:rPr lang="en-US" sz="2943" b="1">
                <a:solidFill>
                  <a:srgbClr val="343B74"/>
                </a:solidFill>
                <a:latin typeface="Open Sans Bold"/>
                <a:ea typeface="Open Sans Bold"/>
                <a:cs typeface="Open Sans Bold"/>
                <a:sym typeface="Open Sans Bold"/>
              </a:rPr>
              <a:t> 2. Органикалық химияның даму кезеңдері</a:t>
            </a:r>
          </a:p>
          <a:p>
            <a:pPr algn="ctr">
              <a:lnSpc>
                <a:spcPts val="4121"/>
              </a:lnSpc>
              <a:spcBef>
                <a:spcPct val="0"/>
              </a:spcBef>
            </a:pPr>
            <a:endParaRPr lang="en-US" sz="2943" b="1">
              <a:solidFill>
                <a:srgbClr val="343B74"/>
              </a:solidFill>
              <a:latin typeface="Open Sans Bold"/>
              <a:ea typeface="Open Sans Bold"/>
              <a:cs typeface="Open Sans Bold"/>
              <a:sym typeface="Open Sans Bold"/>
            </a:endParaRPr>
          </a:p>
          <a:p>
            <a:pPr algn="ctr">
              <a:lnSpc>
                <a:spcPts val="4121"/>
              </a:lnSpc>
              <a:spcBef>
                <a:spcPct val="0"/>
              </a:spcBef>
            </a:pPr>
            <a:r>
              <a:rPr lang="en-US" sz="2943" b="1">
                <a:solidFill>
                  <a:srgbClr val="343B74"/>
                </a:solidFill>
                <a:latin typeface="Open Sans Bold"/>
                <a:ea typeface="Open Sans Bold"/>
                <a:cs typeface="Open Sans Bold"/>
                <a:sym typeface="Open Sans Bold"/>
              </a:rPr>
              <a:t> 1. Алғашқы кезең (XVIII–XIX ғасырлар)</a:t>
            </a:r>
          </a:p>
          <a:p>
            <a:pPr algn="l">
              <a:lnSpc>
                <a:spcPts val="4121"/>
              </a:lnSpc>
              <a:spcBef>
                <a:spcPct val="0"/>
              </a:spcBef>
            </a:pPr>
            <a:endParaRPr lang="en-US" sz="2943" b="1">
              <a:solidFill>
                <a:srgbClr val="343B74"/>
              </a:solidFill>
              <a:latin typeface="Open Sans Bold"/>
              <a:ea typeface="Open Sans Bold"/>
              <a:cs typeface="Open Sans Bold"/>
              <a:sym typeface="Open Sans Bold"/>
            </a:endParaRPr>
          </a:p>
          <a:p>
            <a:pPr algn="l">
              <a:lnSpc>
                <a:spcPts val="4121"/>
              </a:lnSpc>
              <a:spcBef>
                <a:spcPct val="0"/>
              </a:spcBef>
            </a:pPr>
            <a:r>
              <a:rPr lang="en-US" sz="2943">
                <a:solidFill>
                  <a:srgbClr val="343B74"/>
                </a:solidFill>
                <a:latin typeface="Open Sans"/>
                <a:ea typeface="Open Sans"/>
                <a:cs typeface="Open Sans"/>
                <a:sym typeface="Open Sans"/>
              </a:rPr>
              <a:t> Органикалық химияның қалыптасуы ұзақ тарихи даму жолынан өтті.</a:t>
            </a:r>
          </a:p>
          <a:p>
            <a:pPr algn="l">
              <a:lnSpc>
                <a:spcPts val="4121"/>
              </a:lnSpc>
              <a:spcBef>
                <a:spcPct val="0"/>
              </a:spcBef>
            </a:pPr>
            <a:r>
              <a:rPr lang="en-US" sz="2943">
                <a:solidFill>
                  <a:srgbClr val="343B74"/>
                </a:solidFill>
                <a:latin typeface="Open Sans"/>
                <a:ea typeface="Open Sans"/>
                <a:cs typeface="Open Sans"/>
                <a:sym typeface="Open Sans"/>
              </a:rPr>
              <a:t> XVIII ғасырға дейін:</a:t>
            </a:r>
          </a:p>
          <a:p>
            <a:pPr algn="l">
              <a:lnSpc>
                <a:spcPts val="4121"/>
              </a:lnSpc>
              <a:spcBef>
                <a:spcPct val="0"/>
              </a:spcBef>
            </a:pPr>
            <a:r>
              <a:rPr lang="en-US" sz="2943">
                <a:solidFill>
                  <a:srgbClr val="343B74"/>
                </a:solidFill>
                <a:latin typeface="Open Sans"/>
                <a:ea typeface="Open Sans"/>
                <a:cs typeface="Open Sans"/>
                <a:sym typeface="Open Sans"/>
              </a:rPr>
              <a:t> -                Адамдар өсімдіктер мен жануарлардан алынатын табиғи заттарды (май, балауыз, шайыр, бояғыштар, эфир майлары, спирт, т.б.) пайдаланды.</a:t>
            </a:r>
          </a:p>
          <a:p>
            <a:pPr algn="l">
              <a:lnSpc>
                <a:spcPts val="4121"/>
              </a:lnSpc>
              <a:spcBef>
                <a:spcPct val="0"/>
              </a:spcBef>
            </a:pPr>
            <a:r>
              <a:rPr lang="en-US" sz="2943">
                <a:solidFill>
                  <a:srgbClr val="343B74"/>
                </a:solidFill>
                <a:latin typeface="Open Sans"/>
                <a:ea typeface="Open Sans"/>
                <a:cs typeface="Open Sans"/>
                <a:sym typeface="Open Sans"/>
              </a:rPr>
              <a:t> -                Бұл заттарды "органикалық" деп атады, өйткені олар тек тірі ағзалардан алынды.</a:t>
            </a:r>
          </a:p>
          <a:p>
            <a:pPr algn="l">
              <a:lnSpc>
                <a:spcPts val="4121"/>
              </a:lnSpc>
              <a:spcBef>
                <a:spcPct val="0"/>
              </a:spcBef>
            </a:pPr>
            <a:r>
              <a:rPr lang="en-US" sz="2943">
                <a:solidFill>
                  <a:srgbClr val="343B74"/>
                </a:solidFill>
                <a:latin typeface="Open Sans"/>
                <a:ea typeface="Open Sans"/>
                <a:cs typeface="Open Sans"/>
                <a:sym typeface="Open Sans"/>
              </a:rPr>
              <a:t> XVIII ғасырдың соңы – XIX ғасырдың басы:</a:t>
            </a:r>
          </a:p>
          <a:p>
            <a:pPr algn="l">
              <a:lnSpc>
                <a:spcPts val="4121"/>
              </a:lnSpc>
              <a:spcBef>
                <a:spcPct val="0"/>
              </a:spcBef>
            </a:pPr>
            <a:r>
              <a:rPr lang="en-US" sz="2943">
                <a:solidFill>
                  <a:srgbClr val="343B74"/>
                </a:solidFill>
                <a:latin typeface="Open Sans"/>
                <a:ea typeface="Open Sans"/>
                <a:cs typeface="Open Sans"/>
                <a:sym typeface="Open Sans"/>
              </a:rPr>
              <a:t> -                Ғалымдар органикалық заттарды оқшаулап, оларды сипаттай бастады.</a:t>
            </a:r>
          </a:p>
          <a:p>
            <a:pPr algn="l">
              <a:lnSpc>
                <a:spcPts val="4121"/>
              </a:lnSpc>
              <a:spcBef>
                <a:spcPct val="0"/>
              </a:spcBef>
            </a:pPr>
            <a:r>
              <a:rPr lang="en-US" sz="2943">
                <a:solidFill>
                  <a:srgbClr val="343B74"/>
                </a:solidFill>
                <a:latin typeface="Open Sans"/>
                <a:ea typeface="Open Sans"/>
                <a:cs typeface="Open Sans"/>
                <a:sym typeface="Open Sans"/>
              </a:rPr>
              <a:t> -                Органикалық қосылыстарды зерттеу алғашында эмпирикалық (тәжірибеге негізделген) сипатта болды.</a:t>
            </a:r>
          </a:p>
          <a:p>
            <a:pPr algn="l">
              <a:lnSpc>
                <a:spcPts val="4121"/>
              </a:lnSpc>
              <a:spcBef>
                <a:spcPct val="0"/>
              </a:spcBef>
            </a:pPr>
            <a:r>
              <a:rPr lang="en-US" sz="2943">
                <a:solidFill>
                  <a:srgbClr val="343B74"/>
                </a:solidFill>
                <a:latin typeface="Open Sans"/>
                <a:ea typeface="Open Sans"/>
                <a:cs typeface="Open Sans"/>
                <a:sym typeface="Open Sans"/>
              </a:rPr>
              <a:t> -                Химия ғылымында кең тараған "витализм теориясы" пайда болды.</a:t>
            </a:r>
          </a:p>
          <a:p>
            <a:pPr algn="ctr">
              <a:lnSpc>
                <a:spcPts val="4121"/>
              </a:lnSpc>
              <a:spcBef>
                <a:spcPct val="0"/>
              </a:spcBef>
            </a:pPr>
            <a:endParaRPr lang="en-US" sz="2943">
              <a:solidFill>
                <a:srgbClr val="343B74"/>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269618" y="319405"/>
            <a:ext cx="15257911" cy="958151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2. Витализмді жоққа шығару</a:t>
            </a:r>
          </a:p>
          <a:p>
            <a:pPr algn="ctr">
              <a:lnSpc>
                <a:spcPts val="4759"/>
              </a:lnSpc>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 Витализм теориясы:</a:t>
            </a:r>
          </a:p>
          <a:p>
            <a:pPr algn="l">
              <a:lnSpc>
                <a:spcPts val="4759"/>
              </a:lnSpc>
              <a:spcBef>
                <a:spcPct val="0"/>
              </a:spcBef>
            </a:pPr>
            <a:r>
              <a:rPr lang="en-US" sz="3399">
                <a:solidFill>
                  <a:srgbClr val="FFFFFF"/>
                </a:solidFill>
                <a:latin typeface="Open Sans"/>
                <a:ea typeface="Open Sans"/>
                <a:cs typeface="Open Sans"/>
                <a:sym typeface="Open Sans"/>
              </a:rPr>
              <a:t> -                Бұл теория бойынша, органикалық қосылыстар тек тірі ағзалардың тіршілік күшінің (vital force) арқасында ғана түзіледі.</a:t>
            </a:r>
          </a:p>
          <a:p>
            <a:pPr algn="l">
              <a:lnSpc>
                <a:spcPts val="4759"/>
              </a:lnSpc>
              <a:spcBef>
                <a:spcPct val="0"/>
              </a:spcBef>
            </a:pPr>
            <a:r>
              <a:rPr lang="en-US" sz="3399">
                <a:solidFill>
                  <a:srgbClr val="FFFFFF"/>
                </a:solidFill>
                <a:latin typeface="Open Sans"/>
                <a:ea typeface="Open Sans"/>
                <a:cs typeface="Open Sans"/>
                <a:sym typeface="Open Sans"/>
              </a:rPr>
              <a:t> -                Сондықтан оларды жасанды жолмен (зертханада) синтездеу мүмкін емес деп есептелді.</a:t>
            </a:r>
          </a:p>
          <a:p>
            <a:pPr algn="l">
              <a:lnSpc>
                <a:spcPts val="4759"/>
              </a:lnSpc>
              <a:spcBef>
                <a:spcPct val="0"/>
              </a:spcBef>
            </a:pPr>
            <a:r>
              <a:rPr lang="en-US" sz="3399">
                <a:solidFill>
                  <a:srgbClr val="FFFFFF"/>
                </a:solidFill>
                <a:latin typeface="Open Sans"/>
                <a:ea typeface="Open Sans"/>
                <a:cs typeface="Open Sans"/>
                <a:sym typeface="Open Sans"/>
              </a:rPr>
              <a:t> Ф. Вёллердің тәжірибесі (1828 ж.):</a:t>
            </a:r>
          </a:p>
          <a:p>
            <a:pPr algn="l">
              <a:lnSpc>
                <a:spcPts val="4759"/>
              </a:lnSpc>
              <a:spcBef>
                <a:spcPct val="0"/>
              </a:spcBef>
            </a:pPr>
            <a:r>
              <a:rPr lang="en-US" sz="3399">
                <a:solidFill>
                  <a:srgbClr val="FFFFFF"/>
                </a:solidFill>
                <a:latin typeface="Open Sans"/>
                <a:ea typeface="Open Sans"/>
                <a:cs typeface="Open Sans"/>
                <a:sym typeface="Open Sans"/>
              </a:rPr>
              <a:t> -                Неміс ғалымы Фридрих Вёллер аммоний цианатын қыздыру арқылы мочевина (зәр амиды) синтездеді (қыздыру):</a:t>
            </a:r>
          </a:p>
          <a:p>
            <a:pPr algn="l">
              <a:lnSpc>
                <a:spcPts val="4759"/>
              </a:lnSpc>
              <a:spcBef>
                <a:spcPct val="0"/>
              </a:spcBef>
            </a:pPr>
            <a:r>
              <a:rPr lang="en-US" sz="3399">
                <a:solidFill>
                  <a:srgbClr val="FFFFFF"/>
                </a:solidFill>
                <a:latin typeface="Open Sans"/>
                <a:ea typeface="Open Sans"/>
                <a:cs typeface="Open Sans"/>
                <a:sym typeface="Open Sans"/>
              </a:rPr>
              <a:t> NH4OCN → (NH2)2CO</a:t>
            </a:r>
          </a:p>
          <a:p>
            <a:pPr algn="l">
              <a:lnSpc>
                <a:spcPts val="4759"/>
              </a:lnSpc>
              <a:spcBef>
                <a:spcPct val="0"/>
              </a:spcBef>
            </a:pPr>
            <a:r>
              <a:rPr lang="en-US" sz="3399">
                <a:solidFill>
                  <a:srgbClr val="FFFFFF"/>
                </a:solidFill>
                <a:latin typeface="Open Sans"/>
                <a:ea typeface="Open Sans"/>
                <a:cs typeface="Open Sans"/>
                <a:sym typeface="Open Sans"/>
              </a:rPr>
              <a:t> Бұл тәжірибе органикалық зат тірі емес ортада да түзіле алатынын дәлелдеді.</a:t>
            </a:r>
          </a:p>
          <a:p>
            <a:pPr algn="l">
              <a:lnSpc>
                <a:spcPts val="4759"/>
              </a:lnSpc>
              <a:spcBef>
                <a:spcPct val="0"/>
              </a:spcBef>
            </a:pPr>
            <a:r>
              <a:rPr lang="en-US" sz="3399">
                <a:solidFill>
                  <a:srgbClr val="FFFFFF"/>
                </a:solidFill>
                <a:latin typeface="Open Sans"/>
                <a:ea typeface="Open Sans"/>
                <a:cs typeface="Open Sans"/>
                <a:sym typeface="Open Sans"/>
              </a:rPr>
              <a:t> -                Сөйтіп, витализм теориясы ғылыми түрде теріске шығарылды және органикалық химияның дамуына жол ашылды.</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934393" y="357937"/>
            <a:ext cx="16419214" cy="9513976"/>
          </a:xfrm>
          <a:prstGeom prst="rect">
            <a:avLst/>
          </a:prstGeom>
        </p:spPr>
        <p:txBody>
          <a:bodyPr lIns="0" tIns="0" rIns="0" bIns="0" rtlCol="0" anchor="t">
            <a:spAutoFit/>
          </a:bodyPr>
          <a:lstStyle/>
          <a:p>
            <a:pPr algn="ctr">
              <a:lnSpc>
                <a:spcPts val="3757"/>
              </a:lnSpc>
            </a:pPr>
            <a:r>
              <a:rPr lang="en-US" sz="2684" b="1">
                <a:solidFill>
                  <a:srgbClr val="FFFFFF"/>
                </a:solidFill>
                <a:latin typeface="Open Sans Bold"/>
                <a:ea typeface="Open Sans Bold"/>
                <a:cs typeface="Open Sans Bold"/>
                <a:sym typeface="Open Sans Bold"/>
              </a:rPr>
              <a:t> 3. Бутлеров теориясының қалыптасуы (1861 ж.)</a:t>
            </a:r>
          </a:p>
          <a:p>
            <a:pPr algn="ctr">
              <a:lnSpc>
                <a:spcPts val="3757"/>
              </a:lnSpc>
            </a:pPr>
            <a:endParaRPr lang="en-US" sz="2684" b="1">
              <a:solidFill>
                <a:srgbClr val="FFFFFF"/>
              </a:solidFill>
              <a:latin typeface="Open Sans Bold"/>
              <a:ea typeface="Open Sans Bold"/>
              <a:cs typeface="Open Sans Bold"/>
              <a:sym typeface="Open Sans Bold"/>
            </a:endParaRPr>
          </a:p>
          <a:p>
            <a:pPr algn="ctr">
              <a:lnSpc>
                <a:spcPts val="3757"/>
              </a:lnSpc>
            </a:pPr>
            <a:r>
              <a:rPr lang="en-US" sz="2684">
                <a:solidFill>
                  <a:srgbClr val="FFFFFF"/>
                </a:solidFill>
                <a:latin typeface="Open Sans"/>
                <a:ea typeface="Open Sans"/>
                <a:cs typeface="Open Sans"/>
                <a:sym typeface="Open Sans"/>
              </a:rPr>
              <a:t> Александр Михайлович Бутлеров — органикалық химиядағы төңкеріс жасаған орыс ғалымы. 1861 жылы Бутлеров өзінің әйгілі химиялық құрылым теориясын ұсынды.</a:t>
            </a:r>
          </a:p>
          <a:p>
            <a:pPr algn="ctr">
              <a:lnSpc>
                <a:spcPts val="3757"/>
              </a:lnSpc>
            </a:pPr>
            <a:endParaRPr lang="en-US" sz="2684">
              <a:solidFill>
                <a:srgbClr val="FFFFFF"/>
              </a:solidFill>
              <a:latin typeface="Open Sans"/>
              <a:ea typeface="Open Sans"/>
              <a:cs typeface="Open Sans"/>
              <a:sym typeface="Open Sans"/>
            </a:endParaRPr>
          </a:p>
          <a:p>
            <a:pPr algn="ctr">
              <a:lnSpc>
                <a:spcPts val="3757"/>
              </a:lnSpc>
            </a:pPr>
            <a:r>
              <a:rPr lang="en-US" sz="2684">
                <a:solidFill>
                  <a:srgbClr val="FFFFFF"/>
                </a:solidFill>
                <a:latin typeface="Open Sans"/>
                <a:ea typeface="Open Sans"/>
                <a:cs typeface="Open Sans"/>
                <a:sym typeface="Open Sans"/>
              </a:rPr>
              <a:t> </a:t>
            </a:r>
            <a:r>
              <a:rPr lang="en-US" sz="2684" b="1">
                <a:solidFill>
                  <a:srgbClr val="FFFFFF"/>
                </a:solidFill>
                <a:latin typeface="Open Sans Bold"/>
                <a:ea typeface="Open Sans Bold"/>
                <a:cs typeface="Open Sans Bold"/>
                <a:sym typeface="Open Sans Bold"/>
              </a:rPr>
              <a:t>Бутлеров теориясының негізгі қағидалары:</a:t>
            </a:r>
          </a:p>
          <a:p>
            <a:pPr algn="l">
              <a:lnSpc>
                <a:spcPts val="3757"/>
              </a:lnSpc>
            </a:pPr>
            <a:r>
              <a:rPr lang="en-US" sz="2684">
                <a:solidFill>
                  <a:srgbClr val="FFFFFF"/>
                </a:solidFill>
                <a:latin typeface="Open Sans"/>
                <a:ea typeface="Open Sans"/>
                <a:cs typeface="Open Sans"/>
                <a:sym typeface="Open Sans"/>
              </a:rPr>
              <a:t> 1.             Заттардың қасиеттері олардың молекула ішіндегі атомдардың өзара байланысу ретіне (құрылымына) тәуелді.</a:t>
            </a:r>
          </a:p>
          <a:p>
            <a:pPr algn="l">
              <a:lnSpc>
                <a:spcPts val="3757"/>
              </a:lnSpc>
            </a:pPr>
            <a:r>
              <a:rPr lang="en-US" sz="2684">
                <a:solidFill>
                  <a:srgbClr val="FFFFFF"/>
                </a:solidFill>
                <a:latin typeface="Open Sans"/>
                <a:ea typeface="Open Sans"/>
                <a:cs typeface="Open Sans"/>
                <a:sym typeface="Open Sans"/>
              </a:rPr>
              <a:t> 2.             Көміртек атомдары бір-бірімен түзу немесе тармақталған тізбек түрінде байланыса алады.</a:t>
            </a:r>
          </a:p>
          <a:p>
            <a:pPr algn="l">
              <a:lnSpc>
                <a:spcPts val="3757"/>
              </a:lnSpc>
              <a:spcBef>
                <a:spcPct val="0"/>
              </a:spcBef>
            </a:pPr>
            <a:r>
              <a:rPr lang="en-US" sz="2684">
                <a:solidFill>
                  <a:srgbClr val="FFFFFF"/>
                </a:solidFill>
                <a:latin typeface="Open Sans"/>
                <a:ea typeface="Open Sans"/>
                <a:cs typeface="Open Sans"/>
                <a:sym typeface="Open Sans"/>
              </a:rPr>
              <a:t> 3.             Химиялық құрылым — зат молекуласындағы атомдардың өзара байланыс жүйесі.</a:t>
            </a:r>
          </a:p>
          <a:p>
            <a:pPr algn="l">
              <a:lnSpc>
                <a:spcPts val="3757"/>
              </a:lnSpc>
              <a:spcBef>
                <a:spcPct val="0"/>
              </a:spcBef>
            </a:pPr>
            <a:r>
              <a:rPr lang="en-US" sz="2684">
                <a:solidFill>
                  <a:srgbClr val="FFFFFF"/>
                </a:solidFill>
                <a:latin typeface="Open Sans"/>
                <a:ea typeface="Open Sans"/>
                <a:cs typeface="Open Sans"/>
                <a:sym typeface="Open Sans"/>
              </a:rPr>
              <a:t> 4.             Молекуладағы әр атомның валенттігі (байланыс саны) сақталады.</a:t>
            </a:r>
          </a:p>
          <a:p>
            <a:pPr algn="l">
              <a:lnSpc>
                <a:spcPts val="3757"/>
              </a:lnSpc>
              <a:spcBef>
                <a:spcPct val="0"/>
              </a:spcBef>
            </a:pPr>
            <a:r>
              <a:rPr lang="en-US" sz="2684">
                <a:solidFill>
                  <a:srgbClr val="FFFFFF"/>
                </a:solidFill>
                <a:latin typeface="Open Sans"/>
                <a:ea typeface="Open Sans"/>
                <a:cs typeface="Open Sans"/>
                <a:sym typeface="Open Sans"/>
              </a:rPr>
              <a:t> 5.             Изомерияның себебі – атомдардың әртүрлі байланысу тәртібі.</a:t>
            </a:r>
          </a:p>
          <a:p>
            <a:pPr algn="ctr">
              <a:lnSpc>
                <a:spcPts val="3757"/>
              </a:lnSpc>
              <a:spcBef>
                <a:spcPct val="0"/>
              </a:spcBef>
            </a:pPr>
            <a:r>
              <a:rPr lang="en-US" sz="2684">
                <a:solidFill>
                  <a:srgbClr val="FFFFFF"/>
                </a:solidFill>
                <a:latin typeface="Open Sans"/>
                <a:ea typeface="Open Sans"/>
                <a:cs typeface="Open Sans"/>
                <a:sym typeface="Open Sans"/>
              </a:rPr>
              <a:t>  </a:t>
            </a:r>
          </a:p>
          <a:p>
            <a:pPr algn="ctr">
              <a:lnSpc>
                <a:spcPts val="3757"/>
              </a:lnSpc>
              <a:spcBef>
                <a:spcPct val="0"/>
              </a:spcBef>
            </a:pPr>
            <a:r>
              <a:rPr lang="en-US" sz="2684" b="1">
                <a:solidFill>
                  <a:srgbClr val="FFFFFF"/>
                </a:solidFill>
                <a:latin typeface="Open Sans Bold"/>
                <a:ea typeface="Open Sans Bold"/>
                <a:cs typeface="Open Sans Bold"/>
                <a:sym typeface="Open Sans Bold"/>
              </a:rPr>
              <a:t>Мәні</a:t>
            </a:r>
            <a:r>
              <a:rPr lang="en-US" sz="2684">
                <a:solidFill>
                  <a:srgbClr val="FFFFFF"/>
                </a:solidFill>
                <a:latin typeface="Open Sans"/>
                <a:ea typeface="Open Sans"/>
                <a:cs typeface="Open Sans"/>
                <a:sym typeface="Open Sans"/>
              </a:rPr>
              <a:t>:</a:t>
            </a:r>
          </a:p>
          <a:p>
            <a:pPr algn="ctr">
              <a:lnSpc>
                <a:spcPts val="3757"/>
              </a:lnSpc>
              <a:spcBef>
                <a:spcPct val="0"/>
              </a:spcBef>
            </a:pPr>
            <a:r>
              <a:rPr lang="en-US" sz="2684">
                <a:solidFill>
                  <a:srgbClr val="FFFFFF"/>
                </a:solidFill>
                <a:latin typeface="Open Sans"/>
                <a:ea typeface="Open Sans"/>
                <a:cs typeface="Open Sans"/>
                <a:sym typeface="Open Sans"/>
              </a:rPr>
              <a:t> -                Химиялық құрылым теориясы органикалық қосылыстардың табиғатын терең түсінуге мүмкіндік берді.</a:t>
            </a:r>
          </a:p>
          <a:p>
            <a:pPr algn="ctr">
              <a:lnSpc>
                <a:spcPts val="3757"/>
              </a:lnSpc>
              <a:spcBef>
                <a:spcPct val="0"/>
              </a:spcBef>
            </a:pPr>
            <a:r>
              <a:rPr lang="en-US" sz="2684">
                <a:solidFill>
                  <a:srgbClr val="FFFFFF"/>
                </a:solidFill>
                <a:latin typeface="Open Sans"/>
                <a:ea typeface="Open Sans"/>
                <a:cs typeface="Open Sans"/>
                <a:sym typeface="Open Sans"/>
              </a:rPr>
              <a:t> -                Бұл теория қазіргі органикалық химияның негізі ретінде саналады.</a:t>
            </a:r>
          </a:p>
          <a:p>
            <a:pPr algn="ctr">
              <a:lnSpc>
                <a:spcPts val="3757"/>
              </a:lnSpc>
              <a:spcBef>
                <a:spcPct val="0"/>
              </a:spcBef>
            </a:pPr>
            <a:r>
              <a:rPr lang="en-US" sz="2684">
                <a:solidFill>
                  <a:srgbClr val="FFFFFF"/>
                </a:solidFill>
                <a:latin typeface="Open Sans"/>
                <a:ea typeface="Open Sans"/>
                <a:cs typeface="Open Sans"/>
                <a:sym typeface="Open Sans"/>
              </a:rPr>
              <a:t> -                Бутлеров органикалық қосылыстардың формулаларын жүйелі жазуды енгізді.</a:t>
            </a:r>
          </a:p>
          <a:p>
            <a:pPr algn="ctr">
              <a:lnSpc>
                <a:spcPts val="3757"/>
              </a:lnSpc>
              <a:spcBef>
                <a:spcPct val="0"/>
              </a:spcBef>
            </a:pPr>
            <a:endParaRPr lang="en-US" sz="2684">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017" y="817557"/>
            <a:ext cx="17457966" cy="8877321"/>
          </a:xfrm>
          <a:prstGeom prst="rect">
            <a:avLst/>
          </a:prstGeom>
        </p:spPr>
        <p:txBody>
          <a:bodyPr lIns="0" tIns="0" rIns="0" bIns="0" rtlCol="0" anchor="t">
            <a:spAutoFit/>
          </a:bodyPr>
          <a:lstStyle/>
          <a:p>
            <a:pPr algn="ctr">
              <a:lnSpc>
                <a:spcPts val="4198"/>
              </a:lnSpc>
            </a:pPr>
            <a:r>
              <a:rPr lang="en-US" sz="2999" b="1">
                <a:solidFill>
                  <a:srgbClr val="343B74"/>
                </a:solidFill>
                <a:latin typeface="Open Sans Bold"/>
                <a:ea typeface="Open Sans Bold"/>
                <a:cs typeface="Open Sans Bold"/>
                <a:sym typeface="Open Sans Bold"/>
              </a:rPr>
              <a:t> 4. Қазіргі органикалық химияның даму бағыттары</a:t>
            </a:r>
          </a:p>
          <a:p>
            <a:pPr algn="ctr">
              <a:lnSpc>
                <a:spcPts val="4198"/>
              </a:lnSpc>
            </a:pPr>
            <a:endParaRPr lang="en-US" sz="2999" b="1">
              <a:solidFill>
                <a:srgbClr val="343B74"/>
              </a:solidFill>
              <a:latin typeface="Open Sans Bold"/>
              <a:ea typeface="Open Sans Bold"/>
              <a:cs typeface="Open Sans Bold"/>
              <a:sym typeface="Open Sans Bold"/>
            </a:endParaRPr>
          </a:p>
          <a:p>
            <a:pPr algn="ctr">
              <a:lnSpc>
                <a:spcPts val="4198"/>
              </a:lnSpc>
            </a:pPr>
            <a:r>
              <a:rPr lang="en-US" sz="2999">
                <a:solidFill>
                  <a:srgbClr val="343B74"/>
                </a:solidFill>
                <a:latin typeface="Open Sans"/>
                <a:ea typeface="Open Sans"/>
                <a:cs typeface="Open Sans"/>
                <a:sym typeface="Open Sans"/>
              </a:rPr>
              <a:t> XX–XXI ғасырларда органикалық химия қарқынды дамып, көптеген жаңа бағыттар пайда болды. Бұл бағыттар теориялық тұрғыдан тереңдей түсті және практикалық маңызы артты.</a:t>
            </a:r>
          </a:p>
          <a:p>
            <a:pPr algn="ctr">
              <a:lnSpc>
                <a:spcPts val="4198"/>
              </a:lnSpc>
            </a:pPr>
            <a:endParaRPr lang="en-US" sz="2999">
              <a:solidFill>
                <a:srgbClr val="343B74"/>
              </a:solidFill>
              <a:latin typeface="Open Sans"/>
              <a:ea typeface="Open Sans"/>
              <a:cs typeface="Open Sans"/>
              <a:sym typeface="Open Sans"/>
            </a:endParaRPr>
          </a:p>
          <a:p>
            <a:pPr algn="ctr">
              <a:lnSpc>
                <a:spcPts val="4198"/>
              </a:lnSpc>
            </a:pPr>
            <a:r>
              <a:rPr lang="en-US" sz="2999">
                <a:solidFill>
                  <a:srgbClr val="343B74"/>
                </a:solidFill>
                <a:latin typeface="Open Sans"/>
                <a:ea typeface="Open Sans"/>
                <a:cs typeface="Open Sans"/>
                <a:sym typeface="Open Sans"/>
              </a:rPr>
              <a:t> </a:t>
            </a:r>
            <a:r>
              <a:rPr lang="en-US" sz="2999" b="1">
                <a:solidFill>
                  <a:srgbClr val="343B74"/>
                </a:solidFill>
                <a:latin typeface="Open Sans Bold"/>
                <a:ea typeface="Open Sans Bold"/>
                <a:cs typeface="Open Sans Bold"/>
                <a:sym typeface="Open Sans Bold"/>
              </a:rPr>
              <a:t>Негізгі қазіргі даму бағыттары:</a:t>
            </a:r>
          </a:p>
          <a:p>
            <a:pPr algn="ctr">
              <a:lnSpc>
                <a:spcPts val="4198"/>
              </a:lnSpc>
            </a:pPr>
            <a:endParaRPr lang="en-US" sz="2999" b="1">
              <a:solidFill>
                <a:srgbClr val="343B74"/>
              </a:solidFill>
              <a:latin typeface="Open Sans Bold"/>
              <a:ea typeface="Open Sans Bold"/>
              <a:cs typeface="Open Sans Bold"/>
              <a:sym typeface="Open Sans Bold"/>
            </a:endParaRPr>
          </a:p>
          <a:p>
            <a:pPr algn="l">
              <a:lnSpc>
                <a:spcPts val="4198"/>
              </a:lnSpc>
            </a:pPr>
            <a:r>
              <a:rPr lang="en-US" sz="2999">
                <a:solidFill>
                  <a:srgbClr val="343B74"/>
                </a:solidFill>
                <a:latin typeface="Open Sans"/>
                <a:ea typeface="Open Sans"/>
                <a:cs typeface="Open Sans"/>
                <a:sym typeface="Open Sans"/>
              </a:rPr>
              <a:t> 1. Физикалық органикалық химия</a:t>
            </a:r>
          </a:p>
          <a:p>
            <a:pPr algn="l">
              <a:lnSpc>
                <a:spcPts val="4198"/>
              </a:lnSpc>
            </a:pPr>
            <a:r>
              <a:rPr lang="en-US" sz="2999">
                <a:solidFill>
                  <a:srgbClr val="343B74"/>
                </a:solidFill>
                <a:latin typeface="Open Sans"/>
                <a:ea typeface="Open Sans"/>
                <a:cs typeface="Open Sans"/>
                <a:sym typeface="Open Sans"/>
              </a:rPr>
              <a:t> -                Реакция механизмдерін, аралық қосылыстарды, энергия өзгерістерін зерттейді.</a:t>
            </a:r>
          </a:p>
          <a:p>
            <a:pPr algn="l">
              <a:lnSpc>
                <a:spcPts val="4198"/>
              </a:lnSpc>
            </a:pPr>
            <a:r>
              <a:rPr lang="en-US" sz="2999">
                <a:solidFill>
                  <a:srgbClr val="343B74"/>
                </a:solidFill>
                <a:latin typeface="Open Sans"/>
                <a:ea typeface="Open Sans"/>
                <a:cs typeface="Open Sans"/>
                <a:sym typeface="Open Sans"/>
              </a:rPr>
              <a:t> -                Кванттық химия әдістері қолданылады.</a:t>
            </a:r>
          </a:p>
          <a:p>
            <a:pPr algn="l">
              <a:lnSpc>
                <a:spcPts val="4198"/>
              </a:lnSpc>
            </a:pPr>
            <a:r>
              <a:rPr lang="en-US" sz="2999">
                <a:solidFill>
                  <a:srgbClr val="343B74"/>
                </a:solidFill>
                <a:latin typeface="Open Sans"/>
                <a:ea typeface="Open Sans"/>
                <a:cs typeface="Open Sans"/>
                <a:sym typeface="Open Sans"/>
              </a:rPr>
              <a:t> 2. Синтетикалық органикалық химия</a:t>
            </a:r>
          </a:p>
          <a:p>
            <a:pPr algn="l">
              <a:lnSpc>
                <a:spcPts val="4198"/>
              </a:lnSpc>
              <a:spcBef>
                <a:spcPct val="0"/>
              </a:spcBef>
            </a:pPr>
            <a:r>
              <a:rPr lang="en-US" sz="2999">
                <a:solidFill>
                  <a:srgbClr val="343B74"/>
                </a:solidFill>
                <a:latin typeface="Open Sans"/>
                <a:ea typeface="Open Sans"/>
                <a:cs typeface="Open Sans"/>
                <a:sym typeface="Open Sans"/>
              </a:rPr>
              <a:t> Табиғи және жаңа заттарды (дәрі-дәрмектер, полимерлер, материалдар) синтездеудің тиімді әдістерін жасайды.</a:t>
            </a:r>
          </a:p>
          <a:p>
            <a:pPr algn="l">
              <a:lnSpc>
                <a:spcPts val="4198"/>
              </a:lnSpc>
              <a:spcBef>
                <a:spcPct val="0"/>
              </a:spcBef>
            </a:pPr>
            <a:r>
              <a:rPr lang="en-US" sz="2999">
                <a:solidFill>
                  <a:srgbClr val="343B74"/>
                </a:solidFill>
                <a:latin typeface="Open Sans"/>
                <a:ea typeface="Open Sans"/>
                <a:cs typeface="Open Sans"/>
                <a:sym typeface="Open Sans"/>
              </a:rPr>
              <a:t> 3. Медициналық және фармацевтикалық органикалық химия</a:t>
            </a:r>
          </a:p>
          <a:p>
            <a:pPr algn="l">
              <a:lnSpc>
                <a:spcPts val="4198"/>
              </a:lnSpc>
              <a:spcBef>
                <a:spcPct val="0"/>
              </a:spcBef>
            </a:pPr>
            <a:r>
              <a:rPr lang="en-US" sz="2999">
                <a:solidFill>
                  <a:srgbClr val="343B74"/>
                </a:solidFill>
                <a:latin typeface="Open Sans"/>
                <a:ea typeface="Open Sans"/>
                <a:cs typeface="Open Sans"/>
                <a:sym typeface="Open Sans"/>
              </a:rPr>
              <a:t> Биологиялық белсенді қосылыстарды зерттейді және жасайды (антибиотиктер, гормондар, вакциналар).</a:t>
            </a:r>
          </a:p>
          <a:p>
            <a:pPr algn="ctr">
              <a:lnSpc>
                <a:spcPts val="4198"/>
              </a:lnSpc>
              <a:spcBef>
                <a:spcPct val="0"/>
              </a:spcBef>
            </a:pPr>
            <a:endParaRPr lang="en-US" sz="2999">
              <a:solidFill>
                <a:srgbClr val="343B74"/>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1028" y="983787"/>
            <a:ext cx="15525945" cy="8274513"/>
          </a:xfrm>
          <a:prstGeom prst="rect">
            <a:avLst/>
          </a:prstGeom>
        </p:spPr>
        <p:txBody>
          <a:bodyPr lIns="0" tIns="0" rIns="0" bIns="0" rtlCol="0" anchor="t">
            <a:spAutoFit/>
          </a:bodyPr>
          <a:lstStyle/>
          <a:p>
            <a:pPr algn="ctr">
              <a:lnSpc>
                <a:spcPts val="3650"/>
              </a:lnSpc>
              <a:spcBef>
                <a:spcPct val="0"/>
              </a:spcBef>
            </a:pPr>
            <a:r>
              <a:rPr lang="en-US" sz="2607">
                <a:solidFill>
                  <a:srgbClr val="343B74"/>
                </a:solidFill>
                <a:latin typeface="Open Sans"/>
                <a:ea typeface="Open Sans"/>
                <a:cs typeface="Open Sans"/>
                <a:sym typeface="Open Sans"/>
              </a:rPr>
              <a:t> 4. Полимерлер химиясы</a:t>
            </a:r>
          </a:p>
          <a:p>
            <a:pPr algn="ctr">
              <a:lnSpc>
                <a:spcPts val="3650"/>
              </a:lnSpc>
              <a:spcBef>
                <a:spcPct val="0"/>
              </a:spcBef>
            </a:pPr>
            <a:r>
              <a:rPr lang="en-US" sz="2607">
                <a:solidFill>
                  <a:srgbClr val="343B74"/>
                </a:solidFill>
                <a:latin typeface="Open Sans"/>
                <a:ea typeface="Open Sans"/>
                <a:cs typeface="Open Sans"/>
                <a:sym typeface="Open Sans"/>
              </a:rPr>
              <a:t> Синтетикалық және табиғи полимерлердің құрылымы мен қасиеттерін зерттейді (пластмасса, резеңке, нейлон, тефлон және т.б.).</a:t>
            </a:r>
          </a:p>
          <a:p>
            <a:pPr algn="ctr">
              <a:lnSpc>
                <a:spcPts val="3650"/>
              </a:lnSpc>
              <a:spcBef>
                <a:spcPct val="0"/>
              </a:spcBef>
            </a:pPr>
            <a:endParaRPr lang="en-US" sz="2607">
              <a:solidFill>
                <a:srgbClr val="343B74"/>
              </a:solidFill>
              <a:latin typeface="Open Sans"/>
              <a:ea typeface="Open Sans"/>
              <a:cs typeface="Open Sans"/>
              <a:sym typeface="Open Sans"/>
            </a:endParaRPr>
          </a:p>
          <a:p>
            <a:pPr algn="ctr">
              <a:lnSpc>
                <a:spcPts val="3650"/>
              </a:lnSpc>
              <a:spcBef>
                <a:spcPct val="0"/>
              </a:spcBef>
            </a:pPr>
            <a:r>
              <a:rPr lang="en-US" sz="2607">
                <a:solidFill>
                  <a:srgbClr val="343B74"/>
                </a:solidFill>
                <a:latin typeface="Open Sans"/>
                <a:ea typeface="Open Sans"/>
                <a:cs typeface="Open Sans"/>
                <a:sym typeface="Open Sans"/>
              </a:rPr>
              <a:t> 5. Жасыл (экологиялық) химия</a:t>
            </a:r>
          </a:p>
          <a:p>
            <a:pPr algn="ctr">
              <a:lnSpc>
                <a:spcPts val="3650"/>
              </a:lnSpc>
              <a:spcBef>
                <a:spcPct val="0"/>
              </a:spcBef>
            </a:pPr>
            <a:r>
              <a:rPr lang="en-US" sz="2607">
                <a:solidFill>
                  <a:srgbClr val="343B74"/>
                </a:solidFill>
                <a:latin typeface="Open Sans"/>
                <a:ea typeface="Open Sans"/>
                <a:cs typeface="Open Sans"/>
                <a:sym typeface="Open Sans"/>
              </a:rPr>
              <a:t> Қоршаған ортаға зиян келтірмейтін, экологиялық таза реакция әдістерін дамытады.</a:t>
            </a:r>
          </a:p>
          <a:p>
            <a:pPr algn="ctr">
              <a:lnSpc>
                <a:spcPts val="3650"/>
              </a:lnSpc>
              <a:spcBef>
                <a:spcPct val="0"/>
              </a:spcBef>
            </a:pPr>
            <a:endParaRPr lang="en-US" sz="2607">
              <a:solidFill>
                <a:srgbClr val="343B74"/>
              </a:solidFill>
              <a:latin typeface="Open Sans"/>
              <a:ea typeface="Open Sans"/>
              <a:cs typeface="Open Sans"/>
              <a:sym typeface="Open Sans"/>
            </a:endParaRPr>
          </a:p>
          <a:p>
            <a:pPr algn="ctr">
              <a:lnSpc>
                <a:spcPts val="3650"/>
              </a:lnSpc>
              <a:spcBef>
                <a:spcPct val="0"/>
              </a:spcBef>
            </a:pPr>
            <a:r>
              <a:rPr lang="en-US" sz="2607">
                <a:solidFill>
                  <a:srgbClr val="343B74"/>
                </a:solidFill>
                <a:latin typeface="Open Sans"/>
                <a:ea typeface="Open Sans"/>
                <a:cs typeface="Open Sans"/>
                <a:sym typeface="Open Sans"/>
              </a:rPr>
              <a:t> 6. Нанохимия және материалдар химиясы</a:t>
            </a:r>
          </a:p>
          <a:p>
            <a:pPr algn="ctr">
              <a:lnSpc>
                <a:spcPts val="3650"/>
              </a:lnSpc>
              <a:spcBef>
                <a:spcPct val="0"/>
              </a:spcBef>
            </a:pPr>
            <a:r>
              <a:rPr lang="en-US" sz="2607">
                <a:solidFill>
                  <a:srgbClr val="343B74"/>
                </a:solidFill>
                <a:latin typeface="Open Sans"/>
                <a:ea typeface="Open Sans"/>
                <a:cs typeface="Open Sans"/>
                <a:sym typeface="Open Sans"/>
              </a:rPr>
              <a:t> Наноқұрылымдар мен функционалды материалдарды синтездеу.</a:t>
            </a:r>
          </a:p>
          <a:p>
            <a:pPr algn="ctr">
              <a:lnSpc>
                <a:spcPts val="3650"/>
              </a:lnSpc>
              <a:spcBef>
                <a:spcPct val="0"/>
              </a:spcBef>
            </a:pPr>
            <a:endParaRPr lang="en-US" sz="2607">
              <a:solidFill>
                <a:srgbClr val="343B74"/>
              </a:solidFill>
              <a:latin typeface="Open Sans"/>
              <a:ea typeface="Open Sans"/>
              <a:cs typeface="Open Sans"/>
              <a:sym typeface="Open Sans"/>
            </a:endParaRPr>
          </a:p>
          <a:p>
            <a:pPr algn="ctr">
              <a:lnSpc>
                <a:spcPts val="3650"/>
              </a:lnSpc>
              <a:spcBef>
                <a:spcPct val="0"/>
              </a:spcBef>
            </a:pPr>
            <a:r>
              <a:rPr lang="en-US" sz="2607">
                <a:solidFill>
                  <a:srgbClr val="343B74"/>
                </a:solidFill>
                <a:latin typeface="Open Sans"/>
                <a:ea typeface="Open Sans"/>
                <a:cs typeface="Open Sans"/>
                <a:sym typeface="Open Sans"/>
              </a:rPr>
              <a:t> 7. Биоорганикалық және супрамолекулалық химия</a:t>
            </a:r>
          </a:p>
          <a:p>
            <a:pPr algn="ctr">
              <a:lnSpc>
                <a:spcPts val="3650"/>
              </a:lnSpc>
              <a:spcBef>
                <a:spcPct val="0"/>
              </a:spcBef>
            </a:pPr>
            <a:r>
              <a:rPr lang="en-US" sz="2607">
                <a:solidFill>
                  <a:srgbClr val="343B74"/>
                </a:solidFill>
                <a:latin typeface="Open Sans"/>
                <a:ea typeface="Open Sans"/>
                <a:cs typeface="Open Sans"/>
                <a:sym typeface="Open Sans"/>
              </a:rPr>
              <a:t> -                Органикалық қосылыстардың биологиялық жүйелермен әрекеттесуін зерттейді.</a:t>
            </a:r>
          </a:p>
          <a:p>
            <a:pPr algn="ctr">
              <a:lnSpc>
                <a:spcPts val="3650"/>
              </a:lnSpc>
              <a:spcBef>
                <a:spcPct val="0"/>
              </a:spcBef>
            </a:pPr>
            <a:r>
              <a:rPr lang="en-US" sz="2607">
                <a:solidFill>
                  <a:srgbClr val="343B74"/>
                </a:solidFill>
                <a:latin typeface="Open Sans"/>
                <a:ea typeface="Open Sans"/>
                <a:cs typeface="Open Sans"/>
                <a:sym typeface="Open Sans"/>
              </a:rPr>
              <a:t> -                Супрамолекулалық жүйелер – молекулалардың әлсіз байланыстар арқылы бірігуі.</a:t>
            </a:r>
          </a:p>
          <a:p>
            <a:pPr algn="ctr">
              <a:lnSpc>
                <a:spcPts val="3650"/>
              </a:lnSpc>
              <a:spcBef>
                <a:spcPct val="0"/>
              </a:spcBef>
            </a:pPr>
            <a:endParaRPr lang="en-US" sz="2607">
              <a:solidFill>
                <a:srgbClr val="343B74"/>
              </a:solidFill>
              <a:latin typeface="Open Sans"/>
              <a:ea typeface="Open Sans"/>
              <a:cs typeface="Open Sans"/>
              <a:sym typeface="Open Sans"/>
            </a:endParaRPr>
          </a:p>
          <a:p>
            <a:pPr algn="ctr">
              <a:lnSpc>
                <a:spcPts val="3650"/>
              </a:lnSpc>
              <a:spcBef>
                <a:spcPct val="0"/>
              </a:spcBef>
            </a:pPr>
            <a:r>
              <a:rPr lang="en-US" sz="2607">
                <a:solidFill>
                  <a:srgbClr val="343B74"/>
                </a:solidFill>
                <a:latin typeface="Open Sans"/>
                <a:ea typeface="Open Sans"/>
                <a:cs typeface="Open Sans"/>
                <a:sym typeface="Open Sans"/>
              </a:rPr>
              <a:t> Органикалық химияның даму тарихы — ғылым мен технологияның жалпы прогресімен тығыз байланысты. Витализмнен бастап қазіргі заманғы нанотехнологияларға дейінгі жолда бұл сала адамзат өмірінің барлық аспектісіне әсер ететін ауқымды ғылымға айналды.</a:t>
            </a:r>
          </a:p>
          <a:p>
            <a:pPr algn="ctr">
              <a:lnSpc>
                <a:spcPts val="3650"/>
              </a:lnSpc>
              <a:spcBef>
                <a:spcPct val="0"/>
              </a:spcBef>
            </a:pPr>
            <a:endParaRPr lang="en-US" sz="2607">
              <a:solidFill>
                <a:srgbClr val="343B74"/>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206409" y="1777251"/>
            <a:ext cx="15875183" cy="6656298"/>
          </a:xfrm>
          <a:prstGeom prst="rect">
            <a:avLst/>
          </a:prstGeom>
        </p:spPr>
        <p:txBody>
          <a:bodyPr lIns="0" tIns="0" rIns="0" bIns="0" rtlCol="0" anchor="t">
            <a:spAutoFit/>
          </a:bodyPr>
          <a:lstStyle/>
          <a:p>
            <a:pPr algn="ctr">
              <a:lnSpc>
                <a:spcPts val="5867"/>
              </a:lnSpc>
            </a:pPr>
            <a:r>
              <a:rPr lang="en-US" sz="4191" b="1">
                <a:solidFill>
                  <a:srgbClr val="FFFFFF"/>
                </a:solidFill>
                <a:latin typeface="Open Sans Bold"/>
                <a:ea typeface="Open Sans Bold"/>
                <a:cs typeface="Open Sans Bold"/>
                <a:sym typeface="Open Sans Bold"/>
              </a:rPr>
              <a:t> 3. Химиялық құрылым теориясы (А.М. Бутлеров)</a:t>
            </a:r>
          </a:p>
          <a:p>
            <a:pPr algn="ctr">
              <a:lnSpc>
                <a:spcPts val="5867"/>
              </a:lnSpc>
            </a:pPr>
            <a:endParaRPr lang="en-US" sz="4191" b="1">
              <a:solidFill>
                <a:srgbClr val="FFFFFF"/>
              </a:solidFill>
              <a:latin typeface="Open Sans Bold"/>
              <a:ea typeface="Open Sans Bold"/>
              <a:cs typeface="Open Sans Bold"/>
              <a:sym typeface="Open Sans Bold"/>
            </a:endParaRPr>
          </a:p>
          <a:p>
            <a:pPr algn="ctr">
              <a:lnSpc>
                <a:spcPts val="5867"/>
              </a:lnSpc>
              <a:spcBef>
                <a:spcPct val="0"/>
              </a:spcBef>
            </a:pPr>
            <a:r>
              <a:rPr lang="en-US" sz="4191">
                <a:solidFill>
                  <a:srgbClr val="FFFFFF"/>
                </a:solidFill>
                <a:latin typeface="Open Sans"/>
                <a:ea typeface="Open Sans"/>
                <a:cs typeface="Open Sans"/>
                <a:sym typeface="Open Sans"/>
              </a:rPr>
              <a:t> А.М. Бутлеров – органикалық химияның негізін қалаушы. Александр Михайлович Бутлеров (1828–1886) - орыс химигі, органикалық қосылыстардың химиялық құрылым теориясын жасаған ғалым. 1861 жылы Гейдельбергтегі халықаралық конгресте өзінің теориясын алғаш рет ғылыми қауымға жариялады.</a:t>
            </a:r>
          </a:p>
          <a:p>
            <a:pPr algn="ctr">
              <a:lnSpc>
                <a:spcPts val="5867"/>
              </a:lnSpc>
              <a:spcBef>
                <a:spcPct val="0"/>
              </a:spcBef>
            </a:pPr>
            <a:endParaRPr lang="en-US" sz="4191">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298260" y="718274"/>
            <a:ext cx="15691479" cy="898144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Химиялық құрылым теориясының негізгі қағидалары (постулаттары):</a:t>
            </a:r>
          </a:p>
          <a:p>
            <a:pPr algn="ctr">
              <a:lnSpc>
                <a:spcPts val="4759"/>
              </a:lnSpc>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 1. Молекула құрылымы – бұл атомдардың өзара байланысу тәртібі</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Молекулада атомдар белгілі бір ретпен байланысады, бұл байланыс реті молекуланың құрылымын сипаттайды.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Яғни, бірдей атомдардан тұратын, бірақ әртүрлі байланысқан қосылыстар — әртүрлі заттар (изомерлер).</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Мысал: C₂H₆O формуласымен екі түрлі зат бар:</a:t>
            </a:r>
          </a:p>
          <a:p>
            <a:pPr algn="ctr">
              <a:lnSpc>
                <a:spcPts val="4759"/>
              </a:lnSpc>
              <a:spcBef>
                <a:spcPct val="0"/>
              </a:spcBef>
            </a:pPr>
            <a:r>
              <a:rPr lang="en-US" sz="3399">
                <a:solidFill>
                  <a:srgbClr val="FFFFFF"/>
                </a:solidFill>
                <a:latin typeface="Open Sans"/>
                <a:ea typeface="Open Sans"/>
                <a:cs typeface="Open Sans"/>
                <a:sym typeface="Open Sans"/>
              </a:rPr>
              <a:t>этанол (CH₃CH₂OH) — спирт</a:t>
            </a:r>
          </a:p>
          <a:p>
            <a:pPr algn="ctr">
              <a:lnSpc>
                <a:spcPts val="4759"/>
              </a:lnSpc>
              <a:spcBef>
                <a:spcPct val="0"/>
              </a:spcBef>
            </a:pPr>
            <a:r>
              <a:rPr lang="en-US" sz="3399">
                <a:solidFill>
                  <a:srgbClr val="FFFFFF"/>
                </a:solidFill>
                <a:latin typeface="Open Sans"/>
                <a:ea typeface="Open Sans"/>
                <a:cs typeface="Open Sans"/>
                <a:sym typeface="Open Sans"/>
              </a:rPr>
              <a:t>диметил эфир (CH₃OCH₃) — эфир</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6922" y="2395959"/>
            <a:ext cx="17154156" cy="5988481"/>
          </a:xfrm>
          <a:prstGeom prst="rect">
            <a:avLst/>
          </a:prstGeom>
        </p:spPr>
        <p:txBody>
          <a:bodyPr lIns="0" tIns="0" rIns="0" bIns="0" rtlCol="0" anchor="t">
            <a:spAutoFit/>
          </a:bodyPr>
          <a:lstStyle/>
          <a:p>
            <a:pPr algn="ctr">
              <a:lnSpc>
                <a:spcPts val="5926"/>
              </a:lnSpc>
              <a:spcBef>
                <a:spcPct val="0"/>
              </a:spcBef>
            </a:pPr>
            <a:r>
              <a:rPr lang="en-US" sz="4233" b="1">
                <a:solidFill>
                  <a:srgbClr val="343B74"/>
                </a:solidFill>
                <a:latin typeface="Open Sans Bold"/>
                <a:ea typeface="Open Sans Bold"/>
                <a:cs typeface="Open Sans Bold"/>
                <a:sym typeface="Open Sans Bold"/>
              </a:rPr>
              <a:t> 2. Заттың химиялық және физикалық қасиеттері оның құрылымына байланысты</a:t>
            </a:r>
          </a:p>
          <a:p>
            <a:pPr algn="ctr">
              <a:lnSpc>
                <a:spcPts val="5926"/>
              </a:lnSpc>
              <a:spcBef>
                <a:spcPct val="0"/>
              </a:spcBef>
            </a:pPr>
            <a:endParaRPr lang="en-US" sz="4233" b="1">
              <a:solidFill>
                <a:srgbClr val="343B74"/>
              </a:solidFill>
              <a:latin typeface="Open Sans Bold"/>
              <a:ea typeface="Open Sans Bold"/>
              <a:cs typeface="Open Sans Bold"/>
              <a:sym typeface="Open Sans Bold"/>
            </a:endParaRPr>
          </a:p>
          <a:p>
            <a:pPr algn="ctr">
              <a:lnSpc>
                <a:spcPts val="5926"/>
              </a:lnSpc>
              <a:spcBef>
                <a:spcPct val="0"/>
              </a:spcBef>
            </a:pPr>
            <a:r>
              <a:rPr lang="en-US" sz="4233">
                <a:solidFill>
                  <a:srgbClr val="343B74"/>
                </a:solidFill>
                <a:latin typeface="Open Sans"/>
                <a:ea typeface="Open Sans"/>
                <a:cs typeface="Open Sans"/>
                <a:sym typeface="Open Sans"/>
              </a:rPr>
              <a:t>  Құрылым өзгерсе — заттың қасиеттері де өзгереді.</a:t>
            </a:r>
          </a:p>
          <a:p>
            <a:pPr algn="ctr">
              <a:lnSpc>
                <a:spcPts val="5926"/>
              </a:lnSpc>
              <a:spcBef>
                <a:spcPct val="0"/>
              </a:spcBef>
            </a:pPr>
            <a:endParaRPr lang="en-US" sz="4233">
              <a:solidFill>
                <a:srgbClr val="343B74"/>
              </a:solidFill>
              <a:latin typeface="Open Sans"/>
              <a:ea typeface="Open Sans"/>
              <a:cs typeface="Open Sans"/>
              <a:sym typeface="Open Sans"/>
            </a:endParaRPr>
          </a:p>
          <a:p>
            <a:pPr algn="ctr">
              <a:lnSpc>
                <a:spcPts val="5926"/>
              </a:lnSpc>
              <a:spcBef>
                <a:spcPct val="0"/>
              </a:spcBef>
            </a:pPr>
            <a:r>
              <a:rPr lang="en-US" sz="4233">
                <a:solidFill>
                  <a:srgbClr val="343B74"/>
                </a:solidFill>
                <a:latin typeface="Open Sans"/>
                <a:ea typeface="Open Sans"/>
                <a:cs typeface="Open Sans"/>
                <a:sym typeface="Open Sans"/>
              </a:rPr>
              <a:t>  Мысалы, изомерлердің қайнау температурасы, ерігіштігі, химиялық белсенділігі әртүрлі болады.</a:t>
            </a:r>
          </a:p>
          <a:p>
            <a:pPr algn="ctr">
              <a:lnSpc>
                <a:spcPts val="5926"/>
              </a:lnSpc>
              <a:spcBef>
                <a:spcPct val="0"/>
              </a:spcBef>
            </a:pPr>
            <a:endParaRPr lang="en-US" sz="4233">
              <a:solidFill>
                <a:srgbClr val="343B74"/>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29232"/>
            <a:ext cx="16230600" cy="7313993"/>
          </a:xfrm>
          <a:prstGeom prst="rect">
            <a:avLst/>
          </a:prstGeom>
        </p:spPr>
        <p:txBody>
          <a:bodyPr lIns="0" tIns="0" rIns="0" bIns="0" rtlCol="0" anchor="t">
            <a:spAutoFit/>
          </a:bodyPr>
          <a:lstStyle/>
          <a:p>
            <a:pPr algn="ctr">
              <a:lnSpc>
                <a:spcPts val="5316"/>
              </a:lnSpc>
            </a:pPr>
            <a:r>
              <a:rPr lang="en-US" sz="3797" b="1">
                <a:solidFill>
                  <a:srgbClr val="343B74"/>
                </a:solidFill>
                <a:latin typeface="Open Sans Bold"/>
                <a:ea typeface="Open Sans Bold"/>
                <a:cs typeface="Open Sans Bold"/>
                <a:sym typeface="Open Sans Bold"/>
              </a:rPr>
              <a:t> 3. Көміртек атомдары өзара бірден төрт байланыс түзе алады (валенттілігі – IV)</a:t>
            </a:r>
          </a:p>
          <a:p>
            <a:pPr algn="ctr">
              <a:lnSpc>
                <a:spcPts val="5316"/>
              </a:lnSpc>
            </a:pPr>
            <a:endParaRPr lang="en-US" sz="3797" b="1">
              <a:solidFill>
                <a:srgbClr val="343B74"/>
              </a:solidFill>
              <a:latin typeface="Open Sans Bold"/>
              <a:ea typeface="Open Sans Bold"/>
              <a:cs typeface="Open Sans Bold"/>
              <a:sym typeface="Open Sans Bold"/>
            </a:endParaRPr>
          </a:p>
          <a:p>
            <a:pPr algn="ctr">
              <a:lnSpc>
                <a:spcPts val="5316"/>
              </a:lnSpc>
            </a:pPr>
            <a:r>
              <a:rPr lang="en-US" sz="3797">
                <a:solidFill>
                  <a:srgbClr val="343B74"/>
                </a:solidFill>
                <a:latin typeface="Open Sans"/>
                <a:ea typeface="Open Sans"/>
                <a:cs typeface="Open Sans"/>
                <a:sym typeface="Open Sans"/>
              </a:rPr>
              <a:t> Олар өзара ұзын, тармақталған немесе тұйық тізбектер құра алады.</a:t>
            </a:r>
          </a:p>
          <a:p>
            <a:pPr algn="ctr">
              <a:lnSpc>
                <a:spcPts val="5316"/>
              </a:lnSpc>
              <a:spcBef>
                <a:spcPct val="0"/>
              </a:spcBef>
            </a:pPr>
            <a:r>
              <a:rPr lang="en-US" sz="3797">
                <a:solidFill>
                  <a:srgbClr val="343B74"/>
                </a:solidFill>
                <a:latin typeface="Open Sans"/>
                <a:ea typeface="Open Sans"/>
                <a:cs typeface="Open Sans"/>
                <a:sym typeface="Open Sans"/>
              </a:rPr>
              <a:t> Бұл көміртекке тән ерекше қасиет – тізбек түзу қабілеті (карбонизация).</a:t>
            </a:r>
          </a:p>
          <a:p>
            <a:pPr algn="ctr">
              <a:lnSpc>
                <a:spcPts val="5316"/>
              </a:lnSpc>
              <a:spcBef>
                <a:spcPct val="0"/>
              </a:spcBef>
            </a:pPr>
            <a:endParaRPr lang="en-US" sz="3797">
              <a:solidFill>
                <a:srgbClr val="343B74"/>
              </a:solidFill>
              <a:latin typeface="Open Sans"/>
              <a:ea typeface="Open Sans"/>
              <a:cs typeface="Open Sans"/>
              <a:sym typeface="Open Sans"/>
            </a:endParaRPr>
          </a:p>
          <a:p>
            <a:pPr algn="ctr">
              <a:lnSpc>
                <a:spcPts val="5316"/>
              </a:lnSpc>
              <a:spcBef>
                <a:spcPct val="0"/>
              </a:spcBef>
            </a:pPr>
            <a:r>
              <a:rPr lang="en-US" sz="3797">
                <a:solidFill>
                  <a:srgbClr val="343B74"/>
                </a:solidFill>
                <a:latin typeface="Open Sans"/>
                <a:ea typeface="Open Sans"/>
                <a:cs typeface="Open Sans"/>
                <a:sym typeface="Open Sans"/>
              </a:rPr>
              <a:t> Мысал:</a:t>
            </a:r>
          </a:p>
          <a:p>
            <a:pPr algn="ctr">
              <a:lnSpc>
                <a:spcPts val="5316"/>
              </a:lnSpc>
              <a:spcBef>
                <a:spcPct val="0"/>
              </a:spcBef>
            </a:pPr>
            <a:r>
              <a:rPr lang="en-US" sz="3797">
                <a:solidFill>
                  <a:srgbClr val="343B74"/>
                </a:solidFill>
                <a:latin typeface="Open Sans"/>
                <a:ea typeface="Open Sans"/>
                <a:cs typeface="Open Sans"/>
                <a:sym typeface="Open Sans"/>
              </a:rPr>
              <a:t> н-бутан – түзу тізбекті: CH₃–CH₂–CH₂–CH₃</a:t>
            </a:r>
          </a:p>
          <a:p>
            <a:pPr algn="ctr">
              <a:lnSpc>
                <a:spcPts val="5316"/>
              </a:lnSpc>
              <a:spcBef>
                <a:spcPct val="0"/>
              </a:spcBef>
            </a:pPr>
            <a:r>
              <a:rPr lang="en-US" sz="3797">
                <a:solidFill>
                  <a:srgbClr val="343B74"/>
                </a:solidFill>
                <a:latin typeface="Open Sans"/>
                <a:ea typeface="Open Sans"/>
                <a:cs typeface="Open Sans"/>
                <a:sym typeface="Open Sans"/>
              </a:rPr>
              <a:t>изобутан – тармақталған: CH₃–CH(CH₃)–CH₃</a:t>
            </a:r>
          </a:p>
          <a:p>
            <a:pPr algn="ctr">
              <a:lnSpc>
                <a:spcPts val="5316"/>
              </a:lnSpc>
              <a:spcBef>
                <a:spcPct val="0"/>
              </a:spcBef>
            </a:pPr>
            <a:endParaRPr lang="en-US" sz="3797">
              <a:solidFill>
                <a:srgbClr val="343B74"/>
              </a:solidFill>
              <a:latin typeface="Open Sans"/>
              <a:ea typeface="Open Sans"/>
              <a:cs typeface="Open Sans"/>
              <a:sym typeface="Open Sans"/>
            </a:endParaRPr>
          </a:p>
        </p:txBody>
      </p:sp>
      <p:sp>
        <p:nvSpPr>
          <p:cNvPr id="3" name="Freeform 3"/>
          <p:cNvSpPr/>
          <p:nvPr/>
        </p:nvSpPr>
        <p:spPr>
          <a:xfrm>
            <a:off x="588663" y="7192620"/>
            <a:ext cx="2577115" cy="2595995"/>
          </a:xfrm>
          <a:custGeom>
            <a:avLst/>
            <a:gdLst/>
            <a:ahLst/>
            <a:cxnLst/>
            <a:rect l="l" t="t" r="r" b="b"/>
            <a:pathLst>
              <a:path w="2577115" h="2595995">
                <a:moveTo>
                  <a:pt x="0" y="0"/>
                </a:moveTo>
                <a:lnTo>
                  <a:pt x="2577115" y="0"/>
                </a:lnTo>
                <a:lnTo>
                  <a:pt x="2577115" y="2595995"/>
                </a:lnTo>
                <a:lnTo>
                  <a:pt x="0" y="25959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17099"/>
            <a:ext cx="16230600" cy="3776602"/>
          </a:xfrm>
          <a:prstGeom prst="rect">
            <a:avLst/>
          </a:prstGeom>
        </p:spPr>
        <p:txBody>
          <a:bodyPr lIns="0" tIns="0" rIns="0" bIns="0" rtlCol="0" anchor="t">
            <a:spAutoFit/>
          </a:bodyPr>
          <a:lstStyle/>
          <a:p>
            <a:pPr algn="ctr">
              <a:lnSpc>
                <a:spcPts val="6040"/>
              </a:lnSpc>
              <a:spcBef>
                <a:spcPct val="0"/>
              </a:spcBef>
            </a:pPr>
            <a:r>
              <a:rPr lang="en-US" sz="4314">
                <a:solidFill>
                  <a:srgbClr val="343B74"/>
                </a:solidFill>
                <a:latin typeface="Open Sans"/>
                <a:ea typeface="Open Sans"/>
                <a:cs typeface="Open Sans"/>
                <a:sym typeface="Open Sans"/>
              </a:rPr>
              <a:t> </a:t>
            </a:r>
            <a:r>
              <a:rPr lang="en-US" sz="4314" b="1">
                <a:solidFill>
                  <a:srgbClr val="343B74"/>
                </a:solidFill>
                <a:latin typeface="Open Sans Bold"/>
                <a:ea typeface="Open Sans Bold"/>
                <a:cs typeface="Open Sans Bold"/>
                <a:sym typeface="Open Sans Bold"/>
              </a:rPr>
              <a:t>4. Молекула құрылымын химиялық реакциялар арқылы анықтауға болады, </a:t>
            </a:r>
            <a:r>
              <a:rPr lang="en-US" sz="4314">
                <a:solidFill>
                  <a:srgbClr val="343B74"/>
                </a:solidFill>
                <a:latin typeface="Open Sans"/>
                <a:ea typeface="Open Sans"/>
                <a:cs typeface="Open Sans"/>
                <a:sym typeface="Open Sans"/>
              </a:rPr>
              <a:t>яғни, тәжірибе (реакциялар) көмегімен молекуладағы атомдардың байланысу тәртібін зерттеуге болады.</a:t>
            </a:r>
          </a:p>
          <a:p>
            <a:pPr algn="ctr">
              <a:lnSpc>
                <a:spcPts val="6040"/>
              </a:lnSpc>
              <a:spcBef>
                <a:spcPct val="0"/>
              </a:spcBef>
            </a:pPr>
            <a:endParaRPr lang="en-US" sz="4314">
              <a:solidFill>
                <a:srgbClr val="343B74"/>
              </a:solidFill>
              <a:latin typeface="Open Sans"/>
              <a:ea typeface="Open Sans"/>
              <a:cs typeface="Open Sans"/>
              <a:sym typeface="Open Sans"/>
            </a:endParaRPr>
          </a:p>
        </p:txBody>
      </p:sp>
      <p:sp>
        <p:nvSpPr>
          <p:cNvPr id="3" name="Freeform 3"/>
          <p:cNvSpPr/>
          <p:nvPr/>
        </p:nvSpPr>
        <p:spPr>
          <a:xfrm>
            <a:off x="13928838" y="7314815"/>
            <a:ext cx="2846342" cy="2318475"/>
          </a:xfrm>
          <a:custGeom>
            <a:avLst/>
            <a:gdLst/>
            <a:ahLst/>
            <a:cxnLst/>
            <a:rect l="l" t="t" r="r" b="b"/>
            <a:pathLst>
              <a:path w="2846342" h="2318475">
                <a:moveTo>
                  <a:pt x="0" y="0"/>
                </a:moveTo>
                <a:lnTo>
                  <a:pt x="2846342" y="0"/>
                </a:lnTo>
                <a:lnTo>
                  <a:pt x="2846342" y="2318475"/>
                </a:lnTo>
                <a:lnTo>
                  <a:pt x="0" y="23184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850051" y="962025"/>
            <a:ext cx="14587897" cy="8381365"/>
          </a:xfrm>
          <a:prstGeom prst="rect">
            <a:avLst/>
          </a:prstGeom>
        </p:spPr>
        <p:txBody>
          <a:bodyPr lIns="0" tIns="0" rIns="0" bIns="0" rtlCol="0" anchor="t">
            <a:spAutoFit/>
          </a:bodyPr>
          <a:lstStyle/>
          <a:p>
            <a:pPr algn="l">
              <a:lnSpc>
                <a:spcPts val="4759"/>
              </a:lnSpc>
              <a:spcBef>
                <a:spcPct val="0"/>
              </a:spcBef>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Дәріс мақсаты</a:t>
            </a:r>
            <a:r>
              <a:rPr lang="en-US" sz="3399">
                <a:solidFill>
                  <a:srgbClr val="FFFFFF"/>
                </a:solidFill>
                <a:latin typeface="Open Sans"/>
                <a:ea typeface="Open Sans"/>
                <a:cs typeface="Open Sans"/>
                <a:sym typeface="Open Sans"/>
              </a:rPr>
              <a:t>: білім алушыларға органикалық химияның мазмұны мен маңызын түсіндіру; органикалық химияның тарихи даму кезеңдерін сипаттау; Бутлеровтың химиялық құрылым теориясының негіздерін ашу; изомерияның және стереохимияның мәнін түсіндіру.</a:t>
            </a:r>
          </a:p>
          <a:p>
            <a:pPr algn="l">
              <a:lnSpc>
                <a:spcPts val="4759"/>
              </a:lnSpc>
              <a:spcBef>
                <a:spcPct val="0"/>
              </a:spcBef>
            </a:pPr>
            <a:endParaRPr lang="en-US" sz="3399">
              <a:solidFill>
                <a:srgbClr val="FFFFFF"/>
              </a:solidFill>
              <a:latin typeface="Open Sans"/>
              <a:ea typeface="Open Sans"/>
              <a:cs typeface="Open Sans"/>
              <a:sym typeface="Open Sans"/>
            </a:endParaRPr>
          </a:p>
          <a:p>
            <a:pPr algn="l">
              <a:lnSpc>
                <a:spcPts val="4759"/>
              </a:lnSpc>
              <a:spcBef>
                <a:spcPct val="0"/>
              </a:spcBef>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Дәріс жоспары</a:t>
            </a:r>
            <a:r>
              <a:rPr lang="en-US" sz="3399">
                <a:solidFill>
                  <a:srgbClr val="FFFFFF"/>
                </a:solidFill>
                <a:latin typeface="Open Sans"/>
                <a:ea typeface="Open Sans"/>
                <a:cs typeface="Open Sans"/>
                <a:sym typeface="Open Sans"/>
              </a:rPr>
              <a:t>:</a:t>
            </a:r>
          </a:p>
          <a:p>
            <a:pPr algn="l">
              <a:lnSpc>
                <a:spcPts val="4759"/>
              </a:lnSpc>
              <a:spcBef>
                <a:spcPct val="0"/>
              </a:spcBef>
            </a:pPr>
            <a:r>
              <a:rPr lang="en-US" sz="3399">
                <a:solidFill>
                  <a:srgbClr val="FFFFFF"/>
                </a:solidFill>
                <a:latin typeface="Open Sans"/>
                <a:ea typeface="Open Sans"/>
                <a:cs typeface="Open Sans"/>
                <a:sym typeface="Open Sans"/>
              </a:rPr>
              <a:t> 1.             Органикалық химияға кіріспе. Негізгі анықтамалар мен түсініктер.</a:t>
            </a:r>
          </a:p>
          <a:p>
            <a:pPr algn="l">
              <a:lnSpc>
                <a:spcPts val="4759"/>
              </a:lnSpc>
              <a:spcBef>
                <a:spcPct val="0"/>
              </a:spcBef>
            </a:pPr>
            <a:r>
              <a:rPr lang="en-US" sz="3399">
                <a:solidFill>
                  <a:srgbClr val="FFFFFF"/>
                </a:solidFill>
                <a:latin typeface="Open Sans"/>
                <a:ea typeface="Open Sans"/>
                <a:cs typeface="Open Sans"/>
                <a:sym typeface="Open Sans"/>
              </a:rPr>
              <a:t> 2.             Органикалық химияның даму кезеңдері.</a:t>
            </a:r>
          </a:p>
          <a:p>
            <a:pPr algn="l">
              <a:lnSpc>
                <a:spcPts val="4759"/>
              </a:lnSpc>
              <a:spcBef>
                <a:spcPct val="0"/>
              </a:spcBef>
            </a:pPr>
            <a:r>
              <a:rPr lang="en-US" sz="3399">
                <a:solidFill>
                  <a:srgbClr val="FFFFFF"/>
                </a:solidFill>
                <a:latin typeface="Open Sans"/>
                <a:ea typeface="Open Sans"/>
                <a:cs typeface="Open Sans"/>
                <a:sym typeface="Open Sans"/>
              </a:rPr>
              <a:t> 3.             Химиялық құрылым теориясы (А.М. Бутлеров).</a:t>
            </a:r>
          </a:p>
          <a:p>
            <a:pPr algn="l">
              <a:lnSpc>
                <a:spcPts val="4759"/>
              </a:lnSpc>
              <a:spcBef>
                <a:spcPct val="0"/>
              </a:spcBef>
            </a:pPr>
            <a:r>
              <a:rPr lang="en-US" sz="3399">
                <a:solidFill>
                  <a:srgbClr val="FFFFFF"/>
                </a:solidFill>
                <a:latin typeface="Open Sans"/>
                <a:ea typeface="Open Sans"/>
                <a:cs typeface="Open Sans"/>
                <a:sym typeface="Open Sans"/>
              </a:rPr>
              <a:t> 4.             Изомерия түсінігі.</a:t>
            </a:r>
          </a:p>
          <a:p>
            <a:pPr algn="l">
              <a:lnSpc>
                <a:spcPts val="4759"/>
              </a:lnSpc>
              <a:spcBef>
                <a:spcPct val="0"/>
              </a:spcBef>
            </a:pPr>
            <a:r>
              <a:rPr lang="en-US" sz="3399">
                <a:solidFill>
                  <a:srgbClr val="FFFFFF"/>
                </a:solidFill>
                <a:latin typeface="Open Sans"/>
                <a:ea typeface="Open Sans"/>
                <a:cs typeface="Open Sans"/>
                <a:sym typeface="Open Sans"/>
              </a:rPr>
              <a:t> 5.             Стереохимиялық теория.</a:t>
            </a:r>
          </a:p>
          <a:p>
            <a:pPr algn="l">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739815" y="876935"/>
            <a:ext cx="14808369" cy="838136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 5. Изомерия</a:t>
            </a:r>
            <a:r>
              <a:rPr lang="en-US" sz="3399">
                <a:solidFill>
                  <a:srgbClr val="FFFFFF"/>
                </a:solidFill>
                <a:latin typeface="Open Sans"/>
                <a:ea typeface="Open Sans"/>
                <a:cs typeface="Open Sans"/>
                <a:sym typeface="Open Sans"/>
              </a:rPr>
              <a:t> – құрылымның әртүрлі болуының нәтижесі. Бутлеров алғаш болып изомерияның себебі молекула ішіндегі атомдардың әртүрлі байланысу тәртібі екенін дәлелдеді. </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Құрылым теориясының маңыздылығы</a:t>
            </a:r>
            <a:r>
              <a:rPr lang="en-US" sz="3399">
                <a:solidFill>
                  <a:srgbClr val="FFFFFF"/>
                </a:solidFill>
                <a:latin typeface="Open Sans"/>
                <a:ea typeface="Open Sans"/>
                <a:cs typeface="Open Sans"/>
                <a:sym typeface="Open Sans"/>
              </a:rPr>
              <a:t>:</a:t>
            </a:r>
          </a:p>
          <a:p>
            <a:pPr algn="l">
              <a:lnSpc>
                <a:spcPts val="4759"/>
              </a:lnSpc>
              <a:spcBef>
                <a:spcPct val="0"/>
              </a:spcBef>
            </a:pPr>
            <a:r>
              <a:rPr lang="en-US" sz="3399">
                <a:solidFill>
                  <a:srgbClr val="FFFFFF"/>
                </a:solidFill>
                <a:latin typeface="Open Sans"/>
                <a:ea typeface="Open Sans"/>
                <a:cs typeface="Open Sans"/>
                <a:sym typeface="Open Sans"/>
              </a:rPr>
              <a:t> 1.             Органикалық қосылыстарды түсінуге жүйелі тәсіл енгізді.</a:t>
            </a:r>
          </a:p>
          <a:p>
            <a:pPr algn="l">
              <a:lnSpc>
                <a:spcPts val="4759"/>
              </a:lnSpc>
              <a:spcBef>
                <a:spcPct val="0"/>
              </a:spcBef>
            </a:pPr>
            <a:r>
              <a:rPr lang="en-US" sz="3399">
                <a:solidFill>
                  <a:srgbClr val="FFFFFF"/>
                </a:solidFill>
                <a:latin typeface="Open Sans"/>
                <a:ea typeface="Open Sans"/>
                <a:cs typeface="Open Sans"/>
                <a:sym typeface="Open Sans"/>
              </a:rPr>
              <a:t> 2.             Химиялық формулаларды жазу мен оқу тәртібін қалыптастырды.</a:t>
            </a:r>
          </a:p>
          <a:p>
            <a:pPr algn="l">
              <a:lnSpc>
                <a:spcPts val="4759"/>
              </a:lnSpc>
              <a:spcBef>
                <a:spcPct val="0"/>
              </a:spcBef>
            </a:pPr>
            <a:r>
              <a:rPr lang="en-US" sz="3399">
                <a:solidFill>
                  <a:srgbClr val="FFFFFF"/>
                </a:solidFill>
                <a:latin typeface="Open Sans"/>
                <a:ea typeface="Open Sans"/>
                <a:cs typeface="Open Sans"/>
                <a:sym typeface="Open Sans"/>
              </a:rPr>
              <a:t> 3.             Органикалық заттардың синтезін теориялық негізде жоспарлауға мүмкіндік берді.</a:t>
            </a:r>
          </a:p>
          <a:p>
            <a:pPr algn="l">
              <a:lnSpc>
                <a:spcPts val="4759"/>
              </a:lnSpc>
              <a:spcBef>
                <a:spcPct val="0"/>
              </a:spcBef>
            </a:pPr>
            <a:r>
              <a:rPr lang="en-US" sz="3399">
                <a:solidFill>
                  <a:srgbClr val="FFFFFF"/>
                </a:solidFill>
                <a:latin typeface="Open Sans"/>
                <a:ea typeface="Open Sans"/>
                <a:cs typeface="Open Sans"/>
                <a:sym typeface="Open Sans"/>
              </a:rPr>
              <a:t> 4.             Изомерияны және жаңа қосылыстарды болжауға жол ашты.</a:t>
            </a:r>
          </a:p>
          <a:p>
            <a:pPr algn="ctr">
              <a:lnSpc>
                <a:spcPts val="4759"/>
              </a:lnSpc>
              <a:spcBef>
                <a:spcPct val="0"/>
              </a:spcBef>
            </a:pPr>
            <a:r>
              <a:rPr lang="en-US" sz="3399">
                <a:solidFill>
                  <a:srgbClr val="FFFFFF"/>
                </a:solidFill>
                <a:latin typeface="Open Sans"/>
                <a:ea typeface="Open Sans"/>
                <a:cs typeface="Open Sans"/>
                <a:sym typeface="Open Sans"/>
              </a:rPr>
              <a:t>Құрылым мен реакция қабілеттілігі арасындағы байланысты зерттеуге мүмкіндік берді.</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227125" y="2119630"/>
            <a:ext cx="15833750" cy="598106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Мысал арқылы түсіндіру:</a:t>
            </a:r>
          </a:p>
          <a:p>
            <a:pPr algn="ctr">
              <a:lnSpc>
                <a:spcPts val="4759"/>
              </a:lnSpc>
            </a:pPr>
            <a:r>
              <a:rPr lang="en-US" sz="3399">
                <a:solidFill>
                  <a:srgbClr val="FFFFFF"/>
                </a:solidFill>
                <a:latin typeface="Open Sans"/>
                <a:ea typeface="Open Sans"/>
                <a:cs typeface="Open Sans"/>
                <a:sym typeface="Open Sans"/>
              </a:rPr>
              <a:t> </a:t>
            </a:r>
          </a:p>
          <a:p>
            <a:pPr algn="ctr">
              <a:lnSpc>
                <a:spcPts val="4759"/>
              </a:lnSpc>
              <a:spcBef>
                <a:spcPct val="0"/>
              </a:spcBef>
            </a:pPr>
            <a:r>
              <a:rPr lang="en-US" sz="3399">
                <a:solidFill>
                  <a:srgbClr val="FFFFFF"/>
                </a:solidFill>
                <a:latin typeface="Open Sans"/>
                <a:ea typeface="Open Sans"/>
                <a:cs typeface="Open Sans"/>
                <a:sym typeface="Open Sans"/>
              </a:rPr>
              <a:t>Молекулалық формуласы – C₄H₁₀</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Мүмкін құрылымдары:</a:t>
            </a:r>
          </a:p>
          <a:p>
            <a:pPr algn="ctr">
              <a:lnSpc>
                <a:spcPts val="4759"/>
              </a:lnSpc>
              <a:spcBef>
                <a:spcPct val="0"/>
              </a:spcBef>
            </a:pPr>
            <a:r>
              <a:rPr lang="en-US" sz="3399">
                <a:solidFill>
                  <a:srgbClr val="FFFFFF"/>
                </a:solidFill>
                <a:latin typeface="Open Sans"/>
                <a:ea typeface="Open Sans"/>
                <a:cs typeface="Open Sans"/>
                <a:sym typeface="Open Sans"/>
              </a:rPr>
              <a:t> 1.             н-Бутан: CH₃–CH₂–CH₂–CH₃</a:t>
            </a:r>
          </a:p>
          <a:p>
            <a:pPr algn="ctr">
              <a:lnSpc>
                <a:spcPts val="4759"/>
              </a:lnSpc>
              <a:spcBef>
                <a:spcPct val="0"/>
              </a:spcBef>
            </a:pPr>
            <a:r>
              <a:rPr lang="en-US" sz="3399">
                <a:solidFill>
                  <a:srgbClr val="FFFFFF"/>
                </a:solidFill>
                <a:latin typeface="Open Sans"/>
                <a:ea typeface="Open Sans"/>
                <a:cs typeface="Open Sans"/>
                <a:sym typeface="Open Sans"/>
              </a:rPr>
              <a:t> 2.             Изобутан (2-метилпропан): CH₃–CH(CH₃)–CH₃</a:t>
            </a:r>
          </a:p>
          <a:p>
            <a:pPr algn="ctr">
              <a:lnSpc>
                <a:spcPts val="4759"/>
              </a:lnSpc>
              <a:spcBef>
                <a:spcPct val="0"/>
              </a:spcBef>
            </a:pPr>
            <a:r>
              <a:rPr lang="en-US" sz="3399">
                <a:solidFill>
                  <a:srgbClr val="FFFFFF"/>
                </a:solidFill>
                <a:latin typeface="Open Sans"/>
                <a:ea typeface="Open Sans"/>
                <a:cs typeface="Open Sans"/>
                <a:sym typeface="Open Sans"/>
              </a:rPr>
              <a:t> Екеуі де бірдей молекулалық формулаға ие, бірақ құрылысы әртүрлі, сондықтан қасиеттері де өзгеше (изомерия құбылысы).</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735232" y="1519555"/>
            <a:ext cx="14817537" cy="718121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Бутлеров теориясының қазіргі органикалық химиядағы орны</a:t>
            </a:r>
            <a:r>
              <a:rPr lang="en-US" sz="3399">
                <a:solidFill>
                  <a:srgbClr val="FFFFFF"/>
                </a:solidFill>
                <a:latin typeface="Open Sans"/>
                <a:ea typeface="Open Sans"/>
                <a:cs typeface="Open Sans"/>
                <a:sym typeface="Open Sans"/>
              </a:rPr>
              <a:t>:</a:t>
            </a:r>
          </a:p>
          <a:p>
            <a:pPr algn="ctr">
              <a:lnSpc>
                <a:spcPts val="4759"/>
              </a:lnSpc>
            </a:pPr>
            <a:endParaRPr lang="en-US" sz="3399">
              <a:solidFill>
                <a:srgbClr val="FFFFFF"/>
              </a:solidFill>
              <a:latin typeface="Open Sans"/>
              <a:ea typeface="Open Sans"/>
              <a:cs typeface="Open Sans"/>
              <a:sym typeface="Open Sans"/>
            </a:endParaRPr>
          </a:p>
          <a:p>
            <a:pPr algn="ctr">
              <a:lnSpc>
                <a:spcPts val="4759"/>
              </a:lnSpc>
            </a:pPr>
            <a:r>
              <a:rPr lang="en-US" sz="3399">
                <a:solidFill>
                  <a:srgbClr val="FFFFFF"/>
                </a:solidFill>
                <a:latin typeface="Open Sans"/>
                <a:ea typeface="Open Sans"/>
                <a:cs typeface="Open Sans"/>
                <a:sym typeface="Open Sans"/>
              </a:rPr>
              <a:t> Қазіргі органикалық химия толықтай Бутлеровтың құрылым теориясына негізделген.</a:t>
            </a:r>
          </a:p>
          <a:p>
            <a:pPr algn="ctr">
              <a:lnSpc>
                <a:spcPts val="4759"/>
              </a:lnSpc>
            </a:pPr>
            <a:r>
              <a:rPr lang="en-US" sz="3399">
                <a:solidFill>
                  <a:srgbClr val="FFFFFF"/>
                </a:solidFill>
                <a:latin typeface="Open Sans"/>
                <a:ea typeface="Open Sans"/>
                <a:cs typeface="Open Sans"/>
                <a:sym typeface="Open Sans"/>
              </a:rPr>
              <a:t> </a:t>
            </a:r>
          </a:p>
          <a:p>
            <a:pPr algn="ctr">
              <a:lnSpc>
                <a:spcPts val="4759"/>
              </a:lnSpc>
              <a:spcBef>
                <a:spcPct val="0"/>
              </a:spcBef>
            </a:pPr>
            <a:r>
              <a:rPr lang="en-US" sz="3399">
                <a:solidFill>
                  <a:srgbClr val="FFFFFF"/>
                </a:solidFill>
                <a:latin typeface="Open Sans"/>
                <a:ea typeface="Open Sans"/>
                <a:cs typeface="Open Sans"/>
                <a:sym typeface="Open Sans"/>
              </a:rPr>
              <a:t> Химиялық байланыс, гибридтену, валенттік бұрыш, молекулалардың кеңістіктегі құрылысы – бәрі осы теориядан бастау алады.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Молекулалық модельдер (3D құрылымдар), компьютерлік химия, реакция механизмдерін болжау – барлығы химиялық құрылымның негізінде жасалады.</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122039" y="1540060"/>
          <a:ext cx="16137261" cy="7206880"/>
        </p:xfrm>
        <a:graphic>
          <a:graphicData uri="http://schemas.openxmlformats.org/drawingml/2006/table">
            <a:tbl>
              <a:tblPr/>
              <a:tblGrid>
                <a:gridCol w="6370019">
                  <a:extLst>
                    <a:ext uri="{9D8B030D-6E8A-4147-A177-3AD203B41FA5}">
                      <a16:colId xmlns:a16="http://schemas.microsoft.com/office/drawing/2014/main" val="20000"/>
                    </a:ext>
                  </a:extLst>
                </a:gridCol>
                <a:gridCol w="9767242">
                  <a:extLst>
                    <a:ext uri="{9D8B030D-6E8A-4147-A177-3AD203B41FA5}">
                      <a16:colId xmlns:a16="http://schemas.microsoft.com/office/drawing/2014/main" val="20001"/>
                    </a:ext>
                  </a:extLst>
                </a:gridCol>
              </a:tblGrid>
              <a:tr h="1168388">
                <a:tc>
                  <a:txBody>
                    <a:bodyPr/>
                    <a:lstStyle/>
                    <a:p>
                      <a:pPr algn="ctr">
                        <a:lnSpc>
                          <a:spcPts val="2520"/>
                        </a:lnSpc>
                        <a:defRPr/>
                      </a:pPr>
                      <a:r>
                        <a:rPr lang="en-US" sz="1800" b="1">
                          <a:solidFill>
                            <a:srgbClr val="343B74"/>
                          </a:solidFill>
                          <a:latin typeface="Open Sans Bold"/>
                          <a:ea typeface="Open Sans Bold"/>
                          <a:cs typeface="Open Sans Bold"/>
                          <a:sym typeface="Open Sans Bold"/>
                        </a:rPr>
                        <a:t>Термин</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343B74"/>
                          </a:solidFill>
                          <a:latin typeface="Open Sans"/>
                          <a:ea typeface="Open Sans"/>
                          <a:cs typeface="Open Sans"/>
                          <a:sym typeface="Open Sans"/>
                        </a:rPr>
                        <a:t>Анықтамасы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6664">
                <a:tc>
                  <a:txBody>
                    <a:bodyPr/>
                    <a:lstStyle/>
                    <a:p>
                      <a:pPr algn="ctr">
                        <a:lnSpc>
                          <a:spcPts val="2520"/>
                        </a:lnSpc>
                        <a:defRPr/>
                      </a:pPr>
                      <a:r>
                        <a:rPr lang="en-US" sz="1800" b="1">
                          <a:solidFill>
                            <a:srgbClr val="343B74"/>
                          </a:solidFill>
                          <a:latin typeface="Open Sans Bold"/>
                          <a:ea typeface="Open Sans Bold"/>
                          <a:cs typeface="Open Sans Bold"/>
                          <a:sym typeface="Open Sans Bold"/>
                        </a:rPr>
                        <a:t>Құрылымдық формула</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343B74"/>
                          </a:solidFill>
                          <a:latin typeface="Open Sans"/>
                          <a:ea typeface="Open Sans"/>
                          <a:cs typeface="Open Sans"/>
                          <a:sym typeface="Open Sans"/>
                        </a:rPr>
                        <a:t>Молекуладағы атомдардың нақты байланыс тәртібін көрсететін жазылу тәсілі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6664">
                <a:tc>
                  <a:txBody>
                    <a:bodyPr/>
                    <a:lstStyle/>
                    <a:p>
                      <a:pPr algn="ctr">
                        <a:lnSpc>
                          <a:spcPts val="2520"/>
                        </a:lnSpc>
                        <a:defRPr/>
                      </a:pPr>
                      <a:r>
                        <a:rPr lang="en-US" sz="1800" b="1">
                          <a:solidFill>
                            <a:srgbClr val="343B74"/>
                          </a:solidFill>
                          <a:latin typeface="Open Sans Bold"/>
                          <a:ea typeface="Open Sans Bold"/>
                          <a:cs typeface="Open Sans Bold"/>
                          <a:sym typeface="Open Sans Bold"/>
                        </a:rPr>
                        <a:t>Құрылыстық (структуралық) изомерия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343B74"/>
                          </a:solidFill>
                          <a:latin typeface="Open Sans"/>
                          <a:ea typeface="Open Sans"/>
                          <a:cs typeface="Open Sans"/>
                          <a:sym typeface="Open Sans"/>
                        </a:rPr>
                        <a:t>Молекула ішіндегі атомдардың әртүрлі байланысуынан туындайтын құбылыс</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4414">
                <a:tc>
                  <a:txBody>
                    <a:bodyPr/>
                    <a:lstStyle/>
                    <a:p>
                      <a:pPr algn="ctr">
                        <a:lnSpc>
                          <a:spcPts val="2520"/>
                        </a:lnSpc>
                        <a:defRPr/>
                      </a:pPr>
                      <a:r>
                        <a:rPr lang="en-US" sz="1800" b="1">
                          <a:solidFill>
                            <a:srgbClr val="343B74"/>
                          </a:solidFill>
                          <a:latin typeface="Open Sans Bold"/>
                          <a:ea typeface="Open Sans Bold"/>
                          <a:cs typeface="Open Sans Bold"/>
                          <a:sym typeface="Open Sans Bold"/>
                        </a:rPr>
                        <a:t>Функционалдық топ</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343B74"/>
                          </a:solidFill>
                          <a:latin typeface="Open Sans"/>
                          <a:ea typeface="Open Sans"/>
                          <a:cs typeface="Open Sans"/>
                          <a:sym typeface="Open Sans"/>
                        </a:rPr>
                        <a:t>Заттың қасиетін анықтайтын атомдар тобы (мысалы, –OH, –COOH)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2362">
                <a:tc>
                  <a:txBody>
                    <a:bodyPr/>
                    <a:lstStyle/>
                    <a:p>
                      <a:pPr algn="ctr">
                        <a:lnSpc>
                          <a:spcPts val="2520"/>
                        </a:lnSpc>
                        <a:defRPr/>
                      </a:pPr>
                      <a:r>
                        <a:rPr lang="en-US" sz="1800" b="1">
                          <a:solidFill>
                            <a:srgbClr val="343B74"/>
                          </a:solidFill>
                          <a:latin typeface="Open Sans Bold"/>
                          <a:ea typeface="Open Sans Bold"/>
                          <a:cs typeface="Open Sans Bold"/>
                          <a:sym typeface="Open Sans Bold"/>
                        </a:rPr>
                        <a:t>Тізбектік изомерия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343B74"/>
                          </a:solidFill>
                          <a:latin typeface="Open Sans"/>
                          <a:ea typeface="Open Sans"/>
                          <a:cs typeface="Open Sans"/>
                          <a:sym typeface="Open Sans"/>
                        </a:rPr>
                        <a:t>Көміртек тізбегінің әртүрлілігіне байланысты изомерия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8388">
                <a:tc>
                  <a:txBody>
                    <a:bodyPr/>
                    <a:lstStyle/>
                    <a:p>
                      <a:pPr algn="ctr">
                        <a:lnSpc>
                          <a:spcPts val="2520"/>
                        </a:lnSpc>
                        <a:defRPr/>
                      </a:pPr>
                      <a:r>
                        <a:rPr lang="en-US" sz="1800" b="1">
                          <a:solidFill>
                            <a:srgbClr val="343B74"/>
                          </a:solidFill>
                          <a:latin typeface="Open Sans Bold"/>
                          <a:ea typeface="Open Sans Bold"/>
                          <a:cs typeface="Open Sans Bold"/>
                          <a:sym typeface="Open Sans Bold"/>
                        </a:rPr>
                        <a:t>Позициялық изомерия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343B74"/>
                          </a:solidFill>
                          <a:latin typeface="Open Sans"/>
                          <a:ea typeface="Open Sans"/>
                          <a:cs typeface="Open Sans"/>
                          <a:sym typeface="Open Sans"/>
                        </a:rPr>
                        <a:t>Функционалдық топтың орналасу орнының айырмашылығы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53562" y="1951457"/>
            <a:ext cx="15180875" cy="6286642"/>
          </a:xfrm>
          <a:prstGeom prst="rect">
            <a:avLst/>
          </a:prstGeom>
        </p:spPr>
        <p:txBody>
          <a:bodyPr lIns="0" tIns="0" rIns="0" bIns="0" rtlCol="0" anchor="t">
            <a:spAutoFit/>
          </a:bodyPr>
          <a:lstStyle/>
          <a:p>
            <a:pPr algn="ctr">
              <a:lnSpc>
                <a:spcPts val="6292"/>
              </a:lnSpc>
              <a:spcBef>
                <a:spcPct val="0"/>
              </a:spcBef>
            </a:pPr>
            <a:r>
              <a:rPr lang="en-US" sz="4494" b="1">
                <a:solidFill>
                  <a:srgbClr val="343B74"/>
                </a:solidFill>
                <a:latin typeface="Open Sans Bold"/>
                <a:ea typeface="Open Sans Bold"/>
                <a:cs typeface="Open Sans Bold"/>
                <a:sym typeface="Open Sans Bold"/>
              </a:rPr>
              <a:t> А.М. Бутлеровтың химиялық құрылым теориясы </a:t>
            </a:r>
            <a:r>
              <a:rPr lang="en-US" sz="4494">
                <a:solidFill>
                  <a:srgbClr val="000000"/>
                </a:solidFill>
                <a:latin typeface="Open Sans"/>
                <a:ea typeface="Open Sans"/>
                <a:cs typeface="Open Sans"/>
                <a:sym typeface="Open Sans"/>
              </a:rPr>
              <a:t>– </a:t>
            </a:r>
            <a:r>
              <a:rPr lang="en-US" sz="4494">
                <a:solidFill>
                  <a:srgbClr val="343B74"/>
                </a:solidFill>
                <a:latin typeface="Open Sans"/>
                <a:ea typeface="Open Sans"/>
                <a:cs typeface="Open Sans"/>
                <a:sym typeface="Open Sans"/>
              </a:rPr>
              <a:t>органикалық химияның негізі. Бұл теория химиялық қосылыстардың құрылысы мен қасиеті арасындағы байланысты түсіндіруге мүмкіндік береді және бүгінгі күнге дейін органикалық қосылыстарды зерттеудің, модельдеудің, синтездеудің басты теориялық платформасы болып қала береді.</a:t>
            </a:r>
          </a:p>
          <a:p>
            <a:pPr algn="ctr">
              <a:lnSpc>
                <a:spcPts val="6292"/>
              </a:lnSpc>
              <a:spcBef>
                <a:spcPct val="0"/>
              </a:spcBef>
            </a:pPr>
            <a:endParaRPr lang="en-US" sz="4494">
              <a:solidFill>
                <a:srgbClr val="343B74"/>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750478" y="971550"/>
            <a:ext cx="16787045" cy="8566315"/>
          </a:xfrm>
          <a:prstGeom prst="rect">
            <a:avLst/>
          </a:prstGeom>
        </p:spPr>
        <p:txBody>
          <a:bodyPr lIns="0" tIns="0" rIns="0" bIns="0" rtlCol="0" anchor="t">
            <a:spAutoFit/>
          </a:bodyPr>
          <a:lstStyle/>
          <a:p>
            <a:pPr algn="ctr">
              <a:lnSpc>
                <a:spcPts val="4015"/>
              </a:lnSpc>
            </a:pPr>
            <a:r>
              <a:rPr lang="en-US" sz="2868" b="1">
                <a:solidFill>
                  <a:srgbClr val="FFFFFF"/>
                </a:solidFill>
                <a:latin typeface="Open Sans Bold"/>
                <a:ea typeface="Open Sans Bold"/>
                <a:cs typeface="Open Sans Bold"/>
                <a:sym typeface="Open Sans Bold"/>
              </a:rPr>
              <a:t> 4. Изомерия түсінігі.</a:t>
            </a:r>
          </a:p>
          <a:p>
            <a:pPr algn="ctr">
              <a:lnSpc>
                <a:spcPts val="4015"/>
              </a:lnSpc>
            </a:pPr>
            <a:endParaRPr lang="en-US" sz="2868" b="1">
              <a:solidFill>
                <a:srgbClr val="FFFFFF"/>
              </a:solidFill>
              <a:latin typeface="Open Sans Bold"/>
              <a:ea typeface="Open Sans Bold"/>
              <a:cs typeface="Open Sans Bold"/>
              <a:sym typeface="Open Sans Bold"/>
            </a:endParaRPr>
          </a:p>
          <a:p>
            <a:pPr algn="ctr">
              <a:lnSpc>
                <a:spcPts val="4015"/>
              </a:lnSpc>
            </a:pPr>
            <a:r>
              <a:rPr lang="en-US" sz="2868">
                <a:solidFill>
                  <a:srgbClr val="FFFFFF"/>
                </a:solidFill>
                <a:latin typeface="Open Sans"/>
                <a:ea typeface="Open Sans"/>
                <a:cs typeface="Open Sans"/>
                <a:sym typeface="Open Sans"/>
              </a:rPr>
              <a:t> Изомерия — бірдей молекулалық формуласы бар, бірақ құрылысы, кеңістіктегі орналасуы немесе қасиеттері әртүрлі заттардың құбылысы. Мұндай заттарды изомерлер деп атайды.</a:t>
            </a:r>
          </a:p>
          <a:p>
            <a:pPr algn="ctr">
              <a:lnSpc>
                <a:spcPts val="4015"/>
              </a:lnSpc>
            </a:pPr>
            <a:endParaRPr lang="en-US" sz="2868">
              <a:solidFill>
                <a:srgbClr val="FFFFFF"/>
              </a:solidFill>
              <a:latin typeface="Open Sans"/>
              <a:ea typeface="Open Sans"/>
              <a:cs typeface="Open Sans"/>
              <a:sym typeface="Open Sans"/>
            </a:endParaRPr>
          </a:p>
          <a:p>
            <a:pPr algn="ctr">
              <a:lnSpc>
                <a:spcPts val="4015"/>
              </a:lnSpc>
            </a:pPr>
            <a:r>
              <a:rPr lang="en-US" sz="2868">
                <a:solidFill>
                  <a:srgbClr val="FFFFFF"/>
                </a:solidFill>
                <a:latin typeface="Open Sans"/>
                <a:ea typeface="Open Sans"/>
                <a:cs typeface="Open Sans"/>
                <a:sym typeface="Open Sans"/>
              </a:rPr>
              <a:t>Мысалы: C₂H₆O — екі түрлі зат болуы мүмкін:</a:t>
            </a:r>
          </a:p>
          <a:p>
            <a:pPr algn="ctr">
              <a:lnSpc>
                <a:spcPts val="4015"/>
              </a:lnSpc>
            </a:pPr>
            <a:r>
              <a:rPr lang="en-US" sz="2868">
                <a:solidFill>
                  <a:srgbClr val="FFFFFF"/>
                </a:solidFill>
                <a:latin typeface="Open Sans"/>
                <a:ea typeface="Open Sans"/>
                <a:cs typeface="Open Sans"/>
                <a:sym typeface="Open Sans"/>
              </a:rPr>
              <a:t> - этанол (CH₃CH₂OH) – спирт</a:t>
            </a:r>
          </a:p>
          <a:p>
            <a:pPr algn="ctr">
              <a:lnSpc>
                <a:spcPts val="4015"/>
              </a:lnSpc>
            </a:pPr>
            <a:r>
              <a:rPr lang="en-US" sz="2868">
                <a:solidFill>
                  <a:srgbClr val="FFFFFF"/>
                </a:solidFill>
                <a:latin typeface="Open Sans"/>
                <a:ea typeface="Open Sans"/>
                <a:cs typeface="Open Sans"/>
                <a:sym typeface="Open Sans"/>
              </a:rPr>
              <a:t> - диметил эфир (CH₃OCH₃) – эфир</a:t>
            </a:r>
          </a:p>
          <a:p>
            <a:pPr algn="ctr">
              <a:lnSpc>
                <a:spcPts val="4015"/>
              </a:lnSpc>
            </a:pPr>
            <a:r>
              <a:rPr lang="en-US" sz="2868">
                <a:solidFill>
                  <a:srgbClr val="FFFFFF"/>
                </a:solidFill>
                <a:latin typeface="Open Sans"/>
                <a:ea typeface="Open Sans"/>
                <a:cs typeface="Open Sans"/>
                <a:sym typeface="Open Sans"/>
              </a:rPr>
              <a:t> Бұл — құрылыстық изомерия мысалы.</a:t>
            </a:r>
          </a:p>
          <a:p>
            <a:pPr algn="ctr">
              <a:lnSpc>
                <a:spcPts val="4015"/>
              </a:lnSpc>
            </a:pPr>
            <a:endParaRPr lang="en-US" sz="2868">
              <a:solidFill>
                <a:srgbClr val="FFFFFF"/>
              </a:solidFill>
              <a:latin typeface="Open Sans"/>
              <a:ea typeface="Open Sans"/>
              <a:cs typeface="Open Sans"/>
              <a:sym typeface="Open Sans"/>
            </a:endParaRPr>
          </a:p>
          <a:p>
            <a:pPr algn="ctr">
              <a:lnSpc>
                <a:spcPts val="4015"/>
              </a:lnSpc>
            </a:pPr>
            <a:r>
              <a:rPr lang="en-US" sz="2868">
                <a:solidFill>
                  <a:srgbClr val="FFFFFF"/>
                </a:solidFill>
                <a:latin typeface="Open Sans"/>
                <a:ea typeface="Open Sans"/>
                <a:cs typeface="Open Sans"/>
                <a:sym typeface="Open Sans"/>
              </a:rPr>
              <a:t> 2. Изомерияның негізгі түрлері</a:t>
            </a:r>
          </a:p>
          <a:p>
            <a:pPr algn="ctr">
              <a:lnSpc>
                <a:spcPts val="4015"/>
              </a:lnSpc>
              <a:spcBef>
                <a:spcPct val="0"/>
              </a:spcBef>
            </a:pPr>
            <a:r>
              <a:rPr lang="en-US" sz="2868">
                <a:solidFill>
                  <a:srgbClr val="FFFFFF"/>
                </a:solidFill>
                <a:latin typeface="Open Sans"/>
                <a:ea typeface="Open Sans"/>
                <a:cs typeface="Open Sans"/>
                <a:sym typeface="Open Sans"/>
              </a:rPr>
              <a:t> Изомерия екі үлкен топқа бөлінеді:</a:t>
            </a:r>
          </a:p>
          <a:p>
            <a:pPr algn="ctr">
              <a:lnSpc>
                <a:spcPts val="4015"/>
              </a:lnSpc>
              <a:spcBef>
                <a:spcPct val="0"/>
              </a:spcBef>
            </a:pPr>
            <a:r>
              <a:rPr lang="en-US" sz="2868">
                <a:solidFill>
                  <a:srgbClr val="FFFFFF"/>
                </a:solidFill>
                <a:latin typeface="Open Sans"/>
                <a:ea typeface="Open Sans"/>
                <a:cs typeface="Open Sans"/>
                <a:sym typeface="Open Sans"/>
              </a:rPr>
              <a:t> 1. Құрылымдық (структуралық) изомерия</a:t>
            </a:r>
          </a:p>
          <a:p>
            <a:pPr algn="ctr">
              <a:lnSpc>
                <a:spcPts val="4015"/>
              </a:lnSpc>
              <a:spcBef>
                <a:spcPct val="0"/>
              </a:spcBef>
            </a:pPr>
            <a:r>
              <a:rPr lang="en-US" sz="2868">
                <a:solidFill>
                  <a:srgbClr val="FFFFFF"/>
                </a:solidFill>
                <a:latin typeface="Open Sans"/>
                <a:ea typeface="Open Sans"/>
                <a:cs typeface="Open Sans"/>
                <a:sym typeface="Open Sans"/>
              </a:rPr>
              <a:t> Атомдардың молекула ішіндегі байланысу реті әртүрлі.</a:t>
            </a:r>
          </a:p>
          <a:p>
            <a:pPr algn="ctr">
              <a:lnSpc>
                <a:spcPts val="4015"/>
              </a:lnSpc>
              <a:spcBef>
                <a:spcPct val="0"/>
              </a:spcBef>
            </a:pPr>
            <a:r>
              <a:rPr lang="en-US" sz="2868">
                <a:solidFill>
                  <a:srgbClr val="FFFFFF"/>
                </a:solidFill>
                <a:latin typeface="Open Sans"/>
                <a:ea typeface="Open Sans"/>
                <a:cs typeface="Open Sans"/>
                <a:sym typeface="Open Sans"/>
              </a:rPr>
              <a:t> 2. Стереоизомерия</a:t>
            </a:r>
          </a:p>
          <a:p>
            <a:pPr algn="ctr">
              <a:lnSpc>
                <a:spcPts val="4015"/>
              </a:lnSpc>
              <a:spcBef>
                <a:spcPct val="0"/>
              </a:spcBef>
            </a:pPr>
            <a:r>
              <a:rPr lang="en-US" sz="2868">
                <a:solidFill>
                  <a:srgbClr val="FFFFFF"/>
                </a:solidFill>
                <a:latin typeface="Open Sans"/>
                <a:ea typeface="Open Sans"/>
                <a:cs typeface="Open Sans"/>
                <a:sym typeface="Open Sans"/>
              </a:rPr>
              <a:t> Атомдардың өзара байланысуы бірдей, бірақ кеңістікте орналасуы әртүрлі.</a:t>
            </a:r>
          </a:p>
          <a:p>
            <a:pPr algn="ctr">
              <a:lnSpc>
                <a:spcPts val="4015"/>
              </a:lnSpc>
              <a:spcBef>
                <a:spcPct val="0"/>
              </a:spcBef>
            </a:pPr>
            <a:endParaRPr lang="en-US" sz="2868">
              <a:solidFill>
                <a:srgbClr val="FFFFF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028700" y="270351"/>
            <a:ext cx="15877728" cy="10178950"/>
          </a:xfrm>
          <a:prstGeom prst="rect">
            <a:avLst/>
          </a:prstGeom>
        </p:spPr>
        <p:txBody>
          <a:bodyPr lIns="0" tIns="0" rIns="0" bIns="0" rtlCol="0" anchor="t">
            <a:spAutoFit/>
          </a:bodyPr>
          <a:lstStyle/>
          <a:p>
            <a:pPr algn="ctr">
              <a:lnSpc>
                <a:spcPts val="3855"/>
              </a:lnSpc>
            </a:pPr>
            <a:r>
              <a:rPr lang="en-US" sz="2753" b="1">
                <a:solidFill>
                  <a:srgbClr val="FFFFFF"/>
                </a:solidFill>
                <a:latin typeface="Open Sans Bold"/>
                <a:ea typeface="Open Sans Bold"/>
                <a:cs typeface="Open Sans Bold"/>
                <a:sym typeface="Open Sans Bold"/>
              </a:rPr>
              <a:t> 3. Құрылымдық изомерия түрлері:</a:t>
            </a:r>
          </a:p>
          <a:p>
            <a:pPr algn="ctr">
              <a:lnSpc>
                <a:spcPts val="3855"/>
              </a:lnSpc>
            </a:pPr>
            <a:endParaRPr lang="en-US" sz="2753" b="1">
              <a:solidFill>
                <a:srgbClr val="FFFFFF"/>
              </a:solidFill>
              <a:latin typeface="Open Sans Bold"/>
              <a:ea typeface="Open Sans Bold"/>
              <a:cs typeface="Open Sans Bold"/>
              <a:sym typeface="Open Sans Bold"/>
            </a:endParaRPr>
          </a:p>
          <a:p>
            <a:pPr algn="ctr">
              <a:lnSpc>
                <a:spcPts val="3855"/>
              </a:lnSpc>
              <a:spcBef>
                <a:spcPct val="0"/>
              </a:spcBef>
            </a:pPr>
            <a:r>
              <a:rPr lang="en-US" sz="2753">
                <a:solidFill>
                  <a:srgbClr val="FFFFFF"/>
                </a:solidFill>
                <a:latin typeface="Open Sans"/>
                <a:ea typeface="Open Sans"/>
                <a:cs typeface="Open Sans"/>
                <a:sym typeface="Open Sans"/>
              </a:rPr>
              <a:t> </a:t>
            </a:r>
            <a:r>
              <a:rPr lang="en-US" sz="2753" b="1">
                <a:solidFill>
                  <a:srgbClr val="FFFFFF"/>
                </a:solidFill>
                <a:latin typeface="Open Sans Bold"/>
                <a:ea typeface="Open Sans Bold"/>
                <a:cs typeface="Open Sans Bold"/>
                <a:sym typeface="Open Sans Bold"/>
              </a:rPr>
              <a:t>3.1 Тізбектік изомерия</a:t>
            </a:r>
          </a:p>
          <a:p>
            <a:pPr algn="ctr">
              <a:lnSpc>
                <a:spcPts val="3855"/>
              </a:lnSpc>
              <a:spcBef>
                <a:spcPct val="0"/>
              </a:spcBef>
            </a:pPr>
            <a:r>
              <a:rPr lang="en-US" sz="2753">
                <a:solidFill>
                  <a:srgbClr val="FFFFFF"/>
                </a:solidFill>
                <a:latin typeface="Open Sans"/>
                <a:ea typeface="Open Sans"/>
                <a:cs typeface="Open Sans"/>
                <a:sym typeface="Open Sans"/>
              </a:rPr>
              <a:t>Көміртек атомдарының өзара байланысу реті (тізбегі) әртүрлі</a:t>
            </a:r>
          </a:p>
          <a:p>
            <a:pPr algn="ctr">
              <a:lnSpc>
                <a:spcPts val="3855"/>
              </a:lnSpc>
              <a:spcBef>
                <a:spcPct val="0"/>
              </a:spcBef>
            </a:pPr>
            <a:r>
              <a:rPr lang="en-US" sz="2753">
                <a:solidFill>
                  <a:srgbClr val="FFFFFF"/>
                </a:solidFill>
                <a:latin typeface="Open Sans"/>
                <a:ea typeface="Open Sans"/>
                <a:cs typeface="Open Sans"/>
                <a:sym typeface="Open Sans"/>
              </a:rPr>
              <a:t> Мысал: C₄H₁₀</a:t>
            </a:r>
          </a:p>
          <a:p>
            <a:pPr algn="ctr">
              <a:lnSpc>
                <a:spcPts val="3855"/>
              </a:lnSpc>
              <a:spcBef>
                <a:spcPct val="0"/>
              </a:spcBef>
            </a:pPr>
            <a:r>
              <a:rPr lang="en-US" sz="2753">
                <a:solidFill>
                  <a:srgbClr val="FFFFFF"/>
                </a:solidFill>
                <a:latin typeface="Open Sans"/>
                <a:ea typeface="Open Sans"/>
                <a:cs typeface="Open Sans"/>
                <a:sym typeface="Open Sans"/>
              </a:rPr>
              <a:t>  н-бутан (CH₃–CH₂–CH₂–CH₃)</a:t>
            </a:r>
          </a:p>
          <a:p>
            <a:pPr algn="ctr">
              <a:lnSpc>
                <a:spcPts val="3855"/>
              </a:lnSpc>
              <a:spcBef>
                <a:spcPct val="0"/>
              </a:spcBef>
            </a:pPr>
            <a:r>
              <a:rPr lang="en-US" sz="2753">
                <a:solidFill>
                  <a:srgbClr val="FFFFFF"/>
                </a:solidFill>
                <a:latin typeface="Open Sans"/>
                <a:ea typeface="Open Sans"/>
                <a:cs typeface="Open Sans"/>
                <a:sym typeface="Open Sans"/>
              </a:rPr>
              <a:t>изобутан (CH₃–CH(CH₃)–CH₃)</a:t>
            </a:r>
          </a:p>
          <a:p>
            <a:pPr algn="ctr">
              <a:lnSpc>
                <a:spcPts val="3855"/>
              </a:lnSpc>
              <a:spcBef>
                <a:spcPct val="0"/>
              </a:spcBef>
            </a:pPr>
            <a:endParaRPr lang="en-US" sz="2753">
              <a:solidFill>
                <a:srgbClr val="FFFFFF"/>
              </a:solidFill>
              <a:latin typeface="Open Sans"/>
              <a:ea typeface="Open Sans"/>
              <a:cs typeface="Open Sans"/>
              <a:sym typeface="Open Sans"/>
            </a:endParaRPr>
          </a:p>
          <a:p>
            <a:pPr algn="ctr">
              <a:lnSpc>
                <a:spcPts val="3855"/>
              </a:lnSpc>
              <a:spcBef>
                <a:spcPct val="0"/>
              </a:spcBef>
            </a:pPr>
            <a:r>
              <a:rPr lang="en-US" sz="2753" b="1">
                <a:solidFill>
                  <a:srgbClr val="FFFFFF"/>
                </a:solidFill>
                <a:latin typeface="Open Sans Bold"/>
                <a:ea typeface="Open Sans Bold"/>
                <a:cs typeface="Open Sans Bold"/>
                <a:sym typeface="Open Sans Bold"/>
              </a:rPr>
              <a:t>3.2 Позициялық изомерия</a:t>
            </a:r>
          </a:p>
          <a:p>
            <a:pPr algn="ctr">
              <a:lnSpc>
                <a:spcPts val="3855"/>
              </a:lnSpc>
              <a:spcBef>
                <a:spcPct val="0"/>
              </a:spcBef>
            </a:pPr>
            <a:r>
              <a:rPr lang="en-US" sz="2753">
                <a:solidFill>
                  <a:srgbClr val="FFFFFF"/>
                </a:solidFill>
                <a:latin typeface="Open Sans"/>
                <a:ea typeface="Open Sans"/>
                <a:cs typeface="Open Sans"/>
                <a:sym typeface="Open Sans"/>
              </a:rPr>
              <a:t> Функционалдық топтың немесе қос байланыстың молекуладағы орны өзгеше.</a:t>
            </a:r>
          </a:p>
          <a:p>
            <a:pPr algn="ctr">
              <a:lnSpc>
                <a:spcPts val="3855"/>
              </a:lnSpc>
              <a:spcBef>
                <a:spcPct val="0"/>
              </a:spcBef>
            </a:pPr>
            <a:r>
              <a:rPr lang="en-US" sz="2753">
                <a:solidFill>
                  <a:srgbClr val="FFFFFF"/>
                </a:solidFill>
                <a:latin typeface="Open Sans"/>
                <a:ea typeface="Open Sans"/>
                <a:cs typeface="Open Sans"/>
                <a:sym typeface="Open Sans"/>
              </a:rPr>
              <a:t> Мысал: C₃H₇OH</a:t>
            </a:r>
          </a:p>
          <a:p>
            <a:pPr algn="ctr">
              <a:lnSpc>
                <a:spcPts val="3855"/>
              </a:lnSpc>
              <a:spcBef>
                <a:spcPct val="0"/>
              </a:spcBef>
            </a:pPr>
            <a:r>
              <a:rPr lang="en-US" sz="2753">
                <a:solidFill>
                  <a:srgbClr val="FFFFFF"/>
                </a:solidFill>
                <a:latin typeface="Open Sans"/>
                <a:ea typeface="Open Sans"/>
                <a:cs typeface="Open Sans"/>
                <a:sym typeface="Open Sans"/>
              </a:rPr>
              <a:t>  1-пропанол (CH₃CH₂CH₂OH)</a:t>
            </a:r>
          </a:p>
          <a:p>
            <a:pPr algn="ctr">
              <a:lnSpc>
                <a:spcPts val="3855"/>
              </a:lnSpc>
              <a:spcBef>
                <a:spcPct val="0"/>
              </a:spcBef>
            </a:pPr>
            <a:r>
              <a:rPr lang="en-US" sz="2753">
                <a:solidFill>
                  <a:srgbClr val="FFFFFF"/>
                </a:solidFill>
                <a:latin typeface="Open Sans"/>
                <a:ea typeface="Open Sans"/>
                <a:cs typeface="Open Sans"/>
                <a:sym typeface="Open Sans"/>
              </a:rPr>
              <a:t>  2-пропанол (CH₃CHOHCH₃)</a:t>
            </a:r>
          </a:p>
          <a:p>
            <a:pPr algn="ctr">
              <a:lnSpc>
                <a:spcPts val="3855"/>
              </a:lnSpc>
              <a:spcBef>
                <a:spcPct val="0"/>
              </a:spcBef>
            </a:pPr>
            <a:endParaRPr lang="en-US" sz="2753">
              <a:solidFill>
                <a:srgbClr val="FFFFFF"/>
              </a:solidFill>
              <a:latin typeface="Open Sans"/>
              <a:ea typeface="Open Sans"/>
              <a:cs typeface="Open Sans"/>
              <a:sym typeface="Open Sans"/>
            </a:endParaRPr>
          </a:p>
          <a:p>
            <a:pPr algn="ctr">
              <a:lnSpc>
                <a:spcPts val="3855"/>
              </a:lnSpc>
              <a:spcBef>
                <a:spcPct val="0"/>
              </a:spcBef>
            </a:pPr>
            <a:r>
              <a:rPr lang="en-US" sz="2753" b="1">
                <a:solidFill>
                  <a:srgbClr val="FFFFFF"/>
                </a:solidFill>
                <a:latin typeface="Open Sans Bold"/>
                <a:ea typeface="Open Sans Bold"/>
                <a:cs typeface="Open Sans Bold"/>
                <a:sym typeface="Open Sans Bold"/>
              </a:rPr>
              <a:t>3.3 Функционалдық топ изомериясы</a:t>
            </a:r>
          </a:p>
          <a:p>
            <a:pPr algn="ctr">
              <a:lnSpc>
                <a:spcPts val="3855"/>
              </a:lnSpc>
              <a:spcBef>
                <a:spcPct val="0"/>
              </a:spcBef>
            </a:pPr>
            <a:r>
              <a:rPr lang="en-US" sz="2753">
                <a:solidFill>
                  <a:srgbClr val="FFFFFF"/>
                </a:solidFill>
                <a:latin typeface="Open Sans"/>
                <a:ea typeface="Open Sans"/>
                <a:cs typeface="Open Sans"/>
                <a:sym typeface="Open Sans"/>
              </a:rPr>
              <a:t> Әртүрлі функционалдық топтарға жататын, бірақ бірдей молекулалық формуласы бар қосылыстар.</a:t>
            </a:r>
          </a:p>
          <a:p>
            <a:pPr algn="ctr">
              <a:lnSpc>
                <a:spcPts val="3855"/>
              </a:lnSpc>
              <a:spcBef>
                <a:spcPct val="0"/>
              </a:spcBef>
            </a:pPr>
            <a:r>
              <a:rPr lang="en-US" sz="2753">
                <a:solidFill>
                  <a:srgbClr val="FFFFFF"/>
                </a:solidFill>
                <a:latin typeface="Open Sans"/>
                <a:ea typeface="Open Sans"/>
                <a:cs typeface="Open Sans"/>
                <a:sym typeface="Open Sans"/>
              </a:rPr>
              <a:t> Мысал: C₂H₆O</a:t>
            </a:r>
          </a:p>
          <a:p>
            <a:pPr algn="ctr">
              <a:lnSpc>
                <a:spcPts val="3855"/>
              </a:lnSpc>
              <a:spcBef>
                <a:spcPct val="0"/>
              </a:spcBef>
            </a:pPr>
            <a:r>
              <a:rPr lang="en-US" sz="2753">
                <a:solidFill>
                  <a:srgbClr val="FFFFFF"/>
                </a:solidFill>
                <a:latin typeface="Open Sans"/>
                <a:ea typeface="Open Sans"/>
                <a:cs typeface="Open Sans"/>
                <a:sym typeface="Open Sans"/>
              </a:rPr>
              <a:t>  этанол (–OH тобы)</a:t>
            </a:r>
          </a:p>
          <a:p>
            <a:pPr algn="ctr">
              <a:lnSpc>
                <a:spcPts val="3855"/>
              </a:lnSpc>
              <a:spcBef>
                <a:spcPct val="0"/>
              </a:spcBef>
            </a:pPr>
            <a:r>
              <a:rPr lang="en-US" sz="2753">
                <a:solidFill>
                  <a:srgbClr val="FFFFFF"/>
                </a:solidFill>
                <a:latin typeface="Open Sans"/>
                <a:ea typeface="Open Sans"/>
                <a:cs typeface="Open Sans"/>
                <a:sym typeface="Open Sans"/>
              </a:rPr>
              <a:t>   диметил эфир (–O– тобы)</a:t>
            </a:r>
          </a:p>
          <a:p>
            <a:pPr algn="ctr">
              <a:lnSpc>
                <a:spcPts val="3855"/>
              </a:lnSpc>
              <a:spcBef>
                <a:spcPct val="0"/>
              </a:spcBef>
            </a:pPr>
            <a:endParaRPr lang="en-US" sz="2753">
              <a:solidFill>
                <a:srgbClr val="FFFFF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607387" y="1519555"/>
            <a:ext cx="15073226" cy="65811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3.4 Топтасу (метамерия)</a:t>
            </a:r>
          </a:p>
          <a:p>
            <a:pPr algn="ctr">
              <a:lnSpc>
                <a:spcPts val="4759"/>
              </a:lnSpc>
              <a:spcBef>
                <a:spcPct val="0"/>
              </a:spcBef>
            </a:pPr>
            <a:r>
              <a:rPr lang="en-US" sz="3399">
                <a:solidFill>
                  <a:srgbClr val="FFFFFF"/>
                </a:solidFill>
                <a:latin typeface="Open Sans"/>
                <a:ea typeface="Open Sans"/>
                <a:cs typeface="Open Sans"/>
                <a:sym typeface="Open Sans"/>
              </a:rPr>
              <a:t> Алкил топтары мен функционалдық топтардың молекула ішіндегі орналасуы әртүрлі.</a:t>
            </a:r>
          </a:p>
          <a:p>
            <a:pPr algn="ctr">
              <a:lnSpc>
                <a:spcPts val="4759"/>
              </a:lnSpc>
              <a:spcBef>
                <a:spcPct val="0"/>
              </a:spcBef>
            </a:pPr>
            <a:r>
              <a:rPr lang="en-US" sz="3399">
                <a:solidFill>
                  <a:srgbClr val="FFFFFF"/>
                </a:solidFill>
                <a:latin typeface="Open Sans"/>
                <a:ea typeface="Open Sans"/>
                <a:cs typeface="Open Sans"/>
                <a:sym typeface="Open Sans"/>
              </a:rPr>
              <a:t> Мысал: Эфирлер:</a:t>
            </a:r>
          </a:p>
          <a:p>
            <a:pPr algn="ctr">
              <a:lnSpc>
                <a:spcPts val="4759"/>
              </a:lnSpc>
              <a:spcBef>
                <a:spcPct val="0"/>
              </a:spcBef>
            </a:pPr>
            <a:r>
              <a:rPr lang="en-US" sz="3399">
                <a:solidFill>
                  <a:srgbClr val="FFFFFF"/>
                </a:solidFill>
                <a:latin typeface="Open Sans"/>
                <a:ea typeface="Open Sans"/>
                <a:cs typeface="Open Sans"/>
                <a:sym typeface="Open Sans"/>
              </a:rPr>
              <a:t> CH₃–O–CH₂CH₃</a:t>
            </a:r>
          </a:p>
          <a:p>
            <a:pPr algn="ctr">
              <a:lnSpc>
                <a:spcPts val="4759"/>
              </a:lnSpc>
              <a:spcBef>
                <a:spcPct val="0"/>
              </a:spcBef>
            </a:pPr>
            <a:r>
              <a:rPr lang="en-US" sz="3399">
                <a:solidFill>
                  <a:srgbClr val="FFFFFF"/>
                </a:solidFill>
                <a:latin typeface="Open Sans"/>
                <a:ea typeface="Open Sans"/>
                <a:cs typeface="Open Sans"/>
                <a:sym typeface="Open Sans"/>
              </a:rPr>
              <a:t>   CH₃CH₂–O–CH₃</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3.5 Карбонилді (таутамерия, лактим-лактам түрленуі)</a:t>
            </a:r>
          </a:p>
          <a:p>
            <a:pPr algn="ctr">
              <a:lnSpc>
                <a:spcPts val="4759"/>
              </a:lnSpc>
              <a:spcBef>
                <a:spcPct val="0"/>
              </a:spcBef>
            </a:pPr>
            <a:r>
              <a:rPr lang="en-US" sz="3399">
                <a:solidFill>
                  <a:srgbClr val="FFFFFF"/>
                </a:solidFill>
                <a:latin typeface="Open Sans"/>
                <a:ea typeface="Open Sans"/>
                <a:cs typeface="Open Sans"/>
                <a:sym typeface="Open Sans"/>
              </a:rPr>
              <a:t> Заттар арасында тепе-теңдік орнаған жағдайда, құрылым өзара айналатын формалар түрінде болады. Бұл – динамикалық изомерия.</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2375" y="830907"/>
            <a:ext cx="14223251" cy="8987208"/>
          </a:xfrm>
          <a:prstGeom prst="rect">
            <a:avLst/>
          </a:prstGeom>
        </p:spPr>
        <p:txBody>
          <a:bodyPr lIns="0" tIns="0" rIns="0" bIns="0" rtlCol="0" anchor="t">
            <a:spAutoFit/>
          </a:bodyPr>
          <a:lstStyle/>
          <a:p>
            <a:pPr algn="ctr">
              <a:lnSpc>
                <a:spcPts val="3222"/>
              </a:lnSpc>
            </a:pPr>
            <a:r>
              <a:rPr lang="en-US" sz="2301" b="1">
                <a:solidFill>
                  <a:srgbClr val="343B74"/>
                </a:solidFill>
                <a:latin typeface="Open Sans Bold"/>
                <a:ea typeface="Open Sans Bold"/>
                <a:cs typeface="Open Sans Bold"/>
                <a:sym typeface="Open Sans Bold"/>
              </a:rPr>
              <a:t> 4. Стереоизомерия (кеңістіктік изомерия)</a:t>
            </a:r>
          </a:p>
          <a:p>
            <a:pPr algn="ctr">
              <a:lnSpc>
                <a:spcPts val="3222"/>
              </a:lnSpc>
            </a:pPr>
            <a:r>
              <a:rPr lang="en-US" sz="2301">
                <a:solidFill>
                  <a:srgbClr val="343B74"/>
                </a:solidFill>
                <a:latin typeface="Open Sans"/>
                <a:ea typeface="Open Sans"/>
                <a:cs typeface="Open Sans"/>
                <a:sym typeface="Open Sans"/>
              </a:rPr>
              <a:t> Стереоизомерлер – бірдей құрылымдық формуласы бар, бірақ атомдар кеңістікте әртүрлі орналасқан қосылыстар.</a:t>
            </a:r>
          </a:p>
          <a:p>
            <a:pPr algn="ctr">
              <a:lnSpc>
                <a:spcPts val="3222"/>
              </a:lnSpc>
            </a:pPr>
            <a:endParaRPr lang="en-US" sz="2301">
              <a:solidFill>
                <a:srgbClr val="343B74"/>
              </a:solidFill>
              <a:latin typeface="Open Sans"/>
              <a:ea typeface="Open Sans"/>
              <a:cs typeface="Open Sans"/>
              <a:sym typeface="Open Sans"/>
            </a:endParaRPr>
          </a:p>
          <a:p>
            <a:pPr algn="ctr">
              <a:lnSpc>
                <a:spcPts val="3222"/>
              </a:lnSpc>
            </a:pPr>
            <a:r>
              <a:rPr lang="en-US" sz="2301">
                <a:solidFill>
                  <a:srgbClr val="343B74"/>
                </a:solidFill>
                <a:latin typeface="Open Sans"/>
                <a:ea typeface="Open Sans"/>
                <a:cs typeface="Open Sans"/>
                <a:sym typeface="Open Sans"/>
              </a:rPr>
              <a:t> </a:t>
            </a:r>
            <a:r>
              <a:rPr lang="en-US" sz="2301" b="1">
                <a:solidFill>
                  <a:srgbClr val="343B74"/>
                </a:solidFill>
                <a:latin typeface="Open Sans Bold"/>
                <a:ea typeface="Open Sans Bold"/>
                <a:cs typeface="Open Sans Bold"/>
                <a:sym typeface="Open Sans Bold"/>
              </a:rPr>
              <a:t>Стереоизомерияның түрлері:</a:t>
            </a:r>
          </a:p>
          <a:p>
            <a:pPr algn="ctr">
              <a:lnSpc>
                <a:spcPts val="3222"/>
              </a:lnSpc>
            </a:pPr>
            <a:r>
              <a:rPr lang="en-US" sz="2301">
                <a:solidFill>
                  <a:srgbClr val="343B74"/>
                </a:solidFill>
                <a:latin typeface="Open Sans"/>
                <a:ea typeface="Open Sans"/>
                <a:cs typeface="Open Sans"/>
                <a:sym typeface="Open Sans"/>
              </a:rPr>
              <a:t>4.1 Геометриялық (цис-транс) изомерия</a:t>
            </a:r>
          </a:p>
          <a:p>
            <a:pPr algn="ctr">
              <a:lnSpc>
                <a:spcPts val="3222"/>
              </a:lnSpc>
            </a:pPr>
            <a:r>
              <a:rPr lang="en-US" sz="2301">
                <a:solidFill>
                  <a:srgbClr val="343B74"/>
                </a:solidFill>
                <a:latin typeface="Open Sans"/>
                <a:ea typeface="Open Sans"/>
                <a:cs typeface="Open Sans"/>
                <a:sym typeface="Open Sans"/>
              </a:rPr>
              <a:t> Қос байланыс айналасында топтардың орналасуы әртүрлі. Мысал:</a:t>
            </a:r>
          </a:p>
          <a:p>
            <a:pPr algn="ctr">
              <a:lnSpc>
                <a:spcPts val="3222"/>
              </a:lnSpc>
            </a:pPr>
            <a:r>
              <a:rPr lang="en-US" sz="2301">
                <a:solidFill>
                  <a:srgbClr val="343B74"/>
                </a:solidFill>
                <a:latin typeface="Open Sans"/>
                <a:ea typeface="Open Sans"/>
                <a:cs typeface="Open Sans"/>
                <a:sym typeface="Open Sans"/>
              </a:rPr>
              <a:t> Бутен қышқылы:</a:t>
            </a:r>
          </a:p>
          <a:p>
            <a:pPr algn="ctr">
              <a:lnSpc>
                <a:spcPts val="3222"/>
              </a:lnSpc>
            </a:pPr>
            <a:r>
              <a:rPr lang="en-US" sz="2301">
                <a:solidFill>
                  <a:srgbClr val="343B74"/>
                </a:solidFill>
                <a:latin typeface="Open Sans"/>
                <a:ea typeface="Open Sans"/>
                <a:cs typeface="Open Sans"/>
                <a:sym typeface="Open Sans"/>
              </a:rPr>
              <a:t> цис – бір жақта</a:t>
            </a:r>
          </a:p>
          <a:p>
            <a:pPr algn="ctr">
              <a:lnSpc>
                <a:spcPts val="3222"/>
              </a:lnSpc>
            </a:pPr>
            <a:r>
              <a:rPr lang="en-US" sz="2301">
                <a:solidFill>
                  <a:srgbClr val="343B74"/>
                </a:solidFill>
                <a:latin typeface="Open Sans"/>
                <a:ea typeface="Open Sans"/>
                <a:cs typeface="Open Sans"/>
                <a:sym typeface="Open Sans"/>
              </a:rPr>
              <a:t>транс – қарама-қарсы</a:t>
            </a:r>
          </a:p>
          <a:p>
            <a:pPr algn="ctr">
              <a:lnSpc>
                <a:spcPts val="3222"/>
              </a:lnSpc>
            </a:pPr>
            <a:endParaRPr lang="en-US" sz="2301">
              <a:solidFill>
                <a:srgbClr val="343B74"/>
              </a:solidFill>
              <a:latin typeface="Open Sans"/>
              <a:ea typeface="Open Sans"/>
              <a:cs typeface="Open Sans"/>
              <a:sym typeface="Open Sans"/>
            </a:endParaRPr>
          </a:p>
          <a:p>
            <a:pPr algn="ctr">
              <a:lnSpc>
                <a:spcPts val="3222"/>
              </a:lnSpc>
            </a:pPr>
            <a:r>
              <a:rPr lang="en-US" sz="2301">
                <a:solidFill>
                  <a:srgbClr val="343B74"/>
                </a:solidFill>
                <a:latin typeface="Open Sans"/>
                <a:ea typeface="Open Sans"/>
                <a:cs typeface="Open Sans"/>
                <a:sym typeface="Open Sans"/>
              </a:rPr>
              <a:t> 4.2 Оптикалық изомерия</a:t>
            </a:r>
          </a:p>
          <a:p>
            <a:pPr algn="ctr">
              <a:lnSpc>
                <a:spcPts val="3222"/>
              </a:lnSpc>
              <a:spcBef>
                <a:spcPct val="0"/>
              </a:spcBef>
            </a:pPr>
            <a:r>
              <a:rPr lang="en-US" sz="2301">
                <a:solidFill>
                  <a:srgbClr val="343B74"/>
                </a:solidFill>
                <a:latin typeface="Open Sans"/>
                <a:ea typeface="Open Sans"/>
                <a:cs typeface="Open Sans"/>
                <a:sym typeface="Open Sans"/>
              </a:rPr>
              <a:t> Хиральді (асимметриялық) көміртек атомы бар молекулалар жарықтың жазықтығын әртүрлі бұрады.</a:t>
            </a:r>
          </a:p>
          <a:p>
            <a:pPr algn="ctr">
              <a:lnSpc>
                <a:spcPts val="3222"/>
              </a:lnSpc>
              <a:spcBef>
                <a:spcPct val="0"/>
              </a:spcBef>
            </a:pPr>
            <a:r>
              <a:rPr lang="en-US" sz="2301">
                <a:solidFill>
                  <a:srgbClr val="343B74"/>
                </a:solidFill>
                <a:latin typeface="Open Sans"/>
                <a:ea typeface="Open Sans"/>
                <a:cs typeface="Open Sans"/>
                <a:sym typeface="Open Sans"/>
              </a:rPr>
              <a:t>Олар бір-біріне айналық бейне сияқты, бірақ беттестірілмейді.</a:t>
            </a:r>
          </a:p>
          <a:p>
            <a:pPr algn="ctr">
              <a:lnSpc>
                <a:spcPts val="3222"/>
              </a:lnSpc>
              <a:spcBef>
                <a:spcPct val="0"/>
              </a:spcBef>
            </a:pPr>
            <a:r>
              <a:rPr lang="en-US" sz="2301">
                <a:solidFill>
                  <a:srgbClr val="343B74"/>
                </a:solidFill>
                <a:latin typeface="Open Sans"/>
                <a:ea typeface="Open Sans"/>
                <a:cs typeface="Open Sans"/>
                <a:sym typeface="Open Sans"/>
              </a:rPr>
              <a:t> Мысал: сүт қышқылының екі формасы (L және D)</a:t>
            </a:r>
          </a:p>
          <a:p>
            <a:pPr algn="ctr">
              <a:lnSpc>
                <a:spcPts val="3222"/>
              </a:lnSpc>
              <a:spcBef>
                <a:spcPct val="0"/>
              </a:spcBef>
            </a:pPr>
            <a:endParaRPr lang="en-US" sz="2301">
              <a:solidFill>
                <a:srgbClr val="343B74"/>
              </a:solidFill>
              <a:latin typeface="Open Sans"/>
              <a:ea typeface="Open Sans"/>
              <a:cs typeface="Open Sans"/>
              <a:sym typeface="Open Sans"/>
            </a:endParaRPr>
          </a:p>
          <a:p>
            <a:pPr algn="ctr">
              <a:lnSpc>
                <a:spcPts val="3222"/>
              </a:lnSpc>
              <a:spcBef>
                <a:spcPct val="0"/>
              </a:spcBef>
            </a:pPr>
            <a:r>
              <a:rPr lang="en-US" sz="2301">
                <a:solidFill>
                  <a:srgbClr val="343B74"/>
                </a:solidFill>
                <a:latin typeface="Open Sans"/>
                <a:ea typeface="Open Sans"/>
                <a:cs typeface="Open Sans"/>
                <a:sym typeface="Open Sans"/>
              </a:rPr>
              <a:t>4.2 Конформациондық изомерия</a:t>
            </a:r>
          </a:p>
          <a:p>
            <a:pPr algn="ctr">
              <a:lnSpc>
                <a:spcPts val="3222"/>
              </a:lnSpc>
              <a:spcBef>
                <a:spcPct val="0"/>
              </a:spcBef>
            </a:pPr>
            <a:r>
              <a:rPr lang="en-US" sz="2301">
                <a:solidFill>
                  <a:srgbClr val="343B74"/>
                </a:solidFill>
                <a:latin typeface="Open Sans"/>
                <a:ea typeface="Open Sans"/>
                <a:cs typeface="Open Sans"/>
                <a:sym typeface="Open Sans"/>
              </a:rPr>
              <a:t> Молекуладағы σ (сигма) байланыстар айналасында атомдардың еркін айналуынан пайда болатын кеңістіктік формалар.</a:t>
            </a:r>
          </a:p>
          <a:p>
            <a:pPr algn="ctr">
              <a:lnSpc>
                <a:spcPts val="3222"/>
              </a:lnSpc>
              <a:spcBef>
                <a:spcPct val="0"/>
              </a:spcBef>
            </a:pPr>
            <a:r>
              <a:rPr lang="en-US" sz="2301">
                <a:solidFill>
                  <a:srgbClr val="343B74"/>
                </a:solidFill>
                <a:latin typeface="Open Sans"/>
                <a:ea typeface="Open Sans"/>
                <a:cs typeface="Open Sans"/>
                <a:sym typeface="Open Sans"/>
              </a:rPr>
              <a:t> Мысал: этан молекуласының "қаптасқан" және "ширатылған" конформациялары</a:t>
            </a:r>
          </a:p>
          <a:p>
            <a:pPr algn="ctr">
              <a:lnSpc>
                <a:spcPts val="3222"/>
              </a:lnSpc>
              <a:spcBef>
                <a:spcPct val="0"/>
              </a:spcBef>
            </a:pPr>
            <a:endParaRPr lang="en-US" sz="2301">
              <a:solidFill>
                <a:srgbClr val="343B74"/>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7172" y="876935"/>
            <a:ext cx="16913656" cy="8381365"/>
          </a:xfrm>
          <a:prstGeom prst="rect">
            <a:avLst/>
          </a:prstGeom>
        </p:spPr>
        <p:txBody>
          <a:bodyPr lIns="0" tIns="0" rIns="0" bIns="0" rtlCol="0" anchor="t">
            <a:spAutoFit/>
          </a:bodyPr>
          <a:lstStyle/>
          <a:p>
            <a:pPr algn="ctr">
              <a:lnSpc>
                <a:spcPts val="4759"/>
              </a:lnSpc>
              <a:spcBef>
                <a:spcPct val="0"/>
              </a:spcBef>
            </a:pPr>
            <a:r>
              <a:rPr lang="en-US" sz="3399" b="1">
                <a:solidFill>
                  <a:srgbClr val="343B74"/>
                </a:solidFill>
                <a:latin typeface="Open Sans Bold"/>
                <a:ea typeface="Open Sans Bold"/>
                <a:cs typeface="Open Sans Bold"/>
                <a:sym typeface="Open Sans Bold"/>
              </a:rPr>
              <a:t> 5. Изомерияның практикалық маңызы</a:t>
            </a:r>
          </a:p>
          <a:p>
            <a:pPr algn="ctr">
              <a:lnSpc>
                <a:spcPts val="4759"/>
              </a:lnSpc>
              <a:spcBef>
                <a:spcPct val="0"/>
              </a:spcBef>
            </a:pPr>
            <a:r>
              <a:rPr lang="en-US" sz="3399">
                <a:solidFill>
                  <a:srgbClr val="343B74"/>
                </a:solidFill>
                <a:latin typeface="Open Sans"/>
                <a:ea typeface="Open Sans"/>
                <a:cs typeface="Open Sans"/>
                <a:sym typeface="Open Sans"/>
              </a:rPr>
              <a:t> Фармацевтикада бір изомер – ем, екіншісі – у болуы мүмкін.</a:t>
            </a:r>
          </a:p>
          <a:p>
            <a:pPr algn="ctr">
              <a:lnSpc>
                <a:spcPts val="4759"/>
              </a:lnSpc>
              <a:spcBef>
                <a:spcPct val="0"/>
              </a:spcBef>
            </a:pPr>
            <a:endParaRPr lang="en-US" sz="3399">
              <a:solidFill>
                <a:srgbClr val="343B74"/>
              </a:solidFill>
              <a:latin typeface="Open Sans"/>
              <a:ea typeface="Open Sans"/>
              <a:cs typeface="Open Sans"/>
              <a:sym typeface="Open Sans"/>
            </a:endParaRPr>
          </a:p>
          <a:p>
            <a:pPr algn="ctr">
              <a:lnSpc>
                <a:spcPts val="4759"/>
              </a:lnSpc>
              <a:spcBef>
                <a:spcPct val="0"/>
              </a:spcBef>
            </a:pPr>
            <a:r>
              <a:rPr lang="en-US" sz="3399">
                <a:solidFill>
                  <a:srgbClr val="343B74"/>
                </a:solidFill>
                <a:latin typeface="Open Sans"/>
                <a:ea typeface="Open Sans"/>
                <a:cs typeface="Open Sans"/>
                <a:sym typeface="Open Sans"/>
              </a:rPr>
              <a:t> Қасиеттердің айырмашылығы – реакция механизмдерін түсінуге жол ашады.</a:t>
            </a:r>
          </a:p>
          <a:p>
            <a:pPr algn="ctr">
              <a:lnSpc>
                <a:spcPts val="4759"/>
              </a:lnSpc>
              <a:spcBef>
                <a:spcPct val="0"/>
              </a:spcBef>
            </a:pPr>
            <a:endParaRPr lang="en-US" sz="3399">
              <a:solidFill>
                <a:srgbClr val="343B74"/>
              </a:solidFill>
              <a:latin typeface="Open Sans"/>
              <a:ea typeface="Open Sans"/>
              <a:cs typeface="Open Sans"/>
              <a:sym typeface="Open Sans"/>
            </a:endParaRPr>
          </a:p>
          <a:p>
            <a:pPr algn="ctr">
              <a:lnSpc>
                <a:spcPts val="4759"/>
              </a:lnSpc>
              <a:spcBef>
                <a:spcPct val="0"/>
              </a:spcBef>
            </a:pPr>
            <a:r>
              <a:rPr lang="en-US" sz="3399">
                <a:solidFill>
                  <a:srgbClr val="343B74"/>
                </a:solidFill>
                <a:latin typeface="Open Sans"/>
                <a:ea typeface="Open Sans"/>
                <a:cs typeface="Open Sans"/>
                <a:sym typeface="Open Sans"/>
              </a:rPr>
              <a:t>Заттарды сәйкестендіру мен сараптауда маңызды (спектроскопия, хроматография).</a:t>
            </a:r>
          </a:p>
          <a:p>
            <a:pPr algn="ctr">
              <a:lnSpc>
                <a:spcPts val="4759"/>
              </a:lnSpc>
              <a:spcBef>
                <a:spcPct val="0"/>
              </a:spcBef>
            </a:pPr>
            <a:r>
              <a:rPr lang="en-US" sz="3399">
                <a:solidFill>
                  <a:srgbClr val="343B74"/>
                </a:solidFill>
                <a:latin typeface="Open Sans"/>
                <a:ea typeface="Open Sans"/>
                <a:cs typeface="Open Sans"/>
                <a:sym typeface="Open Sans"/>
              </a:rPr>
              <a:t> Химиялық синтезде мақсатты өнім алу үшін маңызды.</a:t>
            </a:r>
          </a:p>
          <a:p>
            <a:pPr algn="ctr">
              <a:lnSpc>
                <a:spcPts val="4759"/>
              </a:lnSpc>
              <a:spcBef>
                <a:spcPct val="0"/>
              </a:spcBef>
            </a:pPr>
            <a:endParaRPr lang="en-US" sz="3399">
              <a:solidFill>
                <a:srgbClr val="343B74"/>
              </a:solidFill>
              <a:latin typeface="Open Sans"/>
              <a:ea typeface="Open Sans"/>
              <a:cs typeface="Open Sans"/>
              <a:sym typeface="Open Sans"/>
            </a:endParaRPr>
          </a:p>
          <a:p>
            <a:pPr algn="ctr">
              <a:lnSpc>
                <a:spcPts val="4759"/>
              </a:lnSpc>
              <a:spcBef>
                <a:spcPct val="0"/>
              </a:spcBef>
            </a:pPr>
            <a:r>
              <a:rPr lang="en-US" sz="3399">
                <a:solidFill>
                  <a:srgbClr val="343B74"/>
                </a:solidFill>
                <a:latin typeface="Open Sans"/>
                <a:ea typeface="Open Sans"/>
                <a:cs typeface="Open Sans"/>
                <a:sym typeface="Open Sans"/>
              </a:rPr>
              <a:t> Сонымен, изомерия – органикалық химиядағы ең маңызды құбылыстардың бірі. Ол заттардың молекулалық формуласы ғана емес, құрылысы мен кеңістіктік орналасуы да олардың қасиетін толық анықтайтынын дәлелдейді. Изомерияны түсіну – органикалық қосылыстарды терең меңгерудің негізі.</a:t>
            </a:r>
          </a:p>
          <a:p>
            <a:pPr algn="ctr">
              <a:lnSpc>
                <a:spcPts val="4759"/>
              </a:lnSpc>
              <a:spcBef>
                <a:spcPct val="0"/>
              </a:spcBef>
            </a:pPr>
            <a:endParaRPr lang="en-US" sz="3399">
              <a:solidFill>
                <a:srgbClr val="343B74"/>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51877" y="1819592"/>
            <a:ext cx="15184246" cy="6581140"/>
          </a:xfrm>
          <a:prstGeom prst="rect">
            <a:avLst/>
          </a:prstGeom>
        </p:spPr>
        <p:txBody>
          <a:bodyPr lIns="0" tIns="0" rIns="0" bIns="0" rtlCol="0" anchor="t">
            <a:spAutoFit/>
          </a:bodyPr>
          <a:lstStyle/>
          <a:p>
            <a:pPr algn="ctr">
              <a:lnSpc>
                <a:spcPts val="4759"/>
              </a:lnSpc>
            </a:pPr>
            <a:r>
              <a:rPr lang="en-US" sz="3399">
                <a:solidFill>
                  <a:srgbClr val="343B74"/>
                </a:solidFill>
                <a:latin typeface="Open Sans"/>
                <a:ea typeface="Open Sans"/>
                <a:cs typeface="Open Sans"/>
                <a:sym typeface="Open Sans"/>
              </a:rPr>
              <a:t> </a:t>
            </a:r>
            <a:r>
              <a:rPr lang="en-US" sz="3399" b="1">
                <a:solidFill>
                  <a:srgbClr val="343B74"/>
                </a:solidFill>
                <a:latin typeface="Open Sans Bold"/>
                <a:ea typeface="Open Sans Bold"/>
                <a:cs typeface="Open Sans Bold"/>
                <a:sym typeface="Open Sans Bold"/>
              </a:rPr>
              <a:t>1. Органикалық химияға кіріспе. Негізгі анықтамалар мен түсініктер.</a:t>
            </a:r>
          </a:p>
          <a:p>
            <a:pPr algn="ctr">
              <a:lnSpc>
                <a:spcPts val="4759"/>
              </a:lnSpc>
            </a:pPr>
            <a:endParaRPr lang="en-US" sz="3399" b="1">
              <a:solidFill>
                <a:srgbClr val="343B74"/>
              </a:solidFill>
              <a:latin typeface="Open Sans Bold"/>
              <a:ea typeface="Open Sans Bold"/>
              <a:cs typeface="Open Sans Bold"/>
              <a:sym typeface="Open Sans Bold"/>
            </a:endParaRPr>
          </a:p>
          <a:p>
            <a:pPr algn="ctr">
              <a:lnSpc>
                <a:spcPts val="4759"/>
              </a:lnSpc>
              <a:spcBef>
                <a:spcPct val="0"/>
              </a:spcBef>
            </a:pPr>
            <a:r>
              <a:rPr lang="en-US" sz="3399">
                <a:solidFill>
                  <a:srgbClr val="343B74"/>
                </a:solidFill>
                <a:latin typeface="Open Sans"/>
                <a:ea typeface="Open Sans"/>
                <a:cs typeface="Open Sans"/>
                <a:sym typeface="Open Sans"/>
              </a:rPr>
              <a:t> Органикалық химия - құрамында көміртек (С) атомы бар қосылыстарды және олардың қасиеттерін, құрылымын, алыну жолдарын, реакцияларын зерттейтін химияның бір саласы. Органикалық химия көміртек атомының бірегей қасиеттеріне негізделеді. Көміртек атомдары өзара және басқа элементтермен (Н, О, N, S, P, галогендер және т.б.) әртүрлі беріктік пен ұзындықтағы коваленттік байланыс түзеді.</a:t>
            </a:r>
          </a:p>
          <a:p>
            <a:pPr algn="ctr">
              <a:lnSpc>
                <a:spcPts val="4759"/>
              </a:lnSpc>
              <a:spcBef>
                <a:spcPct val="0"/>
              </a:spcBef>
            </a:pPr>
            <a:endParaRPr lang="en-US" sz="3399">
              <a:solidFill>
                <a:srgbClr val="343B74"/>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6972" y="1301934"/>
            <a:ext cx="17934056" cy="6810103"/>
          </a:xfrm>
          <a:prstGeom prst="rect">
            <a:avLst/>
          </a:prstGeom>
        </p:spPr>
        <p:txBody>
          <a:bodyPr lIns="0" tIns="0" rIns="0" bIns="0" rtlCol="0" anchor="t">
            <a:spAutoFit/>
          </a:bodyPr>
          <a:lstStyle/>
          <a:p>
            <a:pPr algn="ctr">
              <a:lnSpc>
                <a:spcPts val="4188"/>
              </a:lnSpc>
            </a:pPr>
            <a:r>
              <a:rPr lang="en-US" sz="2991">
                <a:solidFill>
                  <a:srgbClr val="343B74"/>
                </a:solidFill>
                <a:latin typeface="Open Sans"/>
                <a:ea typeface="Open Sans"/>
                <a:cs typeface="Open Sans"/>
                <a:sym typeface="Open Sans"/>
              </a:rPr>
              <a:t> </a:t>
            </a:r>
            <a:r>
              <a:rPr lang="en-US" sz="2991" b="1">
                <a:solidFill>
                  <a:srgbClr val="343B74"/>
                </a:solidFill>
                <a:latin typeface="Open Sans Bold"/>
                <a:ea typeface="Open Sans Bold"/>
                <a:cs typeface="Open Sans Bold"/>
                <a:sym typeface="Open Sans Bold"/>
              </a:rPr>
              <a:t>5. Стереохимиялық теория.</a:t>
            </a:r>
          </a:p>
          <a:p>
            <a:pPr algn="l">
              <a:lnSpc>
                <a:spcPts val="4188"/>
              </a:lnSpc>
              <a:spcBef>
                <a:spcPct val="0"/>
              </a:spcBef>
            </a:pPr>
            <a:r>
              <a:rPr lang="en-US" sz="2991">
                <a:solidFill>
                  <a:srgbClr val="343B74"/>
                </a:solidFill>
                <a:latin typeface="Open Sans"/>
                <a:ea typeface="Open Sans"/>
                <a:cs typeface="Open Sans"/>
                <a:sym typeface="Open Sans"/>
              </a:rPr>
              <a:t>     Стереохимия – химия ғылымының саласы. Изомерияның болу себептерін зерттеу үстінде, заттардың құрылыс теориясының негізінде стереохимия келіп шықты.</a:t>
            </a:r>
          </a:p>
          <a:p>
            <a:pPr algn="l">
              <a:lnSpc>
                <a:spcPts val="4188"/>
              </a:lnSpc>
              <a:spcBef>
                <a:spcPct val="0"/>
              </a:spcBef>
            </a:pPr>
            <a:r>
              <a:rPr lang="en-US" sz="2991">
                <a:solidFill>
                  <a:srgbClr val="343B74"/>
                </a:solidFill>
                <a:latin typeface="Open Sans"/>
                <a:ea typeface="Open Sans"/>
                <a:cs typeface="Open Sans"/>
                <a:sym typeface="Open Sans"/>
              </a:rPr>
              <a:t>     Стереохимия - атомдардың кеңістіктегі орналасуын зерттейтін ғылым. Оның негізін қалаушылар голланд Якоб Генрих Вант – Гофф (1852 — 1911) және француз ғалымы Жозеф Ашиль Ле – Бель (1847 — 1930). Олар бір – біріне тәуелсіз түрде 1874 жылы көміртегі атомының тетраэдр моделін ұсынды, Сонымен қатар стереохимияның негізін салушыларға шарап қышқылдарының изомериясын зерттеген Л.Пастерді (1822 – 1895) де жатқызуға болады. Сөйтіп классикалық стереохимияның негізін жасады.</a:t>
            </a:r>
          </a:p>
          <a:p>
            <a:pPr algn="l">
              <a:lnSpc>
                <a:spcPts val="4188"/>
              </a:lnSpc>
              <a:spcBef>
                <a:spcPct val="0"/>
              </a:spcBef>
            </a:pPr>
            <a:r>
              <a:rPr lang="en-US" sz="2991">
                <a:solidFill>
                  <a:srgbClr val="343B74"/>
                </a:solidFill>
                <a:latin typeface="Open Sans"/>
                <a:ea typeface="Open Sans"/>
                <a:cs typeface="Open Sans"/>
                <a:sym typeface="Open Sans"/>
              </a:rPr>
              <a:t> Стереохимия теориясы бойынша органикалық қосылыстардағы көміртегі атомының геометриялық пішіні тетраэдрге ұқсайды. Осы тетраэдрдің нақ ортасында көміртегінің өзі орналасады да, ал оның төрт байланысы тетраэдрдің төбесіне қарай бағытталған.</a:t>
            </a:r>
          </a:p>
          <a:p>
            <a:pPr algn="l">
              <a:lnSpc>
                <a:spcPts val="4188"/>
              </a:lnSpc>
              <a:spcBef>
                <a:spcPct val="0"/>
              </a:spcBef>
            </a:pPr>
            <a:endParaRPr lang="en-US" sz="2991">
              <a:solidFill>
                <a:srgbClr val="343B74"/>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Freeform 2"/>
          <p:cNvSpPr/>
          <p:nvPr/>
        </p:nvSpPr>
        <p:spPr>
          <a:xfrm>
            <a:off x="6054646" y="5102896"/>
            <a:ext cx="3089354" cy="2128789"/>
          </a:xfrm>
          <a:custGeom>
            <a:avLst/>
            <a:gdLst/>
            <a:ahLst/>
            <a:cxnLst/>
            <a:rect l="l" t="t" r="r" b="b"/>
            <a:pathLst>
              <a:path w="3089354" h="2128789">
                <a:moveTo>
                  <a:pt x="0" y="0"/>
                </a:moveTo>
                <a:lnTo>
                  <a:pt x="3089354" y="0"/>
                </a:lnTo>
                <a:lnTo>
                  <a:pt x="3089354" y="2128789"/>
                </a:lnTo>
                <a:lnTo>
                  <a:pt x="0" y="2128789"/>
                </a:lnTo>
                <a:lnTo>
                  <a:pt x="0" y="0"/>
                </a:lnTo>
                <a:close/>
              </a:path>
            </a:pathLst>
          </a:custGeom>
          <a:blipFill>
            <a:blip r:embed="rId2"/>
            <a:stretch>
              <a:fillRect l="-165970" t="-194982" r="-216025" b="-191159"/>
            </a:stretch>
          </a:blipFill>
        </p:spPr>
      </p:sp>
      <p:sp>
        <p:nvSpPr>
          <p:cNvPr id="3" name="Freeform 3"/>
          <p:cNvSpPr/>
          <p:nvPr/>
        </p:nvSpPr>
        <p:spPr>
          <a:xfrm>
            <a:off x="10784670" y="5102896"/>
            <a:ext cx="2468248" cy="2169393"/>
          </a:xfrm>
          <a:custGeom>
            <a:avLst/>
            <a:gdLst/>
            <a:ahLst/>
            <a:cxnLst/>
            <a:rect l="l" t="t" r="r" b="b"/>
            <a:pathLst>
              <a:path w="2468248" h="2169393">
                <a:moveTo>
                  <a:pt x="0" y="0"/>
                </a:moveTo>
                <a:lnTo>
                  <a:pt x="2468248" y="0"/>
                </a:lnTo>
                <a:lnTo>
                  <a:pt x="2468248" y="2169393"/>
                </a:lnTo>
                <a:lnTo>
                  <a:pt x="0" y="2169393"/>
                </a:lnTo>
                <a:lnTo>
                  <a:pt x="0" y="0"/>
                </a:lnTo>
                <a:close/>
              </a:path>
            </a:pathLst>
          </a:custGeom>
          <a:blipFill>
            <a:blip r:embed="rId2"/>
            <a:stretch>
              <a:fillRect l="-352614" t="-174655" r="-115131" b="-174230"/>
            </a:stretch>
          </a:blipFill>
        </p:spPr>
      </p:sp>
      <p:sp>
        <p:nvSpPr>
          <p:cNvPr id="4" name="TextBox 4"/>
          <p:cNvSpPr txBox="1"/>
          <p:nvPr/>
        </p:nvSpPr>
        <p:spPr>
          <a:xfrm>
            <a:off x="1360436" y="642428"/>
            <a:ext cx="15567128" cy="4676957"/>
          </a:xfrm>
          <a:prstGeom prst="rect">
            <a:avLst/>
          </a:prstGeom>
        </p:spPr>
        <p:txBody>
          <a:bodyPr lIns="0" tIns="0" rIns="0" bIns="0" rtlCol="0" anchor="t">
            <a:spAutoFit/>
          </a:bodyPr>
          <a:lstStyle/>
          <a:p>
            <a:pPr algn="ctr">
              <a:lnSpc>
                <a:spcPts val="4137"/>
              </a:lnSpc>
              <a:spcBef>
                <a:spcPct val="0"/>
              </a:spcBef>
            </a:pPr>
            <a:r>
              <a:rPr lang="en-US" sz="2955">
                <a:solidFill>
                  <a:srgbClr val="FFFFFF"/>
                </a:solidFill>
                <a:latin typeface="Open Sans"/>
                <a:ea typeface="Open Sans"/>
                <a:cs typeface="Open Sans"/>
                <a:sym typeface="Open Sans"/>
              </a:rPr>
              <a:t> </a:t>
            </a:r>
            <a:r>
              <a:rPr lang="en-US" sz="2955" b="1">
                <a:solidFill>
                  <a:srgbClr val="FFFFFF"/>
                </a:solidFill>
                <a:latin typeface="Open Sans Bold"/>
                <a:ea typeface="Open Sans Bold"/>
                <a:cs typeface="Open Sans Bold"/>
                <a:sym typeface="Open Sans Bold"/>
              </a:rPr>
              <a:t>Конформация</a:t>
            </a:r>
            <a:r>
              <a:rPr lang="en-US" sz="2955">
                <a:solidFill>
                  <a:srgbClr val="FFFFFF"/>
                </a:solidFill>
                <a:latin typeface="Open Sans"/>
                <a:ea typeface="Open Sans"/>
                <a:cs typeface="Open Sans"/>
                <a:sym typeface="Open Sans"/>
              </a:rPr>
              <a:t> – молекуладағы байланыстар айналасында атомдар мен топтардың кеңістікте орналасуының түрлі формалары. </a:t>
            </a:r>
          </a:p>
          <a:p>
            <a:pPr algn="ctr">
              <a:lnSpc>
                <a:spcPts val="4137"/>
              </a:lnSpc>
              <a:spcBef>
                <a:spcPct val="0"/>
              </a:spcBef>
            </a:pPr>
            <a:r>
              <a:rPr lang="en-US" sz="2955">
                <a:solidFill>
                  <a:srgbClr val="FFFFFF"/>
                </a:solidFill>
                <a:latin typeface="Open Sans"/>
                <a:ea typeface="Open Sans"/>
                <a:cs typeface="Open Sans"/>
                <a:sym typeface="Open Sans"/>
              </a:rPr>
              <a:t>Конформациялық талдау – молекуланың энергетикалық тұрақты күйін зерттеу.</a:t>
            </a:r>
          </a:p>
          <a:p>
            <a:pPr algn="ctr">
              <a:lnSpc>
                <a:spcPts val="4137"/>
              </a:lnSpc>
              <a:spcBef>
                <a:spcPct val="0"/>
              </a:spcBef>
            </a:pPr>
            <a:r>
              <a:rPr lang="en-US" sz="2955">
                <a:solidFill>
                  <a:srgbClr val="FFFFFF"/>
                </a:solidFill>
                <a:latin typeface="Open Sans"/>
                <a:ea typeface="Open Sans"/>
                <a:cs typeface="Open Sans"/>
                <a:sym typeface="Open Sans"/>
              </a:rPr>
              <a:t> Ең қарапайым жағдайларда цис изомері - екі сутегі атомы қос байланыс жазықтығының бір жағында орналасқан қосылыс, ал транс изомері - қос байланыстың әртүрлі жағында сутегі атомдарының орналасуы бар қосылыс (қос байланысқа қатысты бір жағында орналасқан)</a:t>
            </a:r>
          </a:p>
          <a:p>
            <a:pPr algn="ctr">
              <a:lnSpc>
                <a:spcPts val="4137"/>
              </a:lnSpc>
              <a:spcBef>
                <a:spcPct val="0"/>
              </a:spcBef>
            </a:pPr>
            <a:r>
              <a:rPr lang="en-US" sz="2955">
                <a:solidFill>
                  <a:srgbClr val="FFFFFF"/>
                </a:solidFill>
                <a:latin typeface="Open Sans"/>
                <a:ea typeface="Open Sans"/>
                <a:cs typeface="Open Sans"/>
                <a:sym typeface="Open Sans"/>
              </a:rPr>
              <a:t> Мысалы, бутен-2 стереоизомерлері үшін</a:t>
            </a:r>
          </a:p>
          <a:p>
            <a:pPr algn="ctr">
              <a:lnSpc>
                <a:spcPts val="4137"/>
              </a:lnSpc>
              <a:spcBef>
                <a:spcPct val="0"/>
              </a:spcBef>
            </a:pPr>
            <a:endParaRPr lang="en-US" sz="2955">
              <a:solidFill>
                <a:srgbClr val="FFFFFF"/>
              </a:solidFill>
              <a:latin typeface="Open Sans"/>
              <a:ea typeface="Open Sans"/>
              <a:cs typeface="Open Sans"/>
              <a:sym typeface="Open Sans"/>
            </a:endParaRPr>
          </a:p>
        </p:txBody>
      </p:sp>
      <p:sp>
        <p:nvSpPr>
          <p:cNvPr id="5" name="TextBox 5"/>
          <p:cNvSpPr txBox="1"/>
          <p:nvPr/>
        </p:nvSpPr>
        <p:spPr>
          <a:xfrm>
            <a:off x="1360436" y="7703227"/>
            <a:ext cx="15567128" cy="2068690"/>
          </a:xfrm>
          <a:prstGeom prst="rect">
            <a:avLst/>
          </a:prstGeom>
        </p:spPr>
        <p:txBody>
          <a:bodyPr lIns="0" tIns="0" rIns="0" bIns="0" rtlCol="0" anchor="t">
            <a:spAutoFit/>
          </a:bodyPr>
          <a:lstStyle/>
          <a:p>
            <a:pPr algn="ctr">
              <a:lnSpc>
                <a:spcPts val="4137"/>
              </a:lnSpc>
              <a:spcBef>
                <a:spcPct val="0"/>
              </a:spcBef>
            </a:pPr>
            <a:r>
              <a:rPr lang="en-US" sz="2955">
                <a:solidFill>
                  <a:srgbClr val="FFFFFF"/>
                </a:solidFill>
                <a:latin typeface="Open Sans"/>
                <a:ea typeface="Open Sans"/>
                <a:cs typeface="Open Sans"/>
                <a:sym typeface="Open Sans"/>
              </a:rPr>
              <a:t> Алайда, жалпы жағдайда, мысалы, берілген қосылыстың цис-немесе транс-изомер екенін анықтау үшін Кан–Ингольд–Прелог орынбасарларының басымдық жүйесін қолдану қажет (оптикалық изомерияны қараңыз).</a:t>
            </a:r>
          </a:p>
          <a:p>
            <a:pPr algn="ctr">
              <a:lnSpc>
                <a:spcPts val="4137"/>
              </a:lnSpc>
              <a:spcBef>
                <a:spcPct val="0"/>
              </a:spcBef>
            </a:pPr>
            <a:endParaRPr lang="en-US" sz="2955">
              <a:solidFill>
                <a:srgbClr val="FFFFFF"/>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559653" y="1519555"/>
            <a:ext cx="17728347" cy="718121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Бақылау сұрақтары:</a:t>
            </a:r>
          </a:p>
          <a:p>
            <a:pPr algn="ctr">
              <a:lnSpc>
                <a:spcPts val="4759"/>
              </a:lnSpc>
            </a:pPr>
            <a:endParaRPr lang="en-US" sz="3399" b="1">
              <a:solidFill>
                <a:srgbClr val="FFFFFF"/>
              </a:solidFill>
              <a:latin typeface="Open Sans Bold"/>
              <a:ea typeface="Open Sans Bold"/>
              <a:cs typeface="Open Sans Bold"/>
              <a:sym typeface="Open Sans Bold"/>
            </a:endParaRPr>
          </a:p>
          <a:p>
            <a:pPr algn="l">
              <a:lnSpc>
                <a:spcPts val="4759"/>
              </a:lnSpc>
              <a:spcBef>
                <a:spcPct val="0"/>
              </a:spcBef>
            </a:pPr>
            <a:r>
              <a:rPr lang="en-US" sz="3399">
                <a:solidFill>
                  <a:srgbClr val="FFFFFF"/>
                </a:solidFill>
                <a:latin typeface="Open Sans"/>
                <a:ea typeface="Open Sans"/>
                <a:cs typeface="Open Sans"/>
                <a:sym typeface="Open Sans"/>
              </a:rPr>
              <a:t> 1.             Органикалық химия дегеніміз не? Ол қандай қосылыстарды зерттейді?</a:t>
            </a:r>
          </a:p>
          <a:p>
            <a:pPr algn="l">
              <a:lnSpc>
                <a:spcPts val="4759"/>
              </a:lnSpc>
              <a:spcBef>
                <a:spcPct val="0"/>
              </a:spcBef>
            </a:pPr>
            <a:r>
              <a:rPr lang="en-US" sz="3399">
                <a:solidFill>
                  <a:srgbClr val="FFFFFF"/>
                </a:solidFill>
                <a:latin typeface="Open Sans"/>
                <a:ea typeface="Open Sans"/>
                <a:cs typeface="Open Sans"/>
                <a:sym typeface="Open Sans"/>
              </a:rPr>
              <a:t> 2.             Органикалық химияның даму кезеңдерін атаңыз.</a:t>
            </a:r>
          </a:p>
          <a:p>
            <a:pPr algn="l">
              <a:lnSpc>
                <a:spcPts val="4759"/>
              </a:lnSpc>
              <a:spcBef>
                <a:spcPct val="0"/>
              </a:spcBef>
            </a:pPr>
            <a:r>
              <a:rPr lang="en-US" sz="3399">
                <a:solidFill>
                  <a:srgbClr val="FFFFFF"/>
                </a:solidFill>
                <a:latin typeface="Open Sans"/>
                <a:ea typeface="Open Sans"/>
                <a:cs typeface="Open Sans"/>
                <a:sym typeface="Open Sans"/>
              </a:rPr>
              <a:t> 3.             А.М. Бутлеровтың химиялық құрылым теориясының негізгі қағидалары қандай?</a:t>
            </a:r>
          </a:p>
          <a:p>
            <a:pPr algn="l">
              <a:lnSpc>
                <a:spcPts val="4759"/>
              </a:lnSpc>
              <a:spcBef>
                <a:spcPct val="0"/>
              </a:spcBef>
            </a:pPr>
            <a:r>
              <a:rPr lang="en-US" sz="3399">
                <a:solidFill>
                  <a:srgbClr val="FFFFFF"/>
                </a:solidFill>
                <a:latin typeface="Open Sans"/>
                <a:ea typeface="Open Sans"/>
                <a:cs typeface="Open Sans"/>
                <a:sym typeface="Open Sans"/>
              </a:rPr>
              <a:t> 4.             Изомерия дегеніміз не? Оның қандай түрлерін білесіз?</a:t>
            </a:r>
          </a:p>
          <a:p>
            <a:pPr algn="l">
              <a:lnSpc>
                <a:spcPts val="4759"/>
              </a:lnSpc>
              <a:spcBef>
                <a:spcPct val="0"/>
              </a:spcBef>
            </a:pPr>
            <a:r>
              <a:rPr lang="en-US" sz="3399">
                <a:solidFill>
                  <a:srgbClr val="FFFFFF"/>
                </a:solidFill>
                <a:latin typeface="Open Sans"/>
                <a:ea typeface="Open Sans"/>
                <a:cs typeface="Open Sans"/>
                <a:sym typeface="Open Sans"/>
              </a:rPr>
              <a:t> 5.             Стереоизомерия мен құрылымдық изомерияның айырмашылығы неде?</a:t>
            </a:r>
          </a:p>
          <a:p>
            <a:pPr algn="l">
              <a:lnSpc>
                <a:spcPts val="4759"/>
              </a:lnSpc>
              <a:spcBef>
                <a:spcPct val="0"/>
              </a:spcBef>
            </a:pPr>
            <a:r>
              <a:rPr lang="en-US" sz="3399">
                <a:solidFill>
                  <a:srgbClr val="FFFFFF"/>
                </a:solidFill>
                <a:latin typeface="Open Sans"/>
                <a:ea typeface="Open Sans"/>
                <a:cs typeface="Open Sans"/>
                <a:sym typeface="Open Sans"/>
              </a:rPr>
              <a:t> 6.             Конформация және конформациялық талдау деген не? Оның маңызы қандай?</a:t>
            </a:r>
          </a:p>
          <a:p>
            <a:pPr algn="ctr">
              <a:lnSpc>
                <a:spcPts val="4759"/>
              </a:lnSpc>
              <a:spcBef>
                <a:spcPct val="0"/>
              </a:spcBef>
            </a:pPr>
            <a:r>
              <a:rPr lang="en-US" sz="3399">
                <a:solidFill>
                  <a:srgbClr val="FFFFFF"/>
                </a:solidFill>
                <a:latin typeface="Open Sans"/>
                <a:ea typeface="Open Sans"/>
                <a:cs typeface="Open Sans"/>
                <a:sym typeface="Open Sans"/>
              </a:rPr>
              <a:t>  </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695700"/>
            <a:ext cx="9454768" cy="1015663"/>
          </a:xfrm>
          <a:prstGeom prst="rect">
            <a:avLst/>
          </a:prstGeom>
          <a:noFill/>
        </p:spPr>
        <p:txBody>
          <a:bodyPr wrap="none" rtlCol="0">
            <a:spAutoFit/>
          </a:bodyPr>
          <a:lstStyle/>
          <a:p>
            <a:r>
              <a:rPr lang="kk-KZ" sz="6000" dirty="0" smtClean="0"/>
              <a:t>НАЗАРЛАРЫҢЫЗҒА РАҚМЕТ!</a:t>
            </a:r>
            <a:endParaRPr lang="ru-RU" sz="6000" dirty="0"/>
          </a:p>
        </p:txBody>
      </p:sp>
    </p:spTree>
    <p:extLst>
      <p:ext uri="{BB962C8B-B14F-4D97-AF65-F5344CB8AC3E}">
        <p14:creationId xmlns:p14="http://schemas.microsoft.com/office/powerpoint/2010/main" val="225059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037503" y="1805579"/>
          <a:ext cx="14212995" cy="7755443"/>
        </p:xfrm>
        <a:graphic>
          <a:graphicData uri="http://schemas.openxmlformats.org/drawingml/2006/table">
            <a:tbl>
              <a:tblPr/>
              <a:tblGrid>
                <a:gridCol w="4213033">
                  <a:extLst>
                    <a:ext uri="{9D8B030D-6E8A-4147-A177-3AD203B41FA5}">
                      <a16:colId xmlns:a16="http://schemas.microsoft.com/office/drawing/2014/main" val="20000"/>
                    </a:ext>
                  </a:extLst>
                </a:gridCol>
                <a:gridCol w="5120580">
                  <a:extLst>
                    <a:ext uri="{9D8B030D-6E8A-4147-A177-3AD203B41FA5}">
                      <a16:colId xmlns:a16="http://schemas.microsoft.com/office/drawing/2014/main" val="20001"/>
                    </a:ext>
                  </a:extLst>
                </a:gridCol>
                <a:gridCol w="4879382">
                  <a:extLst>
                    <a:ext uri="{9D8B030D-6E8A-4147-A177-3AD203B41FA5}">
                      <a16:colId xmlns:a16="http://schemas.microsoft.com/office/drawing/2014/main" val="20002"/>
                    </a:ext>
                  </a:extLst>
                </a:gridCol>
              </a:tblGrid>
              <a:tr h="1889653">
                <a:tc>
                  <a:txBody>
                    <a:bodyPr/>
                    <a:lstStyle/>
                    <a:p>
                      <a:pPr algn="ctr">
                        <a:lnSpc>
                          <a:spcPts val="2520"/>
                        </a:lnSpc>
                        <a:defRPr/>
                      </a:pPr>
                      <a:r>
                        <a:rPr lang="en-US" sz="1800" b="1">
                          <a:solidFill>
                            <a:srgbClr val="343B74"/>
                          </a:solidFill>
                          <a:latin typeface="Open Sans Bold"/>
                          <a:ea typeface="Open Sans Bold"/>
                          <a:cs typeface="Open Sans Bold"/>
                          <a:sym typeface="Open Sans Bold"/>
                        </a:rPr>
                        <a:t>Белгісі</a:t>
                      </a:r>
                      <a:endParaRPr lang="en-US" sz="1100"/>
                    </a:p>
                    <a:p>
                      <a:pPr algn="ctr">
                        <a:lnSpc>
                          <a:spcPts val="2520"/>
                        </a:lnSpc>
                      </a:pPr>
                      <a:endParaRPr lang="en-US" sz="1100"/>
                    </a:p>
                    <a:p>
                      <a:pPr algn="ctr">
                        <a:lnSpc>
                          <a:spcPts val="252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Органикалық химия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Бейорганикалық химия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0355">
                <a:tc>
                  <a:txBody>
                    <a:bodyPr/>
                    <a:lstStyle/>
                    <a:p>
                      <a:pPr algn="ctr">
                        <a:lnSpc>
                          <a:spcPts val="2520"/>
                        </a:lnSpc>
                        <a:defRPr/>
                      </a:pPr>
                      <a:r>
                        <a:rPr lang="en-US" sz="1800" b="1">
                          <a:solidFill>
                            <a:srgbClr val="343B74"/>
                          </a:solidFill>
                          <a:latin typeface="Open Sans Bold"/>
                          <a:ea typeface="Open Sans Bold"/>
                          <a:cs typeface="Open Sans Bold"/>
                          <a:sym typeface="Open Sans Bold"/>
                        </a:rPr>
                        <a:t>Зерттеу нысаны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Көміртек қосылыстары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Барлық басқа элементтер мен олардың қосылыстары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4370">
                <a:tc>
                  <a:txBody>
                    <a:bodyPr/>
                    <a:lstStyle/>
                    <a:p>
                      <a:pPr algn="ctr">
                        <a:lnSpc>
                          <a:spcPts val="2520"/>
                        </a:lnSpc>
                        <a:defRPr/>
                      </a:pPr>
                      <a:r>
                        <a:rPr lang="en-US" sz="1800" b="1">
                          <a:solidFill>
                            <a:srgbClr val="343B74"/>
                          </a:solidFill>
                          <a:latin typeface="Open Sans Bold"/>
                          <a:ea typeface="Open Sans Bold"/>
                          <a:cs typeface="Open Sans Bold"/>
                          <a:sym typeface="Open Sans Bold"/>
                        </a:rPr>
                        <a:t>Молекула құрылымы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Күрделі, ұзын тізбекті, тармақталған</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Әдетте қарапайым</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12217">
                <a:tc>
                  <a:txBody>
                    <a:bodyPr/>
                    <a:lstStyle/>
                    <a:p>
                      <a:pPr algn="ctr">
                        <a:lnSpc>
                          <a:spcPts val="2520"/>
                        </a:lnSpc>
                        <a:defRPr/>
                      </a:pPr>
                      <a:r>
                        <a:rPr lang="en-US" sz="1800" b="1">
                          <a:solidFill>
                            <a:srgbClr val="343B74"/>
                          </a:solidFill>
                          <a:latin typeface="Open Sans Bold"/>
                          <a:ea typeface="Open Sans Bold"/>
                          <a:cs typeface="Open Sans Bold"/>
                          <a:sym typeface="Open Sans Bold"/>
                        </a:rPr>
                        <a:t>Элемент құрамы</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C, H, O, N, S, P, галогендер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343B74"/>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Кез келген элементтер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24370">
                <a:tc>
                  <a:txBody>
                    <a:bodyPr/>
                    <a:lstStyle/>
                    <a:p>
                      <a:pPr algn="ctr">
                        <a:lnSpc>
                          <a:spcPts val="2520"/>
                        </a:lnSpc>
                        <a:defRPr/>
                      </a:pPr>
                      <a:r>
                        <a:rPr lang="en-US" sz="1800" b="1">
                          <a:solidFill>
                            <a:srgbClr val="343B74"/>
                          </a:solidFill>
                          <a:latin typeface="Open Sans Bold"/>
                          <a:ea typeface="Open Sans Bold"/>
                          <a:cs typeface="Open Sans Bold"/>
                          <a:sym typeface="Open Sans Bold"/>
                        </a:rPr>
                        <a:t>Реакциялар</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343B74"/>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Жай жүреді, баяу, көп сатылы</a:t>
                      </a:r>
                      <a:endParaRPr lang="en-US" sz="1100"/>
                    </a:p>
                  </a:txBody>
                  <a:tcPr marL="190500" marR="190500" marT="190500" marB="190500" anchor="ctr">
                    <a:lnL w="38100" cap="flat" cmpd="sng" algn="ctr">
                      <a:solidFill>
                        <a:srgbClr val="343B74"/>
                      </a:solidFill>
                      <a:prstDash val="solid"/>
                      <a:round/>
                      <a:headEnd type="none" w="med" len="med"/>
                      <a:tailEnd type="none" w="med" len="med"/>
                    </a:lnL>
                    <a:lnR w="38100" cap="flat" cmpd="sng" algn="ctr">
                      <a:solidFill>
                        <a:srgbClr val="343B74"/>
                      </a:solidFill>
                      <a:prstDash val="solid"/>
                      <a:round/>
                      <a:headEnd type="none" w="med" len="med"/>
                      <a:tailEnd type="none" w="med" len="med"/>
                    </a:lnR>
                    <a:lnT w="38100" cap="flat" cmpd="sng" algn="ctr">
                      <a:solidFill>
                        <a:srgbClr val="343B74"/>
                      </a:solidFill>
                      <a:prstDash val="solid"/>
                      <a:round/>
                      <a:headEnd type="none" w="med" len="med"/>
                      <a:tailEnd type="none" w="med" len="med"/>
                    </a:lnT>
                    <a:lnB w="38100" cap="flat" cmpd="sng" algn="ctr">
                      <a:solidFill>
                        <a:srgbClr val="343B74"/>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Көбіне тез жүреді</a:t>
                      </a:r>
                      <a:endParaRPr lang="en-US" sz="1100"/>
                    </a:p>
                  </a:txBody>
                  <a:tcPr marL="190500" marR="190500" marT="190500" marB="190500" anchor="ctr">
                    <a:lnL w="38100" cap="flat" cmpd="sng" algn="ctr">
                      <a:solidFill>
                        <a:srgbClr val="343B74"/>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4478">
                <a:tc>
                  <a:txBody>
                    <a:bodyPr/>
                    <a:lstStyle/>
                    <a:p>
                      <a:pPr algn="ctr">
                        <a:lnSpc>
                          <a:spcPts val="2520"/>
                        </a:lnSpc>
                        <a:defRPr/>
                      </a:pPr>
                      <a:r>
                        <a:rPr lang="en-US" sz="1800" b="1">
                          <a:solidFill>
                            <a:srgbClr val="343B74"/>
                          </a:solidFill>
                          <a:latin typeface="Open Sans Bold"/>
                          <a:ea typeface="Open Sans Bold"/>
                          <a:cs typeface="Open Sans Bold"/>
                          <a:sym typeface="Open Sans Bold"/>
                        </a:rPr>
                        <a:t>Байланыс түрлері</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Коваленттік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343B74"/>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343B74"/>
                          </a:solidFill>
                          <a:latin typeface="Open Sans Bold"/>
                          <a:ea typeface="Open Sans Bold"/>
                          <a:cs typeface="Open Sans Bold"/>
                          <a:sym typeface="Open Sans Bold"/>
                        </a:rPr>
                        <a:t>Коваленттік, иондық, металлдық</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2162621" y="705167"/>
            <a:ext cx="13962757" cy="580390"/>
          </a:xfrm>
          <a:prstGeom prst="rect">
            <a:avLst/>
          </a:prstGeom>
        </p:spPr>
        <p:txBody>
          <a:bodyPr lIns="0" tIns="0" rIns="0" bIns="0" rtlCol="0" anchor="t">
            <a:spAutoFit/>
          </a:bodyPr>
          <a:lstStyle/>
          <a:p>
            <a:pPr algn="ctr">
              <a:lnSpc>
                <a:spcPts val="4759"/>
              </a:lnSpc>
              <a:spcBef>
                <a:spcPct val="0"/>
              </a:spcBef>
            </a:pPr>
            <a:r>
              <a:rPr lang="en-US" sz="3399">
                <a:solidFill>
                  <a:srgbClr val="343B74"/>
                </a:solidFill>
                <a:latin typeface="Open Sans"/>
                <a:ea typeface="Open Sans"/>
                <a:cs typeface="Open Sans"/>
                <a:sym typeface="Open Sans"/>
              </a:rPr>
              <a:t>  Органикалық және бейорганикалық химияның айырмашылығы: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282084" y="1589694"/>
            <a:ext cx="15723832" cy="7069513"/>
          </a:xfrm>
          <a:prstGeom prst="rect">
            <a:avLst/>
          </a:prstGeom>
        </p:spPr>
        <p:txBody>
          <a:bodyPr lIns="0" tIns="0" rIns="0" bIns="0" rtlCol="0" anchor="t">
            <a:spAutoFit/>
          </a:bodyPr>
          <a:lstStyle/>
          <a:p>
            <a:pPr algn="l">
              <a:lnSpc>
                <a:spcPts val="3288"/>
              </a:lnSpc>
            </a:pPr>
            <a:r>
              <a:rPr lang="en-US" sz="2348">
                <a:solidFill>
                  <a:srgbClr val="FFFFFF"/>
                </a:solidFill>
                <a:latin typeface="Open Sans"/>
                <a:ea typeface="Open Sans"/>
                <a:cs typeface="Open Sans"/>
                <a:sym typeface="Open Sans"/>
              </a:rPr>
              <a:t> </a:t>
            </a:r>
            <a:r>
              <a:rPr lang="en-US" sz="2348" b="1">
                <a:solidFill>
                  <a:srgbClr val="FFFFFF"/>
                </a:solidFill>
                <a:latin typeface="Open Sans Bold"/>
                <a:ea typeface="Open Sans Bold"/>
                <a:cs typeface="Open Sans Bold"/>
                <a:sym typeface="Open Sans Bold"/>
              </a:rPr>
              <a:t>Органикалық қосылыстардың негізгі кластары:</a:t>
            </a:r>
          </a:p>
          <a:p>
            <a:pPr algn="l">
              <a:lnSpc>
                <a:spcPts val="3288"/>
              </a:lnSpc>
            </a:pPr>
            <a:endParaRPr lang="en-US" sz="2348" b="1">
              <a:solidFill>
                <a:srgbClr val="FFFFFF"/>
              </a:solidFill>
              <a:latin typeface="Open Sans Bold"/>
              <a:ea typeface="Open Sans Bold"/>
              <a:cs typeface="Open Sans Bold"/>
              <a:sym typeface="Open Sans Bold"/>
            </a:endParaRPr>
          </a:p>
          <a:p>
            <a:pPr algn="l">
              <a:lnSpc>
                <a:spcPts val="3288"/>
              </a:lnSpc>
              <a:spcBef>
                <a:spcPct val="0"/>
              </a:spcBef>
            </a:pPr>
            <a:r>
              <a:rPr lang="en-US" sz="2348">
                <a:solidFill>
                  <a:srgbClr val="FFFFFF"/>
                </a:solidFill>
                <a:latin typeface="Open Sans"/>
                <a:ea typeface="Open Sans"/>
                <a:cs typeface="Open Sans"/>
                <a:sym typeface="Open Sans"/>
              </a:rPr>
              <a:t> 1.             Көмірсутектер – тек көміртек пен сутектен тұратын қосылыстар:</a:t>
            </a:r>
          </a:p>
          <a:p>
            <a:pPr algn="l">
              <a:lnSpc>
                <a:spcPts val="3288"/>
              </a:lnSpc>
              <a:spcBef>
                <a:spcPct val="0"/>
              </a:spcBef>
            </a:pPr>
            <a:r>
              <a:rPr lang="en-US" sz="2348">
                <a:solidFill>
                  <a:srgbClr val="FFFFFF"/>
                </a:solidFill>
                <a:latin typeface="Open Sans"/>
                <a:ea typeface="Open Sans"/>
                <a:cs typeface="Open Sans"/>
                <a:sym typeface="Open Sans"/>
              </a:rPr>
              <a:t> -                Алкандар</a:t>
            </a:r>
          </a:p>
          <a:p>
            <a:pPr algn="l">
              <a:lnSpc>
                <a:spcPts val="3288"/>
              </a:lnSpc>
              <a:spcBef>
                <a:spcPct val="0"/>
              </a:spcBef>
            </a:pPr>
            <a:r>
              <a:rPr lang="en-US" sz="2348">
                <a:solidFill>
                  <a:srgbClr val="FFFFFF"/>
                </a:solidFill>
                <a:latin typeface="Open Sans"/>
                <a:ea typeface="Open Sans"/>
                <a:cs typeface="Open Sans"/>
                <a:sym typeface="Open Sans"/>
              </a:rPr>
              <a:t> -                Алкендер</a:t>
            </a:r>
          </a:p>
          <a:p>
            <a:pPr algn="l">
              <a:lnSpc>
                <a:spcPts val="3288"/>
              </a:lnSpc>
              <a:spcBef>
                <a:spcPct val="0"/>
              </a:spcBef>
            </a:pPr>
            <a:r>
              <a:rPr lang="en-US" sz="2348">
                <a:solidFill>
                  <a:srgbClr val="FFFFFF"/>
                </a:solidFill>
                <a:latin typeface="Open Sans"/>
                <a:ea typeface="Open Sans"/>
                <a:cs typeface="Open Sans"/>
                <a:sym typeface="Open Sans"/>
              </a:rPr>
              <a:t> -                Алкиндер</a:t>
            </a:r>
          </a:p>
          <a:p>
            <a:pPr algn="l">
              <a:lnSpc>
                <a:spcPts val="3288"/>
              </a:lnSpc>
              <a:spcBef>
                <a:spcPct val="0"/>
              </a:spcBef>
            </a:pPr>
            <a:r>
              <a:rPr lang="en-US" sz="2348">
                <a:solidFill>
                  <a:srgbClr val="FFFFFF"/>
                </a:solidFill>
                <a:latin typeface="Open Sans"/>
                <a:ea typeface="Open Sans"/>
                <a:cs typeface="Open Sans"/>
                <a:sym typeface="Open Sans"/>
              </a:rPr>
              <a:t> -                Ароматты көмірсутектер</a:t>
            </a:r>
          </a:p>
          <a:p>
            <a:pPr algn="l">
              <a:lnSpc>
                <a:spcPts val="3288"/>
              </a:lnSpc>
              <a:spcBef>
                <a:spcPct val="0"/>
              </a:spcBef>
            </a:pPr>
            <a:endParaRPr lang="en-US" sz="2348">
              <a:solidFill>
                <a:srgbClr val="FFFFFF"/>
              </a:solidFill>
              <a:latin typeface="Open Sans"/>
              <a:ea typeface="Open Sans"/>
              <a:cs typeface="Open Sans"/>
              <a:sym typeface="Open Sans"/>
            </a:endParaRPr>
          </a:p>
          <a:p>
            <a:pPr algn="l">
              <a:lnSpc>
                <a:spcPts val="3288"/>
              </a:lnSpc>
              <a:spcBef>
                <a:spcPct val="0"/>
              </a:spcBef>
            </a:pPr>
            <a:r>
              <a:rPr lang="en-US" sz="2348">
                <a:solidFill>
                  <a:srgbClr val="FFFFFF"/>
                </a:solidFill>
                <a:latin typeface="Open Sans"/>
                <a:ea typeface="Open Sans"/>
                <a:cs typeface="Open Sans"/>
                <a:sym typeface="Open Sans"/>
              </a:rPr>
              <a:t> 2.             Көмірсутек туындылары – көмірсутек молекуласындағы атомдар басқа элементтерге (O, N, Cl т.б.) алмастырылған:</a:t>
            </a:r>
          </a:p>
          <a:p>
            <a:pPr algn="l">
              <a:lnSpc>
                <a:spcPts val="3288"/>
              </a:lnSpc>
              <a:spcBef>
                <a:spcPct val="0"/>
              </a:spcBef>
            </a:pPr>
            <a:r>
              <a:rPr lang="en-US" sz="2348">
                <a:solidFill>
                  <a:srgbClr val="FFFFFF"/>
                </a:solidFill>
                <a:latin typeface="Open Sans"/>
                <a:ea typeface="Open Sans"/>
                <a:cs typeface="Open Sans"/>
                <a:sym typeface="Open Sans"/>
              </a:rPr>
              <a:t> -                Спирттер</a:t>
            </a:r>
          </a:p>
          <a:p>
            <a:pPr algn="l">
              <a:lnSpc>
                <a:spcPts val="3288"/>
              </a:lnSpc>
              <a:spcBef>
                <a:spcPct val="0"/>
              </a:spcBef>
            </a:pPr>
            <a:r>
              <a:rPr lang="en-US" sz="2348">
                <a:solidFill>
                  <a:srgbClr val="FFFFFF"/>
                </a:solidFill>
                <a:latin typeface="Open Sans"/>
                <a:ea typeface="Open Sans"/>
                <a:cs typeface="Open Sans"/>
                <a:sym typeface="Open Sans"/>
              </a:rPr>
              <a:t> -                Альдегидтер мен кетондар</a:t>
            </a:r>
          </a:p>
          <a:p>
            <a:pPr algn="l">
              <a:lnSpc>
                <a:spcPts val="3288"/>
              </a:lnSpc>
              <a:spcBef>
                <a:spcPct val="0"/>
              </a:spcBef>
            </a:pPr>
            <a:r>
              <a:rPr lang="en-US" sz="2348">
                <a:solidFill>
                  <a:srgbClr val="FFFFFF"/>
                </a:solidFill>
                <a:latin typeface="Open Sans"/>
                <a:ea typeface="Open Sans"/>
                <a:cs typeface="Open Sans"/>
                <a:sym typeface="Open Sans"/>
              </a:rPr>
              <a:t> -                Карбон қышқылдары</a:t>
            </a:r>
          </a:p>
          <a:p>
            <a:pPr algn="l">
              <a:lnSpc>
                <a:spcPts val="3288"/>
              </a:lnSpc>
              <a:spcBef>
                <a:spcPct val="0"/>
              </a:spcBef>
            </a:pPr>
            <a:r>
              <a:rPr lang="en-US" sz="2348">
                <a:solidFill>
                  <a:srgbClr val="FFFFFF"/>
                </a:solidFill>
                <a:latin typeface="Open Sans"/>
                <a:ea typeface="Open Sans"/>
                <a:cs typeface="Open Sans"/>
                <a:sym typeface="Open Sans"/>
              </a:rPr>
              <a:t> -                Эфирлер</a:t>
            </a:r>
          </a:p>
          <a:p>
            <a:pPr algn="l">
              <a:lnSpc>
                <a:spcPts val="3288"/>
              </a:lnSpc>
              <a:spcBef>
                <a:spcPct val="0"/>
              </a:spcBef>
            </a:pPr>
            <a:r>
              <a:rPr lang="en-US" sz="2348">
                <a:solidFill>
                  <a:srgbClr val="FFFFFF"/>
                </a:solidFill>
                <a:latin typeface="Open Sans"/>
                <a:ea typeface="Open Sans"/>
                <a:cs typeface="Open Sans"/>
                <a:sym typeface="Open Sans"/>
              </a:rPr>
              <a:t> -                Аминдер</a:t>
            </a:r>
          </a:p>
          <a:p>
            <a:pPr algn="l">
              <a:lnSpc>
                <a:spcPts val="3288"/>
              </a:lnSpc>
              <a:spcBef>
                <a:spcPct val="0"/>
              </a:spcBef>
            </a:pPr>
            <a:r>
              <a:rPr lang="en-US" sz="2348">
                <a:solidFill>
                  <a:srgbClr val="FFFFFF"/>
                </a:solidFill>
                <a:latin typeface="Open Sans"/>
                <a:ea typeface="Open Sans"/>
                <a:cs typeface="Open Sans"/>
                <a:sym typeface="Open Sans"/>
              </a:rPr>
              <a:t> -                Нитроқосылыстар</a:t>
            </a:r>
          </a:p>
          <a:p>
            <a:pPr algn="l">
              <a:lnSpc>
                <a:spcPts val="3288"/>
              </a:lnSpc>
              <a:spcBef>
                <a:spcPct val="0"/>
              </a:spcBef>
            </a:pPr>
            <a:endParaRPr lang="en-US" sz="2348">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3B74"/>
        </a:solidFill>
        <a:effectLst/>
      </p:bgPr>
    </p:bg>
    <p:spTree>
      <p:nvGrpSpPr>
        <p:cNvPr id="1" name=""/>
        <p:cNvGrpSpPr/>
        <p:nvPr/>
      </p:nvGrpSpPr>
      <p:grpSpPr>
        <a:xfrm>
          <a:off x="0" y="0"/>
          <a:ext cx="0" cy="0"/>
          <a:chOff x="0" y="0"/>
          <a:chExt cx="0" cy="0"/>
        </a:xfrm>
      </p:grpSpPr>
      <p:sp>
        <p:nvSpPr>
          <p:cNvPr id="2" name="TextBox 2"/>
          <p:cNvSpPr txBox="1"/>
          <p:nvPr/>
        </p:nvSpPr>
        <p:spPr>
          <a:xfrm>
            <a:off x="1639540" y="2119630"/>
            <a:ext cx="15008920" cy="658114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Органикалық қосылыстардың ерекшеліктері:</a:t>
            </a:r>
          </a:p>
          <a:p>
            <a:pPr algn="ctr">
              <a:lnSpc>
                <a:spcPts val="4759"/>
              </a:lnSpc>
            </a:pPr>
            <a:endParaRPr lang="en-US" sz="3399" b="1">
              <a:solidFill>
                <a:srgbClr val="FFFFFF"/>
              </a:solidFill>
              <a:latin typeface="Open Sans Bold"/>
              <a:ea typeface="Open Sans Bold"/>
              <a:cs typeface="Open Sans Bold"/>
              <a:sym typeface="Open Sans Bold"/>
            </a:endParaRPr>
          </a:p>
          <a:p>
            <a:pPr algn="l">
              <a:lnSpc>
                <a:spcPts val="4759"/>
              </a:lnSpc>
            </a:pPr>
            <a:r>
              <a:rPr lang="en-US" sz="3399">
                <a:solidFill>
                  <a:srgbClr val="FFFFFF"/>
                </a:solidFill>
                <a:latin typeface="Open Sans"/>
                <a:ea typeface="Open Sans"/>
                <a:cs typeface="Open Sans"/>
                <a:sym typeface="Open Sans"/>
              </a:rPr>
              <a:t> -                Коваленттік байланыс басым (иондық байланыс өте сирек);</a:t>
            </a:r>
          </a:p>
          <a:p>
            <a:pPr algn="l">
              <a:lnSpc>
                <a:spcPts val="4759"/>
              </a:lnSpc>
            </a:pPr>
            <a:r>
              <a:rPr lang="en-US" sz="3399">
                <a:solidFill>
                  <a:srgbClr val="FFFFFF"/>
                </a:solidFill>
                <a:latin typeface="Open Sans"/>
                <a:ea typeface="Open Sans"/>
                <a:cs typeface="Open Sans"/>
                <a:sym typeface="Open Sans"/>
              </a:rPr>
              <a:t> -                Молекулалық құрылым;</a:t>
            </a:r>
          </a:p>
          <a:p>
            <a:pPr algn="l">
              <a:lnSpc>
                <a:spcPts val="4759"/>
              </a:lnSpc>
              <a:spcBef>
                <a:spcPct val="0"/>
              </a:spcBef>
            </a:pPr>
            <a:r>
              <a:rPr lang="en-US" sz="3399">
                <a:solidFill>
                  <a:srgbClr val="FFFFFF"/>
                </a:solidFill>
                <a:latin typeface="Open Sans"/>
                <a:ea typeface="Open Sans"/>
                <a:cs typeface="Open Sans"/>
                <a:sym typeface="Open Sans"/>
              </a:rPr>
              <a:t> -                Төмен балқу және қайнау температуралары;</a:t>
            </a:r>
          </a:p>
          <a:p>
            <a:pPr algn="l">
              <a:lnSpc>
                <a:spcPts val="4759"/>
              </a:lnSpc>
              <a:spcBef>
                <a:spcPct val="0"/>
              </a:spcBef>
            </a:pPr>
            <a:r>
              <a:rPr lang="en-US" sz="3399">
                <a:solidFill>
                  <a:srgbClr val="FFFFFF"/>
                </a:solidFill>
                <a:latin typeface="Open Sans"/>
                <a:ea typeface="Open Sans"/>
                <a:cs typeface="Open Sans"/>
                <a:sym typeface="Open Sans"/>
              </a:rPr>
              <a:t> -                Жанғыштық (көптеген органикалық заттар оттекте жанып,     CO₂ мен H₂O түзеді);</a:t>
            </a:r>
          </a:p>
          <a:p>
            <a:pPr algn="l">
              <a:lnSpc>
                <a:spcPts val="4759"/>
              </a:lnSpc>
              <a:spcBef>
                <a:spcPct val="0"/>
              </a:spcBef>
            </a:pPr>
            <a:r>
              <a:rPr lang="en-US" sz="3399">
                <a:solidFill>
                  <a:srgbClr val="FFFFFF"/>
                </a:solidFill>
                <a:latin typeface="Open Sans"/>
                <a:ea typeface="Open Sans"/>
                <a:cs typeface="Open Sans"/>
                <a:sym typeface="Open Sans"/>
              </a:rPr>
              <a:t> -                Еріткішке тәуелділік: полярлы қосылыстар — суда, бейполярлы қосылыстар — органикалық еріткіштерде ериді;</a:t>
            </a:r>
          </a:p>
          <a:p>
            <a:pPr algn="l">
              <a:lnSpc>
                <a:spcPts val="4759"/>
              </a:lnSpc>
              <a:spcBef>
                <a:spcPct val="0"/>
              </a:spcBef>
            </a:pPr>
            <a:r>
              <a:rPr lang="en-US" sz="3399">
                <a:solidFill>
                  <a:srgbClr val="FFFFFF"/>
                </a:solidFill>
                <a:latin typeface="Open Sans"/>
                <a:ea typeface="Open Sans"/>
                <a:cs typeface="Open Sans"/>
                <a:sym typeface="Open Sans"/>
              </a:rPr>
              <a:t> -                Изомерия және оптикалық активтілік жиі байқалады.</a:t>
            </a:r>
          </a:p>
          <a:p>
            <a:pPr algn="l">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7041" y="971550"/>
            <a:ext cx="16533918" cy="8286750"/>
          </a:xfrm>
          <a:prstGeom prst="rect">
            <a:avLst/>
          </a:prstGeom>
        </p:spPr>
        <p:txBody>
          <a:bodyPr lIns="0" tIns="0" rIns="0" bIns="0" rtlCol="0" anchor="t">
            <a:spAutoFit/>
          </a:bodyPr>
          <a:lstStyle/>
          <a:p>
            <a:pPr algn="ctr">
              <a:lnSpc>
                <a:spcPts val="4394"/>
              </a:lnSpc>
            </a:pPr>
            <a:r>
              <a:rPr lang="en-US" sz="3138">
                <a:solidFill>
                  <a:srgbClr val="343B74"/>
                </a:solidFill>
                <a:latin typeface="Open Sans"/>
                <a:ea typeface="Open Sans"/>
                <a:cs typeface="Open Sans"/>
                <a:sym typeface="Open Sans"/>
              </a:rPr>
              <a:t> </a:t>
            </a:r>
            <a:r>
              <a:rPr lang="en-US" sz="3138" b="1">
                <a:solidFill>
                  <a:srgbClr val="343B74"/>
                </a:solidFill>
                <a:latin typeface="Open Sans Bold"/>
                <a:ea typeface="Open Sans Bold"/>
                <a:cs typeface="Open Sans Bold"/>
                <a:sym typeface="Open Sans Bold"/>
              </a:rPr>
              <a:t>Органикалық химияның зерттеу әдістері:</a:t>
            </a:r>
          </a:p>
          <a:p>
            <a:pPr algn="ctr">
              <a:lnSpc>
                <a:spcPts val="4394"/>
              </a:lnSpc>
            </a:pPr>
            <a:endParaRPr lang="en-US" sz="3138" b="1">
              <a:solidFill>
                <a:srgbClr val="343B74"/>
              </a:solidFill>
              <a:latin typeface="Open Sans Bold"/>
              <a:ea typeface="Open Sans Bold"/>
              <a:cs typeface="Open Sans Bold"/>
              <a:sym typeface="Open Sans Bold"/>
            </a:endParaRPr>
          </a:p>
          <a:p>
            <a:pPr algn="l">
              <a:lnSpc>
                <a:spcPts val="4394"/>
              </a:lnSpc>
            </a:pPr>
            <a:r>
              <a:rPr lang="en-US" sz="3138">
                <a:solidFill>
                  <a:srgbClr val="343B74"/>
                </a:solidFill>
                <a:latin typeface="Open Sans"/>
                <a:ea typeface="Open Sans"/>
                <a:cs typeface="Open Sans"/>
                <a:sym typeface="Open Sans"/>
              </a:rPr>
              <a:t> 1.             Синтетикалық әдістер – жаңа қосылыстар алу;</a:t>
            </a:r>
          </a:p>
          <a:p>
            <a:pPr algn="l">
              <a:lnSpc>
                <a:spcPts val="4394"/>
              </a:lnSpc>
            </a:pPr>
            <a:r>
              <a:rPr lang="en-US" sz="3138">
                <a:solidFill>
                  <a:srgbClr val="343B74"/>
                </a:solidFill>
                <a:latin typeface="Open Sans"/>
                <a:ea typeface="Open Sans"/>
                <a:cs typeface="Open Sans"/>
                <a:sym typeface="Open Sans"/>
              </a:rPr>
              <a:t> 2.             Аналитикалық әдістер – заттың құрамын анықтау (элементтік талдау, спектроскопия);</a:t>
            </a:r>
          </a:p>
          <a:p>
            <a:pPr algn="l">
              <a:lnSpc>
                <a:spcPts val="4394"/>
              </a:lnSpc>
            </a:pPr>
            <a:r>
              <a:rPr lang="en-US" sz="3138">
                <a:solidFill>
                  <a:srgbClr val="343B74"/>
                </a:solidFill>
                <a:latin typeface="Open Sans"/>
                <a:ea typeface="Open Sans"/>
                <a:cs typeface="Open Sans"/>
                <a:sym typeface="Open Sans"/>
              </a:rPr>
              <a:t> 3.             Физика-химиялық әдістер – заттардың құрылымын зерттеу (ЯМР, ИҚ-спектроскопия, хроматография, масс-спектрометрия);</a:t>
            </a:r>
          </a:p>
          <a:p>
            <a:pPr algn="l">
              <a:lnSpc>
                <a:spcPts val="4394"/>
              </a:lnSpc>
              <a:spcBef>
                <a:spcPct val="0"/>
              </a:spcBef>
            </a:pPr>
            <a:r>
              <a:rPr lang="en-US" sz="3138">
                <a:solidFill>
                  <a:srgbClr val="343B74"/>
                </a:solidFill>
                <a:latin typeface="Open Sans"/>
                <a:ea typeface="Open Sans"/>
                <a:cs typeface="Open Sans"/>
                <a:sym typeface="Open Sans"/>
              </a:rPr>
              <a:t> 4.             Теориялық әдістер – молекула моделін құру, кванттық-химиялық есептеулер.</a:t>
            </a:r>
          </a:p>
          <a:p>
            <a:pPr algn="l">
              <a:lnSpc>
                <a:spcPts val="4394"/>
              </a:lnSpc>
              <a:spcBef>
                <a:spcPct val="0"/>
              </a:spcBef>
            </a:pPr>
            <a:endParaRPr lang="en-US" sz="3138">
              <a:solidFill>
                <a:srgbClr val="343B74"/>
              </a:solidFill>
              <a:latin typeface="Open Sans"/>
              <a:ea typeface="Open Sans"/>
              <a:cs typeface="Open Sans"/>
              <a:sym typeface="Open Sans"/>
            </a:endParaRPr>
          </a:p>
          <a:p>
            <a:pPr algn="ctr">
              <a:lnSpc>
                <a:spcPts val="4394"/>
              </a:lnSpc>
              <a:spcBef>
                <a:spcPct val="0"/>
              </a:spcBef>
            </a:pPr>
            <a:r>
              <a:rPr lang="en-US" sz="3138">
                <a:solidFill>
                  <a:srgbClr val="343B74"/>
                </a:solidFill>
                <a:latin typeface="Open Sans"/>
                <a:ea typeface="Open Sans"/>
                <a:cs typeface="Open Sans"/>
                <a:sym typeface="Open Sans"/>
              </a:rPr>
              <a:t> </a:t>
            </a:r>
            <a:r>
              <a:rPr lang="en-US" sz="3138" b="1">
                <a:solidFill>
                  <a:srgbClr val="343B74"/>
                </a:solidFill>
                <a:latin typeface="Open Sans Bold"/>
                <a:ea typeface="Open Sans Bold"/>
                <a:cs typeface="Open Sans Bold"/>
                <a:sym typeface="Open Sans Bold"/>
              </a:rPr>
              <a:t>Органикалық химияның қолданылуы: </a:t>
            </a:r>
            <a:r>
              <a:rPr lang="en-US" sz="3138">
                <a:solidFill>
                  <a:srgbClr val="343B74"/>
                </a:solidFill>
                <a:latin typeface="Open Sans"/>
                <a:ea typeface="Open Sans"/>
                <a:cs typeface="Open Sans"/>
                <a:sym typeface="Open Sans"/>
              </a:rPr>
              <a:t>фармацевтика (дәрілік заттар), полимерлер (пластмасса, резеңке), ауыл шаруашылығы (пестицидтер, тыңайтқыштар), тамақ өнеркәсібі (қоспалар, ароматизаторлар), косметика, бояғыштар, жуғыш заттар өндірісі, мұнай өңдеу, отын өндірісі.</a:t>
            </a:r>
          </a:p>
          <a:p>
            <a:pPr algn="ctr">
              <a:lnSpc>
                <a:spcPts val="4394"/>
              </a:lnSpc>
              <a:spcBef>
                <a:spcPct val="0"/>
              </a:spcBef>
            </a:pPr>
            <a:endParaRPr lang="en-US" sz="3138">
              <a:solidFill>
                <a:srgbClr val="343B74"/>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175992" y="1285558"/>
          <a:ext cx="16083308" cy="8804277"/>
        </p:xfrm>
        <a:graphic>
          <a:graphicData uri="http://schemas.openxmlformats.org/drawingml/2006/table">
            <a:tbl>
              <a:tblPr/>
              <a:tblGrid>
                <a:gridCol w="5235723">
                  <a:extLst>
                    <a:ext uri="{9D8B030D-6E8A-4147-A177-3AD203B41FA5}">
                      <a16:colId xmlns:a16="http://schemas.microsoft.com/office/drawing/2014/main" val="20000"/>
                    </a:ext>
                  </a:extLst>
                </a:gridCol>
                <a:gridCol w="10847585">
                  <a:extLst>
                    <a:ext uri="{9D8B030D-6E8A-4147-A177-3AD203B41FA5}">
                      <a16:colId xmlns:a16="http://schemas.microsoft.com/office/drawing/2014/main" val="20001"/>
                    </a:ext>
                  </a:extLst>
                </a:gridCol>
              </a:tblGrid>
              <a:tr h="1773260">
                <a:tc>
                  <a:txBody>
                    <a:bodyPr/>
                    <a:lstStyle/>
                    <a:p>
                      <a:pPr algn="ctr">
                        <a:lnSpc>
                          <a:spcPts val="4200"/>
                        </a:lnSpc>
                        <a:defRPr/>
                      </a:pPr>
                      <a:r>
                        <a:rPr lang="en-US" sz="3000" b="1">
                          <a:solidFill>
                            <a:srgbClr val="FFFFFF"/>
                          </a:solidFill>
                          <a:latin typeface="Open Sans Bold"/>
                          <a:ea typeface="Open Sans Bold"/>
                          <a:cs typeface="Open Sans Bold"/>
                          <a:sym typeface="Open Sans Bold"/>
                        </a:rPr>
                        <a:t>Термин</a:t>
                      </a:r>
                      <a:endParaRPr lang="en-US" sz="1100"/>
                    </a:p>
                    <a:p>
                      <a:pPr algn="ctr">
                        <a:lnSpc>
                          <a:spcPts val="4200"/>
                        </a:lnSpc>
                      </a:pP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Анықтамасы</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0"/>
                  </a:ext>
                </a:extLst>
              </a:tr>
              <a:tr h="1160282">
                <a:tc>
                  <a:txBody>
                    <a:bodyPr/>
                    <a:lstStyle/>
                    <a:p>
                      <a:pPr algn="ctr">
                        <a:lnSpc>
                          <a:spcPts val="4200"/>
                        </a:lnSpc>
                        <a:defRPr/>
                      </a:pPr>
                      <a:r>
                        <a:rPr lang="en-US" sz="3000" b="1">
                          <a:solidFill>
                            <a:srgbClr val="FFFFFF"/>
                          </a:solidFill>
                          <a:latin typeface="Open Sans Bold"/>
                          <a:ea typeface="Open Sans Bold"/>
                          <a:cs typeface="Open Sans Bold"/>
                          <a:sym typeface="Open Sans Bold"/>
                        </a:rPr>
                        <a:t>Молекула</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Химиялық заттың ең кіші бөлшегі</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1"/>
                  </a:ext>
                </a:extLst>
              </a:tr>
              <a:tr h="1160282">
                <a:tc>
                  <a:txBody>
                    <a:bodyPr/>
                    <a:lstStyle/>
                    <a:p>
                      <a:pPr algn="ctr">
                        <a:lnSpc>
                          <a:spcPts val="4200"/>
                        </a:lnSpc>
                        <a:defRPr/>
                      </a:pPr>
                      <a:r>
                        <a:rPr lang="en-US" sz="3000" b="1">
                          <a:solidFill>
                            <a:srgbClr val="FFFFFF"/>
                          </a:solidFill>
                          <a:latin typeface="Open Sans Bold"/>
                          <a:ea typeface="Open Sans Bold"/>
                          <a:cs typeface="Open Sans Bold"/>
                          <a:sym typeface="Open Sans Bold"/>
                        </a:rPr>
                        <a:t>Құрылым</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Атомдардың молекула ішіндегі орналасуы</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2"/>
                  </a:ext>
                </a:extLst>
              </a:tr>
              <a:tr h="1160282">
                <a:tc>
                  <a:txBody>
                    <a:bodyPr/>
                    <a:lstStyle/>
                    <a:p>
                      <a:pPr algn="ctr">
                        <a:lnSpc>
                          <a:spcPts val="4200"/>
                        </a:lnSpc>
                        <a:defRPr/>
                      </a:pPr>
                      <a:r>
                        <a:rPr lang="en-US" sz="3000" b="1">
                          <a:solidFill>
                            <a:srgbClr val="FFFFFF"/>
                          </a:solidFill>
                          <a:latin typeface="Open Sans Bold"/>
                          <a:ea typeface="Open Sans Bold"/>
                          <a:cs typeface="Open Sans Bold"/>
                          <a:sym typeface="Open Sans Bold"/>
                        </a:rPr>
                        <a:t>Функционалдық топ</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Заттың қасиетін анықтайтын атомдар тобы</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3"/>
                  </a:ext>
                </a:extLst>
              </a:tr>
              <a:tr h="1173053">
                <a:tc>
                  <a:txBody>
                    <a:bodyPr/>
                    <a:lstStyle/>
                    <a:p>
                      <a:pPr algn="ctr">
                        <a:lnSpc>
                          <a:spcPts val="4200"/>
                        </a:lnSpc>
                        <a:defRPr/>
                      </a:pPr>
                      <a:r>
                        <a:rPr lang="en-US" sz="3000" b="1">
                          <a:solidFill>
                            <a:srgbClr val="FFFFFF"/>
                          </a:solidFill>
                          <a:latin typeface="Open Sans Bold"/>
                          <a:ea typeface="Open Sans Bold"/>
                          <a:cs typeface="Open Sans Bold"/>
                          <a:sym typeface="Open Sans Bold"/>
                        </a:rPr>
                        <a:t>Гомологтық қатар</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Бір-бірінен –CH₂– тобына айырмашылығы бар заттар</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4"/>
                  </a:ext>
                </a:extLst>
              </a:tr>
              <a:tr h="1173053">
                <a:tc>
                  <a:txBody>
                    <a:bodyPr/>
                    <a:lstStyle/>
                    <a:p>
                      <a:pPr algn="ctr">
                        <a:lnSpc>
                          <a:spcPts val="4200"/>
                        </a:lnSpc>
                        <a:defRPr/>
                      </a:pPr>
                      <a:r>
                        <a:rPr lang="en-US" sz="3000" b="1">
                          <a:solidFill>
                            <a:srgbClr val="FFFFFF"/>
                          </a:solidFill>
                          <a:latin typeface="Open Sans Bold"/>
                          <a:ea typeface="Open Sans Bold"/>
                          <a:cs typeface="Open Sans Bold"/>
                          <a:sym typeface="Open Sans Bold"/>
                        </a:rPr>
                        <a:t>Изомерия</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Бірдей формуламен, әртүрлі құрылыстағы заттар</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5"/>
                  </a:ext>
                </a:extLst>
              </a:tr>
              <a:tr h="1204066">
                <a:tc>
                  <a:txBody>
                    <a:bodyPr/>
                    <a:lstStyle/>
                    <a:p>
                      <a:pPr algn="ctr">
                        <a:lnSpc>
                          <a:spcPts val="4480"/>
                        </a:lnSpc>
                        <a:defRPr/>
                      </a:pPr>
                      <a:r>
                        <a:rPr lang="en-US" sz="3200" b="1">
                          <a:solidFill>
                            <a:srgbClr val="FFFFFF"/>
                          </a:solidFill>
                          <a:latin typeface="Open Sans Bold"/>
                          <a:ea typeface="Open Sans Bold"/>
                          <a:cs typeface="Open Sans Bold"/>
                          <a:sym typeface="Open Sans Bold"/>
                        </a:rPr>
                        <a:t>Стереохимия</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tc>
                  <a:txBody>
                    <a:bodyPr/>
                    <a:lstStyle/>
                    <a:p>
                      <a:pPr algn="ctr">
                        <a:lnSpc>
                          <a:spcPts val="4200"/>
                        </a:lnSpc>
                        <a:defRPr/>
                      </a:pPr>
                      <a:r>
                        <a:rPr lang="en-US" sz="3000">
                          <a:solidFill>
                            <a:srgbClr val="FFFFFF"/>
                          </a:solidFill>
                          <a:latin typeface="Open Sans"/>
                          <a:ea typeface="Open Sans"/>
                          <a:cs typeface="Open Sans"/>
                          <a:sym typeface="Open Sans"/>
                        </a:rPr>
                        <a:t>Молекуланың кеңістіктегі құрылымын зерттейтін сала</a:t>
                      </a:r>
                      <a:endParaRPr lang="en-US" sz="1100"/>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343B74"/>
                    </a:solidFill>
                  </a:tcPr>
                </a:tc>
                <a:extLst>
                  <a:ext uri="{0D108BD9-81ED-4DB2-BD59-A6C34878D82A}">
                    <a16:rowId xmlns:a16="http://schemas.microsoft.com/office/drawing/2014/main" val="10006"/>
                  </a:ext>
                </a:extLst>
              </a:tr>
            </a:tbl>
          </a:graphicData>
        </a:graphic>
      </p:graphicFrame>
      <p:sp>
        <p:nvSpPr>
          <p:cNvPr id="3" name="TextBox 3"/>
          <p:cNvSpPr txBox="1"/>
          <p:nvPr/>
        </p:nvSpPr>
        <p:spPr>
          <a:xfrm>
            <a:off x="5236146" y="448310"/>
            <a:ext cx="7815709" cy="580390"/>
          </a:xfrm>
          <a:prstGeom prst="rect">
            <a:avLst/>
          </a:prstGeom>
        </p:spPr>
        <p:txBody>
          <a:bodyPr lIns="0" tIns="0" rIns="0" bIns="0" rtlCol="0" anchor="t">
            <a:spAutoFit/>
          </a:bodyPr>
          <a:lstStyle/>
          <a:p>
            <a:pPr algn="ctr">
              <a:lnSpc>
                <a:spcPts val="4759"/>
              </a:lnSpc>
              <a:spcBef>
                <a:spcPct val="0"/>
              </a:spcBef>
            </a:pPr>
            <a:r>
              <a:rPr lang="en-US" sz="3399" b="1">
                <a:solidFill>
                  <a:srgbClr val="343B74"/>
                </a:solidFill>
                <a:latin typeface="Open Sans Bold"/>
                <a:ea typeface="Open Sans Bold"/>
                <a:cs typeface="Open Sans Bold"/>
                <a:sym typeface="Open Sans Bold"/>
              </a:rPr>
              <a:t> Негізгі түсініктер мен терминдер: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5248" y="2659035"/>
            <a:ext cx="14857504" cy="4892730"/>
          </a:xfrm>
          <a:prstGeom prst="rect">
            <a:avLst/>
          </a:prstGeom>
        </p:spPr>
        <p:txBody>
          <a:bodyPr lIns="0" tIns="0" rIns="0" bIns="0" rtlCol="0" anchor="t">
            <a:spAutoFit/>
          </a:bodyPr>
          <a:lstStyle/>
          <a:p>
            <a:pPr algn="ctr">
              <a:lnSpc>
                <a:spcPts val="5572"/>
              </a:lnSpc>
              <a:spcBef>
                <a:spcPct val="0"/>
              </a:spcBef>
            </a:pPr>
            <a:r>
              <a:rPr lang="en-US" sz="3980" b="1">
                <a:solidFill>
                  <a:srgbClr val="343B74"/>
                </a:solidFill>
                <a:latin typeface="Open Sans Bold"/>
                <a:ea typeface="Open Sans Bold"/>
                <a:cs typeface="Open Sans Bold"/>
                <a:sym typeface="Open Sans Bold"/>
              </a:rPr>
              <a:t> Органикалық химия — тірі табиғатпен тығыз байланысты, химияның аса маңызды және кең таралған саласы. Ол қазіргі заманғы өмірдің барлық саласында қолданыс табады. Бұл пәнді меңгеру арқылы студенттер болашақ мамандықтарына тікелей қатысты білім мен дағды алады.</a:t>
            </a:r>
          </a:p>
          <a:p>
            <a:pPr algn="ctr">
              <a:lnSpc>
                <a:spcPts val="5572"/>
              </a:lnSpc>
              <a:spcBef>
                <a:spcPct val="0"/>
              </a:spcBef>
            </a:pPr>
            <a:endParaRPr lang="en-US" sz="3980" b="1">
              <a:solidFill>
                <a:srgbClr val="343B74"/>
              </a:solidFill>
              <a:latin typeface="Open Sans Bold"/>
              <a:ea typeface="Open Sans Bold"/>
              <a:cs typeface="Open Sans Bold"/>
              <a:sym typeface="Open Sans Bold"/>
            </a:endParaRPr>
          </a:p>
        </p:txBody>
      </p:sp>
      <p:sp>
        <p:nvSpPr>
          <p:cNvPr id="3" name="Freeform 3"/>
          <p:cNvSpPr/>
          <p:nvPr/>
        </p:nvSpPr>
        <p:spPr>
          <a:xfrm rot="1350556">
            <a:off x="984000" y="562088"/>
            <a:ext cx="2112661" cy="2405721"/>
          </a:xfrm>
          <a:custGeom>
            <a:avLst/>
            <a:gdLst/>
            <a:ahLst/>
            <a:cxnLst/>
            <a:rect l="l" t="t" r="r" b="b"/>
            <a:pathLst>
              <a:path w="2112661" h="2405721">
                <a:moveTo>
                  <a:pt x="0" y="0"/>
                </a:moveTo>
                <a:lnTo>
                  <a:pt x="2112660" y="0"/>
                </a:lnTo>
                <a:lnTo>
                  <a:pt x="2112660" y="2405721"/>
                </a:lnTo>
                <a:lnTo>
                  <a:pt x="0" y="2405721"/>
                </a:lnTo>
                <a:lnTo>
                  <a:pt x="0" y="0"/>
                </a:lnTo>
                <a:close/>
              </a:path>
            </a:pathLst>
          </a:custGeom>
          <a:blipFill>
            <a:blip r:embed="rId2"/>
            <a:stretch>
              <a:fillRect/>
            </a:stretch>
          </a:blipFill>
        </p:spPr>
      </p:sp>
      <p:sp>
        <p:nvSpPr>
          <p:cNvPr id="4" name="Freeform 4"/>
          <p:cNvSpPr/>
          <p:nvPr/>
        </p:nvSpPr>
        <p:spPr>
          <a:xfrm>
            <a:off x="14053731" y="7200900"/>
            <a:ext cx="3205569" cy="2317416"/>
          </a:xfrm>
          <a:custGeom>
            <a:avLst/>
            <a:gdLst/>
            <a:ahLst/>
            <a:cxnLst/>
            <a:rect l="l" t="t" r="r" b="b"/>
            <a:pathLst>
              <a:path w="3205569" h="2317416">
                <a:moveTo>
                  <a:pt x="0" y="0"/>
                </a:moveTo>
                <a:lnTo>
                  <a:pt x="3205569" y="0"/>
                </a:lnTo>
                <a:lnTo>
                  <a:pt x="3205569" y="2317416"/>
                </a:lnTo>
                <a:lnTo>
                  <a:pt x="0" y="231741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2613</Words>
  <Application>Microsoft Office PowerPoint</Application>
  <PresentationFormat>Произвольный</PresentationFormat>
  <Paragraphs>295</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Open Sans Bold</vt:lpstr>
      <vt:lpstr>Open Sans</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дәріс Тақырыбы. Органикалық химияның қазіргі теориясы. Кіріспе. Органикалық химияның даму кезендері. Химиялық құрылымның (Бутлеров) теориясы. Изомерия түсінігі. Стереохимиялық теория (конформация, конформациялық талдау).</dc:title>
  <cp:lastModifiedBy>Админ</cp:lastModifiedBy>
  <cp:revision>2</cp:revision>
  <dcterms:created xsi:type="dcterms:W3CDTF">2006-08-16T00:00:00Z</dcterms:created>
  <dcterms:modified xsi:type="dcterms:W3CDTF">2025-09-22T05:36:15Z</dcterms:modified>
  <dc:identifier>DAGzitVFPAQ</dc:identifier>
</cp:coreProperties>
</file>