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5"/>
  </p:notesMasterIdLst>
  <p:sldIdLst>
    <p:sldId id="256" r:id="rId2"/>
    <p:sldId id="257" r:id="rId3"/>
    <p:sldId id="258" r:id="rId4"/>
    <p:sldId id="337" r:id="rId5"/>
    <p:sldId id="338" r:id="rId6"/>
    <p:sldId id="339" r:id="rId7"/>
    <p:sldId id="609" r:id="rId8"/>
    <p:sldId id="340" r:id="rId9"/>
    <p:sldId id="341" r:id="rId10"/>
    <p:sldId id="342" r:id="rId11"/>
    <p:sldId id="343" r:id="rId12"/>
    <p:sldId id="344" r:id="rId13"/>
    <p:sldId id="311" r:id="rId14"/>
    <p:sldId id="317" r:id="rId15"/>
    <p:sldId id="314" r:id="rId16"/>
    <p:sldId id="318" r:id="rId17"/>
    <p:sldId id="320" r:id="rId18"/>
    <p:sldId id="321" r:id="rId19"/>
    <p:sldId id="322" r:id="rId20"/>
    <p:sldId id="323" r:id="rId21"/>
    <p:sldId id="324" r:id="rId22"/>
    <p:sldId id="325" r:id="rId23"/>
    <p:sldId id="326" r:id="rId24"/>
    <p:sldId id="328" r:id="rId25"/>
    <p:sldId id="329" r:id="rId26"/>
    <p:sldId id="330" r:id="rId27"/>
    <p:sldId id="331" r:id="rId28"/>
    <p:sldId id="332" r:id="rId29"/>
    <p:sldId id="333" r:id="rId30"/>
    <p:sldId id="334" r:id="rId31"/>
    <p:sldId id="268" r:id="rId32"/>
    <p:sldId id="265" r:id="rId33"/>
    <p:sldId id="270" r:id="rId3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амбеталина Алия Сактагановна" initials="МАС" lastIdx="30" clrIdx="0">
    <p:extLst>
      <p:ext uri="{19B8F6BF-5375-455C-9EA6-DF929625EA0E}">
        <p15:presenceInfo xmlns:p15="http://schemas.microsoft.com/office/powerpoint/2012/main" userId="S::750428400415@enu.kz::c77ab106-1082-4950-a6b3-8ad7f13036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0" autoAdjust="0"/>
  </p:normalViewPr>
  <p:slideViewPr>
    <p:cSldViewPr snapToGrid="0">
      <p:cViewPr varScale="1">
        <p:scale>
          <a:sx n="81" d="100"/>
          <a:sy n="81" d="100"/>
        </p:scale>
        <p:origin x="725" y="67"/>
      </p:cViewPr>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3.xml"/><Relationship Id="rId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048C145-CC57-4EAD-840A-ECF3693057E0}" type="datetimeFigureOut">
              <a:rPr lang="ru-RU" smtClean="0"/>
              <a:t>22.04.2021</a:t>
            </a:fld>
            <a:endParaRPr lang="ru-RU"/>
          </a:p>
        </p:txBody>
      </p:sp>
      <p:sp>
        <p:nvSpPr>
          <p:cNvPr id="4" name="Образ слайда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6E43B6A-95BF-40F4-82A0-67817913DE5A}" type="slidenum">
              <a:rPr lang="ru-RU" smtClean="0"/>
              <a:t>‹#›</a:t>
            </a:fld>
            <a:endParaRPr lang="ru-RU"/>
          </a:p>
        </p:txBody>
      </p:sp>
    </p:spTree>
    <p:extLst>
      <p:ext uri="{BB962C8B-B14F-4D97-AF65-F5344CB8AC3E}">
        <p14:creationId xmlns:p14="http://schemas.microsoft.com/office/powerpoint/2010/main" val="2962651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A6B51F7-D206-4CA2-B133-1580F8A90C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0A5B8C07-DD4C-4D23-88D0-539B9BBB9423}" type="slidenum">
              <a:rPr lang="ru-RU" altLang="ru-RU" sz="1200" smtClean="0">
                <a:latin typeface="Times New Roman" panose="02020603050405020304" pitchFamily="18" charset="0"/>
              </a:rPr>
              <a:pPr/>
              <a:t>13</a:t>
            </a:fld>
            <a:endParaRPr lang="ru-RU" altLang="ru-RU" sz="1200">
              <a:latin typeface="Times New Roman" panose="02020603050405020304" pitchFamily="18" charset="0"/>
            </a:endParaRPr>
          </a:p>
        </p:txBody>
      </p:sp>
      <p:sp>
        <p:nvSpPr>
          <p:cNvPr id="17411" name="Rectangle 2">
            <a:extLst>
              <a:ext uri="{FF2B5EF4-FFF2-40B4-BE49-F238E27FC236}">
                <a16:creationId xmlns:a16="http://schemas.microsoft.com/office/drawing/2014/main" id="{17B9C28C-ADD8-4251-9FD7-2DFB67F39B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ACE97C50-00E8-446F-BD73-0C9C706589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z="2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DECE044-B309-41D8-B0BC-A301ECE43A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FDF03A1C-2268-49F9-B400-DA70D4971374}" type="slidenum">
              <a:rPr lang="ru-RU" altLang="ru-RU" sz="1200" smtClean="0">
                <a:latin typeface="Times New Roman" panose="02020603050405020304" pitchFamily="18" charset="0"/>
              </a:rPr>
              <a:pPr/>
              <a:t>14</a:t>
            </a:fld>
            <a:endParaRPr lang="ru-RU" altLang="ru-RU" sz="1200">
              <a:latin typeface="Times New Roman" panose="02020603050405020304" pitchFamily="18" charset="0"/>
            </a:endParaRPr>
          </a:p>
        </p:txBody>
      </p:sp>
      <p:sp>
        <p:nvSpPr>
          <p:cNvPr id="19459" name="Rectangle 2">
            <a:extLst>
              <a:ext uri="{FF2B5EF4-FFF2-40B4-BE49-F238E27FC236}">
                <a16:creationId xmlns:a16="http://schemas.microsoft.com/office/drawing/2014/main" id="{F4931CB0-1C8A-4BDD-8E59-C8D09C40CC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6CEF9833-0B19-41DD-BA6E-42B73ED772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z="2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7D4B4DE-8066-49EE-9E86-47EE9C0319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defRPr>
            </a:lvl1pPr>
            <a:lvl2pPr marL="742950" indent="-285750">
              <a:defRPr sz="1600">
                <a:solidFill>
                  <a:schemeClr val="tx1"/>
                </a:solidFill>
                <a:latin typeface="Tahoma" panose="020B0604030504040204" pitchFamily="34" charset="0"/>
              </a:defRPr>
            </a:lvl2pPr>
            <a:lvl3pPr marL="1143000" indent="-228600">
              <a:defRPr sz="1600">
                <a:solidFill>
                  <a:schemeClr val="tx1"/>
                </a:solidFill>
                <a:latin typeface="Tahoma" panose="020B0604030504040204" pitchFamily="34" charset="0"/>
              </a:defRPr>
            </a:lvl3pPr>
            <a:lvl4pPr marL="1600200" indent="-228600">
              <a:defRPr sz="1600">
                <a:solidFill>
                  <a:schemeClr val="tx1"/>
                </a:solidFill>
                <a:latin typeface="Tahoma" panose="020B0604030504040204" pitchFamily="34" charset="0"/>
              </a:defRPr>
            </a:lvl4pPr>
            <a:lvl5pPr marL="2057400" indent="-228600">
              <a:defRPr sz="1600">
                <a:solidFill>
                  <a:schemeClr val="tx1"/>
                </a:solidFill>
                <a:latin typeface="Tahoma" panose="020B060403050404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defRPr>
            </a:lvl9pPr>
          </a:lstStyle>
          <a:p>
            <a:fld id="{150B5939-6B2E-470A-8458-2C10E032EFCA}" type="slidenum">
              <a:rPr lang="ru-RU" altLang="ru-RU" sz="1200" smtClean="0">
                <a:latin typeface="Times New Roman" panose="02020603050405020304" pitchFamily="18" charset="0"/>
              </a:rPr>
              <a:pPr/>
              <a:t>15</a:t>
            </a:fld>
            <a:endParaRPr lang="ru-RU" altLang="ru-RU" sz="1200">
              <a:latin typeface="Times New Roman" panose="02020603050405020304" pitchFamily="18" charset="0"/>
            </a:endParaRPr>
          </a:p>
        </p:txBody>
      </p:sp>
      <p:sp>
        <p:nvSpPr>
          <p:cNvPr id="21507" name="Rectangle 2">
            <a:extLst>
              <a:ext uri="{FF2B5EF4-FFF2-40B4-BE49-F238E27FC236}">
                <a16:creationId xmlns:a16="http://schemas.microsoft.com/office/drawing/2014/main" id="{71A494D4-EE9F-4C26-A18F-BC49B195F8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24F16791-4F46-4FA7-9026-63AF542C4E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5CAEC64-23B7-43FA-9D52-FF81CA35EA33}" type="datetimeFigureOut">
              <a:rPr lang="ru-RU" smtClean="0"/>
              <a:t>22.04.2021</a:t>
            </a:fld>
            <a:endParaRPr lang="ru-RU"/>
          </a:p>
        </p:txBody>
      </p:sp>
      <p:sp>
        <p:nvSpPr>
          <p:cNvPr id="5" name="Footer Placeholder 4"/>
          <p:cNvSpPr>
            <a:spLocks noGrp="1"/>
          </p:cNvSpPr>
          <p:nvPr>
            <p:ph type="ftr" sz="quarter" idx="11"/>
          </p:nvPr>
        </p:nvSpPr>
        <p:spPr>
          <a:xfrm>
            <a:off x="2416500" y="329307"/>
            <a:ext cx="4973915" cy="309201"/>
          </a:xfrm>
        </p:spPr>
        <p:txBody>
          <a:bodyPr/>
          <a:lstStyle/>
          <a:p>
            <a:endParaRPr lang="ru-RU"/>
          </a:p>
        </p:txBody>
      </p:sp>
      <p:sp>
        <p:nvSpPr>
          <p:cNvPr id="6" name="Slide Number Placeholder 5"/>
          <p:cNvSpPr>
            <a:spLocks noGrp="1"/>
          </p:cNvSpPr>
          <p:nvPr>
            <p:ph type="sldNum" sz="quarter" idx="12"/>
          </p:nvPr>
        </p:nvSpPr>
        <p:spPr>
          <a:xfrm>
            <a:off x="1437664" y="798973"/>
            <a:ext cx="811019" cy="503578"/>
          </a:xfrm>
        </p:spPr>
        <p:txBody>
          <a:bodyPr/>
          <a:lstStyle/>
          <a:p>
            <a:fld id="{B781CEDF-3FAF-4398-8EE3-9F7F7C21E077}" type="slidenum">
              <a:rPr lang="ru-RU" smtClean="0"/>
              <a:t>‹#›</a:t>
            </a:fld>
            <a:endParaRPr lang="ru-R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910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5CAEC64-23B7-43FA-9D52-FF81CA35EA33}" type="datetimeFigureOut">
              <a:rPr lang="ru-RU" smtClean="0"/>
              <a:t>22.04.2021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81CEDF-3FAF-4398-8EE3-9F7F7C21E077}" type="slidenum">
              <a:rPr lang="ru-RU" smtClean="0"/>
              <a:t>‹#›</a:t>
            </a:fld>
            <a:endParaRPr lang="ru-R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347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5CAEC64-23B7-43FA-9D52-FF81CA35EA33}" type="datetimeFigureOut">
              <a:rPr lang="ru-RU" smtClean="0"/>
              <a:t>22.04.2021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81CEDF-3FAF-4398-8EE3-9F7F7C21E077}" type="slidenum">
              <a:rPr lang="ru-RU" smtClean="0"/>
              <a:t>‹#›</a:t>
            </a:fld>
            <a:endParaRPr lang="ru-R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557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485" y="273050"/>
            <a:ext cx="10968567" cy="1143000"/>
          </a:xfrm>
        </p:spPr>
        <p:txBody>
          <a:bodyPr/>
          <a:lstStyle/>
          <a:p>
            <a:r>
              <a:rPr lang="ru-RU"/>
              <a:t>Образец заголовка</a:t>
            </a:r>
          </a:p>
        </p:txBody>
      </p:sp>
      <p:sp>
        <p:nvSpPr>
          <p:cNvPr id="3" name="Содержимое 2"/>
          <p:cNvSpPr>
            <a:spLocks noGrp="1"/>
          </p:cNvSpPr>
          <p:nvPr>
            <p:ph sz="quarter" idx="1"/>
          </p:nvPr>
        </p:nvSpPr>
        <p:spPr>
          <a:xfrm>
            <a:off x="607484" y="1598613"/>
            <a:ext cx="5382683" cy="2171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07484" y="3922714"/>
            <a:ext cx="5382683" cy="21732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6193367" y="1598613"/>
            <a:ext cx="5382684" cy="4497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69">
            <a:extLst>
              <a:ext uri="{FF2B5EF4-FFF2-40B4-BE49-F238E27FC236}">
                <a16:creationId xmlns:a16="http://schemas.microsoft.com/office/drawing/2014/main" id="{EE3DC492-F1E6-4062-9F1E-E68CAB12A70F}"/>
              </a:ext>
            </a:extLst>
          </p:cNvPr>
          <p:cNvSpPr>
            <a:spLocks noGrp="1" noChangeArrowheads="1"/>
          </p:cNvSpPr>
          <p:nvPr>
            <p:ph type="ftr" sz="quarter" idx="10"/>
          </p:nvPr>
        </p:nvSpPr>
        <p:spPr>
          <a:xfrm>
            <a:off x="0" y="0"/>
            <a:ext cx="0" cy="0"/>
          </a:xfrm>
        </p:spPr>
        <p:txBody>
          <a:bodyPr/>
          <a:lstStyle>
            <a:lvl1pPr>
              <a:defRPr/>
            </a:lvl1pPr>
          </a:lstStyle>
          <a:p>
            <a:pPr>
              <a:defRPr/>
            </a:pPr>
            <a:r>
              <a:rPr lang="ru-RU"/>
              <a:t>Кафедра педагогической психологии / Лаборатория прикладной педагогической психологии</a:t>
            </a:r>
          </a:p>
        </p:txBody>
      </p:sp>
      <p:sp>
        <p:nvSpPr>
          <p:cNvPr id="7" name="Rectangle 70">
            <a:extLst>
              <a:ext uri="{FF2B5EF4-FFF2-40B4-BE49-F238E27FC236}">
                <a16:creationId xmlns:a16="http://schemas.microsoft.com/office/drawing/2014/main" id="{A8F689D4-DF87-4010-AB9C-CAB427173838}"/>
              </a:ext>
            </a:extLst>
          </p:cNvPr>
          <p:cNvSpPr>
            <a:spLocks noGrp="1" noChangeArrowheads="1"/>
          </p:cNvSpPr>
          <p:nvPr>
            <p:ph type="sldNum" sz="quarter" idx="11"/>
          </p:nvPr>
        </p:nvSpPr>
        <p:spPr>
          <a:xfrm>
            <a:off x="0" y="0"/>
            <a:ext cx="0" cy="0"/>
          </a:xfrm>
        </p:spPr>
        <p:txBody>
          <a:bodyPr/>
          <a:lstStyle>
            <a:lvl1pPr>
              <a:defRPr/>
            </a:lvl1pPr>
          </a:lstStyle>
          <a:p>
            <a:pPr>
              <a:defRPr/>
            </a:pPr>
            <a:fld id="{492217B5-BD61-4698-AB3B-0FCC44B58CB4}" type="slidenum">
              <a:rPr lang="ru-RU" altLang="ru-RU"/>
              <a:pPr>
                <a:defRPr/>
              </a:pPr>
              <a:t>‹#›</a:t>
            </a:fld>
            <a:endParaRPr lang="ru-RU" altLang="ru-RU"/>
          </a:p>
        </p:txBody>
      </p:sp>
    </p:spTree>
    <p:extLst>
      <p:ext uri="{BB962C8B-B14F-4D97-AF65-F5344CB8AC3E}">
        <p14:creationId xmlns:p14="http://schemas.microsoft.com/office/powerpoint/2010/main" val="127611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5CAEC64-23B7-43FA-9D52-FF81CA35EA33}" type="datetimeFigureOut">
              <a:rPr lang="ru-RU" smtClean="0"/>
              <a:t>22.04.2021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81CEDF-3FAF-4398-8EE3-9F7F7C21E077}" type="slidenum">
              <a:rPr lang="ru-RU" smtClean="0"/>
              <a:t>‹#›</a:t>
            </a:fld>
            <a:endParaRPr lang="ru-R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778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5CAEC64-23B7-43FA-9D52-FF81CA35EA33}" type="datetimeFigureOut">
              <a:rPr lang="ru-RU" smtClean="0"/>
              <a:t>22.04.2021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81CEDF-3FAF-4398-8EE3-9F7F7C21E077}" type="slidenum">
              <a:rPr lang="ru-RU" smtClean="0"/>
              <a:t>‹#›</a:t>
            </a:fld>
            <a:endParaRPr lang="ru-R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905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5CAEC64-23B7-43FA-9D52-FF81CA35EA33}" type="datetimeFigureOut">
              <a:rPr lang="ru-RU" smtClean="0"/>
              <a:t>22.04.2021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81CEDF-3FAF-4398-8EE3-9F7F7C21E077}" type="slidenum">
              <a:rPr lang="ru-RU" smtClean="0"/>
              <a:t>‹#›</a:t>
            </a:fld>
            <a:endParaRPr lang="ru-R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321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5CAEC64-23B7-43FA-9D52-FF81CA35EA33}" type="datetimeFigureOut">
              <a:rPr lang="ru-RU" smtClean="0"/>
              <a:t>22.04.2021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781CEDF-3FAF-4398-8EE3-9F7F7C21E077}" type="slidenum">
              <a:rPr lang="ru-RU" smtClean="0"/>
              <a:t>‹#›</a:t>
            </a:fld>
            <a:endParaRPr lang="ru-R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373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5CAEC64-23B7-43FA-9D52-FF81CA35EA33}" type="datetimeFigureOut">
              <a:rPr lang="ru-RU" smtClean="0"/>
              <a:t>22.04.2021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781CEDF-3FAF-4398-8EE3-9F7F7C21E077}" type="slidenum">
              <a:rPr lang="ru-RU" smtClean="0"/>
              <a:t>‹#›</a:t>
            </a:fld>
            <a:endParaRPr lang="ru-R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976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AEC64-23B7-43FA-9D52-FF81CA35EA33}" type="datetimeFigureOut">
              <a:rPr lang="ru-RU" smtClean="0"/>
              <a:t>22.04.2021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781CEDF-3FAF-4398-8EE3-9F7F7C21E077}" type="slidenum">
              <a:rPr lang="ru-RU" smtClean="0"/>
              <a:t>‹#›</a:t>
            </a:fld>
            <a:endParaRPr lang="ru-RU"/>
          </a:p>
        </p:txBody>
      </p:sp>
    </p:spTree>
    <p:extLst>
      <p:ext uri="{BB962C8B-B14F-4D97-AF65-F5344CB8AC3E}">
        <p14:creationId xmlns:p14="http://schemas.microsoft.com/office/powerpoint/2010/main" val="75862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5CAEC64-23B7-43FA-9D52-FF81CA35EA33}" type="datetimeFigureOut">
              <a:rPr lang="ru-RU" smtClean="0"/>
              <a:t>22.04.2021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81CEDF-3FAF-4398-8EE3-9F7F7C21E077}" type="slidenum">
              <a:rPr lang="ru-RU" smtClean="0"/>
              <a:t>‹#›</a:t>
            </a:fld>
            <a:endParaRPr lang="ru-R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838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5CAEC64-23B7-43FA-9D52-FF81CA35EA33}" type="datetimeFigureOut">
              <a:rPr lang="ru-RU" smtClean="0"/>
              <a:t>22.04.2021</a:t>
            </a:fld>
            <a:endParaRPr lang="ru-RU"/>
          </a:p>
        </p:txBody>
      </p:sp>
      <p:sp>
        <p:nvSpPr>
          <p:cNvPr id="6" name="Footer Placeholder 5"/>
          <p:cNvSpPr>
            <a:spLocks noGrp="1"/>
          </p:cNvSpPr>
          <p:nvPr>
            <p:ph type="ftr" sz="quarter" idx="11"/>
          </p:nvPr>
        </p:nvSpPr>
        <p:spPr>
          <a:xfrm>
            <a:off x="1447382" y="318640"/>
            <a:ext cx="5541004" cy="320931"/>
          </a:xfrm>
        </p:spPr>
        <p:txBody>
          <a:bodyPr/>
          <a:lstStyle/>
          <a:p>
            <a:endParaRPr lang="ru-RU"/>
          </a:p>
        </p:txBody>
      </p:sp>
      <p:sp>
        <p:nvSpPr>
          <p:cNvPr id="7" name="Slide Number Placeholder 6"/>
          <p:cNvSpPr>
            <a:spLocks noGrp="1"/>
          </p:cNvSpPr>
          <p:nvPr>
            <p:ph type="sldNum" sz="quarter" idx="12"/>
          </p:nvPr>
        </p:nvSpPr>
        <p:spPr/>
        <p:txBody>
          <a:bodyPr/>
          <a:lstStyle/>
          <a:p>
            <a:fld id="{B781CEDF-3FAF-4398-8EE3-9F7F7C21E077}" type="slidenum">
              <a:rPr lang="ru-RU" smtClean="0"/>
              <a:t>‹#›</a:t>
            </a:fld>
            <a:endParaRPr lang="ru-R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621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5CAEC64-23B7-43FA-9D52-FF81CA35EA33}" type="datetimeFigureOut">
              <a:rPr lang="ru-RU" smtClean="0"/>
              <a:t>22.04.2021</a:t>
            </a:fld>
            <a:endParaRPr lang="ru-R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781CEDF-3FAF-4398-8EE3-9F7F7C21E077}" type="slidenum">
              <a:rPr lang="ru-RU" smtClean="0"/>
              <a:t>‹#›</a:t>
            </a:fld>
            <a:endParaRPr lang="ru-R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25824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5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80388" y="802298"/>
            <a:ext cx="10953946" cy="2541431"/>
          </a:xfrm>
        </p:spPr>
        <p:txBody>
          <a:bodyPr>
            <a:normAutofit/>
          </a:bodyPr>
          <a:lstStyle/>
          <a:p>
            <a:pPr algn="ctr"/>
            <a:r>
              <a:rPr lang="ru-RU" sz="4400" cap="none" dirty="0">
                <a:solidFill>
                  <a:srgbClr val="002060"/>
                </a:solidFill>
                <a:latin typeface="Times New Roman" panose="02020603050405020304" pitchFamily="18" charset="0"/>
                <a:cs typeface="Times New Roman" panose="02020603050405020304" pitchFamily="18" charset="0"/>
              </a:rPr>
              <a:t>Психология управления конфликтными ситуациями в деятельности руководителя</a:t>
            </a:r>
          </a:p>
        </p:txBody>
      </p:sp>
      <p:sp>
        <p:nvSpPr>
          <p:cNvPr id="3" name="Подзаголовок 2"/>
          <p:cNvSpPr>
            <a:spLocks noGrp="1"/>
          </p:cNvSpPr>
          <p:nvPr>
            <p:ph type="subTitle" idx="1"/>
          </p:nvPr>
        </p:nvSpPr>
        <p:spPr>
          <a:xfrm>
            <a:off x="2511329" y="3840724"/>
            <a:ext cx="8244655" cy="866742"/>
          </a:xfrm>
        </p:spPr>
        <p:txBody>
          <a:bodyPr>
            <a:normAutofit fontScale="92500" lnSpcReduction="10000"/>
          </a:bodyPr>
          <a:lstStyle/>
          <a:p>
            <a:pPr algn="r"/>
            <a:r>
              <a:rPr lang="ru-RU" dirty="0">
                <a:solidFill>
                  <a:srgbClr val="002060"/>
                </a:solidFill>
                <a:latin typeface="Times New Roman" panose="02020603050405020304" pitchFamily="18" charset="0"/>
                <a:cs typeface="Times New Roman" panose="02020603050405020304" pitchFamily="18" charset="0"/>
              </a:rPr>
              <a:t>Лекция 13. </a:t>
            </a:r>
          </a:p>
          <a:p>
            <a:pPr algn="r"/>
            <a:r>
              <a:rPr lang="ru-RU" dirty="0">
                <a:solidFill>
                  <a:srgbClr val="002060"/>
                </a:solidFill>
                <a:latin typeface="Times New Roman" panose="02020603050405020304" pitchFamily="18" charset="0"/>
                <a:cs typeface="Times New Roman" panose="02020603050405020304" pitchFamily="18" charset="0"/>
              </a:rPr>
              <a:t>Мамбеталина А.С.- </a:t>
            </a:r>
            <a:r>
              <a:rPr lang="ru-RU" dirty="0" err="1">
                <a:solidFill>
                  <a:srgbClr val="002060"/>
                </a:solidFill>
                <a:latin typeface="Times New Roman" panose="02020603050405020304" pitchFamily="18" charset="0"/>
                <a:cs typeface="Times New Roman" panose="02020603050405020304" pitchFamily="18" charset="0"/>
              </a:rPr>
              <a:t>к.пс.н</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72FE2206-F9BF-4431-9A92-45A1C1229C70}"/>
              </a:ext>
            </a:extLst>
          </p:cNvPr>
          <p:cNvSpPr/>
          <p:nvPr/>
        </p:nvSpPr>
        <p:spPr>
          <a:xfrm>
            <a:off x="2010034" y="296562"/>
            <a:ext cx="9193427" cy="461665"/>
          </a:xfrm>
          <a:prstGeom prst="rect">
            <a:avLst/>
          </a:prstGeom>
        </p:spPr>
        <p:txBody>
          <a:bodyPr wrap="square">
            <a:spAutoFit/>
          </a:bodyPr>
          <a:lstStyle/>
          <a:p>
            <a:r>
              <a:rPr lang="ru-RU" sz="2400" b="1" dirty="0">
                <a:solidFill>
                  <a:srgbClr val="002060"/>
                </a:solidFill>
                <a:latin typeface="Times New Roman" panose="02020603050405020304" pitchFamily="18" charset="0"/>
                <a:cs typeface="Times New Roman" panose="02020603050405020304" pitchFamily="18" charset="0"/>
              </a:rPr>
              <a:t>Евразийский национальный университет имени Л.Н. Гумилева </a:t>
            </a:r>
          </a:p>
        </p:txBody>
      </p:sp>
    </p:spTree>
    <p:extLst>
      <p:ext uri="{BB962C8B-B14F-4D97-AF65-F5344CB8AC3E}">
        <p14:creationId xmlns:p14="http://schemas.microsoft.com/office/powerpoint/2010/main" val="1450602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BDFF61C-F26D-4B73-B8B9-6D56E50D741D}"/>
              </a:ext>
            </a:extLst>
          </p:cNvPr>
          <p:cNvSpPr>
            <a:spLocks noGrp="1" noRot="1" noChangeArrowheads="1"/>
          </p:cNvSpPr>
          <p:nvPr>
            <p:ph type="title"/>
          </p:nvPr>
        </p:nvSpPr>
        <p:spPr>
          <a:xfrm>
            <a:off x="1300899" y="158750"/>
            <a:ext cx="10228082" cy="2262188"/>
          </a:xfrm>
        </p:spPr>
        <p:txBody>
          <a:bodyPr rtlCol="0">
            <a:normAutofit/>
          </a:bodyPr>
          <a:lstStyle/>
          <a:p>
            <a:pPr algn="ctr">
              <a:defRPr/>
            </a:pPr>
            <a:r>
              <a:rPr lang="ru-RU" sz="2800" cap="none" dirty="0">
                <a:solidFill>
                  <a:srgbClr val="002060"/>
                </a:solidFill>
                <a:latin typeface="Times New Roman" panose="02020603050405020304" pitchFamily="18" charset="0"/>
                <a:cs typeface="Times New Roman" panose="02020603050405020304" pitchFamily="18" charset="0"/>
              </a:rPr>
              <a:t>Причины конфликтов </a:t>
            </a:r>
            <a:br>
              <a:rPr lang="ru-RU" sz="2800" cap="none" dirty="0">
                <a:solidFill>
                  <a:srgbClr val="002060"/>
                </a:solidFill>
                <a:latin typeface="Times New Roman" panose="02020603050405020304" pitchFamily="18" charset="0"/>
                <a:cs typeface="Times New Roman" panose="02020603050405020304" pitchFamily="18" charset="0"/>
              </a:rPr>
            </a:br>
            <a:r>
              <a:rPr lang="ru-RU" sz="2800" cap="none" dirty="0">
                <a:solidFill>
                  <a:srgbClr val="002060"/>
                </a:solidFill>
                <a:latin typeface="Times New Roman" panose="02020603050405020304" pitchFamily="18" charset="0"/>
                <a:cs typeface="Times New Roman" panose="02020603050405020304" pitchFamily="18" charset="0"/>
              </a:rPr>
              <a:t>– это явления, события, факты, ситуации, которые предшествуют конфликту и при определенных условиях вызывают его</a:t>
            </a:r>
          </a:p>
        </p:txBody>
      </p:sp>
      <p:sp>
        <p:nvSpPr>
          <p:cNvPr id="35843" name="Rectangle 3">
            <a:extLst>
              <a:ext uri="{FF2B5EF4-FFF2-40B4-BE49-F238E27FC236}">
                <a16:creationId xmlns:a16="http://schemas.microsoft.com/office/drawing/2014/main" id="{437641FE-490D-483F-BFD9-DAF6FF411B26}"/>
              </a:ext>
            </a:extLst>
          </p:cNvPr>
          <p:cNvSpPr>
            <a:spLocks noGrp="1" noRot="1" noChangeArrowheads="1"/>
          </p:cNvSpPr>
          <p:nvPr>
            <p:ph idx="1"/>
          </p:nvPr>
        </p:nvSpPr>
        <p:spPr>
          <a:xfrm>
            <a:off x="1065229" y="2055043"/>
            <a:ext cx="10774837" cy="4336134"/>
          </a:xfrm>
        </p:spPr>
        <p:txBody>
          <a:bodyPr rtlCol="0">
            <a:normAutofit fontScale="70000" lnSpcReduction="20000"/>
          </a:bodyPr>
          <a:lstStyle/>
          <a:p>
            <a:pPr algn="ctr">
              <a:lnSpc>
                <a:spcPct val="90000"/>
              </a:lnSpc>
              <a:buNone/>
              <a:defRPr/>
            </a:pPr>
            <a:r>
              <a:rPr lang="ru-RU" sz="2600" dirty="0">
                <a:solidFill>
                  <a:srgbClr val="002060"/>
                </a:solidFill>
                <a:latin typeface="Times New Roman" panose="02020603050405020304" pitchFamily="18" charset="0"/>
                <a:cs typeface="Times New Roman" panose="02020603050405020304" pitchFamily="18" charset="0"/>
              </a:rPr>
              <a:t>Общие причины</a:t>
            </a:r>
          </a:p>
          <a:p>
            <a:pPr>
              <a:lnSpc>
                <a:spcPct val="90000"/>
              </a:lnSpc>
              <a:buFont typeface="Wingdings 3" charset="2"/>
              <a:buChar char=""/>
              <a:defRPr/>
            </a:pPr>
            <a:r>
              <a:rPr lang="ru-RU" sz="2600" dirty="0">
                <a:solidFill>
                  <a:srgbClr val="002060"/>
                </a:solidFill>
                <a:latin typeface="Times New Roman" panose="02020603050405020304" pitchFamily="18" charset="0"/>
                <a:cs typeface="Times New Roman" panose="02020603050405020304" pitchFamily="18" charset="0"/>
              </a:rPr>
              <a:t>Социально политические и экономические причины (связаны с социально – политической и экономической ситуацией в стране)</a:t>
            </a:r>
          </a:p>
          <a:p>
            <a:pPr>
              <a:lnSpc>
                <a:spcPct val="90000"/>
              </a:lnSpc>
              <a:buFont typeface="Wingdings 3" charset="2"/>
              <a:buChar char=""/>
              <a:defRPr/>
            </a:pPr>
            <a:r>
              <a:rPr lang="ru-RU" sz="2600" dirty="0">
                <a:solidFill>
                  <a:srgbClr val="002060"/>
                </a:solidFill>
                <a:latin typeface="Times New Roman" panose="02020603050405020304" pitchFamily="18" charset="0"/>
                <a:cs typeface="Times New Roman" panose="02020603050405020304" pitchFamily="18" charset="0"/>
              </a:rPr>
              <a:t>Социально – демографические причины (отражают различия в установках и мотивах людей, обусловленные их полом, возрастом, национальностью)</a:t>
            </a:r>
          </a:p>
          <a:p>
            <a:pPr>
              <a:lnSpc>
                <a:spcPct val="90000"/>
              </a:lnSpc>
              <a:buFont typeface="Wingdings 3" charset="2"/>
              <a:buChar char=""/>
              <a:defRPr/>
            </a:pPr>
            <a:r>
              <a:rPr lang="ru-RU" sz="2600" dirty="0">
                <a:solidFill>
                  <a:srgbClr val="002060"/>
                </a:solidFill>
                <a:latin typeface="Times New Roman" panose="02020603050405020304" pitchFamily="18" charset="0"/>
                <a:cs typeface="Times New Roman" panose="02020603050405020304" pitchFamily="18" charset="0"/>
              </a:rPr>
              <a:t>Социально – психологические причины ( социально – психологические явления в группе)</a:t>
            </a:r>
          </a:p>
          <a:p>
            <a:pPr>
              <a:lnSpc>
                <a:spcPct val="90000"/>
              </a:lnSpc>
              <a:buFont typeface="Wingdings 3" charset="2"/>
              <a:buChar char=""/>
              <a:defRPr/>
            </a:pPr>
            <a:r>
              <a:rPr lang="ru-RU" sz="2600" dirty="0">
                <a:solidFill>
                  <a:srgbClr val="002060"/>
                </a:solidFill>
                <a:latin typeface="Times New Roman" panose="02020603050405020304" pitchFamily="18" charset="0"/>
                <a:cs typeface="Times New Roman" panose="02020603050405020304" pitchFamily="18" charset="0"/>
              </a:rPr>
              <a:t>Индивидуально – психологические причины ( индивидуальные особенности личности).</a:t>
            </a:r>
          </a:p>
          <a:p>
            <a:pPr>
              <a:lnSpc>
                <a:spcPct val="90000"/>
              </a:lnSpc>
              <a:buFont typeface="Wingdings 3" charset="2"/>
              <a:buChar char=""/>
              <a:defRPr/>
            </a:pPr>
            <a:r>
              <a:rPr lang="ru-RU" sz="2600" dirty="0">
                <a:solidFill>
                  <a:srgbClr val="002060"/>
                </a:solidFill>
                <a:latin typeface="Times New Roman" panose="02020603050405020304" pitchFamily="18" charset="0"/>
                <a:cs typeface="Times New Roman" panose="02020603050405020304" pitchFamily="18" charset="0"/>
              </a:rPr>
              <a:t>Частные  причины.</a:t>
            </a:r>
          </a:p>
          <a:p>
            <a:pPr>
              <a:lnSpc>
                <a:spcPct val="90000"/>
              </a:lnSpc>
              <a:buFont typeface="Wingdings 3" charset="2"/>
              <a:buChar char=""/>
              <a:defRPr/>
            </a:pPr>
            <a:r>
              <a:rPr lang="ru-RU" sz="2600" dirty="0">
                <a:solidFill>
                  <a:srgbClr val="002060"/>
                </a:solidFill>
                <a:latin typeface="Times New Roman" panose="02020603050405020304" pitchFamily="18" charset="0"/>
                <a:cs typeface="Times New Roman" panose="02020603050405020304" pitchFamily="18" charset="0"/>
              </a:rPr>
              <a:t>Неудовлетворенность условиями деятельности</a:t>
            </a:r>
          </a:p>
          <a:p>
            <a:pPr>
              <a:lnSpc>
                <a:spcPct val="90000"/>
              </a:lnSpc>
              <a:buFont typeface="Wingdings 3" charset="2"/>
              <a:buChar char=""/>
              <a:defRPr/>
            </a:pPr>
            <a:r>
              <a:rPr lang="ru-RU" sz="2600" dirty="0">
                <a:solidFill>
                  <a:srgbClr val="002060"/>
                </a:solidFill>
                <a:latin typeface="Times New Roman" panose="02020603050405020304" pitchFamily="18" charset="0"/>
                <a:cs typeface="Times New Roman" panose="02020603050405020304" pitchFamily="18" charset="0"/>
              </a:rPr>
              <a:t>Нарушение этики общения</a:t>
            </a:r>
          </a:p>
          <a:p>
            <a:pPr>
              <a:lnSpc>
                <a:spcPct val="90000"/>
              </a:lnSpc>
              <a:buFont typeface="Wingdings 3" charset="2"/>
              <a:buChar char=""/>
              <a:defRPr/>
            </a:pPr>
            <a:r>
              <a:rPr lang="ru-RU" sz="2600" dirty="0">
                <a:solidFill>
                  <a:srgbClr val="002060"/>
                </a:solidFill>
                <a:latin typeface="Times New Roman" panose="02020603050405020304" pitchFamily="18" charset="0"/>
                <a:cs typeface="Times New Roman" panose="02020603050405020304" pitchFamily="18" charset="0"/>
              </a:rPr>
              <a:t>Нарушение трудового законодательства</a:t>
            </a:r>
          </a:p>
          <a:p>
            <a:pPr>
              <a:lnSpc>
                <a:spcPct val="90000"/>
              </a:lnSpc>
              <a:buFont typeface="Wingdings 3" charset="2"/>
              <a:buChar char=""/>
              <a:defRPr/>
            </a:pPr>
            <a:r>
              <a:rPr lang="ru-RU" sz="2600" dirty="0">
                <a:solidFill>
                  <a:srgbClr val="002060"/>
                </a:solidFill>
                <a:latin typeface="Times New Roman" panose="02020603050405020304" pitchFamily="18" charset="0"/>
                <a:cs typeface="Times New Roman" panose="02020603050405020304" pitchFamily="18" charset="0"/>
              </a:rPr>
              <a:t>Ограниченность ресурсов</a:t>
            </a:r>
          </a:p>
          <a:p>
            <a:pPr>
              <a:lnSpc>
                <a:spcPct val="90000"/>
              </a:lnSpc>
              <a:buFont typeface="Wingdings 3" charset="2"/>
              <a:buChar char=""/>
              <a:defRPr/>
            </a:pPr>
            <a:r>
              <a:rPr lang="ru-RU" sz="2600" dirty="0">
                <a:solidFill>
                  <a:srgbClr val="002060"/>
                </a:solidFill>
                <a:latin typeface="Times New Roman" panose="02020603050405020304" pitchFamily="18" charset="0"/>
                <a:cs typeface="Times New Roman" panose="02020603050405020304" pitchFamily="18" charset="0"/>
              </a:rPr>
              <a:t>Различие в целях, ценностях</a:t>
            </a:r>
          </a:p>
          <a:p>
            <a:pPr>
              <a:lnSpc>
                <a:spcPct val="90000"/>
              </a:lnSpc>
              <a:buFont typeface="Wingdings 3" charset="2"/>
              <a:buChar char=""/>
              <a:defRPr/>
            </a:pPr>
            <a:r>
              <a:rPr lang="ru-RU" sz="2600" dirty="0">
                <a:solidFill>
                  <a:srgbClr val="002060"/>
                </a:solidFill>
                <a:latin typeface="Times New Roman" panose="02020603050405020304" pitchFamily="18" charset="0"/>
                <a:cs typeface="Times New Roman" panose="02020603050405020304" pitchFamily="18" charset="0"/>
              </a:rPr>
              <a:t>Неудовлетворенные коммуникации</a:t>
            </a:r>
          </a:p>
          <a:p>
            <a:pPr>
              <a:lnSpc>
                <a:spcPct val="90000"/>
              </a:lnSpc>
              <a:buFont typeface="Wingdings 3" charset="2"/>
              <a:buChar char=""/>
              <a:defRPr/>
            </a:pPr>
            <a:endParaRPr lang="ru-RU" b="1" dirty="0">
              <a:solidFill>
                <a:schemeClr val="tx1">
                  <a:lumMod val="75000"/>
                  <a:lumOff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3E59E98-E56F-4CED-BABF-148AEC733B5D}"/>
              </a:ext>
            </a:extLst>
          </p:cNvPr>
          <p:cNvSpPr>
            <a:spLocks noGrp="1" noRot="1" noChangeArrowheads="1"/>
          </p:cNvSpPr>
          <p:nvPr>
            <p:ph type="title"/>
          </p:nvPr>
        </p:nvSpPr>
        <p:spPr>
          <a:xfrm>
            <a:off x="1825625" y="228601"/>
            <a:ext cx="8510588" cy="608013"/>
          </a:xfrm>
        </p:spPr>
        <p:txBody>
          <a:bodyPr rtlCol="0">
            <a:normAutofit fontScale="90000"/>
          </a:bodyPr>
          <a:lstStyle/>
          <a:p>
            <a:pPr algn="ctr">
              <a:defRPr/>
            </a:pPr>
            <a:r>
              <a:rPr lang="ru-RU" sz="4000" cap="none" dirty="0">
                <a:solidFill>
                  <a:srgbClr val="002060"/>
                </a:solidFill>
                <a:latin typeface="Times New Roman" panose="02020603050405020304" pitchFamily="18" charset="0"/>
                <a:cs typeface="Times New Roman" panose="02020603050405020304" pitchFamily="18" charset="0"/>
              </a:rPr>
              <a:t>Динамика конфликта</a:t>
            </a:r>
          </a:p>
        </p:txBody>
      </p:sp>
      <p:sp>
        <p:nvSpPr>
          <p:cNvPr id="36867" name="Rectangle 3">
            <a:extLst>
              <a:ext uri="{FF2B5EF4-FFF2-40B4-BE49-F238E27FC236}">
                <a16:creationId xmlns:a16="http://schemas.microsoft.com/office/drawing/2014/main" id="{0DE581E0-03E0-4ECB-8871-6001244D08B1}"/>
              </a:ext>
            </a:extLst>
          </p:cNvPr>
          <p:cNvSpPr>
            <a:spLocks noGrp="1" noRot="1" noChangeArrowheads="1"/>
          </p:cNvSpPr>
          <p:nvPr>
            <p:ph idx="1"/>
          </p:nvPr>
        </p:nvSpPr>
        <p:spPr>
          <a:xfrm>
            <a:off x="933253" y="1517878"/>
            <a:ext cx="11331019" cy="5111521"/>
          </a:xfrm>
        </p:spPr>
        <p:txBody>
          <a:bodyPr rtlCol="0">
            <a:normAutofit fontScale="32500" lnSpcReduction="20000"/>
          </a:bodyPr>
          <a:lstStyle/>
          <a:p>
            <a:pPr algn="ctr">
              <a:lnSpc>
                <a:spcPct val="90000"/>
              </a:lnSpc>
              <a:buNone/>
              <a:defRPr/>
            </a:pPr>
            <a:r>
              <a:rPr lang="ru-RU" sz="7200" b="1" dirty="0">
                <a:solidFill>
                  <a:srgbClr val="002060"/>
                </a:solidFill>
                <a:latin typeface="Times New Roman" panose="02020603050405020304" pitchFamily="18" charset="0"/>
                <a:cs typeface="Times New Roman" panose="02020603050405020304" pitchFamily="18" charset="0"/>
              </a:rPr>
              <a:t>Основные этапы конфликта.</a:t>
            </a:r>
          </a:p>
          <a:p>
            <a:pPr>
              <a:lnSpc>
                <a:spcPct val="90000"/>
              </a:lnSpc>
              <a:buFont typeface="Wingdings 3" charset="2"/>
              <a:buChar char=""/>
              <a:defRPr/>
            </a:pPr>
            <a:r>
              <a:rPr lang="ru-RU" sz="7200" dirty="0">
                <a:solidFill>
                  <a:srgbClr val="002060"/>
                </a:solidFill>
                <a:latin typeface="Times New Roman" panose="02020603050405020304" pitchFamily="18" charset="0"/>
                <a:cs typeface="Times New Roman" panose="02020603050405020304" pitchFamily="18" charset="0"/>
              </a:rPr>
              <a:t>Возникновение и развитие конфликтной ситуации.</a:t>
            </a:r>
          </a:p>
          <a:p>
            <a:pPr>
              <a:lnSpc>
                <a:spcPct val="90000"/>
              </a:lnSpc>
              <a:buFont typeface="Wingdings 3" charset="2"/>
              <a:buChar char=""/>
              <a:defRPr/>
            </a:pPr>
            <a:r>
              <a:rPr lang="ru-RU" sz="7200" dirty="0">
                <a:solidFill>
                  <a:srgbClr val="002060"/>
                </a:solidFill>
                <a:latin typeface="Times New Roman" panose="02020603050405020304" pitchFamily="18" charset="0"/>
                <a:cs typeface="Times New Roman" panose="02020603050405020304" pitchFamily="18" charset="0"/>
              </a:rPr>
              <a:t>Осознание конфликтной ситуации хотя бы одним из участников социального взаимодействия и эмоциональное переживание им этого факта.</a:t>
            </a:r>
          </a:p>
          <a:p>
            <a:pPr>
              <a:lnSpc>
                <a:spcPct val="90000"/>
              </a:lnSpc>
              <a:buFont typeface="Wingdings 3" charset="2"/>
              <a:buChar char=""/>
              <a:defRPr/>
            </a:pPr>
            <a:r>
              <a:rPr lang="ru-RU" sz="7200" dirty="0">
                <a:solidFill>
                  <a:srgbClr val="002060"/>
                </a:solidFill>
                <a:latin typeface="Times New Roman" panose="02020603050405020304" pitchFamily="18" charset="0"/>
                <a:cs typeface="Times New Roman" panose="02020603050405020304" pitchFamily="18" charset="0"/>
              </a:rPr>
              <a:t>Начало открытого конфликта</a:t>
            </a:r>
          </a:p>
          <a:p>
            <a:pPr>
              <a:lnSpc>
                <a:spcPct val="90000"/>
              </a:lnSpc>
              <a:buFont typeface="Wingdings 3" charset="2"/>
              <a:buChar char=""/>
              <a:defRPr/>
            </a:pPr>
            <a:r>
              <a:rPr lang="ru-RU" sz="7200" dirty="0">
                <a:solidFill>
                  <a:srgbClr val="002060"/>
                </a:solidFill>
                <a:latin typeface="Times New Roman" panose="02020603050405020304" pitchFamily="18" charset="0"/>
                <a:cs typeface="Times New Roman" panose="02020603050405020304" pitchFamily="18" charset="0"/>
              </a:rPr>
              <a:t>Развитие открытого конфликта</a:t>
            </a:r>
          </a:p>
          <a:p>
            <a:pPr>
              <a:lnSpc>
                <a:spcPct val="90000"/>
              </a:lnSpc>
              <a:buFont typeface="Wingdings 3" charset="2"/>
              <a:buChar char=""/>
              <a:defRPr/>
            </a:pPr>
            <a:r>
              <a:rPr lang="ru-RU" sz="7200" dirty="0">
                <a:solidFill>
                  <a:srgbClr val="002060"/>
                </a:solidFill>
                <a:latin typeface="Times New Roman" panose="02020603050405020304" pitchFamily="18" charset="0"/>
                <a:cs typeface="Times New Roman" panose="02020603050405020304" pitchFamily="18" charset="0"/>
              </a:rPr>
              <a:t>Разрешение конфликта.</a:t>
            </a:r>
          </a:p>
          <a:p>
            <a:pPr algn="ctr">
              <a:lnSpc>
                <a:spcPct val="90000"/>
              </a:lnSpc>
              <a:buNone/>
              <a:defRPr/>
            </a:pPr>
            <a:r>
              <a:rPr lang="ru-RU" sz="7200" b="1" dirty="0">
                <a:solidFill>
                  <a:srgbClr val="002060"/>
                </a:solidFill>
                <a:latin typeface="Times New Roman" panose="02020603050405020304" pitchFamily="18" charset="0"/>
                <a:cs typeface="Times New Roman" panose="02020603050405020304" pitchFamily="18" charset="0"/>
              </a:rPr>
              <a:t>Основные фазы конфликта.</a:t>
            </a:r>
          </a:p>
          <a:p>
            <a:pPr>
              <a:lnSpc>
                <a:spcPct val="90000"/>
              </a:lnSpc>
              <a:buFont typeface="Wingdings 3" charset="2"/>
              <a:buChar char=""/>
              <a:defRPr/>
            </a:pPr>
            <a:r>
              <a:rPr lang="ru-RU" sz="7200" dirty="0">
                <a:solidFill>
                  <a:srgbClr val="002060"/>
                </a:solidFill>
                <a:latin typeface="Times New Roman" panose="02020603050405020304" pitchFamily="18" charset="0"/>
                <a:cs typeface="Times New Roman" panose="02020603050405020304" pitchFamily="18" charset="0"/>
              </a:rPr>
              <a:t>Начальная фаза (1,2 этап) самое благоприятное время для разрешения конфликта 92%.</a:t>
            </a:r>
          </a:p>
          <a:p>
            <a:pPr>
              <a:lnSpc>
                <a:spcPct val="90000"/>
              </a:lnSpc>
              <a:buFont typeface="Wingdings 3" charset="2"/>
              <a:buChar char=""/>
              <a:defRPr/>
            </a:pPr>
            <a:r>
              <a:rPr lang="ru-RU" sz="7200" dirty="0">
                <a:solidFill>
                  <a:srgbClr val="002060"/>
                </a:solidFill>
                <a:latin typeface="Times New Roman" panose="02020603050405020304" pitchFamily="18" charset="0"/>
                <a:cs typeface="Times New Roman" panose="02020603050405020304" pitchFamily="18" charset="0"/>
              </a:rPr>
              <a:t>Фаза подъема (3 этап) -46%</a:t>
            </a:r>
          </a:p>
          <a:p>
            <a:pPr>
              <a:lnSpc>
                <a:spcPct val="90000"/>
              </a:lnSpc>
              <a:buFont typeface="Wingdings 3" charset="2"/>
              <a:buChar char=""/>
              <a:defRPr/>
            </a:pPr>
            <a:r>
              <a:rPr lang="ru-RU" sz="7200" dirty="0">
                <a:solidFill>
                  <a:srgbClr val="002060"/>
                </a:solidFill>
                <a:latin typeface="Times New Roman" panose="02020603050405020304" pitchFamily="18" charset="0"/>
                <a:cs typeface="Times New Roman" panose="02020603050405020304" pitchFamily="18" charset="0"/>
              </a:rPr>
              <a:t>Пик конфликта(4 этап)самое неблагоприятное время для разрешения конфликта 5%.</a:t>
            </a:r>
          </a:p>
          <a:p>
            <a:pPr>
              <a:lnSpc>
                <a:spcPct val="90000"/>
              </a:lnSpc>
              <a:buFont typeface="Wingdings 3" charset="2"/>
              <a:buChar char=""/>
              <a:defRPr/>
            </a:pPr>
            <a:r>
              <a:rPr lang="ru-RU" sz="7200" dirty="0">
                <a:solidFill>
                  <a:srgbClr val="002060"/>
                </a:solidFill>
                <a:latin typeface="Times New Roman" panose="02020603050405020304" pitchFamily="18" charset="0"/>
                <a:cs typeface="Times New Roman" panose="02020603050405020304" pitchFamily="18" charset="0"/>
              </a:rPr>
              <a:t>Фаза спада 20%</a:t>
            </a:r>
          </a:p>
          <a:p>
            <a:pPr>
              <a:lnSpc>
                <a:spcPct val="90000"/>
              </a:lnSpc>
              <a:buFont typeface="Wingdings 3" charset="2"/>
              <a:buChar char=""/>
              <a:defRPr/>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7DE9C96-3B89-419C-9F9F-C034A23CF914}"/>
              </a:ext>
            </a:extLst>
          </p:cNvPr>
          <p:cNvSpPr>
            <a:spLocks noGrp="1" noRot="1" noChangeArrowheads="1"/>
          </p:cNvSpPr>
          <p:nvPr>
            <p:ph type="title"/>
          </p:nvPr>
        </p:nvSpPr>
        <p:spPr>
          <a:xfrm>
            <a:off x="3468688" y="623888"/>
            <a:ext cx="6589712" cy="1281112"/>
          </a:xfrm>
        </p:spPr>
        <p:txBody>
          <a:bodyPr/>
          <a:lstStyle/>
          <a:p>
            <a:pPr algn="ctr" eaLnBrk="1" hangingPunct="1">
              <a:defRPr/>
            </a:pPr>
            <a:r>
              <a:rPr lang="ru-RU" altLang="ru-RU" cap="none" dirty="0">
                <a:solidFill>
                  <a:srgbClr val="002060"/>
                </a:solidFill>
                <a:latin typeface="Times New Roman" panose="02020603050405020304" pitchFamily="18" charset="0"/>
                <a:cs typeface="Times New Roman" panose="02020603050405020304" pitchFamily="18" charset="0"/>
              </a:rPr>
              <a:t>Формулы конфликта.</a:t>
            </a:r>
          </a:p>
        </p:txBody>
      </p:sp>
      <p:sp>
        <p:nvSpPr>
          <p:cNvPr id="15363" name="Rectangle 3">
            <a:extLst>
              <a:ext uri="{FF2B5EF4-FFF2-40B4-BE49-F238E27FC236}">
                <a16:creationId xmlns:a16="http://schemas.microsoft.com/office/drawing/2014/main" id="{3DE24007-70E2-4BE3-AE04-6EA4D518FFCE}"/>
              </a:ext>
            </a:extLst>
          </p:cNvPr>
          <p:cNvSpPr>
            <a:spLocks noGrp="1" noRot="1" noChangeArrowheads="1"/>
          </p:cNvSpPr>
          <p:nvPr>
            <p:ph idx="1"/>
          </p:nvPr>
        </p:nvSpPr>
        <p:spPr>
          <a:xfrm>
            <a:off x="2196445" y="1905000"/>
            <a:ext cx="8964891" cy="3903941"/>
          </a:xfrm>
        </p:spPr>
        <p:txBody>
          <a:bodyPr/>
          <a:lstStyle/>
          <a:p>
            <a:pPr marL="609600" indent="-609600">
              <a:buNone/>
            </a:pPr>
            <a:r>
              <a:rPr lang="ru-RU" altLang="ru-RU" b="1" u="sng" dirty="0">
                <a:solidFill>
                  <a:srgbClr val="002060"/>
                </a:solidFill>
                <a:latin typeface="Times New Roman" panose="02020603050405020304" pitchFamily="18" charset="0"/>
                <a:cs typeface="Times New Roman" panose="02020603050405020304" pitchFamily="18" charset="0"/>
              </a:rPr>
              <a:t>КФГ1+КФГ2+КФГ3+….=КФ.</a:t>
            </a:r>
          </a:p>
          <a:p>
            <a:pPr marL="609600" indent="-609600">
              <a:buNone/>
            </a:pPr>
            <a:r>
              <a:rPr lang="ru-RU" altLang="ru-RU" b="1" dirty="0">
                <a:solidFill>
                  <a:srgbClr val="002060"/>
                </a:solidFill>
                <a:latin typeface="Times New Roman" panose="02020603050405020304" pitchFamily="18" charset="0"/>
                <a:cs typeface="Times New Roman" panose="02020603050405020304" pitchFamily="18" charset="0"/>
              </a:rPr>
              <a:t>КФГ – </a:t>
            </a:r>
            <a:r>
              <a:rPr lang="ru-RU" altLang="ru-RU" b="1" dirty="0" err="1">
                <a:solidFill>
                  <a:srgbClr val="002060"/>
                </a:solidFill>
                <a:latin typeface="Times New Roman" panose="02020603050405020304" pitchFamily="18" charset="0"/>
                <a:cs typeface="Times New Roman" panose="02020603050405020304" pitchFamily="18" charset="0"/>
              </a:rPr>
              <a:t>конфликтогены</a:t>
            </a:r>
            <a:r>
              <a:rPr lang="ru-RU" altLang="ru-RU" b="1" dirty="0">
                <a:solidFill>
                  <a:srgbClr val="002060"/>
                </a:solidFill>
                <a:latin typeface="Times New Roman" panose="02020603050405020304" pitchFamily="18" charset="0"/>
                <a:cs typeface="Times New Roman" panose="02020603050405020304" pitchFamily="18" charset="0"/>
              </a:rPr>
              <a:t> – это слова, действия или бездействия, которые могут привести к конфликту.</a:t>
            </a:r>
          </a:p>
          <a:p>
            <a:pPr marL="609600" indent="-609600">
              <a:buNone/>
            </a:pPr>
            <a:r>
              <a:rPr lang="ru-RU" altLang="ru-RU" b="1" dirty="0">
                <a:solidFill>
                  <a:srgbClr val="002060"/>
                </a:solidFill>
                <a:latin typeface="Times New Roman" panose="02020603050405020304" pitchFamily="18" charset="0"/>
                <a:cs typeface="Times New Roman" panose="02020603050405020304" pitchFamily="18" charset="0"/>
              </a:rPr>
              <a:t>НУЖНО:</a:t>
            </a:r>
          </a:p>
          <a:p>
            <a:pPr marL="609600" indent="-609600">
              <a:buFont typeface="Wingdings" panose="05000000000000000000" pitchFamily="2" charset="2"/>
              <a:buAutoNum type="arabicPeriod"/>
            </a:pPr>
            <a:r>
              <a:rPr lang="ru-RU" altLang="ru-RU" b="1" dirty="0">
                <a:solidFill>
                  <a:srgbClr val="002060"/>
                </a:solidFill>
                <a:latin typeface="Times New Roman" panose="02020603050405020304" pitchFamily="18" charset="0"/>
                <a:cs typeface="Times New Roman" panose="02020603050405020304" pitchFamily="18" charset="0"/>
              </a:rPr>
              <a:t>НЕ употребляйте </a:t>
            </a:r>
            <a:r>
              <a:rPr lang="ru-RU" altLang="ru-RU" b="1" dirty="0" err="1">
                <a:solidFill>
                  <a:srgbClr val="002060"/>
                </a:solidFill>
                <a:latin typeface="Times New Roman" panose="02020603050405020304" pitchFamily="18" charset="0"/>
                <a:cs typeface="Times New Roman" panose="02020603050405020304" pitchFamily="18" charset="0"/>
              </a:rPr>
              <a:t>конфликтогены</a:t>
            </a:r>
            <a:r>
              <a:rPr lang="ru-RU" altLang="ru-RU" b="1" dirty="0">
                <a:solidFill>
                  <a:srgbClr val="002060"/>
                </a:solidFill>
                <a:latin typeface="Times New Roman" panose="02020603050405020304" pitchFamily="18" charset="0"/>
                <a:cs typeface="Times New Roman" panose="02020603050405020304" pitchFamily="18" charset="0"/>
              </a:rPr>
              <a:t>.</a:t>
            </a:r>
          </a:p>
          <a:p>
            <a:pPr marL="609600" indent="-609600">
              <a:buFont typeface="Wingdings" panose="05000000000000000000" pitchFamily="2" charset="2"/>
              <a:buAutoNum type="arabicPeriod"/>
            </a:pPr>
            <a:r>
              <a:rPr lang="ru-RU" altLang="ru-RU" b="1" dirty="0">
                <a:solidFill>
                  <a:srgbClr val="002060"/>
                </a:solidFill>
                <a:latin typeface="Times New Roman" panose="02020603050405020304" pitchFamily="18" charset="0"/>
                <a:cs typeface="Times New Roman" panose="02020603050405020304" pitchFamily="18" charset="0"/>
              </a:rPr>
              <a:t>НЕ отвечайте </a:t>
            </a:r>
            <a:r>
              <a:rPr lang="ru-RU" altLang="ru-RU" b="1" dirty="0" err="1">
                <a:solidFill>
                  <a:srgbClr val="002060"/>
                </a:solidFill>
                <a:latin typeface="Times New Roman" panose="02020603050405020304" pitchFamily="18" charset="0"/>
                <a:cs typeface="Times New Roman" panose="02020603050405020304" pitchFamily="18" charset="0"/>
              </a:rPr>
              <a:t>конфликтогеном</a:t>
            </a:r>
            <a:r>
              <a:rPr lang="ru-RU" altLang="ru-RU" b="1" dirty="0">
                <a:solidFill>
                  <a:srgbClr val="002060"/>
                </a:solidFill>
                <a:latin typeface="Times New Roman" panose="02020603050405020304" pitchFamily="18" charset="0"/>
                <a:cs typeface="Times New Roman" panose="02020603050405020304" pitchFamily="18" charset="0"/>
              </a:rPr>
              <a:t> на </a:t>
            </a:r>
            <a:r>
              <a:rPr lang="ru-RU" altLang="ru-RU" b="1" dirty="0" err="1">
                <a:solidFill>
                  <a:srgbClr val="002060"/>
                </a:solidFill>
                <a:latin typeface="Times New Roman" panose="02020603050405020304" pitchFamily="18" charset="0"/>
                <a:cs typeface="Times New Roman" panose="02020603050405020304" pitchFamily="18" charset="0"/>
              </a:rPr>
              <a:t>конфликтоген</a:t>
            </a:r>
            <a:r>
              <a:rPr lang="ru-RU" altLang="ru-RU" b="1" dirty="0">
                <a:solidFill>
                  <a:srgbClr val="00206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56128067-28DE-45DB-9F7E-2DDA62286AFE}"/>
              </a:ext>
            </a:extLst>
          </p:cNvPr>
          <p:cNvSpPr>
            <a:spLocks noGrp="1" noChangeArrowheads="1"/>
          </p:cNvSpPr>
          <p:nvPr>
            <p:ph type="title"/>
          </p:nvPr>
        </p:nvSpPr>
        <p:spPr>
          <a:xfrm>
            <a:off x="2566989" y="476250"/>
            <a:ext cx="7578725" cy="427038"/>
          </a:xfrm>
        </p:spPr>
        <p:txBody>
          <a:bodyPr>
            <a:normAutofit fontScale="90000"/>
          </a:bodyPr>
          <a:lstStyle/>
          <a:p>
            <a:pPr eaLnBrk="1" hangingPunct="1">
              <a:defRPr/>
            </a:pPr>
            <a:br>
              <a:rPr lang="ru-RU" sz="4000" dirty="0"/>
            </a:br>
            <a:br>
              <a:rPr lang="ru-RU" sz="4000" dirty="0"/>
            </a:br>
            <a:br>
              <a:rPr lang="ru-RU" sz="4000" dirty="0"/>
            </a:br>
            <a:br>
              <a:rPr lang="ru-RU" sz="4000" dirty="0">
                <a:solidFill>
                  <a:srgbClr val="002060"/>
                </a:solidFill>
              </a:rPr>
            </a:br>
            <a:r>
              <a:rPr lang="ru-RU" altLang="ru-RU" dirty="0">
                <a:solidFill>
                  <a:srgbClr val="002060"/>
                </a:solidFill>
                <a:latin typeface="Times New Roman" panose="02020603050405020304" pitchFamily="18" charset="0"/>
                <a:cs typeface="Times New Roman" panose="02020603050405020304" pitchFamily="18" charset="0"/>
              </a:rPr>
              <a:t>Структурные компоненты </a:t>
            </a:r>
            <a:r>
              <a:rPr lang="ru-RU" altLang="ru-RU" dirty="0">
                <a:solidFill>
                  <a:srgbClr val="333399"/>
                </a:solidFill>
                <a:latin typeface="Times New Roman" panose="02020603050405020304" pitchFamily="18" charset="0"/>
                <a:cs typeface="Times New Roman" panose="02020603050405020304" pitchFamily="18" charset="0"/>
              </a:rPr>
              <a:t>конфликта:</a:t>
            </a:r>
            <a:endParaRPr lang="ru-RU" dirty="0"/>
          </a:p>
        </p:txBody>
      </p:sp>
      <p:sp>
        <p:nvSpPr>
          <p:cNvPr id="16388" name="Блок-схема: альтернативный процесс 11">
            <a:extLst>
              <a:ext uri="{FF2B5EF4-FFF2-40B4-BE49-F238E27FC236}">
                <a16:creationId xmlns:a16="http://schemas.microsoft.com/office/drawing/2014/main" id="{77C74824-381A-4EFA-92D2-CFAC86BE9453}"/>
              </a:ext>
            </a:extLst>
          </p:cNvPr>
          <p:cNvSpPr>
            <a:spLocks noChangeArrowheads="1"/>
          </p:cNvSpPr>
          <p:nvPr/>
        </p:nvSpPr>
        <p:spPr bwMode="auto">
          <a:xfrm>
            <a:off x="4367213" y="26988"/>
            <a:ext cx="3978275" cy="1597025"/>
          </a:xfrm>
          <a:prstGeom prst="flowChartAlternateProcess">
            <a:avLst/>
          </a:prstGeom>
          <a:solidFill>
            <a:srgbClr val="99CCFF"/>
          </a:solidFill>
          <a:ln w="952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eaLnBrk="1" hangingPunct="1">
              <a:spcBef>
                <a:spcPct val="0"/>
              </a:spcBef>
              <a:buClrTx/>
              <a:buSzTx/>
              <a:buFontTx/>
              <a:buNone/>
            </a:pPr>
            <a:r>
              <a:rPr lang="ru-RU" altLang="ru-RU" b="1">
                <a:solidFill>
                  <a:srgbClr val="333399"/>
                </a:solidFill>
                <a:latin typeface="Times New Roman" panose="02020603050405020304" pitchFamily="18" charset="0"/>
                <a:cs typeface="Times New Roman" panose="02020603050405020304" pitchFamily="18" charset="0"/>
              </a:rPr>
              <a:t>Участники (оппоненты) конфликта</a:t>
            </a:r>
          </a:p>
          <a:p>
            <a:pPr algn="ctr" eaLnBrk="1" hangingPunct="1">
              <a:spcBef>
                <a:spcPct val="0"/>
              </a:spcBef>
              <a:buClrTx/>
              <a:buSzTx/>
              <a:buFontTx/>
              <a:buNone/>
            </a:pPr>
            <a:endParaRPr lang="ru-RU" altLang="ru-RU" sz="1600"/>
          </a:p>
        </p:txBody>
      </p:sp>
      <p:pic>
        <p:nvPicPr>
          <p:cNvPr id="16389" name="Рисунок 6">
            <a:extLst>
              <a:ext uri="{FF2B5EF4-FFF2-40B4-BE49-F238E27FC236}">
                <a16:creationId xmlns:a16="http://schemas.microsoft.com/office/drawing/2014/main" id="{9BE80C05-7EB0-4C88-BF90-6569F24EA4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4650" y="2938464"/>
            <a:ext cx="5405438"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Рисунок 7">
            <a:extLst>
              <a:ext uri="{FF2B5EF4-FFF2-40B4-BE49-F238E27FC236}">
                <a16:creationId xmlns:a16="http://schemas.microsoft.com/office/drawing/2014/main" id="{7B9F8358-108C-4A5E-B029-45E2AF8FD7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5488" y="3544987"/>
            <a:ext cx="28860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Прямоугольник 8">
            <a:extLst>
              <a:ext uri="{FF2B5EF4-FFF2-40B4-BE49-F238E27FC236}">
                <a16:creationId xmlns:a16="http://schemas.microsoft.com/office/drawing/2014/main" id="{AE31ACEA-40D0-452F-BD1B-84E5AFB0F0B3}"/>
              </a:ext>
            </a:extLst>
          </p:cNvPr>
          <p:cNvSpPr>
            <a:spLocks noChangeArrowheads="1"/>
          </p:cNvSpPr>
          <p:nvPr/>
        </p:nvSpPr>
        <p:spPr bwMode="auto">
          <a:xfrm>
            <a:off x="8719793" y="2177592"/>
            <a:ext cx="27337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sz="2000" dirty="0">
                <a:solidFill>
                  <a:srgbClr val="002060"/>
                </a:solidFill>
              </a:rPr>
              <a:t>Отдельные лица Группы людей Организации</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BA6C901E-DA44-4A69-BEA9-7582F7F0A915}"/>
              </a:ext>
            </a:extLst>
          </p:cNvPr>
          <p:cNvSpPr>
            <a:spLocks noGrp="1" noChangeArrowheads="1"/>
          </p:cNvSpPr>
          <p:nvPr>
            <p:ph type="title"/>
          </p:nvPr>
        </p:nvSpPr>
        <p:spPr>
          <a:xfrm>
            <a:off x="2651830" y="307975"/>
            <a:ext cx="7594600" cy="46037"/>
          </a:xfrm>
        </p:spPr>
        <p:txBody>
          <a:bodyPr>
            <a:normAutofit fontScale="90000"/>
          </a:bodyPr>
          <a:lstStyle/>
          <a:p>
            <a:pPr eaLnBrk="1" hangingPunct="1">
              <a:defRPr/>
            </a:pPr>
            <a:r>
              <a:rPr lang="ru-RU" sz="2800" cap="none" dirty="0">
                <a:solidFill>
                  <a:srgbClr val="002060"/>
                </a:solidFill>
              </a:rPr>
              <a:t>Структурные компоненты конфликта</a:t>
            </a:r>
          </a:p>
        </p:txBody>
      </p:sp>
      <p:sp>
        <p:nvSpPr>
          <p:cNvPr id="262148" name="Rectangle 4">
            <a:extLst>
              <a:ext uri="{FF2B5EF4-FFF2-40B4-BE49-F238E27FC236}">
                <a16:creationId xmlns:a16="http://schemas.microsoft.com/office/drawing/2014/main" id="{D983BEE4-8F77-44ED-956B-00FFA3929516}"/>
              </a:ext>
            </a:extLst>
          </p:cNvPr>
          <p:cNvSpPr>
            <a:spLocks noChangeArrowheads="1"/>
          </p:cNvSpPr>
          <p:nvPr/>
        </p:nvSpPr>
        <p:spPr bwMode="auto">
          <a:xfrm>
            <a:off x="2201864" y="1870075"/>
            <a:ext cx="7959725" cy="4065588"/>
          </a:xfrm>
          <a:prstGeom prst="rect">
            <a:avLst/>
          </a:prstGeom>
          <a:noFill/>
          <a:ln w="9525">
            <a:noFill/>
            <a:miter lim="800000"/>
            <a:headEnd/>
            <a:tailEnd/>
          </a:ln>
          <a:effectLst/>
        </p:spPr>
        <p:txBody>
          <a:bodyPr/>
          <a:lstStyle/>
          <a:p>
            <a:pPr>
              <a:defRPr/>
            </a:pPr>
            <a:endParaRPr lang="ru-RU" sz="3600" i="1" dirty="0">
              <a:solidFill>
                <a:srgbClr val="333399"/>
              </a:solidFill>
              <a:effectLst>
                <a:outerShdw blurRad="38100" dist="38100" dir="2700000" algn="tl">
                  <a:srgbClr val="000000"/>
                </a:outerShdw>
              </a:effectLst>
              <a:latin typeface="Segoe UI Light" panose="020B0502040204020203" pitchFamily="34" charset="0"/>
            </a:endParaRPr>
          </a:p>
        </p:txBody>
      </p:sp>
      <p:sp>
        <p:nvSpPr>
          <p:cNvPr id="18437" name="Блок-схема: альтернативный процесс 4">
            <a:extLst>
              <a:ext uri="{FF2B5EF4-FFF2-40B4-BE49-F238E27FC236}">
                <a16:creationId xmlns:a16="http://schemas.microsoft.com/office/drawing/2014/main" id="{E5894FFA-6024-481E-8E12-03C6D74A849C}"/>
              </a:ext>
            </a:extLst>
          </p:cNvPr>
          <p:cNvSpPr>
            <a:spLocks noChangeArrowheads="1"/>
          </p:cNvSpPr>
          <p:nvPr/>
        </p:nvSpPr>
        <p:spPr bwMode="auto">
          <a:xfrm>
            <a:off x="5026819" y="886619"/>
            <a:ext cx="2138362" cy="865187"/>
          </a:xfrm>
          <a:prstGeom prst="flowChartAlternateProcess">
            <a:avLst/>
          </a:prstGeom>
          <a:solidFill>
            <a:srgbClr val="99CCFF"/>
          </a:solidFill>
          <a:ln w="952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eaLnBrk="1" hangingPunct="1">
              <a:spcBef>
                <a:spcPct val="0"/>
              </a:spcBef>
              <a:buClrTx/>
              <a:buSzTx/>
              <a:buFontTx/>
              <a:buNone/>
            </a:pPr>
            <a:r>
              <a:rPr lang="ru-RU" altLang="ru-RU" sz="1800" b="1" dirty="0">
                <a:solidFill>
                  <a:srgbClr val="333399"/>
                </a:solidFill>
                <a:latin typeface="Times New Roman" panose="02020603050405020304" pitchFamily="18" charset="0"/>
                <a:cs typeface="Times New Roman" panose="02020603050405020304" pitchFamily="18" charset="0"/>
              </a:rPr>
              <a:t>Объект конфликта</a:t>
            </a:r>
          </a:p>
          <a:p>
            <a:pPr algn="ctr" eaLnBrk="1" hangingPunct="1">
              <a:spcBef>
                <a:spcPct val="0"/>
              </a:spcBef>
              <a:buClrTx/>
              <a:buSzTx/>
              <a:buFontTx/>
              <a:buNone/>
            </a:pPr>
            <a:endParaRPr lang="ru-RU" altLang="ru-RU" sz="1600" dirty="0"/>
          </a:p>
        </p:txBody>
      </p:sp>
      <p:sp>
        <p:nvSpPr>
          <p:cNvPr id="18438" name="Прямоугольник 1">
            <a:extLst>
              <a:ext uri="{FF2B5EF4-FFF2-40B4-BE49-F238E27FC236}">
                <a16:creationId xmlns:a16="http://schemas.microsoft.com/office/drawing/2014/main" id="{4078C979-CE0F-48CD-B6E4-C6FC286E17DC}"/>
              </a:ext>
            </a:extLst>
          </p:cNvPr>
          <p:cNvSpPr>
            <a:spLocks noChangeArrowheads="1"/>
          </p:cNvSpPr>
          <p:nvPr/>
        </p:nvSpPr>
        <p:spPr bwMode="auto">
          <a:xfrm>
            <a:off x="376711" y="1908120"/>
            <a:ext cx="117552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just">
              <a:spcBef>
                <a:spcPct val="0"/>
              </a:spcBef>
              <a:buClrTx/>
              <a:buSzTx/>
              <a:buFontTx/>
              <a:buNone/>
            </a:pPr>
            <a:r>
              <a:rPr lang="ru-RU" altLang="ru-RU" sz="1800" dirty="0">
                <a:solidFill>
                  <a:srgbClr val="002060"/>
                </a:solidFill>
                <a:latin typeface="Times New Roman" panose="02020603050405020304" pitchFamily="18" charset="0"/>
                <a:cs typeface="Times New Roman" panose="02020603050405020304" pitchFamily="18" charset="0"/>
              </a:rPr>
              <a:t>Объект конфликта — социальное явление (зачастую спорный вопрос, проблема), вызвавшее данную конфликтную ситуацию. </a:t>
            </a:r>
          </a:p>
          <a:p>
            <a:pPr algn="just">
              <a:spcBef>
                <a:spcPct val="0"/>
              </a:spcBef>
              <a:buClrTx/>
              <a:buSzTx/>
              <a:buFontTx/>
              <a:buNone/>
            </a:pPr>
            <a:r>
              <a:rPr lang="ru-RU" altLang="ru-RU" sz="1800" dirty="0">
                <a:solidFill>
                  <a:srgbClr val="002060"/>
                </a:solidFill>
                <a:latin typeface="Times New Roman" panose="02020603050405020304" pitchFamily="18" charset="0"/>
                <a:cs typeface="Times New Roman" panose="02020603050405020304" pitchFamily="18" charset="0"/>
              </a:rPr>
              <a:t>Борьба за право владеть (руководить, манипулировать и др.) этим явлением и приводит к конфликту. </a:t>
            </a:r>
          </a:p>
          <a:p>
            <a:pPr algn="ctr">
              <a:spcBef>
                <a:spcPct val="0"/>
              </a:spcBef>
              <a:buClrTx/>
              <a:buSzTx/>
              <a:buFontTx/>
              <a:buNone/>
            </a:pPr>
            <a:r>
              <a:rPr lang="ru-RU" altLang="ru-RU" sz="1800" dirty="0">
                <a:solidFill>
                  <a:srgbClr val="002060"/>
                </a:solidFill>
                <a:latin typeface="Times New Roman" panose="02020603050405020304" pitchFamily="18" charset="0"/>
                <a:cs typeface="Times New Roman" panose="02020603050405020304" pitchFamily="18" charset="0"/>
              </a:rPr>
              <a:t>Объект конфликта </a:t>
            </a:r>
          </a:p>
          <a:p>
            <a:pPr algn="ctr">
              <a:spcBef>
                <a:spcPct val="0"/>
              </a:spcBef>
              <a:buClrTx/>
              <a:buSzTx/>
              <a:buFontTx/>
              <a:buNone/>
            </a:pPr>
            <a:r>
              <a:rPr lang="ru-RU" altLang="ru-RU" sz="1800" dirty="0">
                <a:solidFill>
                  <a:srgbClr val="002060"/>
                </a:solidFill>
                <a:latin typeface="Times New Roman" panose="02020603050405020304" pitchFamily="18" charset="0"/>
                <a:cs typeface="Times New Roman" panose="02020603050405020304" pitchFamily="18" charset="0"/>
              </a:rPr>
              <a:t>материальный        психологический </a:t>
            </a:r>
          </a:p>
          <a:p>
            <a:pPr algn="just">
              <a:spcBef>
                <a:spcPct val="0"/>
              </a:spcBef>
              <a:buClrTx/>
              <a:buSzTx/>
              <a:buFontTx/>
              <a:buNone/>
            </a:pPr>
            <a:r>
              <a:rPr lang="ru-RU" altLang="ru-RU" sz="1800" dirty="0">
                <a:solidFill>
                  <a:srgbClr val="002060"/>
                </a:solidFill>
                <a:latin typeface="Times New Roman" panose="02020603050405020304" pitchFamily="18" charset="0"/>
                <a:cs typeface="Times New Roman" panose="02020603050405020304" pitchFamily="18" charset="0"/>
              </a:rPr>
              <a:t>достаточно значим для участников противоборства, хотя значимость может быть чисто ситуативной и  является одним из факторов, определяющих поведение конфликтующих. </a:t>
            </a:r>
          </a:p>
        </p:txBody>
      </p:sp>
      <p:pic>
        <p:nvPicPr>
          <p:cNvPr id="18439" name="Рисунок 2">
            <a:extLst>
              <a:ext uri="{FF2B5EF4-FFF2-40B4-BE49-F238E27FC236}">
                <a16:creationId xmlns:a16="http://schemas.microsoft.com/office/drawing/2014/main" id="{9F9D3ECD-A3F9-4F7D-852B-E59972E78E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0" y="4056064"/>
            <a:ext cx="6954838"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a:extLst>
              <a:ext uri="{FF2B5EF4-FFF2-40B4-BE49-F238E27FC236}">
                <a16:creationId xmlns:a16="http://schemas.microsoft.com/office/drawing/2014/main" id="{109D68B2-0BFF-49A8-8CDA-B89A2EBB740C}"/>
              </a:ext>
            </a:extLst>
          </p:cNvPr>
          <p:cNvSpPr>
            <a:spLocks noGrp="1" noChangeArrowheads="1"/>
          </p:cNvSpPr>
          <p:nvPr>
            <p:ph type="title"/>
          </p:nvPr>
        </p:nvSpPr>
        <p:spPr>
          <a:xfrm>
            <a:off x="1524000" y="216816"/>
            <a:ext cx="8682038" cy="665834"/>
          </a:xfrm>
        </p:spPr>
        <p:txBody>
          <a:bodyPr>
            <a:normAutofit/>
          </a:bodyPr>
          <a:lstStyle/>
          <a:p>
            <a:pPr algn="ctr" eaLnBrk="1" hangingPunct="1">
              <a:defRPr/>
            </a:pPr>
            <a:r>
              <a:rPr lang="ru-RU" altLang="ru-RU" cap="none" dirty="0">
                <a:solidFill>
                  <a:srgbClr val="002060"/>
                </a:solidFill>
                <a:latin typeface="Times New Roman" panose="02020603050405020304" pitchFamily="18" charset="0"/>
                <a:cs typeface="Times New Roman" panose="02020603050405020304" pitchFamily="18" charset="0"/>
              </a:rPr>
              <a:t>Структурные компоненты конфликта</a:t>
            </a:r>
            <a:endParaRPr lang="ru-RU" cap="none" dirty="0"/>
          </a:p>
        </p:txBody>
      </p:sp>
      <p:grpSp>
        <p:nvGrpSpPr>
          <p:cNvPr id="20484" name="Group 3">
            <a:extLst>
              <a:ext uri="{FF2B5EF4-FFF2-40B4-BE49-F238E27FC236}">
                <a16:creationId xmlns:a16="http://schemas.microsoft.com/office/drawing/2014/main" id="{74088114-67FE-4A87-B7F8-1E2944457200}"/>
              </a:ext>
            </a:extLst>
          </p:cNvPr>
          <p:cNvGrpSpPr>
            <a:grpSpLocks/>
          </p:cNvGrpSpPr>
          <p:nvPr/>
        </p:nvGrpSpPr>
        <p:grpSpPr bwMode="auto">
          <a:xfrm>
            <a:off x="1524000" y="1628775"/>
            <a:ext cx="1258888" cy="3887788"/>
            <a:chOff x="0" y="1026"/>
            <a:chExt cx="793" cy="2268"/>
          </a:xfrm>
        </p:grpSpPr>
        <p:pic>
          <p:nvPicPr>
            <p:cNvPr id="20496" name="Picture 4" descr="CS002453">
              <a:extLst>
                <a:ext uri="{FF2B5EF4-FFF2-40B4-BE49-F238E27FC236}">
                  <a16:creationId xmlns:a16="http://schemas.microsoft.com/office/drawing/2014/main" id="{80F60C28-00A3-4B4D-A286-51C6549A0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8433" r="74094"/>
            <a:stretch>
              <a:fillRect/>
            </a:stretch>
          </p:blipFill>
          <p:spPr bwMode="auto">
            <a:xfrm>
              <a:off x="0" y="2478"/>
              <a:ext cx="79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5" descr="CS002453">
              <a:extLst>
                <a:ext uri="{FF2B5EF4-FFF2-40B4-BE49-F238E27FC236}">
                  <a16:creationId xmlns:a16="http://schemas.microsoft.com/office/drawing/2014/main" id="{102897E1-489C-48D9-BE8D-3EC58C7AA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4094" b="27864"/>
            <a:stretch>
              <a:fillRect/>
            </a:stretch>
          </p:blipFill>
          <p:spPr bwMode="auto">
            <a:xfrm>
              <a:off x="0" y="1026"/>
              <a:ext cx="748"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5" name="Text Box 7">
            <a:extLst>
              <a:ext uri="{FF2B5EF4-FFF2-40B4-BE49-F238E27FC236}">
                <a16:creationId xmlns:a16="http://schemas.microsoft.com/office/drawing/2014/main" id="{0D27DB07-C7F7-4850-80BD-D36516264BA0}"/>
              </a:ext>
            </a:extLst>
          </p:cNvPr>
          <p:cNvSpPr txBox="1">
            <a:spLocks noChangeArrowheads="1"/>
          </p:cNvSpPr>
          <p:nvPr/>
        </p:nvSpPr>
        <p:spPr bwMode="auto">
          <a:xfrm>
            <a:off x="2286000" y="2057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eaLnBrk="1" hangingPunct="1">
              <a:spcBef>
                <a:spcPct val="50000"/>
              </a:spcBef>
              <a:buClrTx/>
              <a:buSzTx/>
              <a:buFontTx/>
              <a:buNone/>
            </a:pPr>
            <a:endParaRPr lang="ru-RU" altLang="ru-RU" sz="2400">
              <a:latin typeface="Times New Roman" panose="02020603050405020304" pitchFamily="18" charset="0"/>
            </a:endParaRPr>
          </a:p>
        </p:txBody>
      </p:sp>
      <p:sp>
        <p:nvSpPr>
          <p:cNvPr id="20486" name="Text Box 8">
            <a:extLst>
              <a:ext uri="{FF2B5EF4-FFF2-40B4-BE49-F238E27FC236}">
                <a16:creationId xmlns:a16="http://schemas.microsoft.com/office/drawing/2014/main" id="{17F80A9B-F453-4D0D-A1EE-B2B89D14114A}"/>
              </a:ext>
            </a:extLst>
          </p:cNvPr>
          <p:cNvSpPr txBox="1">
            <a:spLocks noChangeArrowheads="1"/>
          </p:cNvSpPr>
          <p:nvPr/>
        </p:nvSpPr>
        <p:spPr bwMode="auto">
          <a:xfrm>
            <a:off x="2819400" y="20574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eaLnBrk="1" hangingPunct="1">
              <a:spcBef>
                <a:spcPct val="50000"/>
              </a:spcBef>
              <a:buClrTx/>
              <a:buSzTx/>
              <a:buFontTx/>
              <a:buNone/>
            </a:pPr>
            <a:endParaRPr lang="ru-RU" altLang="ru-RU" sz="2400">
              <a:latin typeface="Times New Roman" panose="02020603050405020304" pitchFamily="18" charset="0"/>
            </a:endParaRPr>
          </a:p>
        </p:txBody>
      </p:sp>
      <p:grpSp>
        <p:nvGrpSpPr>
          <p:cNvPr id="20487" name="Group 9">
            <a:extLst>
              <a:ext uri="{FF2B5EF4-FFF2-40B4-BE49-F238E27FC236}">
                <a16:creationId xmlns:a16="http://schemas.microsoft.com/office/drawing/2014/main" id="{A5458F56-DF4A-434E-9528-D3F281D99067}"/>
              </a:ext>
            </a:extLst>
          </p:cNvPr>
          <p:cNvGrpSpPr>
            <a:grpSpLocks/>
          </p:cNvGrpSpPr>
          <p:nvPr/>
        </p:nvGrpSpPr>
        <p:grpSpPr bwMode="auto">
          <a:xfrm>
            <a:off x="4224338" y="2636839"/>
            <a:ext cx="431800" cy="73025"/>
            <a:chOff x="3379" y="1570"/>
            <a:chExt cx="408" cy="46"/>
          </a:xfrm>
        </p:grpSpPr>
        <p:sp>
          <p:nvSpPr>
            <p:cNvPr id="20494" name="Line 10">
              <a:extLst>
                <a:ext uri="{FF2B5EF4-FFF2-40B4-BE49-F238E27FC236}">
                  <a16:creationId xmlns:a16="http://schemas.microsoft.com/office/drawing/2014/main" id="{2144B80D-F146-48AB-B4FA-FE7EFC1B51E8}"/>
                </a:ext>
              </a:extLst>
            </p:cNvPr>
            <p:cNvSpPr>
              <a:spLocks noChangeShapeType="1"/>
            </p:cNvSpPr>
            <p:nvPr/>
          </p:nvSpPr>
          <p:spPr bwMode="auto">
            <a:xfrm>
              <a:off x="3379" y="1570"/>
              <a:ext cx="40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20495" name="Line 11">
              <a:extLst>
                <a:ext uri="{FF2B5EF4-FFF2-40B4-BE49-F238E27FC236}">
                  <a16:creationId xmlns:a16="http://schemas.microsoft.com/office/drawing/2014/main" id="{A19DB630-D4F0-4917-B92F-A4BFA2AE5006}"/>
                </a:ext>
              </a:extLst>
            </p:cNvPr>
            <p:cNvSpPr>
              <a:spLocks noChangeShapeType="1"/>
            </p:cNvSpPr>
            <p:nvPr/>
          </p:nvSpPr>
          <p:spPr bwMode="auto">
            <a:xfrm flipH="1">
              <a:off x="3379" y="1616"/>
              <a:ext cx="40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grpSp>
      <p:grpSp>
        <p:nvGrpSpPr>
          <p:cNvPr id="20488" name="Group 12">
            <a:extLst>
              <a:ext uri="{FF2B5EF4-FFF2-40B4-BE49-F238E27FC236}">
                <a16:creationId xmlns:a16="http://schemas.microsoft.com/office/drawing/2014/main" id="{14F7A442-7006-489A-B3FF-C6DE688A47CA}"/>
              </a:ext>
            </a:extLst>
          </p:cNvPr>
          <p:cNvGrpSpPr>
            <a:grpSpLocks/>
          </p:cNvGrpSpPr>
          <p:nvPr/>
        </p:nvGrpSpPr>
        <p:grpSpPr bwMode="auto">
          <a:xfrm>
            <a:off x="9625014" y="1700213"/>
            <a:ext cx="1042987" cy="3816350"/>
            <a:chOff x="5103" y="754"/>
            <a:chExt cx="657" cy="2540"/>
          </a:xfrm>
        </p:grpSpPr>
        <p:pic>
          <p:nvPicPr>
            <p:cNvPr id="20492" name="Picture 13" descr="CS002453">
              <a:extLst>
                <a:ext uri="{FF2B5EF4-FFF2-40B4-BE49-F238E27FC236}">
                  <a16:creationId xmlns:a16="http://schemas.microsoft.com/office/drawing/2014/main" id="{2422BC0D-B8A7-4C1D-AA34-5D4C46F39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533" t="66655"/>
            <a:stretch>
              <a:fillRect/>
            </a:stretch>
          </p:blipFill>
          <p:spPr bwMode="auto">
            <a:xfrm>
              <a:off x="5103" y="2341"/>
              <a:ext cx="657"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4" descr="CS002453">
              <a:extLst>
                <a:ext uri="{FF2B5EF4-FFF2-40B4-BE49-F238E27FC236}">
                  <a16:creationId xmlns:a16="http://schemas.microsoft.com/office/drawing/2014/main" id="{C704843B-5576-4696-8EED-D6322BEAF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533" b="30161"/>
            <a:stretch>
              <a:fillRect/>
            </a:stretch>
          </p:blipFill>
          <p:spPr bwMode="auto">
            <a:xfrm>
              <a:off x="5103" y="754"/>
              <a:ext cx="657"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9" name="Рисунок 4">
            <a:extLst>
              <a:ext uri="{FF2B5EF4-FFF2-40B4-BE49-F238E27FC236}">
                <a16:creationId xmlns:a16="http://schemas.microsoft.com/office/drawing/2014/main" id="{1A0714A5-6B73-4C16-B3F6-6398026D3A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5114" y="3819196"/>
            <a:ext cx="47783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Блок-схема: альтернативный процесс 16">
            <a:extLst>
              <a:ext uri="{FF2B5EF4-FFF2-40B4-BE49-F238E27FC236}">
                <a16:creationId xmlns:a16="http://schemas.microsoft.com/office/drawing/2014/main" id="{6F412614-36A9-4247-BC2D-A3DB2050FACE}"/>
              </a:ext>
            </a:extLst>
          </p:cNvPr>
          <p:cNvSpPr>
            <a:spLocks noChangeArrowheads="1"/>
          </p:cNvSpPr>
          <p:nvPr/>
        </p:nvSpPr>
        <p:spPr bwMode="auto">
          <a:xfrm>
            <a:off x="5059364" y="1301751"/>
            <a:ext cx="1984375" cy="1120775"/>
          </a:xfrm>
          <a:prstGeom prst="flowChartAlternateProcess">
            <a:avLst/>
          </a:prstGeom>
          <a:solidFill>
            <a:srgbClr val="99CCFF"/>
          </a:solidFill>
          <a:ln w="952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eaLnBrk="1" hangingPunct="1">
              <a:spcBef>
                <a:spcPct val="0"/>
              </a:spcBef>
              <a:buClrTx/>
              <a:buSzTx/>
              <a:buFontTx/>
              <a:buNone/>
            </a:pPr>
            <a:r>
              <a:rPr lang="ru-RU" altLang="ru-RU" sz="2000" b="1">
                <a:solidFill>
                  <a:srgbClr val="333399"/>
                </a:solidFill>
                <a:latin typeface="Times New Roman" panose="02020603050405020304" pitchFamily="18" charset="0"/>
                <a:cs typeface="Times New Roman" panose="02020603050405020304" pitchFamily="18" charset="0"/>
              </a:rPr>
              <a:t>Конфликтная ситуация</a:t>
            </a:r>
            <a:endParaRPr lang="ru-RU" altLang="ru-RU" sz="2000"/>
          </a:p>
        </p:txBody>
      </p:sp>
      <p:sp>
        <p:nvSpPr>
          <p:cNvPr id="20491" name="Прямоугольник 3">
            <a:extLst>
              <a:ext uri="{FF2B5EF4-FFF2-40B4-BE49-F238E27FC236}">
                <a16:creationId xmlns:a16="http://schemas.microsoft.com/office/drawing/2014/main" id="{6F8E5C7D-B13D-41F4-9292-A5A654DCF5A6}"/>
              </a:ext>
            </a:extLst>
          </p:cNvPr>
          <p:cNvSpPr>
            <a:spLocks noChangeArrowheads="1"/>
          </p:cNvSpPr>
          <p:nvPr/>
        </p:nvSpPr>
        <p:spPr bwMode="auto">
          <a:xfrm>
            <a:off x="2545237" y="2485832"/>
            <a:ext cx="73607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just">
              <a:spcBef>
                <a:spcPct val="0"/>
              </a:spcBef>
              <a:buClrTx/>
              <a:buSzTx/>
              <a:buFontTx/>
              <a:buNone/>
            </a:pPr>
            <a:r>
              <a:rPr lang="ru-RU" altLang="ru-RU" sz="2000" dirty="0">
                <a:solidFill>
                  <a:srgbClr val="333399"/>
                </a:solidFill>
              </a:rPr>
              <a:t>	</a:t>
            </a:r>
            <a:r>
              <a:rPr lang="ru-RU" altLang="ru-RU" sz="2000" dirty="0">
                <a:solidFill>
                  <a:srgbClr val="002060"/>
                </a:solidFill>
                <a:latin typeface="Times New Roman" panose="02020603050405020304" pitchFamily="18" charset="0"/>
                <a:cs typeface="Times New Roman" panose="02020603050405020304" pitchFamily="18" charset="0"/>
              </a:rPr>
              <a:t>Конфликтная ситуация — это столкновение интересов разных людей, спровоцированная реальными или надуманными причинами.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14EF5F-11AB-4353-8BD1-F251A8855392}"/>
              </a:ext>
            </a:extLst>
          </p:cNvPr>
          <p:cNvSpPr>
            <a:spLocks noGrp="1"/>
          </p:cNvSpPr>
          <p:nvPr>
            <p:ph type="title"/>
          </p:nvPr>
        </p:nvSpPr>
        <p:spPr>
          <a:xfrm>
            <a:off x="1871664" y="117476"/>
            <a:ext cx="8472488" cy="474663"/>
          </a:xfrm>
        </p:spPr>
        <p:txBody>
          <a:bodyPr>
            <a:normAutofit fontScale="90000"/>
          </a:bodyPr>
          <a:lstStyle/>
          <a:p>
            <a:pPr algn="ctr">
              <a:defRPr/>
            </a:pPr>
            <a:r>
              <a:rPr lang="ru-RU" altLang="ru-RU" sz="3600" cap="none" dirty="0">
                <a:solidFill>
                  <a:srgbClr val="002060"/>
                </a:solidFill>
                <a:latin typeface="Times New Roman" panose="02020603050405020304" pitchFamily="18" charset="0"/>
                <a:cs typeface="Times New Roman" panose="02020603050405020304" pitchFamily="18" charset="0"/>
              </a:rPr>
              <a:t>Структурные компоненты конфликта</a:t>
            </a:r>
            <a:br>
              <a:rPr lang="ru-RU" dirty="0"/>
            </a:br>
            <a:br>
              <a:rPr lang="ru-RU" dirty="0"/>
            </a:br>
            <a:br>
              <a:rPr lang="ru-RU" dirty="0"/>
            </a:br>
            <a:endParaRPr lang="ru-RU" dirty="0"/>
          </a:p>
        </p:txBody>
      </p:sp>
      <p:sp>
        <p:nvSpPr>
          <p:cNvPr id="22531" name="Объект 9">
            <a:extLst>
              <a:ext uri="{FF2B5EF4-FFF2-40B4-BE49-F238E27FC236}">
                <a16:creationId xmlns:a16="http://schemas.microsoft.com/office/drawing/2014/main" id="{82BD31F4-70BE-43BB-97EB-DDCA6F74278E}"/>
              </a:ext>
            </a:extLst>
          </p:cNvPr>
          <p:cNvSpPr>
            <a:spLocks noGrp="1"/>
          </p:cNvSpPr>
          <p:nvPr>
            <p:ph idx="1"/>
          </p:nvPr>
        </p:nvSpPr>
        <p:spPr>
          <a:xfrm>
            <a:off x="4939644" y="2133054"/>
            <a:ext cx="3366515" cy="670037"/>
          </a:xfrm>
          <a:prstGeom prst="flowChartAlternateProcess">
            <a:avLst/>
          </a:prstGeom>
          <a:solidFill>
            <a:srgbClr val="99CCFF"/>
          </a:solidFill>
          <a:ln cap="flat" algn="ctr">
            <a:solidFill>
              <a:srgbClr val="000080"/>
            </a:solidFill>
            <a:round/>
            <a:headEnd type="none" w="med" len="med"/>
            <a:tailEnd type="none" w="med" len="med"/>
          </a:ln>
        </p:spPr>
        <p:txBody>
          <a:bodyPr/>
          <a:lstStyle/>
          <a:p>
            <a:pPr marL="0" indent="0" algn="ctr">
              <a:buNone/>
            </a:pPr>
            <a:r>
              <a:rPr lang="ru-RU" altLang="ru-RU" b="1" dirty="0">
                <a:solidFill>
                  <a:srgbClr val="333399"/>
                </a:solidFill>
                <a:latin typeface="Times New Roman" panose="02020603050405020304" pitchFamily="18" charset="0"/>
                <a:cs typeface="Times New Roman" panose="02020603050405020304" pitchFamily="18" charset="0"/>
              </a:rPr>
              <a:t> Инцидент</a:t>
            </a:r>
          </a:p>
        </p:txBody>
      </p:sp>
      <p:pic>
        <p:nvPicPr>
          <p:cNvPr id="22532" name="Рисунок 3">
            <a:extLst>
              <a:ext uri="{FF2B5EF4-FFF2-40B4-BE49-F238E27FC236}">
                <a16:creationId xmlns:a16="http://schemas.microsoft.com/office/drawing/2014/main" id="{FB50B2FF-E329-4A6D-835F-7370131E3F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7744" y="2896394"/>
            <a:ext cx="5046662"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Прямоугольник 4">
            <a:extLst>
              <a:ext uri="{FF2B5EF4-FFF2-40B4-BE49-F238E27FC236}">
                <a16:creationId xmlns:a16="http://schemas.microsoft.com/office/drawing/2014/main" id="{B4775C51-484B-4714-870B-0C9AE345C5EC}"/>
              </a:ext>
            </a:extLst>
          </p:cNvPr>
          <p:cNvSpPr>
            <a:spLocks noChangeArrowheads="1"/>
          </p:cNvSpPr>
          <p:nvPr/>
        </p:nvSpPr>
        <p:spPr bwMode="auto">
          <a:xfrm>
            <a:off x="226243" y="3148553"/>
            <a:ext cx="432353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sz="2000" dirty="0">
                <a:solidFill>
                  <a:srgbClr val="002060"/>
                </a:solidFill>
                <a:latin typeface="Times New Roman" panose="02020603050405020304" pitchFamily="18" charset="0"/>
                <a:cs typeface="Times New Roman" panose="02020603050405020304" pitchFamily="18" charset="0"/>
              </a:rPr>
              <a:t>Инцидент (повод) характеризует активизацию действия одной из сторон, что задевает, пусть даже непреднамеренно, интересы другой стороны.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a:extLst>
              <a:ext uri="{FF2B5EF4-FFF2-40B4-BE49-F238E27FC236}">
                <a16:creationId xmlns:a16="http://schemas.microsoft.com/office/drawing/2014/main" id="{1B8B5E85-C0AE-4768-BAD9-E9109B9C556F}"/>
              </a:ext>
            </a:extLst>
          </p:cNvPr>
          <p:cNvSpPr>
            <a:spLocks noChangeShapeType="1"/>
          </p:cNvSpPr>
          <p:nvPr/>
        </p:nvSpPr>
        <p:spPr bwMode="auto">
          <a:xfrm>
            <a:off x="1882775" y="692150"/>
            <a:ext cx="8496300"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3555" name="Text Box 3">
            <a:extLst>
              <a:ext uri="{FF2B5EF4-FFF2-40B4-BE49-F238E27FC236}">
                <a16:creationId xmlns:a16="http://schemas.microsoft.com/office/drawing/2014/main" id="{D2DCC905-7A1E-4B0D-A67B-0E79E203E436}"/>
              </a:ext>
            </a:extLst>
          </p:cNvPr>
          <p:cNvSpPr txBox="1">
            <a:spLocks noChangeArrowheads="1"/>
          </p:cNvSpPr>
          <p:nvPr/>
        </p:nvSpPr>
        <p:spPr bwMode="auto">
          <a:xfrm>
            <a:off x="2141538" y="111125"/>
            <a:ext cx="7313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a:spcBef>
                <a:spcPct val="0"/>
              </a:spcBef>
              <a:buClrTx/>
              <a:buSzTx/>
              <a:buFontTx/>
              <a:buNone/>
            </a:pPr>
            <a:r>
              <a:rPr lang="ru-RU" altLang="ru-RU" sz="3200" dirty="0">
                <a:solidFill>
                  <a:srgbClr val="002060"/>
                </a:solidFill>
                <a:latin typeface="Times New Roman" panose="02020603050405020304" pitchFamily="18" charset="0"/>
                <a:cs typeface="Times New Roman" panose="02020603050405020304" pitchFamily="18" charset="0"/>
              </a:rPr>
              <a:t>Формула конфликта</a:t>
            </a:r>
          </a:p>
        </p:txBody>
      </p:sp>
      <p:sp>
        <p:nvSpPr>
          <p:cNvPr id="23556" name="Text Box 5">
            <a:extLst>
              <a:ext uri="{FF2B5EF4-FFF2-40B4-BE49-F238E27FC236}">
                <a16:creationId xmlns:a16="http://schemas.microsoft.com/office/drawing/2014/main" id="{E16C28AD-B0FF-4F90-94DA-7084D2DBFDDD}"/>
              </a:ext>
            </a:extLst>
          </p:cNvPr>
          <p:cNvSpPr txBox="1">
            <a:spLocks noChangeArrowheads="1"/>
          </p:cNvSpPr>
          <p:nvPr/>
        </p:nvSpPr>
        <p:spPr bwMode="auto">
          <a:xfrm>
            <a:off x="2141538" y="1430339"/>
            <a:ext cx="8202612"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0" tIns="0" rIns="0" bIns="0"/>
          <a:lstStyle>
            <a:lvl1pPr marL="274638" indent="-274638">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10000"/>
              </a:spcBef>
              <a:buClrTx/>
              <a:buSzTx/>
              <a:buFontTx/>
              <a:buNone/>
            </a:pPr>
            <a:r>
              <a:rPr lang="ru-RU" altLang="ru-RU" dirty="0">
                <a:solidFill>
                  <a:srgbClr val="002060"/>
                </a:solidFill>
                <a:latin typeface="Times New Roman" panose="02020603050405020304" pitchFamily="18" charset="0"/>
                <a:cs typeface="Times New Roman" panose="02020603050405020304" pitchFamily="18" charset="0"/>
              </a:rPr>
              <a:t>Конфликт =  конфликтная ситуация + инцидент. </a:t>
            </a:r>
          </a:p>
        </p:txBody>
      </p:sp>
      <p:pic>
        <p:nvPicPr>
          <p:cNvPr id="23557" name="Рисунок 1">
            <a:extLst>
              <a:ext uri="{FF2B5EF4-FFF2-40B4-BE49-F238E27FC236}">
                <a16:creationId xmlns:a16="http://schemas.microsoft.com/office/drawing/2014/main" id="{FFAD3E9C-BB3C-4495-8531-0A3E234215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6650" y="2233614"/>
            <a:ext cx="74485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a:extLst>
              <a:ext uri="{FF2B5EF4-FFF2-40B4-BE49-F238E27FC236}">
                <a16:creationId xmlns:a16="http://schemas.microsoft.com/office/drawing/2014/main" id="{320313D2-A93C-407F-AD34-7B26C97BDC58}"/>
              </a:ext>
            </a:extLst>
          </p:cNvPr>
          <p:cNvSpPr>
            <a:spLocks noChangeShapeType="1"/>
          </p:cNvSpPr>
          <p:nvPr/>
        </p:nvSpPr>
        <p:spPr bwMode="auto">
          <a:xfrm>
            <a:off x="1847850" y="1016000"/>
            <a:ext cx="8496300"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4579" name="Text Box 3">
            <a:extLst>
              <a:ext uri="{FF2B5EF4-FFF2-40B4-BE49-F238E27FC236}">
                <a16:creationId xmlns:a16="http://schemas.microsoft.com/office/drawing/2014/main" id="{22855236-F9A1-41B1-99AC-4C5F073816F5}"/>
              </a:ext>
            </a:extLst>
          </p:cNvPr>
          <p:cNvSpPr txBox="1">
            <a:spLocks noChangeArrowheads="1"/>
          </p:cNvSpPr>
          <p:nvPr/>
        </p:nvSpPr>
        <p:spPr bwMode="auto">
          <a:xfrm>
            <a:off x="3327400" y="398463"/>
            <a:ext cx="70167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buFont typeface="Wingdings" panose="05000000000000000000" pitchFamily="2" charset="2"/>
              <a:buNone/>
            </a:pPr>
            <a:r>
              <a:rPr lang="ru-RU" altLang="ru-RU" sz="3200" dirty="0">
                <a:solidFill>
                  <a:srgbClr val="002060"/>
                </a:solidFill>
                <a:latin typeface="Times New Roman" panose="02020603050405020304" pitchFamily="18" charset="0"/>
                <a:cs typeface="Times New Roman" panose="02020603050405020304" pitchFamily="18" charset="0"/>
              </a:rPr>
              <a:t>2. Типы конфликтов</a:t>
            </a:r>
          </a:p>
        </p:txBody>
      </p:sp>
      <p:pic>
        <p:nvPicPr>
          <p:cNvPr id="24580" name="Рисунок 1">
            <a:extLst>
              <a:ext uri="{FF2B5EF4-FFF2-40B4-BE49-F238E27FC236}">
                <a16:creationId xmlns:a16="http://schemas.microsoft.com/office/drawing/2014/main" id="{A147616F-DEA1-4B60-A3F1-2B2917B8B0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1410" y="1258223"/>
            <a:ext cx="9587060" cy="559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a:extLst>
              <a:ext uri="{FF2B5EF4-FFF2-40B4-BE49-F238E27FC236}">
                <a16:creationId xmlns:a16="http://schemas.microsoft.com/office/drawing/2014/main" id="{53477D6C-89B4-4E99-BAA7-BF0C1D6E2851}"/>
              </a:ext>
            </a:extLst>
          </p:cNvPr>
          <p:cNvSpPr>
            <a:spLocks noChangeShapeType="1"/>
          </p:cNvSpPr>
          <p:nvPr/>
        </p:nvSpPr>
        <p:spPr bwMode="auto">
          <a:xfrm>
            <a:off x="1882775" y="584200"/>
            <a:ext cx="8496300"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5603" name="Text Box 3">
            <a:extLst>
              <a:ext uri="{FF2B5EF4-FFF2-40B4-BE49-F238E27FC236}">
                <a16:creationId xmlns:a16="http://schemas.microsoft.com/office/drawing/2014/main" id="{E949A63B-A5D5-4312-BD9D-A9106A39517F}"/>
              </a:ext>
            </a:extLst>
          </p:cNvPr>
          <p:cNvSpPr txBox="1">
            <a:spLocks noChangeArrowheads="1"/>
          </p:cNvSpPr>
          <p:nvPr/>
        </p:nvSpPr>
        <p:spPr bwMode="auto">
          <a:xfrm>
            <a:off x="1974850" y="71438"/>
            <a:ext cx="84963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45720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a:spcBef>
                <a:spcPct val="0"/>
              </a:spcBef>
              <a:buClrTx/>
              <a:buSzTx/>
              <a:buFontTx/>
              <a:buNone/>
            </a:pPr>
            <a:r>
              <a:rPr lang="ru-RU" altLang="ru-RU" sz="3200" dirty="0">
                <a:solidFill>
                  <a:srgbClr val="002060"/>
                </a:solidFill>
                <a:latin typeface="Times New Roman" panose="02020603050405020304" pitchFamily="18" charset="0"/>
                <a:cs typeface="Times New Roman" panose="02020603050405020304" pitchFamily="18" charset="0"/>
              </a:rPr>
              <a:t>Четыре основных типа конфликта</a:t>
            </a:r>
            <a:r>
              <a:rPr lang="ru-RU" altLang="ru-RU" sz="3200" dirty="0">
                <a:solidFill>
                  <a:srgbClr val="333399"/>
                </a:solidFill>
              </a:rPr>
              <a:t> </a:t>
            </a:r>
          </a:p>
        </p:txBody>
      </p:sp>
      <p:sp>
        <p:nvSpPr>
          <p:cNvPr id="25604" name="Прямоугольник 1">
            <a:extLst>
              <a:ext uri="{FF2B5EF4-FFF2-40B4-BE49-F238E27FC236}">
                <a16:creationId xmlns:a16="http://schemas.microsoft.com/office/drawing/2014/main" id="{7958DDDF-62D9-4FA2-B179-50F5569AEC98}"/>
              </a:ext>
            </a:extLst>
          </p:cNvPr>
          <p:cNvSpPr>
            <a:spLocks noChangeArrowheads="1"/>
          </p:cNvSpPr>
          <p:nvPr/>
        </p:nvSpPr>
        <p:spPr bwMode="auto">
          <a:xfrm>
            <a:off x="2206625" y="1236663"/>
            <a:ext cx="6554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a:spcBef>
                <a:spcPct val="0"/>
              </a:spcBef>
              <a:buClrTx/>
              <a:buSzTx/>
              <a:buFontTx/>
              <a:buNone/>
            </a:pPr>
            <a:r>
              <a:rPr lang="ru-RU" altLang="ru-RU" sz="2400" dirty="0">
                <a:solidFill>
                  <a:srgbClr val="002060"/>
                </a:solidFill>
              </a:rPr>
              <a:t>Внутриличностный конфликт</a:t>
            </a:r>
          </a:p>
        </p:txBody>
      </p:sp>
      <p:sp>
        <p:nvSpPr>
          <p:cNvPr id="3" name="Прямоугольник 2">
            <a:extLst>
              <a:ext uri="{FF2B5EF4-FFF2-40B4-BE49-F238E27FC236}">
                <a16:creationId xmlns:a16="http://schemas.microsoft.com/office/drawing/2014/main" id="{37260BDC-761C-4C71-AC3F-F690045E2ACC}"/>
              </a:ext>
            </a:extLst>
          </p:cNvPr>
          <p:cNvSpPr/>
          <p:nvPr/>
        </p:nvSpPr>
        <p:spPr>
          <a:xfrm>
            <a:off x="584462" y="1866511"/>
            <a:ext cx="10727703" cy="2862322"/>
          </a:xfrm>
          <a:prstGeom prst="rect">
            <a:avLst/>
          </a:prstGeom>
        </p:spPr>
        <p:txBody>
          <a:bodyPr wrap="square">
            <a:spAutoFit/>
          </a:bodyPr>
          <a:lstStyle/>
          <a:p>
            <a:pPr>
              <a:defRPr/>
            </a:pPr>
            <a:r>
              <a:rPr lang="ru-RU" sz="2000" dirty="0">
                <a:solidFill>
                  <a:srgbClr val="002060"/>
                </a:solidFill>
                <a:latin typeface="Times New Roman" panose="02020603050405020304" pitchFamily="18" charset="0"/>
                <a:cs typeface="Times New Roman" panose="02020603050405020304" pitchFamily="18" charset="0"/>
              </a:rPr>
              <a:t>Одна из самых распространенных форм — ролевой конфликт.</a:t>
            </a:r>
          </a:p>
          <a:p>
            <a:pPr marL="342900" indent="-342900">
              <a:buFontTx/>
              <a:buAutoNum type="arabicPeriod"/>
              <a:defRPr/>
            </a:pPr>
            <a:r>
              <a:rPr lang="ru-RU" sz="2000" dirty="0">
                <a:solidFill>
                  <a:srgbClr val="002060"/>
                </a:solidFill>
                <a:latin typeface="Times New Roman" panose="02020603050405020304" pitchFamily="18" charset="0"/>
                <a:cs typeface="Times New Roman" panose="02020603050405020304" pitchFamily="18" charset="0"/>
              </a:rPr>
              <a:t>Человеку предъявляются противоречивые требования по поводу того, каким должен быть результат его работы.</a:t>
            </a:r>
          </a:p>
          <a:p>
            <a:pPr marL="342900" indent="-342900">
              <a:buFontTx/>
              <a:buAutoNum type="arabicPeriod"/>
              <a:defRPr/>
            </a:pPr>
            <a:r>
              <a:rPr lang="ru-RU" sz="2000" dirty="0">
                <a:solidFill>
                  <a:srgbClr val="002060"/>
                </a:solidFill>
                <a:latin typeface="Times New Roman" panose="02020603050405020304" pitchFamily="18" charset="0"/>
                <a:cs typeface="Times New Roman" panose="02020603050405020304" pitchFamily="18" charset="0"/>
              </a:rPr>
              <a:t> Человеку дают противоречивые задания и от него требуют взаимоисключающих результатов. </a:t>
            </a:r>
          </a:p>
          <a:p>
            <a:pPr marL="342900" indent="-342900">
              <a:buFontTx/>
              <a:buAutoNum type="arabicPeriod"/>
              <a:defRPr/>
            </a:pPr>
            <a:r>
              <a:rPr lang="ru-RU" sz="2000" dirty="0" err="1">
                <a:solidFill>
                  <a:srgbClr val="002060"/>
                </a:solidFill>
                <a:latin typeface="Times New Roman" panose="02020603050405020304" pitchFamily="18" charset="0"/>
                <a:cs typeface="Times New Roman" panose="02020603050405020304" pitchFamily="18" charset="0"/>
              </a:rPr>
              <a:t>Внутриличностный</a:t>
            </a:r>
            <a:r>
              <a:rPr lang="ru-RU" sz="2000" dirty="0">
                <a:solidFill>
                  <a:srgbClr val="002060"/>
                </a:solidFill>
                <a:latin typeface="Times New Roman" panose="02020603050405020304" pitchFamily="18" charset="0"/>
                <a:cs typeface="Times New Roman" panose="02020603050405020304" pitchFamily="18" charset="0"/>
              </a:rPr>
              <a:t> конфликт может также возникнуть в результате того, что производственные требования не согласуются с личными потребностями или ценно­стями.</a:t>
            </a:r>
          </a:p>
          <a:p>
            <a:pPr marL="342900" indent="-342900">
              <a:buFontTx/>
              <a:buAutoNum type="arabicPeriod"/>
              <a:defRPr/>
            </a:pPr>
            <a:r>
              <a:rPr lang="ru-RU" sz="2000" dirty="0" err="1">
                <a:solidFill>
                  <a:srgbClr val="002060"/>
                </a:solidFill>
                <a:latin typeface="Times New Roman" panose="02020603050405020304" pitchFamily="18" charset="0"/>
                <a:cs typeface="Times New Roman" panose="02020603050405020304" pitchFamily="18" charset="0"/>
              </a:rPr>
              <a:t>Внутриличностный</a:t>
            </a:r>
            <a:r>
              <a:rPr lang="ru-RU" sz="2000" dirty="0">
                <a:solidFill>
                  <a:srgbClr val="002060"/>
                </a:solidFill>
                <a:latin typeface="Times New Roman" panose="02020603050405020304" pitchFamily="18" charset="0"/>
                <a:cs typeface="Times New Roman" panose="02020603050405020304" pitchFamily="18" charset="0"/>
              </a:rPr>
              <a:t> конфликт может также являться ответом на рабочую перегрузку или недогрузку. </a:t>
            </a:r>
          </a:p>
        </p:txBody>
      </p:sp>
      <p:pic>
        <p:nvPicPr>
          <p:cNvPr id="25606" name="Рисунок 3">
            <a:extLst>
              <a:ext uri="{FF2B5EF4-FFF2-40B4-BE49-F238E27FC236}">
                <a16:creationId xmlns:a16="http://schemas.microsoft.com/office/drawing/2014/main" id="{7899B17F-64EA-4316-96F2-7F7B7F22C0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8251" y="4754563"/>
            <a:ext cx="4081463"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cap="none" dirty="0">
                <a:solidFill>
                  <a:srgbClr val="002060"/>
                </a:solidFill>
                <a:latin typeface="Times New Roman" panose="02020603050405020304" pitchFamily="18" charset="0"/>
                <a:cs typeface="Times New Roman" panose="02020603050405020304" pitchFamily="18" charset="0"/>
              </a:rPr>
              <a:t>План лекции</a:t>
            </a:r>
            <a:br>
              <a:rPr lang="kk-KZ" dirty="0"/>
            </a:br>
            <a:endParaRPr lang="ru-RU" dirty="0"/>
          </a:p>
        </p:txBody>
      </p:sp>
      <p:sp>
        <p:nvSpPr>
          <p:cNvPr id="3" name="Объект 2"/>
          <p:cNvSpPr>
            <a:spLocks noGrp="1"/>
          </p:cNvSpPr>
          <p:nvPr>
            <p:ph idx="1"/>
          </p:nvPr>
        </p:nvSpPr>
        <p:spPr>
          <a:xfrm>
            <a:off x="1008667" y="1734532"/>
            <a:ext cx="10046187" cy="3731814"/>
          </a:xfrm>
        </p:spPr>
        <p:txBody>
          <a:bodyPr>
            <a:normAutofit/>
          </a:bodyPr>
          <a:lstStyle/>
          <a:p>
            <a:pPr marL="0" indent="0">
              <a:buNone/>
              <a:defRPr/>
            </a:pPr>
            <a:r>
              <a:rPr lang="ru-RU" altLang="ru-RU" sz="2400" dirty="0">
                <a:solidFill>
                  <a:srgbClr val="002060"/>
                </a:solidFill>
                <a:latin typeface="Times New Roman" panose="02020603050405020304" pitchFamily="18" charset="0"/>
                <a:cs typeface="Times New Roman" panose="02020603050405020304" pitchFamily="18" charset="0"/>
              </a:rPr>
              <a:t>1. Понятие и сущность конфликта</a:t>
            </a:r>
          </a:p>
          <a:p>
            <a:pPr marL="0" indent="0">
              <a:buNone/>
              <a:defRPr/>
            </a:pPr>
            <a:r>
              <a:rPr lang="ru-RU" altLang="ru-RU" sz="2400" dirty="0">
                <a:solidFill>
                  <a:srgbClr val="002060"/>
                </a:solidFill>
                <a:latin typeface="Times New Roman" panose="02020603050405020304" pitchFamily="18" charset="0"/>
                <a:cs typeface="Times New Roman" panose="02020603050405020304" pitchFamily="18" charset="0"/>
              </a:rPr>
              <a:t>2. Типы конфликтов</a:t>
            </a:r>
          </a:p>
          <a:p>
            <a:pPr marL="0" indent="0">
              <a:buNone/>
              <a:defRPr/>
            </a:pPr>
            <a:r>
              <a:rPr lang="ru-RU" altLang="ru-RU" sz="2400" dirty="0">
                <a:solidFill>
                  <a:srgbClr val="002060"/>
                </a:solidFill>
                <a:latin typeface="Times New Roman" panose="02020603050405020304" pitchFamily="18" charset="0"/>
                <a:cs typeface="Times New Roman" panose="02020603050405020304" pitchFamily="18" charset="0"/>
              </a:rPr>
              <a:t>3. Причины конфликтов</a:t>
            </a:r>
          </a:p>
          <a:p>
            <a:pPr marL="0" indent="0">
              <a:buNone/>
              <a:defRPr/>
            </a:pPr>
            <a:r>
              <a:rPr lang="ru-RU" altLang="ru-RU" sz="2400" dirty="0">
                <a:solidFill>
                  <a:srgbClr val="002060"/>
                </a:solidFill>
                <a:latin typeface="Times New Roman" panose="02020603050405020304" pitchFamily="18" charset="0"/>
                <a:cs typeface="Times New Roman" panose="02020603050405020304" pitchFamily="18" charset="0"/>
              </a:rPr>
              <a:t>4. Общие рекомендации по управлению конфликтами</a:t>
            </a:r>
          </a:p>
        </p:txBody>
      </p:sp>
      <p:pic>
        <p:nvPicPr>
          <p:cNvPr id="5" name="Рисунок 4">
            <a:extLst>
              <a:ext uri="{FF2B5EF4-FFF2-40B4-BE49-F238E27FC236}">
                <a16:creationId xmlns:a16="http://schemas.microsoft.com/office/drawing/2014/main" id="{C5500484-DA34-4E71-8689-EE18887AFAED}"/>
              </a:ext>
            </a:extLst>
          </p:cNvPr>
          <p:cNvPicPr>
            <a:picLocks noChangeAspect="1"/>
          </p:cNvPicPr>
          <p:nvPr/>
        </p:nvPicPr>
        <p:blipFill>
          <a:blip r:embed="rId2"/>
          <a:stretch>
            <a:fillRect/>
          </a:stretch>
        </p:blipFill>
        <p:spPr>
          <a:xfrm>
            <a:off x="10015396" y="0"/>
            <a:ext cx="2078916" cy="2078916"/>
          </a:xfrm>
          <a:prstGeom prst="rect">
            <a:avLst/>
          </a:prstGeom>
        </p:spPr>
      </p:pic>
      <p:pic>
        <p:nvPicPr>
          <p:cNvPr id="4" name="Рисунок 3">
            <a:extLst>
              <a:ext uri="{FF2B5EF4-FFF2-40B4-BE49-F238E27FC236}">
                <a16:creationId xmlns:a16="http://schemas.microsoft.com/office/drawing/2014/main" id="{5E796786-5FB4-476B-B0BA-FC8147866990}"/>
              </a:ext>
            </a:extLst>
          </p:cNvPr>
          <p:cNvPicPr>
            <a:picLocks noChangeAspect="1"/>
          </p:cNvPicPr>
          <p:nvPr/>
        </p:nvPicPr>
        <p:blipFill>
          <a:blip r:embed="rId3"/>
          <a:stretch>
            <a:fillRect/>
          </a:stretch>
        </p:blipFill>
        <p:spPr>
          <a:xfrm>
            <a:off x="3068186" y="4109868"/>
            <a:ext cx="4773582" cy="2712955"/>
          </a:xfrm>
          <a:prstGeom prst="rect">
            <a:avLst/>
          </a:prstGeom>
        </p:spPr>
      </p:pic>
    </p:spTree>
    <p:extLst>
      <p:ext uri="{BB962C8B-B14F-4D97-AF65-F5344CB8AC3E}">
        <p14:creationId xmlns:p14="http://schemas.microsoft.com/office/powerpoint/2010/main" val="3914397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a:extLst>
              <a:ext uri="{FF2B5EF4-FFF2-40B4-BE49-F238E27FC236}">
                <a16:creationId xmlns:a16="http://schemas.microsoft.com/office/drawing/2014/main" id="{23AF7141-BFC2-46BD-A6DB-AE7DB2CB1AE9}"/>
              </a:ext>
            </a:extLst>
          </p:cNvPr>
          <p:cNvSpPr>
            <a:spLocks noChangeShapeType="1"/>
          </p:cNvSpPr>
          <p:nvPr/>
        </p:nvSpPr>
        <p:spPr bwMode="auto">
          <a:xfrm>
            <a:off x="1882775" y="836613"/>
            <a:ext cx="8496300"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6627" name="Text Box 3">
            <a:extLst>
              <a:ext uri="{FF2B5EF4-FFF2-40B4-BE49-F238E27FC236}">
                <a16:creationId xmlns:a16="http://schemas.microsoft.com/office/drawing/2014/main" id="{35A96020-57A6-4345-BC8C-00081C0BCA36}"/>
              </a:ext>
            </a:extLst>
          </p:cNvPr>
          <p:cNvSpPr txBox="1">
            <a:spLocks noChangeArrowheads="1"/>
          </p:cNvSpPr>
          <p:nvPr/>
        </p:nvSpPr>
        <p:spPr bwMode="auto">
          <a:xfrm>
            <a:off x="3133726" y="296863"/>
            <a:ext cx="7210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10000"/>
              </a:spcBef>
              <a:buClrTx/>
              <a:buSzTx/>
              <a:buFontTx/>
              <a:buNone/>
            </a:pPr>
            <a:r>
              <a:rPr lang="ru-RU" altLang="ru-RU" b="1" dirty="0">
                <a:solidFill>
                  <a:srgbClr val="002060"/>
                </a:solidFill>
                <a:latin typeface="Times New Roman" panose="02020603050405020304" pitchFamily="18" charset="0"/>
                <a:cs typeface="Times New Roman" panose="02020603050405020304" pitchFamily="18" charset="0"/>
              </a:rPr>
              <a:t>Четыре основных типа конфликта</a:t>
            </a:r>
            <a:r>
              <a:rPr lang="ru-RU" altLang="ru-RU" b="1" dirty="0">
                <a:solidFill>
                  <a:srgbClr val="333399"/>
                </a:solidFill>
              </a:rPr>
              <a:t> </a:t>
            </a:r>
          </a:p>
        </p:txBody>
      </p:sp>
      <p:sp>
        <p:nvSpPr>
          <p:cNvPr id="26628" name="Text Box 5">
            <a:extLst>
              <a:ext uri="{FF2B5EF4-FFF2-40B4-BE49-F238E27FC236}">
                <a16:creationId xmlns:a16="http://schemas.microsoft.com/office/drawing/2014/main" id="{573AEFBA-18B9-4B3E-8A24-C1F88B395AF7}"/>
              </a:ext>
            </a:extLst>
          </p:cNvPr>
          <p:cNvSpPr txBox="1">
            <a:spLocks noChangeArrowheads="1"/>
          </p:cNvSpPr>
          <p:nvPr/>
        </p:nvSpPr>
        <p:spPr bwMode="auto">
          <a:xfrm>
            <a:off x="603315" y="1630844"/>
            <a:ext cx="10539167" cy="402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0" tIns="0" rIns="0" bIns="0"/>
          <a:lstStyle>
            <a:lvl1pPr marL="457200" indent="-45720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31838" indent="-274638">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AutoNum type="arabicPeriod"/>
            </a:pPr>
            <a:r>
              <a:rPr lang="ru-RU" altLang="ru-RU" sz="2000" dirty="0">
                <a:solidFill>
                  <a:srgbClr val="002060"/>
                </a:solidFill>
                <a:latin typeface="Times New Roman" panose="02020603050405020304" pitchFamily="18" charset="0"/>
                <a:cs typeface="Times New Roman" panose="02020603050405020304" pitchFamily="18" charset="0"/>
              </a:rPr>
              <a:t>Борьба руководителей за ограниченные ресурсы, капитал или рабочую силу, время использования оборудования или одобрение проекта. </a:t>
            </a:r>
          </a:p>
          <a:p>
            <a:pPr>
              <a:spcBef>
                <a:spcPct val="0"/>
              </a:spcBef>
              <a:buClrTx/>
              <a:buSzTx/>
              <a:buFontTx/>
              <a:buAutoNum type="arabicPeriod"/>
            </a:pPr>
            <a:r>
              <a:rPr lang="ru-RU" altLang="ru-RU" sz="2000" dirty="0">
                <a:solidFill>
                  <a:srgbClr val="002060"/>
                </a:solidFill>
                <a:latin typeface="Times New Roman" panose="02020603050405020304" pitchFamily="18" charset="0"/>
                <a:cs typeface="Times New Roman" panose="02020603050405020304" pitchFamily="18" charset="0"/>
              </a:rPr>
              <a:t>Конфликт между двумя кандидатами на повышение при наличии одной вакансии.</a:t>
            </a:r>
          </a:p>
          <a:p>
            <a:pPr>
              <a:spcBef>
                <a:spcPct val="0"/>
              </a:spcBef>
              <a:buClrTx/>
              <a:buSzTx/>
              <a:buFontTx/>
              <a:buAutoNum type="arabicPeriod"/>
            </a:pPr>
            <a:r>
              <a:rPr lang="ru-RU" altLang="ru-RU" sz="2000" dirty="0">
                <a:solidFill>
                  <a:srgbClr val="002060"/>
                </a:solidFill>
                <a:latin typeface="Times New Roman" panose="02020603050405020304" pitchFamily="18" charset="0"/>
                <a:cs typeface="Times New Roman" panose="02020603050405020304" pitchFamily="18" charset="0"/>
              </a:rPr>
              <a:t> Межличностный конфликт может также проявляться и как столкновение лично­стей. Люди с различными чертами характера, взглядами и ценностями иногда просто не в состоянии ладить друг с другом. Как правило, взгляды, и цели таких людей различаются в корне</a:t>
            </a:r>
            <a:r>
              <a:rPr lang="ru-RU" altLang="ru-RU" sz="2000" dirty="0">
                <a:solidFill>
                  <a:srgbClr val="333399"/>
                </a:solidFill>
              </a:rPr>
              <a:t>.</a:t>
            </a:r>
          </a:p>
        </p:txBody>
      </p:sp>
      <p:sp>
        <p:nvSpPr>
          <p:cNvPr id="26629" name="Прямоугольник 1">
            <a:extLst>
              <a:ext uri="{FF2B5EF4-FFF2-40B4-BE49-F238E27FC236}">
                <a16:creationId xmlns:a16="http://schemas.microsoft.com/office/drawing/2014/main" id="{919D2014-E8DB-4C50-8592-4641C4F06478}"/>
              </a:ext>
            </a:extLst>
          </p:cNvPr>
          <p:cNvSpPr>
            <a:spLocks noChangeArrowheads="1"/>
          </p:cNvSpPr>
          <p:nvPr/>
        </p:nvSpPr>
        <p:spPr bwMode="auto">
          <a:xfrm>
            <a:off x="3609976" y="836613"/>
            <a:ext cx="477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sz="2400" dirty="0">
                <a:solidFill>
                  <a:srgbClr val="002060"/>
                </a:solidFill>
              </a:rPr>
              <a:t>Межличностный конфликт</a:t>
            </a:r>
          </a:p>
        </p:txBody>
      </p:sp>
      <p:pic>
        <p:nvPicPr>
          <p:cNvPr id="26630" name="Рисунок 1">
            <a:extLst>
              <a:ext uri="{FF2B5EF4-FFF2-40B4-BE49-F238E27FC236}">
                <a16:creationId xmlns:a16="http://schemas.microsoft.com/office/drawing/2014/main" id="{F853764A-79D8-42BF-8374-81CAFFF30F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4110" y="3768954"/>
            <a:ext cx="34575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a:extLst>
              <a:ext uri="{FF2B5EF4-FFF2-40B4-BE49-F238E27FC236}">
                <a16:creationId xmlns:a16="http://schemas.microsoft.com/office/drawing/2014/main" id="{2687B5CE-F3B3-4197-BE79-3F1C4F4C1704}"/>
              </a:ext>
            </a:extLst>
          </p:cNvPr>
          <p:cNvSpPr>
            <a:spLocks noChangeShapeType="1"/>
          </p:cNvSpPr>
          <p:nvPr/>
        </p:nvSpPr>
        <p:spPr bwMode="auto">
          <a:xfrm>
            <a:off x="1882775" y="836613"/>
            <a:ext cx="8496300"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7651" name="Text Box 3">
            <a:extLst>
              <a:ext uri="{FF2B5EF4-FFF2-40B4-BE49-F238E27FC236}">
                <a16:creationId xmlns:a16="http://schemas.microsoft.com/office/drawing/2014/main" id="{03AF36F7-8D46-4CEC-9AB4-984E5ADE456E}"/>
              </a:ext>
            </a:extLst>
          </p:cNvPr>
          <p:cNvSpPr txBox="1">
            <a:spLocks noChangeArrowheads="1"/>
          </p:cNvSpPr>
          <p:nvPr/>
        </p:nvSpPr>
        <p:spPr bwMode="auto">
          <a:xfrm>
            <a:off x="2503488" y="238125"/>
            <a:ext cx="784066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a:spcBef>
                <a:spcPct val="0"/>
              </a:spcBef>
              <a:buClrTx/>
              <a:buSzTx/>
              <a:buFontTx/>
              <a:buNone/>
            </a:pPr>
            <a:r>
              <a:rPr lang="ru-RU" altLang="ru-RU" sz="3200" dirty="0">
                <a:solidFill>
                  <a:srgbClr val="002060"/>
                </a:solidFill>
                <a:latin typeface="Times New Roman" panose="02020603050405020304" pitchFamily="18" charset="0"/>
                <a:cs typeface="Times New Roman" panose="02020603050405020304" pitchFamily="18" charset="0"/>
              </a:rPr>
              <a:t>Четыре основных типа конфликта </a:t>
            </a:r>
          </a:p>
        </p:txBody>
      </p:sp>
      <p:sp>
        <p:nvSpPr>
          <p:cNvPr id="27652" name="Прямоугольник 1">
            <a:extLst>
              <a:ext uri="{FF2B5EF4-FFF2-40B4-BE49-F238E27FC236}">
                <a16:creationId xmlns:a16="http://schemas.microsoft.com/office/drawing/2014/main" id="{65C32E38-DA56-4B53-89A5-E0860455D41B}"/>
              </a:ext>
            </a:extLst>
          </p:cNvPr>
          <p:cNvSpPr>
            <a:spLocks noChangeArrowheads="1"/>
          </p:cNvSpPr>
          <p:nvPr/>
        </p:nvSpPr>
        <p:spPr bwMode="auto">
          <a:xfrm>
            <a:off x="2984501" y="973138"/>
            <a:ext cx="6570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a:spcBef>
                <a:spcPct val="0"/>
              </a:spcBef>
              <a:buClrTx/>
              <a:buSzTx/>
              <a:buFontTx/>
              <a:buNone/>
            </a:pPr>
            <a:r>
              <a:rPr lang="ru-RU" altLang="ru-RU" sz="2400" dirty="0">
                <a:solidFill>
                  <a:srgbClr val="002060"/>
                </a:solidFill>
                <a:latin typeface="Times New Roman" panose="02020603050405020304" pitchFamily="18" charset="0"/>
                <a:cs typeface="Times New Roman" panose="02020603050405020304" pitchFamily="18" charset="0"/>
              </a:rPr>
              <a:t>Конфликт между личностью и группой </a:t>
            </a:r>
          </a:p>
        </p:txBody>
      </p:sp>
      <p:sp>
        <p:nvSpPr>
          <p:cNvPr id="27653" name="Прямоугольник 2">
            <a:extLst>
              <a:ext uri="{FF2B5EF4-FFF2-40B4-BE49-F238E27FC236}">
                <a16:creationId xmlns:a16="http://schemas.microsoft.com/office/drawing/2014/main" id="{BACC0789-4651-4BED-8DBE-8932AFBEC426}"/>
              </a:ext>
            </a:extLst>
          </p:cNvPr>
          <p:cNvSpPr>
            <a:spLocks noChangeArrowheads="1"/>
          </p:cNvSpPr>
          <p:nvPr/>
        </p:nvSpPr>
        <p:spPr bwMode="auto">
          <a:xfrm>
            <a:off x="879772" y="1708149"/>
            <a:ext cx="1027213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AutoNum type="arabicPeriod"/>
            </a:pPr>
            <a:r>
              <a:rPr lang="ru-RU" altLang="ru-RU" sz="1600" dirty="0">
                <a:solidFill>
                  <a:srgbClr val="002060"/>
                </a:solidFill>
                <a:latin typeface="Times New Roman" panose="02020603050405020304" pitchFamily="18" charset="0"/>
                <a:cs typeface="Times New Roman" panose="02020603050405020304" pitchFamily="18" charset="0"/>
              </a:rPr>
              <a:t>Если ожидания группы находятся в противоречии с ожиданиями отдельной личности, может возникнуть конфликт. </a:t>
            </a:r>
          </a:p>
          <a:p>
            <a:pPr>
              <a:spcBef>
                <a:spcPct val="0"/>
              </a:spcBef>
              <a:buClrTx/>
              <a:buSzTx/>
              <a:buFontTx/>
              <a:buAutoNum type="arabicPeriod"/>
            </a:pPr>
            <a:r>
              <a:rPr lang="ru-RU" altLang="ru-RU" sz="1600" dirty="0">
                <a:solidFill>
                  <a:srgbClr val="002060"/>
                </a:solidFill>
                <a:latin typeface="Times New Roman" panose="02020603050405020304" pitchFamily="18" charset="0"/>
                <a:cs typeface="Times New Roman" panose="02020603050405020304" pitchFamily="18" charset="0"/>
              </a:rPr>
              <a:t>Между отдельной личностью и группой может возникнуть конфликт, если эта личность займет позицию, отличающуюся от позиции группы. </a:t>
            </a:r>
          </a:p>
          <a:p>
            <a:pPr>
              <a:spcBef>
                <a:spcPct val="0"/>
              </a:spcBef>
              <a:buClrTx/>
              <a:buSzTx/>
              <a:buFontTx/>
              <a:buAutoNum type="arabicPeriod"/>
            </a:pPr>
            <a:r>
              <a:rPr lang="ru-RU" altLang="ru-RU" sz="1600" dirty="0">
                <a:solidFill>
                  <a:srgbClr val="002060"/>
                </a:solidFill>
                <a:latin typeface="Times New Roman" panose="02020603050405020304" pitchFamily="18" charset="0"/>
                <a:cs typeface="Times New Roman" panose="02020603050405020304" pitchFamily="18" charset="0"/>
              </a:rPr>
              <a:t>Конфликт может возникнуть на почве должностных обязанностей руководителя: между необходимостью обеспечивать соответствующую производи­тельность и соблюдать правила и процедуры организации. Руководитель может быть вынужден предпринимать дисциплинарные меры, которые могут оказаться непопу­лярными в глазах подчиненных. </a:t>
            </a:r>
          </a:p>
        </p:txBody>
      </p:sp>
      <p:pic>
        <p:nvPicPr>
          <p:cNvPr id="27654" name="Рисунок 3">
            <a:extLst>
              <a:ext uri="{FF2B5EF4-FFF2-40B4-BE49-F238E27FC236}">
                <a16:creationId xmlns:a16="http://schemas.microsoft.com/office/drawing/2014/main" id="{6D72E551-65F4-455B-99C2-8DE5630971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4016375"/>
            <a:ext cx="6392863"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a:extLst>
              <a:ext uri="{FF2B5EF4-FFF2-40B4-BE49-F238E27FC236}">
                <a16:creationId xmlns:a16="http://schemas.microsoft.com/office/drawing/2014/main" id="{E972CD23-FE78-477B-B6E1-1EB2932F9DCD}"/>
              </a:ext>
            </a:extLst>
          </p:cNvPr>
          <p:cNvSpPr>
            <a:spLocks noChangeShapeType="1"/>
          </p:cNvSpPr>
          <p:nvPr/>
        </p:nvSpPr>
        <p:spPr bwMode="auto">
          <a:xfrm>
            <a:off x="1882775" y="692150"/>
            <a:ext cx="8496300" cy="0"/>
          </a:xfrm>
          <a:prstGeom prst="line">
            <a:avLst/>
          </a:prstGeom>
          <a:noFill/>
          <a:ln w="25400">
            <a:solidFill>
              <a:srgbClr val="333399"/>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75" name="Text Box 3">
            <a:extLst>
              <a:ext uri="{FF2B5EF4-FFF2-40B4-BE49-F238E27FC236}">
                <a16:creationId xmlns:a16="http://schemas.microsoft.com/office/drawing/2014/main" id="{2EE8CFF3-2B12-4545-95CA-059A40065769}"/>
              </a:ext>
            </a:extLst>
          </p:cNvPr>
          <p:cNvSpPr txBox="1">
            <a:spLocks noChangeArrowheads="1"/>
          </p:cNvSpPr>
          <p:nvPr/>
        </p:nvSpPr>
        <p:spPr bwMode="auto">
          <a:xfrm>
            <a:off x="2541588" y="195264"/>
            <a:ext cx="9040812"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lgn="ctr">
              <a:spcBef>
                <a:spcPct val="0"/>
              </a:spcBef>
              <a:buClrTx/>
              <a:buSzTx/>
              <a:buFontTx/>
              <a:buNone/>
            </a:pPr>
            <a:r>
              <a:rPr lang="ru-RU" altLang="ru-RU" sz="3200" dirty="0">
                <a:solidFill>
                  <a:srgbClr val="002060"/>
                </a:solidFill>
                <a:latin typeface="Times New Roman" panose="02020603050405020304" pitchFamily="18" charset="0"/>
                <a:cs typeface="Times New Roman" panose="02020603050405020304" pitchFamily="18" charset="0"/>
              </a:rPr>
              <a:t>Четыре основных типа конфликта </a:t>
            </a:r>
          </a:p>
        </p:txBody>
      </p:sp>
      <p:sp>
        <p:nvSpPr>
          <p:cNvPr id="28676" name="Text Box 5">
            <a:extLst>
              <a:ext uri="{FF2B5EF4-FFF2-40B4-BE49-F238E27FC236}">
                <a16:creationId xmlns:a16="http://schemas.microsoft.com/office/drawing/2014/main" id="{FCDE4ECA-6925-4CE8-BE5F-EF975F02B32A}"/>
              </a:ext>
            </a:extLst>
          </p:cNvPr>
          <p:cNvSpPr txBox="1">
            <a:spLocks noChangeArrowheads="1"/>
          </p:cNvSpPr>
          <p:nvPr/>
        </p:nvSpPr>
        <p:spPr bwMode="auto">
          <a:xfrm>
            <a:off x="4911725" y="1239838"/>
            <a:ext cx="612775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dash"/>
                <a:miter lim="800000"/>
                <a:headEnd/>
                <a:tailEnd/>
              </a14:hiddenLine>
            </a:ext>
          </a:extLst>
        </p:spPr>
        <p:txBody>
          <a:bodyPr lIns="0" tIns="0" rIns="0" bIns="0"/>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sz="2400" dirty="0">
                <a:solidFill>
                  <a:srgbClr val="002060"/>
                </a:solidFill>
                <a:latin typeface="Times New Roman" panose="02020603050405020304" pitchFamily="18" charset="0"/>
                <a:cs typeface="Times New Roman" panose="02020603050405020304" pitchFamily="18" charset="0"/>
              </a:rPr>
              <a:t>Межгрупповой конфликт</a:t>
            </a:r>
          </a:p>
        </p:txBody>
      </p:sp>
      <p:sp>
        <p:nvSpPr>
          <p:cNvPr id="28677" name="Прямоугольник 2">
            <a:extLst>
              <a:ext uri="{FF2B5EF4-FFF2-40B4-BE49-F238E27FC236}">
                <a16:creationId xmlns:a16="http://schemas.microsoft.com/office/drawing/2014/main" id="{66E1A2A6-2075-4675-AD2F-269DB179B88A}"/>
              </a:ext>
            </a:extLst>
          </p:cNvPr>
          <p:cNvSpPr>
            <a:spLocks noChangeArrowheads="1"/>
          </p:cNvSpPr>
          <p:nvPr/>
        </p:nvSpPr>
        <p:spPr bwMode="auto">
          <a:xfrm>
            <a:off x="744719" y="1685924"/>
            <a:ext cx="978199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sz="1600" dirty="0">
                <a:solidFill>
                  <a:srgbClr val="002060"/>
                </a:solidFill>
                <a:latin typeface="Times New Roman" panose="02020603050405020304" pitchFamily="18" charset="0"/>
                <a:cs typeface="Times New Roman" panose="02020603050405020304" pitchFamily="18" charset="0"/>
              </a:rPr>
              <a:t>1. Неформальные организа­ции, которые считают, что руководитель относится к ним несправедливо, могут крепче сплотиться и попытаться «рассчитаться» с ним снижением производительно­сти.</a:t>
            </a:r>
          </a:p>
          <a:p>
            <a:pPr>
              <a:spcBef>
                <a:spcPct val="0"/>
              </a:spcBef>
              <a:buClrTx/>
              <a:buSzTx/>
              <a:buFontTx/>
              <a:buNone/>
            </a:pPr>
            <a:r>
              <a:rPr lang="ru-RU" altLang="ru-RU" sz="1600" dirty="0">
                <a:solidFill>
                  <a:srgbClr val="002060"/>
                </a:solidFill>
                <a:latin typeface="Times New Roman" panose="02020603050405020304" pitchFamily="18" charset="0"/>
                <a:cs typeface="Times New Roman" panose="02020603050405020304" pitchFamily="18" charset="0"/>
              </a:rPr>
              <a:t>2.Межгрупповым конфликтом может служить непрекращающийся конфликт между профсоюзом и администрацией.    </a:t>
            </a:r>
          </a:p>
          <a:p>
            <a:pPr>
              <a:spcBef>
                <a:spcPct val="0"/>
              </a:spcBef>
              <a:buClrTx/>
              <a:buSzTx/>
              <a:buFontTx/>
              <a:buNone/>
            </a:pPr>
            <a:r>
              <a:rPr lang="ru-RU" altLang="ru-RU" sz="1600" dirty="0">
                <a:solidFill>
                  <a:srgbClr val="002060"/>
                </a:solidFill>
                <a:latin typeface="Times New Roman" panose="02020603050405020304" pitchFamily="18" charset="0"/>
                <a:cs typeface="Times New Roman" panose="02020603050405020304" pitchFamily="18" charset="0"/>
              </a:rPr>
              <a:t>3.Примером межгруппового конфликта служат разногласия между линейным и штабным персоналом. Штабной персонал обычно более молодой и образованный, чем линейный, и при общении любит пользоваться техническим жаргоном. </a:t>
            </a:r>
          </a:p>
        </p:txBody>
      </p:sp>
      <p:pic>
        <p:nvPicPr>
          <p:cNvPr id="28678" name="Рисунок 3">
            <a:extLst>
              <a:ext uri="{FF2B5EF4-FFF2-40B4-BE49-F238E27FC236}">
                <a16:creationId xmlns:a16="http://schemas.microsoft.com/office/drawing/2014/main" id="{114C8973-AEB6-4655-81DC-C924C9DC99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8526" y="3489974"/>
            <a:ext cx="6664798" cy="271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8D60AE-5211-43F1-A78A-7761919AFD7E}"/>
              </a:ext>
            </a:extLst>
          </p:cNvPr>
          <p:cNvSpPr>
            <a:spLocks noGrp="1"/>
          </p:cNvSpPr>
          <p:nvPr>
            <p:ph type="title"/>
          </p:nvPr>
        </p:nvSpPr>
        <p:spPr>
          <a:xfrm>
            <a:off x="1611834" y="408594"/>
            <a:ext cx="9603275" cy="1049235"/>
          </a:xfrm>
        </p:spPr>
        <p:txBody>
          <a:bodyPr/>
          <a:lstStyle/>
          <a:p>
            <a:pPr algn="ctr">
              <a:defRPr/>
            </a:pPr>
            <a:r>
              <a:rPr lang="ru-RU" altLang="ru-RU" cap="none" dirty="0">
                <a:solidFill>
                  <a:srgbClr val="002060"/>
                </a:solidFill>
                <a:latin typeface="Times New Roman" panose="02020603050405020304" pitchFamily="18" charset="0"/>
                <a:cs typeface="Times New Roman" panose="02020603050405020304" pitchFamily="18" charset="0"/>
              </a:rPr>
              <a:t>3. Причины конфликтов</a:t>
            </a:r>
          </a:p>
        </p:txBody>
      </p:sp>
      <p:sp>
        <p:nvSpPr>
          <p:cNvPr id="29699" name="Объект 2">
            <a:extLst>
              <a:ext uri="{FF2B5EF4-FFF2-40B4-BE49-F238E27FC236}">
                <a16:creationId xmlns:a16="http://schemas.microsoft.com/office/drawing/2014/main" id="{039233B4-7D4D-473F-AE93-F7A707EA9661}"/>
              </a:ext>
            </a:extLst>
          </p:cNvPr>
          <p:cNvSpPr>
            <a:spLocks noGrp="1" noChangeArrowheads="1"/>
          </p:cNvSpPr>
          <p:nvPr>
            <p:ph idx="1"/>
          </p:nvPr>
        </p:nvSpPr>
        <p:spPr>
          <a:xfrm>
            <a:off x="1611834" y="1918583"/>
            <a:ext cx="8704262" cy="5556250"/>
          </a:xfrm>
        </p:spPr>
        <p:txBody>
          <a:bodyPr/>
          <a:lstStyle/>
          <a:p>
            <a:pPr marL="0" indent="0">
              <a:buNone/>
            </a:pPr>
            <a:r>
              <a:rPr lang="ru-RU" altLang="ru-RU" dirty="0">
                <a:solidFill>
                  <a:srgbClr val="002060"/>
                </a:solidFill>
                <a:latin typeface="Times New Roman" panose="02020603050405020304" pitchFamily="18" charset="0"/>
                <a:cs typeface="Times New Roman" panose="02020603050405020304" pitchFamily="18" charset="0"/>
              </a:rPr>
              <a:t>Явления, события, факты, ситуации, которые предшествуют конфликту и при определенных условиях деятельности субъектов социального взаимодействия вызывают его.</a:t>
            </a:r>
          </a:p>
        </p:txBody>
      </p:sp>
      <p:pic>
        <p:nvPicPr>
          <p:cNvPr id="29700" name="Рисунок 2">
            <a:extLst>
              <a:ext uri="{FF2B5EF4-FFF2-40B4-BE49-F238E27FC236}">
                <a16:creationId xmlns:a16="http://schemas.microsoft.com/office/drawing/2014/main" id="{6E08F0F6-F5BA-49B6-A67C-3CD2487977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25" y="3187701"/>
            <a:ext cx="669448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a:extLst>
              <a:ext uri="{FF2B5EF4-FFF2-40B4-BE49-F238E27FC236}">
                <a16:creationId xmlns:a16="http://schemas.microsoft.com/office/drawing/2014/main" id="{809B55CA-30FB-4CCC-91C0-FF7AA7903A12}"/>
              </a:ext>
            </a:extLst>
          </p:cNvPr>
          <p:cNvSpPr>
            <a:spLocks noGrp="1"/>
          </p:cNvSpPr>
          <p:nvPr>
            <p:ph type="title"/>
          </p:nvPr>
        </p:nvSpPr>
        <p:spPr>
          <a:xfrm>
            <a:off x="3393649" y="303212"/>
            <a:ext cx="7831565" cy="708027"/>
          </a:xfrm>
        </p:spPr>
        <p:txBody>
          <a:bodyPr>
            <a:normAutofit fontScale="90000"/>
          </a:bodyPr>
          <a:lstStyle/>
          <a:p>
            <a:pPr>
              <a:spcBef>
                <a:spcPct val="20000"/>
              </a:spcBef>
              <a:buClr>
                <a:srgbClr val="3333CC"/>
              </a:buClr>
              <a:buSzPct val="60000"/>
              <a:defRPr/>
            </a:pPr>
            <a:r>
              <a:rPr lang="ru-RU" cap="none" dirty="0">
                <a:solidFill>
                  <a:srgbClr val="002060"/>
                </a:solidFill>
                <a:latin typeface="Times New Roman" panose="02020603050405020304" pitchFamily="18" charset="0"/>
                <a:cs typeface="Times New Roman" panose="02020603050405020304" pitchFamily="18" charset="0"/>
              </a:rPr>
              <a:t>Ограниченность ресурсов</a:t>
            </a:r>
            <a:br>
              <a:rPr lang="ru-RU" cap="none" dirty="0">
                <a:solidFill>
                  <a:srgbClr val="333399"/>
                </a:solidFill>
              </a:rPr>
            </a:br>
            <a:endParaRPr lang="ru-RU" cap="none" dirty="0">
              <a:solidFill>
                <a:srgbClr val="333399"/>
              </a:solidFill>
            </a:endParaRPr>
          </a:p>
        </p:txBody>
      </p:sp>
      <p:sp>
        <p:nvSpPr>
          <p:cNvPr id="30723" name="Объект 2">
            <a:extLst>
              <a:ext uri="{FF2B5EF4-FFF2-40B4-BE49-F238E27FC236}">
                <a16:creationId xmlns:a16="http://schemas.microsoft.com/office/drawing/2014/main" id="{5719FD55-3C5E-4170-9C65-5FE038479146}"/>
              </a:ext>
            </a:extLst>
          </p:cNvPr>
          <p:cNvSpPr>
            <a:spLocks noGrp="1" noChangeArrowheads="1"/>
          </p:cNvSpPr>
          <p:nvPr>
            <p:ph idx="1"/>
          </p:nvPr>
        </p:nvSpPr>
        <p:spPr>
          <a:xfrm>
            <a:off x="876880" y="1084082"/>
            <a:ext cx="10574765" cy="5103060"/>
          </a:xfrm>
        </p:spPr>
        <p:txBody>
          <a:bodyPr/>
          <a:lstStyle/>
          <a:p>
            <a:pPr algn="just">
              <a:lnSpc>
                <a:spcPct val="80000"/>
              </a:lnSpc>
              <a:buFontTx/>
              <a:buNone/>
            </a:pPr>
            <a:r>
              <a:rPr lang="ru-RU" altLang="ru-RU" dirty="0">
                <a:solidFill>
                  <a:srgbClr val="333399"/>
                </a:solidFill>
              </a:rPr>
              <a:t>     	</a:t>
            </a:r>
            <a:r>
              <a:rPr lang="ru-RU" altLang="ru-RU" dirty="0">
                <a:solidFill>
                  <a:srgbClr val="002060"/>
                </a:solidFill>
                <a:latin typeface="Times New Roman" panose="02020603050405020304" pitchFamily="18" charset="0"/>
                <a:cs typeface="Times New Roman" panose="02020603050405020304" pitchFamily="18" charset="0"/>
              </a:rPr>
              <a:t>Кому выделить из преподавателей компьютер с программой-редактором, какому факультету университета дать возможность увеличить количество преподавателей — люди всегда хотят получать не меньше, а больше. Таким образом, необходимость делить ресурсы почти неизбежно ведет к различным видам конфликтам.</a:t>
            </a:r>
          </a:p>
          <a:p>
            <a:endParaRPr lang="ru-RU" altLang="ru-RU" dirty="0">
              <a:solidFill>
                <a:srgbClr val="333399"/>
              </a:solidFill>
            </a:endParaRPr>
          </a:p>
        </p:txBody>
      </p:sp>
      <p:pic>
        <p:nvPicPr>
          <p:cNvPr id="30724" name="Рисунок 2">
            <a:extLst>
              <a:ext uri="{FF2B5EF4-FFF2-40B4-BE49-F238E27FC236}">
                <a16:creationId xmlns:a16="http://schemas.microsoft.com/office/drawing/2014/main" id="{EEE0A649-A0B0-401E-B386-30CE0C54C8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3081" y="2491260"/>
            <a:ext cx="6931025"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9BF270-5FE3-4311-9DFD-97E4A4FE1208}"/>
              </a:ext>
            </a:extLst>
          </p:cNvPr>
          <p:cNvSpPr>
            <a:spLocks noGrp="1"/>
          </p:cNvSpPr>
          <p:nvPr>
            <p:ph type="title"/>
          </p:nvPr>
        </p:nvSpPr>
        <p:spPr>
          <a:xfrm>
            <a:off x="3273884" y="284163"/>
            <a:ext cx="7770813" cy="733425"/>
          </a:xfrm>
        </p:spPr>
        <p:txBody>
          <a:bodyPr/>
          <a:lstStyle/>
          <a:p>
            <a:pPr>
              <a:defRPr/>
            </a:pPr>
            <a:r>
              <a:rPr lang="ru-RU" cap="none" dirty="0">
                <a:solidFill>
                  <a:srgbClr val="002060"/>
                </a:solidFill>
                <a:latin typeface="Times New Roman" panose="02020603050405020304" pitchFamily="18" charset="0"/>
                <a:cs typeface="Times New Roman" panose="02020603050405020304" pitchFamily="18" charset="0"/>
              </a:rPr>
              <a:t>Взаимозависимость заданий</a:t>
            </a:r>
          </a:p>
        </p:txBody>
      </p:sp>
      <p:sp>
        <p:nvSpPr>
          <p:cNvPr id="31747" name="Объект 2">
            <a:extLst>
              <a:ext uri="{FF2B5EF4-FFF2-40B4-BE49-F238E27FC236}">
                <a16:creationId xmlns:a16="http://schemas.microsoft.com/office/drawing/2014/main" id="{8BF988FC-DB65-4203-AEBD-6A69E33760DA}"/>
              </a:ext>
            </a:extLst>
          </p:cNvPr>
          <p:cNvSpPr>
            <a:spLocks noGrp="1" noChangeArrowheads="1"/>
          </p:cNvSpPr>
          <p:nvPr>
            <p:ph idx="1"/>
          </p:nvPr>
        </p:nvSpPr>
        <p:spPr>
          <a:xfrm>
            <a:off x="254523" y="838986"/>
            <a:ext cx="11293311" cy="5830102"/>
          </a:xfrm>
        </p:spPr>
        <p:txBody>
          <a:bodyPr/>
          <a:lstStyle/>
          <a:p>
            <a:pPr algn="just"/>
            <a:r>
              <a:rPr lang="ru-RU" altLang="ru-RU" sz="1400" dirty="0">
                <a:solidFill>
                  <a:srgbClr val="333399"/>
                </a:solidFill>
              </a:rPr>
              <a:t>           </a:t>
            </a:r>
          </a:p>
          <a:p>
            <a:pPr lvl="1" algn="just"/>
            <a:r>
              <a:rPr lang="ru-RU" altLang="ru-RU" dirty="0">
                <a:solidFill>
                  <a:srgbClr val="002060"/>
                </a:solidFill>
                <a:latin typeface="Times New Roman" panose="02020603050405020304" pitchFamily="18" charset="0"/>
                <a:cs typeface="Times New Roman" panose="02020603050405020304" pitchFamily="18" charset="0"/>
              </a:rPr>
              <a:t>       Возможность конфликта существует везде, то один человек или группа зависят в выполнении задачи от другого человека или группы. Если один из пяти менеджеров, занятых разработкой нового проекта, не будет работать, как следует, другие могут почувствовать, что это отражается на их возможностях выпол­нять свое собственное задание. Это может привести к конфликту между группой и тем инженером, который, по их мнению, плохо работает. Поскольку все организации являются системами, состоящими из взаимозависимых элементов, при неадекватной работе одного подразделения или человека взаимозависимость задач может стать причиной конфликта.</a:t>
            </a:r>
          </a:p>
        </p:txBody>
      </p:sp>
      <p:pic>
        <p:nvPicPr>
          <p:cNvPr id="31748" name="Рисунок 2">
            <a:extLst>
              <a:ext uri="{FF2B5EF4-FFF2-40B4-BE49-F238E27FC236}">
                <a16:creationId xmlns:a16="http://schemas.microsoft.com/office/drawing/2014/main" id="{C99B38CC-554E-49B3-968F-A41D0F2FF7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6802" y="3591988"/>
            <a:ext cx="4721211" cy="286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9916DE-1983-420A-9944-86E4C352917A}"/>
              </a:ext>
            </a:extLst>
          </p:cNvPr>
          <p:cNvSpPr>
            <a:spLocks noGrp="1"/>
          </p:cNvSpPr>
          <p:nvPr>
            <p:ph type="title"/>
          </p:nvPr>
        </p:nvSpPr>
        <p:spPr>
          <a:xfrm>
            <a:off x="3742458" y="441529"/>
            <a:ext cx="7751762" cy="565150"/>
          </a:xfrm>
        </p:spPr>
        <p:txBody>
          <a:bodyPr/>
          <a:lstStyle/>
          <a:p>
            <a:pPr>
              <a:spcBef>
                <a:spcPct val="20000"/>
              </a:spcBef>
              <a:buClr>
                <a:srgbClr val="3333CC"/>
              </a:buClr>
              <a:buSzPct val="60000"/>
              <a:defRPr/>
            </a:pPr>
            <a:r>
              <a:rPr lang="ru-RU" cap="none" dirty="0">
                <a:solidFill>
                  <a:srgbClr val="002060"/>
                </a:solidFill>
                <a:latin typeface="Times New Roman" panose="02020603050405020304" pitchFamily="18" charset="0"/>
                <a:cs typeface="Times New Roman" panose="02020603050405020304" pitchFamily="18" charset="0"/>
              </a:rPr>
              <a:t>Различия в целях</a:t>
            </a:r>
          </a:p>
        </p:txBody>
      </p:sp>
      <p:sp>
        <p:nvSpPr>
          <p:cNvPr id="32771" name="Объект 2">
            <a:extLst>
              <a:ext uri="{FF2B5EF4-FFF2-40B4-BE49-F238E27FC236}">
                <a16:creationId xmlns:a16="http://schemas.microsoft.com/office/drawing/2014/main" id="{730ED746-A9AA-4DF1-ACC2-168307151899}"/>
              </a:ext>
            </a:extLst>
          </p:cNvPr>
          <p:cNvSpPr>
            <a:spLocks noGrp="1" noChangeArrowheads="1"/>
          </p:cNvSpPr>
          <p:nvPr>
            <p:ph idx="1"/>
          </p:nvPr>
        </p:nvSpPr>
        <p:spPr>
          <a:xfrm>
            <a:off x="810705" y="1310326"/>
            <a:ext cx="10244149" cy="4156019"/>
          </a:xfrm>
        </p:spPr>
        <p:txBody>
          <a:bodyPr>
            <a:noAutofit/>
          </a:bodyPr>
          <a:lstStyle/>
          <a:p>
            <a:pPr algn="just"/>
            <a:r>
              <a:rPr lang="ru-RU" altLang="ru-RU" sz="2400" dirty="0">
                <a:solidFill>
                  <a:srgbClr val="002060"/>
                </a:solidFill>
                <a:latin typeface="Times New Roman" panose="02020603050405020304" pitchFamily="18" charset="0"/>
                <a:cs typeface="Times New Roman" panose="02020603050405020304" pitchFamily="18" charset="0"/>
              </a:rPr>
              <a:t>Чем  более специализированными становятся и разбиваются на подразделе­ния организации, тем увеличивается возможность конфликта . Так как специализированные подразделения сами форму­лируют свои цели и могут уделять большее внимание их достижению, чем целей всей организации. </a:t>
            </a:r>
          </a:p>
        </p:txBody>
      </p:sp>
      <p:pic>
        <p:nvPicPr>
          <p:cNvPr id="32772" name="Рисунок 2">
            <a:extLst>
              <a:ext uri="{FF2B5EF4-FFF2-40B4-BE49-F238E27FC236}">
                <a16:creationId xmlns:a16="http://schemas.microsoft.com/office/drawing/2014/main" id="{7520813F-4FB4-4AF8-AEE3-4A864DA4C1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5393" y="3429000"/>
            <a:ext cx="46212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A045AC-B22D-4E6E-9C1A-C66F27A79B3C}"/>
              </a:ext>
            </a:extLst>
          </p:cNvPr>
          <p:cNvSpPr>
            <a:spLocks noGrp="1"/>
          </p:cNvSpPr>
          <p:nvPr>
            <p:ph type="title"/>
          </p:nvPr>
        </p:nvSpPr>
        <p:spPr>
          <a:xfrm>
            <a:off x="1536569" y="117475"/>
            <a:ext cx="9662473" cy="719138"/>
          </a:xfrm>
        </p:spPr>
        <p:txBody>
          <a:bodyPr>
            <a:noAutofit/>
          </a:bodyPr>
          <a:lstStyle/>
          <a:p>
            <a:pPr algn="ctr">
              <a:spcBef>
                <a:spcPct val="20000"/>
              </a:spcBef>
              <a:buClr>
                <a:srgbClr val="3333CC"/>
              </a:buClr>
              <a:buSzPct val="60000"/>
              <a:defRPr/>
            </a:pPr>
            <a:r>
              <a:rPr lang="ru-RU" cap="none" dirty="0">
                <a:solidFill>
                  <a:srgbClr val="002060"/>
                </a:solidFill>
                <a:latin typeface="Times New Roman" panose="02020603050405020304" pitchFamily="18" charset="0"/>
                <a:cs typeface="Times New Roman" panose="02020603050405020304" pitchFamily="18" charset="0"/>
              </a:rPr>
              <a:t>Различия в представлениях и ценностях</a:t>
            </a:r>
          </a:p>
        </p:txBody>
      </p:sp>
      <p:sp>
        <p:nvSpPr>
          <p:cNvPr id="33795" name="Объект 2">
            <a:extLst>
              <a:ext uri="{FF2B5EF4-FFF2-40B4-BE49-F238E27FC236}">
                <a16:creationId xmlns:a16="http://schemas.microsoft.com/office/drawing/2014/main" id="{9D058C7D-D0BC-461C-8899-3E1F2B721BB1}"/>
              </a:ext>
            </a:extLst>
          </p:cNvPr>
          <p:cNvSpPr>
            <a:spLocks noGrp="1" noChangeArrowheads="1"/>
          </p:cNvSpPr>
          <p:nvPr>
            <p:ph idx="1"/>
          </p:nvPr>
        </p:nvSpPr>
        <p:spPr>
          <a:xfrm>
            <a:off x="1140838" y="2126480"/>
            <a:ext cx="6231118" cy="4614045"/>
          </a:xfrm>
        </p:spPr>
        <p:txBody>
          <a:bodyPr/>
          <a:lstStyle/>
          <a:p>
            <a:pPr algn="just">
              <a:lnSpc>
                <a:spcPct val="80000"/>
              </a:lnSpc>
              <a:buFontTx/>
              <a:buNone/>
            </a:pPr>
            <a:r>
              <a:rPr lang="ru-RU" altLang="ru-RU" dirty="0">
                <a:solidFill>
                  <a:srgbClr val="333399"/>
                </a:solidFill>
                <a:latin typeface="Times New Roman" panose="02020603050405020304" pitchFamily="18" charset="0"/>
              </a:rPr>
              <a:t>		</a:t>
            </a:r>
            <a:r>
              <a:rPr lang="ru-RU" altLang="ru-RU" sz="2400" dirty="0">
                <a:solidFill>
                  <a:srgbClr val="002060"/>
                </a:solidFill>
                <a:latin typeface="Times New Roman" panose="02020603050405020304" pitchFamily="18" charset="0"/>
              </a:rPr>
              <a:t>Различия в ценностях —весьма распространенная причина конфликта. Конфликты в организациях здравоохранения зарождаются между административным персоналом, который стремится к эффективности и рентабельности, и медицинским персоналом, для которого большей ценностью является качество оказываемой больным помощи.</a:t>
            </a:r>
          </a:p>
          <a:p>
            <a:endParaRPr lang="ru-RU" altLang="ru-RU" sz="2400" dirty="0">
              <a:solidFill>
                <a:srgbClr val="333399"/>
              </a:solidFill>
            </a:endParaRPr>
          </a:p>
        </p:txBody>
      </p:sp>
      <p:pic>
        <p:nvPicPr>
          <p:cNvPr id="33796" name="Рисунок 3">
            <a:extLst>
              <a:ext uri="{FF2B5EF4-FFF2-40B4-BE49-F238E27FC236}">
                <a16:creationId xmlns:a16="http://schemas.microsoft.com/office/drawing/2014/main" id="{28C8B6FA-04C1-447E-B239-576B9929CE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7749" y="1196975"/>
            <a:ext cx="3613413" cy="51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075777-CC30-4E8E-BE35-C755EE02E0A0}"/>
              </a:ext>
            </a:extLst>
          </p:cNvPr>
          <p:cNvSpPr>
            <a:spLocks noGrp="1"/>
          </p:cNvSpPr>
          <p:nvPr>
            <p:ph type="title"/>
          </p:nvPr>
        </p:nvSpPr>
        <p:spPr>
          <a:xfrm>
            <a:off x="2205872" y="282804"/>
            <a:ext cx="7803316" cy="990371"/>
          </a:xfrm>
        </p:spPr>
        <p:txBody>
          <a:bodyPr>
            <a:normAutofit fontScale="90000"/>
          </a:bodyPr>
          <a:lstStyle/>
          <a:p>
            <a:pPr algn="ctr">
              <a:defRPr/>
            </a:pPr>
            <a:r>
              <a:rPr lang="ru-RU" sz="3600" cap="none" dirty="0">
                <a:solidFill>
                  <a:srgbClr val="002060"/>
                </a:solidFill>
                <a:latin typeface="Times New Roman" panose="02020603050405020304" pitchFamily="18" charset="0"/>
                <a:cs typeface="Times New Roman" panose="02020603050405020304" pitchFamily="18" charset="0"/>
              </a:rPr>
              <a:t>Различия в манере поведения и жизненном опыте</a:t>
            </a:r>
            <a:br>
              <a:rPr lang="ru-RU" sz="3600" cap="none" dirty="0">
                <a:solidFill>
                  <a:srgbClr val="002060"/>
                </a:solidFill>
                <a:latin typeface="Times New Roman" panose="02020603050405020304" pitchFamily="18" charset="0"/>
                <a:cs typeface="Times New Roman" panose="02020603050405020304" pitchFamily="18" charset="0"/>
              </a:rPr>
            </a:br>
            <a:br>
              <a:rPr lang="ru-RU" dirty="0">
                <a:effectLst/>
              </a:rPr>
            </a:br>
            <a:endParaRPr lang="ru-RU" dirty="0"/>
          </a:p>
        </p:txBody>
      </p:sp>
      <p:sp>
        <p:nvSpPr>
          <p:cNvPr id="34819" name="Объект 2">
            <a:extLst>
              <a:ext uri="{FF2B5EF4-FFF2-40B4-BE49-F238E27FC236}">
                <a16:creationId xmlns:a16="http://schemas.microsoft.com/office/drawing/2014/main" id="{02AA9206-0667-4513-984B-F3CC8B1F91F5}"/>
              </a:ext>
            </a:extLst>
          </p:cNvPr>
          <p:cNvSpPr>
            <a:spLocks noGrp="1" noChangeArrowheads="1"/>
          </p:cNvSpPr>
          <p:nvPr>
            <p:ph idx="1"/>
          </p:nvPr>
        </p:nvSpPr>
        <p:spPr>
          <a:xfrm>
            <a:off x="716437" y="1273176"/>
            <a:ext cx="10338417" cy="4193170"/>
          </a:xfrm>
        </p:spPr>
        <p:txBody>
          <a:bodyPr/>
          <a:lstStyle/>
          <a:p>
            <a:pPr algn="just">
              <a:lnSpc>
                <a:spcPct val="80000"/>
              </a:lnSpc>
              <a:buFontTx/>
              <a:buNone/>
            </a:pPr>
            <a:r>
              <a:rPr lang="ru-RU" altLang="ru-RU" sz="2400" dirty="0">
                <a:solidFill>
                  <a:srgbClr val="333399"/>
                </a:solidFill>
                <a:latin typeface="Arial" panose="020B0604020202020204" pitchFamily="34" charset="0"/>
              </a:rPr>
              <a:t>		</a:t>
            </a:r>
            <a:r>
              <a:rPr lang="ru-RU" altLang="ru-RU" sz="2400" dirty="0">
                <a:solidFill>
                  <a:srgbClr val="002060"/>
                </a:solidFill>
                <a:latin typeface="Times New Roman" panose="02020603050405020304" pitchFamily="18" charset="0"/>
                <a:cs typeface="Times New Roman" panose="02020603050405020304" pitchFamily="18" charset="0"/>
              </a:rPr>
              <a:t>Возможность возникновения конфликта при встрече с людьми, которые постоянно проявляют агрессивность и враждебность, готовы оспаривать каждое слово.  Они создают вокруг себя атмосферу, чреватую конфликтом. Различия в жизненном опыте, ценностях, обра­зовании, стаже, возрасте и социальных характеристиках уменьшают степень взаи­мопонимания и сотрудничества между представителями различных отделов.</a:t>
            </a:r>
          </a:p>
          <a:p>
            <a:endParaRPr lang="ru-RU" altLang="ru-RU" dirty="0"/>
          </a:p>
        </p:txBody>
      </p:sp>
      <p:pic>
        <p:nvPicPr>
          <p:cNvPr id="34820" name="Рисунок 3">
            <a:extLst>
              <a:ext uri="{FF2B5EF4-FFF2-40B4-BE49-F238E27FC236}">
                <a16:creationId xmlns:a16="http://schemas.microsoft.com/office/drawing/2014/main" id="{CC90CBA6-27EA-4F05-92AD-BBC6E20BA7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1070" y="3607602"/>
            <a:ext cx="42418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BF638F-0620-4B16-8389-51B17676804F}"/>
              </a:ext>
            </a:extLst>
          </p:cNvPr>
          <p:cNvSpPr>
            <a:spLocks noGrp="1"/>
          </p:cNvSpPr>
          <p:nvPr>
            <p:ph type="title"/>
          </p:nvPr>
        </p:nvSpPr>
        <p:spPr>
          <a:xfrm>
            <a:off x="1611984" y="475694"/>
            <a:ext cx="9932709" cy="565150"/>
          </a:xfrm>
        </p:spPr>
        <p:txBody>
          <a:bodyPr/>
          <a:lstStyle/>
          <a:p>
            <a:pPr algn="ctr">
              <a:defRPr/>
            </a:pPr>
            <a:r>
              <a:rPr lang="ru-RU" cap="none" dirty="0">
                <a:solidFill>
                  <a:srgbClr val="002060"/>
                </a:solidFill>
                <a:latin typeface="Times New Roman" panose="02020603050405020304" pitchFamily="18" charset="0"/>
                <a:cs typeface="Times New Roman" panose="02020603050405020304" pitchFamily="18" charset="0"/>
              </a:rPr>
              <a:t>Плохие коммуникации</a:t>
            </a:r>
          </a:p>
        </p:txBody>
      </p:sp>
      <p:sp>
        <p:nvSpPr>
          <p:cNvPr id="35843" name="Объект 2">
            <a:extLst>
              <a:ext uri="{FF2B5EF4-FFF2-40B4-BE49-F238E27FC236}">
                <a16:creationId xmlns:a16="http://schemas.microsoft.com/office/drawing/2014/main" id="{843F5CB8-74B0-4AAB-8B1F-37D9D07B1371}"/>
              </a:ext>
            </a:extLst>
          </p:cNvPr>
          <p:cNvSpPr>
            <a:spLocks noGrp="1" noChangeArrowheads="1"/>
          </p:cNvSpPr>
          <p:nvPr>
            <p:ph idx="1"/>
          </p:nvPr>
        </p:nvSpPr>
        <p:spPr>
          <a:xfrm>
            <a:off x="631597" y="1329180"/>
            <a:ext cx="10423258" cy="4137166"/>
          </a:xfrm>
        </p:spPr>
        <p:txBody>
          <a:bodyPr/>
          <a:lstStyle/>
          <a:p>
            <a:pPr marL="0" indent="0" algn="just">
              <a:buNone/>
            </a:pPr>
            <a:r>
              <a:rPr lang="ru-RU" altLang="ru-RU" sz="1800" dirty="0">
                <a:solidFill>
                  <a:srgbClr val="333399"/>
                </a:solidFill>
              </a:rPr>
              <a:t>	</a:t>
            </a:r>
            <a:r>
              <a:rPr lang="ru-RU" altLang="ru-RU" dirty="0">
                <a:latin typeface="Arial" panose="020B0604020202020204" pitchFamily="34" charset="0"/>
              </a:rPr>
              <a:t> </a:t>
            </a:r>
            <a:r>
              <a:rPr lang="ru-RU" altLang="ru-RU" dirty="0">
                <a:solidFill>
                  <a:srgbClr val="002060"/>
                </a:solidFill>
                <a:latin typeface="Arial" panose="020B0604020202020204" pitchFamily="34" charset="0"/>
              </a:rPr>
              <a:t>Плохая передача информа­ции является как причиной, так и следствием конфликта. Она может действовать как катализатор конфликта, мешая отдельным работникам или группе понять ситуацию или точки зрения других. </a:t>
            </a:r>
            <a:endParaRPr lang="ru-RU" altLang="ru-RU" dirty="0">
              <a:solidFill>
                <a:srgbClr val="002060"/>
              </a:solidFill>
            </a:endParaRPr>
          </a:p>
        </p:txBody>
      </p:sp>
      <p:pic>
        <p:nvPicPr>
          <p:cNvPr id="35844" name="Рисунок 3">
            <a:extLst>
              <a:ext uri="{FF2B5EF4-FFF2-40B4-BE49-F238E27FC236}">
                <a16:creationId xmlns:a16="http://schemas.microsoft.com/office/drawing/2014/main" id="{195BB306-11B6-4BF3-8D8F-41F6F10A73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9450" y="2909889"/>
            <a:ext cx="4313238"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Рисунок 2">
            <a:extLst>
              <a:ext uri="{FF2B5EF4-FFF2-40B4-BE49-F238E27FC236}">
                <a16:creationId xmlns:a16="http://schemas.microsoft.com/office/drawing/2014/main" id="{59DF5CFD-5939-42E2-BE15-5750FE6FF1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2688" y="2909889"/>
            <a:ext cx="4405312"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 2">
            <a:extLst>
              <a:ext uri="{FF2B5EF4-FFF2-40B4-BE49-F238E27FC236}">
                <a16:creationId xmlns:a16="http://schemas.microsoft.com/office/drawing/2014/main" id="{4F0251B6-9858-408E-B353-2EA13ADBEE3E}"/>
              </a:ext>
            </a:extLst>
          </p:cNvPr>
          <p:cNvSpPr>
            <a:spLocks noGrp="1" noChangeArrowheads="1"/>
          </p:cNvSpPr>
          <p:nvPr>
            <p:ph type="title"/>
          </p:nvPr>
        </p:nvSpPr>
        <p:spPr>
          <a:xfrm>
            <a:off x="2798763" y="476251"/>
            <a:ext cx="7618412" cy="250825"/>
          </a:xfrm>
        </p:spPr>
        <p:txBody>
          <a:bodyPr>
            <a:normAutofit fontScale="90000"/>
          </a:bodyPr>
          <a:lstStyle/>
          <a:p>
            <a:pPr>
              <a:defRPr/>
            </a:pPr>
            <a:r>
              <a:rPr lang="ru-RU" cap="none" dirty="0">
                <a:solidFill>
                  <a:srgbClr val="002060"/>
                </a:solidFill>
                <a:latin typeface="Times New Roman" panose="02020603050405020304" pitchFamily="18" charset="0"/>
                <a:cs typeface="Times New Roman" panose="02020603050405020304" pitchFamily="18" charset="0"/>
              </a:rPr>
              <a:t>1. </a:t>
            </a:r>
            <a:r>
              <a:rPr lang="ru-RU" altLang="ru-RU" cap="none" dirty="0">
                <a:solidFill>
                  <a:srgbClr val="002060"/>
                </a:solidFill>
                <a:latin typeface="Times New Roman" panose="02020603050405020304" pitchFamily="18" charset="0"/>
                <a:cs typeface="Times New Roman" panose="02020603050405020304" pitchFamily="18" charset="0"/>
              </a:rPr>
              <a:t>Понятие и сущность конфликта</a:t>
            </a:r>
          </a:p>
        </p:txBody>
      </p:sp>
      <p:sp>
        <p:nvSpPr>
          <p:cNvPr id="5" name="Овал 4">
            <a:extLst>
              <a:ext uri="{FF2B5EF4-FFF2-40B4-BE49-F238E27FC236}">
                <a16:creationId xmlns:a16="http://schemas.microsoft.com/office/drawing/2014/main" id="{4E501217-A3CA-42A4-A53F-EA63197AD465}"/>
              </a:ext>
            </a:extLst>
          </p:cNvPr>
          <p:cNvSpPr/>
          <p:nvPr/>
        </p:nvSpPr>
        <p:spPr>
          <a:xfrm>
            <a:off x="2296458" y="1131005"/>
            <a:ext cx="6659562" cy="3667125"/>
          </a:xfrm>
          <a:prstGeom prst="ellipse">
            <a:avLst/>
          </a:prstGeom>
          <a:solidFill>
            <a:schemeClr val="accent1">
              <a:lumMod val="60000"/>
              <a:lumOff val="40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ru-RU" dirty="0">
                <a:solidFill>
                  <a:srgbClr val="002060"/>
                </a:solidFill>
                <a:latin typeface="Times New Roman" panose="02020603050405020304" pitchFamily="18" charset="0"/>
                <a:cs typeface="Times New Roman" panose="02020603050405020304" pitchFamily="18" charset="0"/>
              </a:rPr>
              <a:t>Конфликт — это признак неэффективной деятельности организации и плохого управления. </a:t>
            </a:r>
          </a:p>
          <a:p>
            <a:pPr algn="ctr">
              <a:defRPr/>
            </a:pPr>
            <a:endParaRPr lang="ru-RU" dirty="0">
              <a:solidFill>
                <a:srgbClr val="002060"/>
              </a:solidFill>
              <a:latin typeface="Times New Roman" panose="02020603050405020304" pitchFamily="18" charset="0"/>
              <a:cs typeface="Times New Roman" panose="02020603050405020304" pitchFamily="18" charset="0"/>
            </a:endParaRPr>
          </a:p>
          <a:p>
            <a:pPr algn="ctr">
              <a:defRPr/>
            </a:pPr>
            <a:r>
              <a:rPr lang="ru-RU" dirty="0">
                <a:solidFill>
                  <a:srgbClr val="002060"/>
                </a:solidFill>
                <a:latin typeface="Times New Roman" panose="02020603050405020304" pitchFamily="18" charset="0"/>
                <a:cs typeface="Times New Roman" panose="02020603050405020304" pitchFamily="18" charset="0"/>
              </a:rPr>
              <a:t>                          (ранние менеджеры ШЧО)</a:t>
            </a:r>
          </a:p>
        </p:txBody>
      </p:sp>
      <p:sp>
        <p:nvSpPr>
          <p:cNvPr id="7172" name="Прямоугольник 2">
            <a:extLst>
              <a:ext uri="{FF2B5EF4-FFF2-40B4-BE49-F238E27FC236}">
                <a16:creationId xmlns:a16="http://schemas.microsoft.com/office/drawing/2014/main" id="{5A0B3214-E580-41BF-B060-7AD496DE52E5}"/>
              </a:ext>
            </a:extLst>
          </p:cNvPr>
          <p:cNvSpPr>
            <a:spLocks noChangeArrowheads="1"/>
          </p:cNvSpPr>
          <p:nvPr/>
        </p:nvSpPr>
        <p:spPr bwMode="auto">
          <a:xfrm>
            <a:off x="1065229" y="5033912"/>
            <a:ext cx="7110396" cy="107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sz="1600" dirty="0">
                <a:solidFill>
                  <a:srgbClr val="002060"/>
                </a:solidFill>
                <a:latin typeface="Times New Roman" panose="02020603050405020304" pitchFamily="18" charset="0"/>
                <a:cs typeface="Times New Roman" panose="02020603050405020304" pitchFamily="18" charset="0"/>
              </a:rPr>
              <a:t>Конфликт— это столкновение противоположных интересов (целей, позиций, мнений, взглядов и др.) на почве соперничества.</a:t>
            </a:r>
          </a:p>
          <a:p>
            <a:pPr>
              <a:spcBef>
                <a:spcPct val="0"/>
              </a:spcBef>
              <a:buClrTx/>
              <a:buSzTx/>
              <a:buFontTx/>
              <a:buNone/>
            </a:pPr>
            <a:r>
              <a:rPr lang="ru-RU" altLang="ru-RU" sz="1600" dirty="0">
                <a:solidFill>
                  <a:srgbClr val="002060"/>
                </a:solidFill>
                <a:latin typeface="Times New Roman" panose="02020603050405020304" pitchFamily="18" charset="0"/>
                <a:cs typeface="Times New Roman" panose="02020603050405020304" pitchFamily="18" charset="0"/>
              </a:rPr>
              <a:t>Отсутствие взаимопонимания по различным вопросам, связанное с острыми эмоциональными переживаниями.</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5B9AD8-C6BF-4DB1-9213-649F026D6E14}"/>
              </a:ext>
            </a:extLst>
          </p:cNvPr>
          <p:cNvSpPr>
            <a:spLocks noGrp="1"/>
          </p:cNvSpPr>
          <p:nvPr>
            <p:ph type="title"/>
          </p:nvPr>
        </p:nvSpPr>
        <p:spPr>
          <a:xfrm>
            <a:off x="1055802" y="322264"/>
            <a:ext cx="11136198" cy="346075"/>
          </a:xfrm>
        </p:spPr>
        <p:txBody>
          <a:bodyPr>
            <a:noAutofit/>
          </a:bodyPr>
          <a:lstStyle/>
          <a:p>
            <a:pPr algn="ctr">
              <a:buFont typeface="Wingdings" panose="05000000000000000000" pitchFamily="2" charset="2"/>
              <a:buNone/>
              <a:defRPr/>
            </a:pPr>
            <a:r>
              <a:rPr lang="ru-RU" altLang="ru-RU" cap="none" dirty="0">
                <a:solidFill>
                  <a:srgbClr val="002060"/>
                </a:solidFill>
                <a:latin typeface="Times New Roman" panose="02020603050405020304" pitchFamily="18" charset="0"/>
                <a:cs typeface="Times New Roman" panose="02020603050405020304" pitchFamily="18" charset="0"/>
              </a:rPr>
              <a:t>4. Общие рекомендации по управлению конфликтами</a:t>
            </a:r>
          </a:p>
        </p:txBody>
      </p:sp>
      <p:sp>
        <p:nvSpPr>
          <p:cNvPr id="36867" name="Объект 2">
            <a:extLst>
              <a:ext uri="{FF2B5EF4-FFF2-40B4-BE49-F238E27FC236}">
                <a16:creationId xmlns:a16="http://schemas.microsoft.com/office/drawing/2014/main" id="{768314FF-9375-4125-B6DD-D893722B1776}"/>
              </a:ext>
            </a:extLst>
          </p:cNvPr>
          <p:cNvSpPr>
            <a:spLocks noGrp="1" noChangeArrowheads="1"/>
          </p:cNvSpPr>
          <p:nvPr>
            <p:ph idx="1"/>
          </p:nvPr>
        </p:nvSpPr>
        <p:spPr>
          <a:xfrm>
            <a:off x="612742" y="1197204"/>
            <a:ext cx="11136197" cy="4326903"/>
          </a:xfrm>
        </p:spPr>
        <p:txBody>
          <a:bodyPr>
            <a:normAutofit lnSpcReduction="10000"/>
          </a:bodyPr>
          <a:lstStyle/>
          <a:p>
            <a:r>
              <a:rPr lang="ru-RU" altLang="ru-RU" sz="1400" dirty="0">
                <a:solidFill>
                  <a:srgbClr val="002060"/>
                </a:solidFill>
                <a:latin typeface="Times New Roman" panose="02020603050405020304" pitchFamily="18" charset="0"/>
                <a:cs typeface="Times New Roman" panose="02020603050405020304" pitchFamily="18" charset="0"/>
              </a:rPr>
              <a:t>1)Признать существование конфликта, т.е. признать наличие противоположных целей, методов у оппонентов, определить самих этих участников. Иногда конфликт существует уже давно, люди страдают, а открытого признания его нет, каждый  выбирает свою форму поведения и воздействия на другого, однако совместного обсуждения и  выхода из создавшейся ситуации.</a:t>
            </a:r>
          </a:p>
          <a:p>
            <a:r>
              <a:rPr lang="ru-RU" altLang="ru-RU" sz="1400" dirty="0">
                <a:solidFill>
                  <a:srgbClr val="002060"/>
                </a:solidFill>
                <a:latin typeface="Times New Roman" panose="02020603050405020304" pitchFamily="18" charset="0"/>
                <a:cs typeface="Times New Roman" panose="02020603050405020304" pitchFamily="18" charset="0"/>
              </a:rPr>
              <a:t>2) Определить возможность переговоров. После признания наличия конфликта и невозможности его решить “с ходу” целесообразно договориться о возможности проведения переговоров и уточнить, каких именно переговоров: с посредником или без него  и кто может быть посредником, равно устраивающим обе стороны.</a:t>
            </a:r>
          </a:p>
          <a:p>
            <a:r>
              <a:rPr lang="ru-RU" altLang="ru-RU" sz="1400" dirty="0">
                <a:solidFill>
                  <a:srgbClr val="002060"/>
                </a:solidFill>
                <a:latin typeface="Times New Roman" panose="02020603050405020304" pitchFamily="18" charset="0"/>
                <a:cs typeface="Times New Roman" panose="02020603050405020304" pitchFamily="18" charset="0"/>
              </a:rPr>
              <a:t>3)Разработать варианты решений. Стороны при совместной работе предлагают несколько вариантов решений с расчётом затрат по каждому из них. Подготавливают списка возможных действий по регулированию конфликта.</a:t>
            </a:r>
          </a:p>
          <a:p>
            <a:r>
              <a:rPr lang="ru-RU" altLang="ru-RU" sz="1400" dirty="0">
                <a:solidFill>
                  <a:srgbClr val="002060"/>
                </a:solidFill>
                <a:latin typeface="Times New Roman" panose="02020603050405020304" pitchFamily="18" charset="0"/>
                <a:cs typeface="Times New Roman" panose="02020603050405020304" pitchFamily="18" charset="0"/>
              </a:rPr>
              <a:t>4)Осознать ценности конфликта. Это крайне важный момент. И руководители предприятия и участники конфликтной группы должны видеть ценность изменений вызванных конфликтом. Конфликты просто необходимы для нормального, не говоря уже об ускоренном, развитии предприятия и ли организации. Конструктивные конфликты вносят новизну.</a:t>
            </a:r>
          </a:p>
          <a:p>
            <a:r>
              <a:rPr lang="ru-RU" altLang="ru-RU" sz="1400" dirty="0">
                <a:solidFill>
                  <a:srgbClr val="002060"/>
                </a:solidFill>
                <a:latin typeface="Times New Roman" panose="02020603050405020304" pitchFamily="18" charset="0"/>
                <a:cs typeface="Times New Roman" panose="02020603050405020304" pitchFamily="18" charset="0"/>
              </a:rPr>
              <a:t>5)Реализовать план по урегулированию конфликта. Действия должны быть согласованными, справедливыми и простыми. Нужно помнить, что своевременное действие может принести большую пользу.</a:t>
            </a:r>
          </a:p>
          <a:p>
            <a:r>
              <a:rPr lang="ru-RU" altLang="ru-RU" sz="1400" dirty="0">
                <a:solidFill>
                  <a:srgbClr val="002060"/>
                </a:solidFill>
                <a:latin typeface="Times New Roman" panose="02020603050405020304" pitchFamily="18" charset="0"/>
                <a:cs typeface="Times New Roman" panose="02020603050405020304" pitchFamily="18" charset="0"/>
              </a:rPr>
              <a:t>6)Проверить исполнения. Не следует полагать, что однократное действие может разрешить личностные конфликты, оно может только спрятать проблему. Постоянно наблюдайте за развитием ситуации и исследуйте ее снова и снова.</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none" dirty="0">
                <a:solidFill>
                  <a:srgbClr val="002060"/>
                </a:solidFill>
                <a:latin typeface="Times New Roman" panose="02020603050405020304" pitchFamily="18" charset="0"/>
                <a:cs typeface="Times New Roman" panose="02020603050405020304" pitchFamily="18" charset="0"/>
              </a:rPr>
              <a:t>Контрольные вопросы лекции</a:t>
            </a:r>
          </a:p>
        </p:txBody>
      </p:sp>
      <p:sp>
        <p:nvSpPr>
          <p:cNvPr id="3" name="Объект 2"/>
          <p:cNvSpPr>
            <a:spLocks noGrp="1"/>
          </p:cNvSpPr>
          <p:nvPr>
            <p:ph idx="1"/>
          </p:nvPr>
        </p:nvSpPr>
        <p:spPr/>
        <p:txBody>
          <a:bodyPr>
            <a:normAutofit/>
          </a:bodyPr>
          <a:lstStyle/>
          <a:p>
            <a:r>
              <a:rPr lang="ru-RU" altLang="ru-RU" dirty="0">
                <a:solidFill>
                  <a:srgbClr val="002060"/>
                </a:solidFill>
                <a:latin typeface="Times New Roman" panose="02020603050405020304" pitchFamily="18" charset="0"/>
                <a:cs typeface="Times New Roman" panose="02020603050405020304" pitchFamily="18" charset="0"/>
              </a:rPr>
              <a:t>1. Сущность конфликтологии.</a:t>
            </a:r>
          </a:p>
          <a:p>
            <a:r>
              <a:rPr lang="ru-RU" altLang="ru-RU" dirty="0">
                <a:solidFill>
                  <a:srgbClr val="002060"/>
                </a:solidFill>
                <a:latin typeface="Times New Roman" panose="02020603050405020304" pitchFamily="18" charset="0"/>
                <a:cs typeface="Times New Roman" panose="02020603050405020304" pitchFamily="18" charset="0"/>
              </a:rPr>
              <a:t>2. Структура конфликта.</a:t>
            </a:r>
          </a:p>
          <a:p>
            <a:r>
              <a:rPr lang="ru-RU" altLang="ru-RU" dirty="0">
                <a:solidFill>
                  <a:srgbClr val="002060"/>
                </a:solidFill>
                <a:latin typeface="Times New Roman" panose="02020603050405020304" pitchFamily="18" charset="0"/>
                <a:cs typeface="Times New Roman" panose="02020603050405020304" pitchFamily="18" charset="0"/>
              </a:rPr>
              <a:t>3. Формула конфликта.</a:t>
            </a:r>
          </a:p>
          <a:p>
            <a:r>
              <a:rPr lang="ru-RU" altLang="ru-RU" dirty="0">
                <a:solidFill>
                  <a:srgbClr val="002060"/>
                </a:solidFill>
                <a:latin typeface="Times New Roman" panose="02020603050405020304" pitchFamily="18" charset="0"/>
                <a:cs typeface="Times New Roman" panose="02020603050405020304" pitchFamily="18" charset="0"/>
              </a:rPr>
              <a:t>4. Причины конфликтов.</a:t>
            </a:r>
          </a:p>
          <a:p>
            <a:r>
              <a:rPr lang="ru-RU" altLang="ru-RU" dirty="0">
                <a:solidFill>
                  <a:srgbClr val="002060"/>
                </a:solidFill>
                <a:latin typeface="Times New Roman" panose="02020603050405020304" pitchFamily="18" charset="0"/>
                <a:cs typeface="Times New Roman" panose="02020603050405020304" pitchFamily="18" charset="0"/>
              </a:rPr>
              <a:t> 5.</a:t>
            </a:r>
            <a:r>
              <a:rPr lang="ru-RU" altLang="ru-RU" b="1" dirty="0">
                <a:solidFill>
                  <a:srgbClr val="002060"/>
                </a:solidFill>
                <a:latin typeface="Times New Roman" panose="02020603050405020304" pitchFamily="18" charset="0"/>
                <a:cs typeface="Times New Roman" panose="02020603050405020304" pitchFamily="18" charset="0"/>
              </a:rPr>
              <a:t> </a:t>
            </a:r>
            <a:r>
              <a:rPr lang="ru-RU" altLang="ru-RU" dirty="0">
                <a:solidFill>
                  <a:srgbClr val="002060"/>
                </a:solidFill>
                <a:latin typeface="Times New Roman" panose="02020603050405020304" pitchFamily="18" charset="0"/>
                <a:cs typeface="Times New Roman" panose="02020603050405020304" pitchFamily="18" charset="0"/>
              </a:rPr>
              <a:t>Четыре основных типа конфликта.</a:t>
            </a:r>
          </a:p>
          <a:p>
            <a:r>
              <a:rPr lang="ru-RU" altLang="ru-RU" dirty="0">
                <a:solidFill>
                  <a:srgbClr val="002060"/>
                </a:solidFill>
                <a:latin typeface="Times New Roman" panose="02020603050405020304" pitchFamily="18" charset="0"/>
                <a:cs typeface="Times New Roman" panose="02020603050405020304" pitchFamily="18" charset="0"/>
              </a:rPr>
              <a:t> 6. Общие рекомендации по управлению конфликтами.</a:t>
            </a: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p>
          <a:p>
            <a:endParaRPr lang="ru-RU" dirty="0"/>
          </a:p>
        </p:txBody>
      </p:sp>
      <p:pic>
        <p:nvPicPr>
          <p:cNvPr id="4" name="Рисунок 3">
            <a:extLst>
              <a:ext uri="{FF2B5EF4-FFF2-40B4-BE49-F238E27FC236}">
                <a16:creationId xmlns:a16="http://schemas.microsoft.com/office/drawing/2014/main" id="{AE2242CF-9577-4A0A-A88C-3621339114EE}"/>
              </a:ext>
            </a:extLst>
          </p:cNvPr>
          <p:cNvPicPr>
            <a:picLocks noChangeAspect="1"/>
          </p:cNvPicPr>
          <p:nvPr/>
        </p:nvPicPr>
        <p:blipFill>
          <a:blip r:embed="rId2"/>
          <a:stretch>
            <a:fillRect/>
          </a:stretch>
        </p:blipFill>
        <p:spPr>
          <a:xfrm>
            <a:off x="9592511" y="2015732"/>
            <a:ext cx="2078916" cy="2078916"/>
          </a:xfrm>
          <a:prstGeom prst="rect">
            <a:avLst/>
          </a:prstGeom>
        </p:spPr>
      </p:pic>
    </p:spTree>
    <p:extLst>
      <p:ext uri="{BB962C8B-B14F-4D97-AF65-F5344CB8AC3E}">
        <p14:creationId xmlns:p14="http://schemas.microsoft.com/office/powerpoint/2010/main" val="3725850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cap="none" dirty="0">
                <a:solidFill>
                  <a:srgbClr val="002060"/>
                </a:solidFill>
              </a:rPr>
              <a:t>Источники и ссылки</a:t>
            </a:r>
          </a:p>
        </p:txBody>
      </p:sp>
      <p:sp>
        <p:nvSpPr>
          <p:cNvPr id="3" name="Объект 2"/>
          <p:cNvSpPr>
            <a:spLocks noGrp="1"/>
          </p:cNvSpPr>
          <p:nvPr>
            <p:ph idx="1"/>
          </p:nvPr>
        </p:nvSpPr>
        <p:spPr>
          <a:xfrm>
            <a:off x="131975" y="1480008"/>
            <a:ext cx="11566689" cy="3986337"/>
          </a:xfrm>
        </p:spPr>
        <p:txBody>
          <a:bodyPr>
            <a:normAutofit fontScale="25000" lnSpcReduction="20000"/>
          </a:bodyPr>
          <a:lstStyle/>
          <a:p>
            <a:r>
              <a:rPr lang="ru-RU" sz="5600" dirty="0">
                <a:solidFill>
                  <a:srgbClr val="002060"/>
                </a:solidFill>
                <a:latin typeface="Times New Roman" panose="02020603050405020304" pitchFamily="18" charset="0"/>
                <a:cs typeface="Times New Roman" panose="02020603050405020304" pitchFamily="18" charset="0"/>
              </a:rPr>
              <a:t>О.А. Короткевич ЭУМК «Психология управления». Гомель, 2017, 173 с. </a:t>
            </a:r>
          </a:p>
          <a:p>
            <a:r>
              <a:rPr lang="ru-RU" sz="5600" dirty="0">
                <a:solidFill>
                  <a:srgbClr val="002060"/>
                </a:solidFill>
                <a:latin typeface="Times New Roman" panose="02020603050405020304" pitchFamily="18" charset="0"/>
                <a:cs typeface="Times New Roman" panose="02020603050405020304" pitchFamily="18" charset="0"/>
              </a:rPr>
              <a:t>Урбанович А.А. Психология управления: Учебное пособие.— Мн.: </a:t>
            </a:r>
            <a:r>
              <a:rPr lang="ru-RU" sz="5600" dirty="0" err="1">
                <a:solidFill>
                  <a:srgbClr val="002060"/>
                </a:solidFill>
                <a:latin typeface="Times New Roman" panose="02020603050405020304" pitchFamily="18" charset="0"/>
                <a:cs typeface="Times New Roman" panose="02020603050405020304" pitchFamily="18" charset="0"/>
              </a:rPr>
              <a:t>Харвест</a:t>
            </a:r>
            <a:r>
              <a:rPr lang="ru-RU" sz="5600" dirty="0">
                <a:solidFill>
                  <a:srgbClr val="002060"/>
                </a:solidFill>
                <a:latin typeface="Times New Roman" panose="02020603050405020304" pitchFamily="18" charset="0"/>
                <a:cs typeface="Times New Roman" panose="02020603050405020304" pitchFamily="18" charset="0"/>
              </a:rPr>
              <a:t>, 2007. — 640 с. </a:t>
            </a:r>
          </a:p>
          <a:p>
            <a:r>
              <a:rPr lang="ru-RU" sz="5600" dirty="0">
                <a:solidFill>
                  <a:srgbClr val="002060"/>
                </a:solidFill>
                <a:latin typeface="Times New Roman" panose="02020603050405020304" pitchFamily="18" charset="0"/>
                <a:cs typeface="Times New Roman" panose="02020603050405020304" pitchFamily="18" charset="0"/>
              </a:rPr>
              <a:t>Коноваленко, В. А. Психология управления персоналом: учебник для академического бакалавриата / В. А. Коноваленко, М. Ю. Коноваленко, А. А. Соломатин. — М. : Издательство </a:t>
            </a:r>
            <a:r>
              <a:rPr lang="ru-RU" sz="5600" dirty="0" err="1">
                <a:solidFill>
                  <a:srgbClr val="002060"/>
                </a:solidFill>
                <a:latin typeface="Times New Roman" panose="02020603050405020304" pitchFamily="18" charset="0"/>
                <a:cs typeface="Times New Roman" panose="02020603050405020304" pitchFamily="18" charset="0"/>
              </a:rPr>
              <a:t>Юрайт</a:t>
            </a:r>
            <a:r>
              <a:rPr lang="ru-RU" sz="5600" dirty="0">
                <a:solidFill>
                  <a:srgbClr val="002060"/>
                </a:solidFill>
                <a:latin typeface="Times New Roman" panose="02020603050405020304" pitchFamily="18" charset="0"/>
                <a:cs typeface="Times New Roman" panose="02020603050405020304" pitchFamily="18" charset="0"/>
              </a:rPr>
              <a:t>, 2015. — 477 с. — (Серия : Бакалавр. Академический курс).</a:t>
            </a:r>
          </a:p>
          <a:p>
            <a:r>
              <a:rPr lang="ru-RU" sz="5600" dirty="0">
                <a:solidFill>
                  <a:srgbClr val="002060"/>
                </a:solidFill>
                <a:latin typeface="Times New Roman" panose="02020603050405020304" pitchFamily="18" charset="0"/>
                <a:cs typeface="Times New Roman" panose="02020603050405020304" pitchFamily="18" charset="0"/>
              </a:rPr>
              <a:t>Майерс Д.    </a:t>
            </a:r>
            <a:r>
              <a:rPr lang="ru-RU" sz="5600" dirty="0" err="1">
                <a:solidFill>
                  <a:srgbClr val="002060"/>
                </a:solidFill>
                <a:latin typeface="Times New Roman" panose="02020603050405020304" pitchFamily="18" charset="0"/>
                <a:cs typeface="Times New Roman" panose="02020603050405020304" pitchFamily="18" charset="0"/>
              </a:rPr>
              <a:t>Әлеуметтік</a:t>
            </a:r>
            <a:r>
              <a:rPr lang="ru-RU" sz="5600" dirty="0">
                <a:solidFill>
                  <a:srgbClr val="002060"/>
                </a:solidFill>
                <a:latin typeface="Times New Roman" panose="02020603050405020304" pitchFamily="18" charset="0"/>
                <a:cs typeface="Times New Roman" panose="02020603050405020304" pitchFamily="18" charset="0"/>
              </a:rPr>
              <a:t> психология [</a:t>
            </a:r>
            <a:r>
              <a:rPr lang="ru-RU" sz="5600" dirty="0" err="1">
                <a:solidFill>
                  <a:srgbClr val="002060"/>
                </a:solidFill>
                <a:latin typeface="Times New Roman" panose="02020603050405020304" pitchFamily="18" charset="0"/>
                <a:cs typeface="Times New Roman" panose="02020603050405020304" pitchFamily="18" charset="0"/>
              </a:rPr>
              <a:t>Мәтін</a:t>
            </a:r>
            <a:r>
              <a:rPr lang="ru-RU" sz="5600" dirty="0">
                <a:solidFill>
                  <a:srgbClr val="002060"/>
                </a:solidFill>
                <a:latin typeface="Times New Roman" panose="02020603050405020304" pitchFamily="18" charset="0"/>
                <a:cs typeface="Times New Roman" panose="02020603050405020304" pitchFamily="18" charset="0"/>
              </a:rPr>
              <a:t>] = </a:t>
            </a:r>
            <a:r>
              <a:rPr lang="ru-RU" sz="5600" dirty="0" err="1">
                <a:solidFill>
                  <a:srgbClr val="002060"/>
                </a:solidFill>
                <a:latin typeface="Times New Roman" panose="02020603050405020304" pitchFamily="18" charset="0"/>
                <a:cs typeface="Times New Roman" panose="02020603050405020304" pitchFamily="18" charset="0"/>
              </a:rPr>
              <a:t>Social</a:t>
            </a:r>
            <a:r>
              <a:rPr lang="ru-RU" sz="5600" dirty="0">
                <a:solidFill>
                  <a:srgbClr val="002060"/>
                </a:solidFill>
                <a:latin typeface="Times New Roman" panose="02020603050405020304" pitchFamily="18" charset="0"/>
                <a:cs typeface="Times New Roman" panose="02020603050405020304" pitchFamily="18" charset="0"/>
              </a:rPr>
              <a:t> </a:t>
            </a:r>
            <a:r>
              <a:rPr lang="ru-RU" sz="5600" dirty="0" err="1">
                <a:solidFill>
                  <a:srgbClr val="002060"/>
                </a:solidFill>
                <a:latin typeface="Times New Roman" panose="02020603050405020304" pitchFamily="18" charset="0"/>
                <a:cs typeface="Times New Roman" panose="02020603050405020304" pitchFamily="18" charset="0"/>
              </a:rPr>
              <a:t>Psychology</a:t>
            </a:r>
            <a:r>
              <a:rPr lang="ru-RU" sz="5600" dirty="0">
                <a:solidFill>
                  <a:srgbClr val="002060"/>
                </a:solidFill>
                <a:latin typeface="Times New Roman" panose="02020603050405020304" pitchFamily="18" charset="0"/>
                <a:cs typeface="Times New Roman" panose="02020603050405020304" pitchFamily="18" charset="0"/>
              </a:rPr>
              <a:t>: [</a:t>
            </a:r>
            <a:r>
              <a:rPr lang="ru-RU" sz="5600" dirty="0" err="1">
                <a:solidFill>
                  <a:srgbClr val="002060"/>
                </a:solidFill>
                <a:latin typeface="Times New Roman" panose="02020603050405020304" pitchFamily="18" charset="0"/>
                <a:cs typeface="Times New Roman" panose="02020603050405020304" pitchFamily="18" charset="0"/>
              </a:rPr>
              <a:t>оқулық</a:t>
            </a:r>
            <a:r>
              <a:rPr lang="ru-RU" sz="5600" dirty="0">
                <a:solidFill>
                  <a:srgbClr val="002060"/>
                </a:solidFill>
                <a:latin typeface="Times New Roman" panose="02020603050405020304" pitchFamily="18" charset="0"/>
                <a:cs typeface="Times New Roman" panose="02020603050405020304" pitchFamily="18" charset="0"/>
              </a:rPr>
              <a:t>] / Д. Г. Майерс, Ж. М. </a:t>
            </a:r>
            <a:r>
              <a:rPr lang="ru-RU" sz="5600" dirty="0" err="1">
                <a:solidFill>
                  <a:srgbClr val="002060"/>
                </a:solidFill>
                <a:latin typeface="Times New Roman" panose="02020603050405020304" pitchFamily="18" charset="0"/>
                <a:cs typeface="Times New Roman" panose="02020603050405020304" pitchFamily="18" charset="0"/>
              </a:rPr>
              <a:t>Туенж</a:t>
            </a:r>
            <a:r>
              <a:rPr lang="ru-RU" sz="5600" dirty="0">
                <a:solidFill>
                  <a:srgbClr val="002060"/>
                </a:solidFill>
                <a:latin typeface="Times New Roman" panose="02020603050405020304" pitchFamily="18" charset="0"/>
                <a:cs typeface="Times New Roman" panose="02020603050405020304" pitchFamily="18" charset="0"/>
              </a:rPr>
              <a:t> ; ауд. Г. Қ. </a:t>
            </a:r>
            <a:r>
              <a:rPr lang="ru-RU" sz="5600" dirty="0" err="1">
                <a:solidFill>
                  <a:srgbClr val="002060"/>
                </a:solidFill>
                <a:latin typeface="Times New Roman" panose="02020603050405020304" pitchFamily="18" charset="0"/>
                <a:cs typeface="Times New Roman" panose="02020603050405020304" pitchFamily="18" charset="0"/>
              </a:rPr>
              <a:t>Айқынбаева</a:t>
            </a:r>
            <a:r>
              <a:rPr lang="ru-RU" sz="5600" dirty="0">
                <a:solidFill>
                  <a:srgbClr val="002060"/>
                </a:solidFill>
                <a:latin typeface="Times New Roman" panose="02020603050405020304" pitchFamily="18" charset="0"/>
                <a:cs typeface="Times New Roman" panose="02020603050405020304" pitchFamily="18" charset="0"/>
              </a:rPr>
              <a:t> [</a:t>
            </a:r>
            <a:r>
              <a:rPr lang="ru-RU" sz="5600" dirty="0" err="1">
                <a:solidFill>
                  <a:srgbClr val="002060"/>
                </a:solidFill>
                <a:latin typeface="Times New Roman" panose="02020603050405020304" pitchFamily="18" charset="0"/>
                <a:cs typeface="Times New Roman" panose="02020603050405020304" pitchFamily="18" charset="0"/>
              </a:rPr>
              <a:t>және</a:t>
            </a:r>
            <a:r>
              <a:rPr lang="ru-RU" sz="5600" dirty="0">
                <a:solidFill>
                  <a:srgbClr val="002060"/>
                </a:solidFill>
                <a:latin typeface="Times New Roman" panose="02020603050405020304" pitchFamily="18" charset="0"/>
                <a:cs typeface="Times New Roman" panose="02020603050405020304" pitchFamily="18" charset="0"/>
              </a:rPr>
              <a:t> </a:t>
            </a:r>
            <a:r>
              <a:rPr lang="ru-RU" sz="5600" dirty="0" err="1">
                <a:solidFill>
                  <a:srgbClr val="002060"/>
                </a:solidFill>
                <a:latin typeface="Times New Roman" panose="02020603050405020304" pitchFamily="18" charset="0"/>
                <a:cs typeface="Times New Roman" panose="02020603050405020304" pitchFamily="18" charset="0"/>
              </a:rPr>
              <a:t>т.б</a:t>
            </a:r>
            <a:r>
              <a:rPr lang="ru-RU" sz="5600" dirty="0">
                <a:solidFill>
                  <a:srgbClr val="002060"/>
                </a:solidFill>
                <a:latin typeface="Times New Roman" panose="02020603050405020304" pitchFamily="18" charset="0"/>
                <a:cs typeface="Times New Roman" panose="02020603050405020304" pitchFamily="18" charset="0"/>
              </a:rPr>
              <a:t>.]. - 12-бас. - Астана : "</a:t>
            </a:r>
            <a:r>
              <a:rPr lang="ru-RU" sz="5600" dirty="0" err="1">
                <a:solidFill>
                  <a:srgbClr val="002060"/>
                </a:solidFill>
                <a:latin typeface="Times New Roman" panose="02020603050405020304" pitchFamily="18" charset="0"/>
                <a:cs typeface="Times New Roman" panose="02020603050405020304" pitchFamily="18" charset="0"/>
              </a:rPr>
              <a:t>Ұлттық</a:t>
            </a:r>
            <a:r>
              <a:rPr lang="ru-RU" sz="5600" dirty="0">
                <a:solidFill>
                  <a:srgbClr val="002060"/>
                </a:solidFill>
                <a:latin typeface="Times New Roman" panose="02020603050405020304" pitchFamily="18" charset="0"/>
                <a:cs typeface="Times New Roman" panose="02020603050405020304" pitchFamily="18" charset="0"/>
              </a:rPr>
              <a:t> </a:t>
            </a:r>
            <a:r>
              <a:rPr lang="ru-RU" sz="5600" dirty="0" err="1">
                <a:solidFill>
                  <a:srgbClr val="002060"/>
                </a:solidFill>
                <a:latin typeface="Times New Roman" panose="02020603050405020304" pitchFamily="18" charset="0"/>
                <a:cs typeface="Times New Roman" panose="02020603050405020304" pitchFamily="18" charset="0"/>
              </a:rPr>
              <a:t>аударма</a:t>
            </a:r>
            <a:r>
              <a:rPr lang="ru-RU" sz="5600" dirty="0">
                <a:solidFill>
                  <a:srgbClr val="002060"/>
                </a:solidFill>
                <a:latin typeface="Times New Roman" panose="02020603050405020304" pitchFamily="18" charset="0"/>
                <a:cs typeface="Times New Roman" panose="02020603050405020304" pitchFamily="18" charset="0"/>
              </a:rPr>
              <a:t> </a:t>
            </a:r>
            <a:r>
              <a:rPr lang="ru-RU" sz="5600" dirty="0" err="1">
                <a:solidFill>
                  <a:srgbClr val="002060"/>
                </a:solidFill>
                <a:latin typeface="Times New Roman" panose="02020603050405020304" pitchFamily="18" charset="0"/>
                <a:cs typeface="Times New Roman" panose="02020603050405020304" pitchFamily="18" charset="0"/>
              </a:rPr>
              <a:t>бюросы</a:t>
            </a:r>
            <a:r>
              <a:rPr lang="ru-RU" sz="5600" dirty="0">
                <a:solidFill>
                  <a:srgbClr val="002060"/>
                </a:solidFill>
                <a:latin typeface="Times New Roman" panose="02020603050405020304" pitchFamily="18" charset="0"/>
                <a:cs typeface="Times New Roman" panose="02020603050405020304" pitchFamily="18" charset="0"/>
              </a:rPr>
              <a:t>" ҚҚ, 2018. - 559, [1] б.: сур. - (</a:t>
            </a:r>
            <a:r>
              <a:rPr lang="ru-RU" sz="5600" dirty="0" err="1">
                <a:solidFill>
                  <a:srgbClr val="002060"/>
                </a:solidFill>
                <a:latin typeface="Times New Roman" panose="02020603050405020304" pitchFamily="18" charset="0"/>
                <a:cs typeface="Times New Roman" panose="02020603050405020304" pitchFamily="18" charset="0"/>
              </a:rPr>
              <a:t>Рухани</a:t>
            </a:r>
            <a:r>
              <a:rPr lang="ru-RU" sz="5600" dirty="0">
                <a:solidFill>
                  <a:srgbClr val="002060"/>
                </a:solidFill>
                <a:latin typeface="Times New Roman" panose="02020603050405020304" pitchFamily="18" charset="0"/>
                <a:cs typeface="Times New Roman" panose="02020603050405020304" pitchFamily="18" charset="0"/>
              </a:rPr>
              <a:t> </a:t>
            </a:r>
            <a:r>
              <a:rPr lang="ru-RU" sz="5600" dirty="0" err="1">
                <a:solidFill>
                  <a:srgbClr val="002060"/>
                </a:solidFill>
                <a:latin typeface="Times New Roman" panose="02020603050405020304" pitchFamily="18" charset="0"/>
                <a:cs typeface="Times New Roman" panose="02020603050405020304" pitchFamily="18" charset="0"/>
              </a:rPr>
              <a:t>жаңғыру</a:t>
            </a:r>
            <a:r>
              <a:rPr lang="ru-RU" sz="5600" dirty="0">
                <a:solidFill>
                  <a:srgbClr val="002060"/>
                </a:solidFill>
                <a:latin typeface="Times New Roman" panose="02020603050405020304" pitchFamily="18" charset="0"/>
                <a:cs typeface="Times New Roman" panose="02020603050405020304" pitchFamily="18" charset="0"/>
              </a:rPr>
              <a:t>).</a:t>
            </a:r>
          </a:p>
          <a:p>
            <a:r>
              <a:rPr lang="ru-RU" sz="5600" i="1" dirty="0" err="1">
                <a:solidFill>
                  <a:srgbClr val="002060"/>
                </a:solidFill>
                <a:latin typeface="Times New Roman" panose="02020603050405020304" pitchFamily="18" charset="0"/>
                <a:cs typeface="Times New Roman" panose="02020603050405020304" pitchFamily="18" charset="0"/>
              </a:rPr>
              <a:t>Корягина</a:t>
            </a:r>
            <a:r>
              <a:rPr lang="ru-RU" sz="5600" i="1" dirty="0">
                <a:solidFill>
                  <a:srgbClr val="002060"/>
                </a:solidFill>
                <a:latin typeface="Times New Roman" panose="02020603050405020304" pitchFamily="18" charset="0"/>
                <a:cs typeface="Times New Roman" panose="02020603050405020304" pitchFamily="18" charset="0"/>
              </a:rPr>
              <a:t>, Н. А. </a:t>
            </a:r>
            <a:r>
              <a:rPr lang="ru-RU" sz="5600" dirty="0">
                <a:solidFill>
                  <a:srgbClr val="002060"/>
                </a:solidFill>
                <a:latin typeface="Times New Roman" panose="02020603050405020304" pitchFamily="18" charset="0"/>
                <a:cs typeface="Times New Roman" panose="02020603050405020304" pitchFamily="18" charset="0"/>
              </a:rPr>
              <a:t> Психология общения : учебник и практикум для академического бакалавриата / Н. А. </a:t>
            </a:r>
            <a:r>
              <a:rPr lang="ru-RU" sz="5600" dirty="0" err="1">
                <a:solidFill>
                  <a:srgbClr val="002060"/>
                </a:solidFill>
                <a:latin typeface="Times New Roman" panose="02020603050405020304" pitchFamily="18" charset="0"/>
                <a:cs typeface="Times New Roman" panose="02020603050405020304" pitchFamily="18" charset="0"/>
              </a:rPr>
              <a:t>Корягина</a:t>
            </a:r>
            <a:r>
              <a:rPr lang="ru-RU" sz="5600" dirty="0">
                <a:solidFill>
                  <a:srgbClr val="002060"/>
                </a:solidFill>
                <a:latin typeface="Times New Roman" panose="02020603050405020304" pitchFamily="18" charset="0"/>
                <a:cs typeface="Times New Roman" panose="02020603050405020304" pitchFamily="18" charset="0"/>
              </a:rPr>
              <a:t>, Н. В. Антонова, С. В. Овсянникова. — Москва : Издательство </a:t>
            </a:r>
            <a:r>
              <a:rPr lang="ru-RU" sz="5600" dirty="0" err="1">
                <a:solidFill>
                  <a:srgbClr val="002060"/>
                </a:solidFill>
                <a:latin typeface="Times New Roman" panose="02020603050405020304" pitchFamily="18" charset="0"/>
                <a:cs typeface="Times New Roman" panose="02020603050405020304" pitchFamily="18" charset="0"/>
              </a:rPr>
              <a:t>Юрайт</a:t>
            </a:r>
            <a:r>
              <a:rPr lang="ru-RU" sz="5600" dirty="0">
                <a:solidFill>
                  <a:srgbClr val="002060"/>
                </a:solidFill>
                <a:latin typeface="Times New Roman" panose="02020603050405020304" pitchFamily="18" charset="0"/>
                <a:cs typeface="Times New Roman" panose="02020603050405020304" pitchFamily="18" charset="0"/>
              </a:rPr>
              <a:t>, 2019. — 440 с. </a:t>
            </a:r>
          </a:p>
          <a:p>
            <a:r>
              <a:rPr lang="ru-RU" sz="5600" dirty="0">
                <a:solidFill>
                  <a:srgbClr val="002060"/>
                </a:solidFill>
                <a:latin typeface="Times New Roman" panose="02020603050405020304" pitchFamily="18" charset="0"/>
                <a:cs typeface="Times New Roman" panose="02020603050405020304" pitchFamily="18" charset="0"/>
              </a:rPr>
              <a:t>Андреева Г.М., Социальная психология: Учебник для высших учебных заведений / Андреева Г.М. - М. : Аспект Пресс, 2017. - 363 с. </a:t>
            </a:r>
          </a:p>
          <a:p>
            <a:r>
              <a:rPr lang="ru-RU" sz="5600" dirty="0">
                <a:solidFill>
                  <a:srgbClr val="002060"/>
                </a:solidFill>
                <a:latin typeface="Times New Roman" panose="02020603050405020304" pitchFamily="18" charset="0"/>
                <a:cs typeface="Times New Roman" panose="02020603050405020304" pitchFamily="18" charset="0"/>
              </a:rPr>
              <a:t>Ильин Е.П. Психология общения и межличностных отношений. – СПб: Питер, 2009.</a:t>
            </a:r>
          </a:p>
          <a:p>
            <a:r>
              <a:rPr lang="ru-RU" sz="5600" dirty="0" err="1">
                <a:solidFill>
                  <a:srgbClr val="002060"/>
                </a:solidFill>
                <a:latin typeface="Times New Roman" panose="02020603050405020304" pitchFamily="18" charset="0"/>
                <a:cs typeface="Times New Roman" panose="02020603050405020304" pitchFamily="18" charset="0"/>
              </a:rPr>
              <a:t>Почебут</a:t>
            </a:r>
            <a:r>
              <a:rPr lang="ru-RU" sz="5600" dirty="0">
                <a:solidFill>
                  <a:srgbClr val="002060"/>
                </a:solidFill>
                <a:latin typeface="Times New Roman" panose="02020603050405020304" pitchFamily="18" charset="0"/>
                <a:cs typeface="Times New Roman" panose="02020603050405020304" pitchFamily="18" charset="0"/>
              </a:rPr>
              <a:t> Л.Г. Социальная психология. Учебник для вузов. – Питер, 2017. – 400с.</a:t>
            </a:r>
          </a:p>
          <a:p>
            <a:r>
              <a:rPr lang="ru-RU" sz="5600" dirty="0">
                <a:solidFill>
                  <a:srgbClr val="002060"/>
                </a:solidFill>
                <a:latin typeface="Times New Roman" panose="02020603050405020304" pitchFamily="18" charset="0"/>
                <a:cs typeface="Times New Roman" panose="02020603050405020304" pitchFamily="18" charset="0"/>
              </a:rPr>
              <a:t>Лукин, Ю.Ф. Конфликтология : управление конфликтами : </a:t>
            </a:r>
            <a:r>
              <a:rPr lang="en-US" sz="5600" dirty="0">
                <a:solidFill>
                  <a:srgbClr val="002060"/>
                </a:solidFill>
                <a:latin typeface="Times New Roman" panose="02020603050405020304" pitchFamily="18" charset="0"/>
                <a:cs typeface="Times New Roman" panose="02020603050405020304" pitchFamily="18" charset="0"/>
              </a:rPr>
              <a:t>Ma </a:t>
            </a:r>
            <a:r>
              <a:rPr lang="en-US" sz="5600" dirty="0" err="1">
                <a:solidFill>
                  <a:srgbClr val="002060"/>
                </a:solidFill>
                <a:latin typeface="Times New Roman" panose="02020603050405020304" pitchFamily="18" charset="0"/>
                <a:cs typeface="Times New Roman" panose="02020603050405020304" pitchFamily="18" charset="0"/>
              </a:rPr>
              <a:t>nage</a:t>
            </a:r>
            <a:r>
              <a:rPr lang="en-US" sz="5600" dirty="0">
                <a:solidFill>
                  <a:srgbClr val="002060"/>
                </a:solidFill>
                <a:latin typeface="Times New Roman" panose="02020603050405020304" pitchFamily="18" charset="0"/>
                <a:cs typeface="Times New Roman" panose="02020603050405020304" pitchFamily="18" charset="0"/>
              </a:rPr>
              <a:t> </a:t>
            </a:r>
            <a:r>
              <a:rPr lang="en-US" sz="5600" dirty="0" err="1">
                <a:solidFill>
                  <a:srgbClr val="002060"/>
                </a:solidFill>
                <a:latin typeface="Times New Roman" panose="02020603050405020304" pitchFamily="18" charset="0"/>
                <a:cs typeface="Times New Roman" panose="02020603050405020304" pitchFamily="18" charset="0"/>
              </a:rPr>
              <a:t>ment</a:t>
            </a:r>
            <a:r>
              <a:rPr lang="en-US" sz="5600" dirty="0">
                <a:solidFill>
                  <a:srgbClr val="002060"/>
                </a:solidFill>
                <a:latin typeface="Times New Roman" panose="02020603050405020304" pitchFamily="18" charset="0"/>
                <a:cs typeface="Times New Roman" panose="02020603050405020304" pitchFamily="18" charset="0"/>
              </a:rPr>
              <a:t> of the conflicts : </a:t>
            </a:r>
            <a:r>
              <a:rPr lang="ru-RU" sz="5600" dirty="0">
                <a:solidFill>
                  <a:srgbClr val="002060"/>
                </a:solidFill>
                <a:latin typeface="Times New Roman" panose="02020603050405020304" pitchFamily="18" charset="0"/>
                <a:cs typeface="Times New Roman" panose="02020603050405020304" pitchFamily="18" charset="0"/>
              </a:rPr>
              <a:t>учебник для </a:t>
            </a:r>
            <a:r>
              <a:rPr lang="ru-RU" sz="5600" dirty="0" err="1">
                <a:solidFill>
                  <a:srgbClr val="002060"/>
                </a:solidFill>
                <a:latin typeface="Times New Roman" panose="02020603050405020304" pitchFamily="18" charset="0"/>
                <a:cs typeface="Times New Roman" panose="02020603050405020304" pitchFamily="18" charset="0"/>
              </a:rPr>
              <a:t>ву</a:t>
            </a:r>
            <a:r>
              <a:rPr lang="ru-RU" sz="5600" dirty="0">
                <a:solidFill>
                  <a:srgbClr val="002060"/>
                </a:solidFill>
                <a:latin typeface="Times New Roman" panose="02020603050405020304" pitchFamily="18" charset="0"/>
                <a:cs typeface="Times New Roman" panose="02020603050405020304" pitchFamily="18" charset="0"/>
              </a:rPr>
              <a:t> зов / Ю.Ф. Лукин. — М. : Академический Проект ; Гаудеамус, 2007. — 799 с. — (</a:t>
            </a:r>
            <a:r>
              <a:rPr lang="en-US" sz="5600" dirty="0" err="1">
                <a:solidFill>
                  <a:srgbClr val="002060"/>
                </a:solidFill>
                <a:latin typeface="Times New Roman" panose="02020603050405020304" pitchFamily="18" charset="0"/>
                <a:cs typeface="Times New Roman" panose="02020603050405020304" pitchFamily="18" charset="0"/>
              </a:rPr>
              <a:t>Gaudeamus</a:t>
            </a:r>
            <a:r>
              <a:rPr lang="en-US" sz="5600" dirty="0">
                <a:solidFill>
                  <a:srgbClr val="002060"/>
                </a:solidFill>
                <a:latin typeface="Times New Roman" panose="02020603050405020304" pitchFamily="18" charset="0"/>
                <a:cs typeface="Times New Roman" panose="02020603050405020304" pitchFamily="18" charset="0"/>
              </a:rPr>
              <a:t> ; </a:t>
            </a:r>
            <a:r>
              <a:rPr lang="ru-RU" sz="5600" dirty="0">
                <a:solidFill>
                  <a:srgbClr val="002060"/>
                </a:solidFill>
                <a:latin typeface="Times New Roman" panose="02020603050405020304" pitchFamily="18" charset="0"/>
                <a:cs typeface="Times New Roman" panose="02020603050405020304" pitchFamily="18" charset="0"/>
              </a:rPr>
              <a:t>Фундаментальный учебник).</a:t>
            </a:r>
          </a:p>
          <a:p>
            <a:r>
              <a:rPr lang="ru-RU" sz="5600" dirty="0">
                <a:solidFill>
                  <a:srgbClr val="002060"/>
                </a:solidFill>
                <a:latin typeface="Times New Roman" panose="02020603050405020304" pitchFamily="18" charset="0"/>
                <a:cs typeface="Times New Roman" panose="02020603050405020304" pitchFamily="18" charset="0"/>
              </a:rPr>
              <a:t>Картинки из интернета</a:t>
            </a:r>
          </a:p>
          <a:p>
            <a:pPr lvl="0"/>
            <a:endParaRPr lang="ru-RU" dirty="0"/>
          </a:p>
          <a:p>
            <a:endParaRPr lang="ru-RU" dirty="0"/>
          </a:p>
          <a:p>
            <a:endParaRPr lang="ru-RU" dirty="0"/>
          </a:p>
        </p:txBody>
      </p:sp>
    </p:spTree>
    <p:extLst>
      <p:ext uri="{BB962C8B-B14F-4D97-AF65-F5344CB8AC3E}">
        <p14:creationId xmlns:p14="http://schemas.microsoft.com/office/powerpoint/2010/main" val="4100499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благодарю за внимание!</a:t>
            </a:r>
          </a:p>
        </p:txBody>
      </p:sp>
      <p:pic>
        <p:nvPicPr>
          <p:cNvPr id="4" name="Объект 3">
            <a:extLst>
              <a:ext uri="{FF2B5EF4-FFF2-40B4-BE49-F238E27FC236}">
                <a16:creationId xmlns:a16="http://schemas.microsoft.com/office/drawing/2014/main" id="{992178F8-5113-4D42-A1F0-2EDC8E6F7C12}"/>
              </a:ext>
            </a:extLst>
          </p:cNvPr>
          <p:cNvPicPr>
            <a:picLocks noGrp="1" noChangeAspect="1"/>
          </p:cNvPicPr>
          <p:nvPr>
            <p:ph idx="1"/>
          </p:nvPr>
        </p:nvPicPr>
        <p:blipFill>
          <a:blip r:embed="rId2"/>
          <a:stretch>
            <a:fillRect/>
          </a:stretch>
        </p:blipFill>
        <p:spPr>
          <a:xfrm>
            <a:off x="9776277" y="3429000"/>
            <a:ext cx="2078916" cy="2078916"/>
          </a:xfrm>
          <a:prstGeom prst="rect">
            <a:avLst/>
          </a:prstGeom>
        </p:spPr>
      </p:pic>
      <p:sp>
        <p:nvSpPr>
          <p:cNvPr id="6" name="Прямоугольник 5">
            <a:extLst>
              <a:ext uri="{FF2B5EF4-FFF2-40B4-BE49-F238E27FC236}">
                <a16:creationId xmlns:a16="http://schemas.microsoft.com/office/drawing/2014/main" id="{539996C6-40CC-4721-8B89-D440943ED45C}"/>
              </a:ext>
            </a:extLst>
          </p:cNvPr>
          <p:cNvSpPr/>
          <p:nvPr/>
        </p:nvSpPr>
        <p:spPr>
          <a:xfrm>
            <a:off x="1376165" y="2554665"/>
            <a:ext cx="9246907" cy="1200329"/>
          </a:xfrm>
          <a:prstGeom prst="rect">
            <a:avLst/>
          </a:prstGeom>
        </p:spPr>
        <p:txBody>
          <a:bodyPr wrap="square">
            <a:spAutoFit/>
          </a:bodyPr>
          <a:lstStyle/>
          <a:p>
            <a:r>
              <a:rPr lang="ru-RU" sz="2400" dirty="0">
                <a:solidFill>
                  <a:srgbClr val="FF0000"/>
                </a:solidFill>
              </a:rPr>
              <a:t>Мамбеталина Алия Сактагановна </a:t>
            </a:r>
            <a:r>
              <a:rPr lang="ru-RU" sz="2400" dirty="0" err="1">
                <a:solidFill>
                  <a:srgbClr val="FF0000"/>
                </a:solidFill>
              </a:rPr>
              <a:t>к.пс.н</a:t>
            </a:r>
            <a:r>
              <a:rPr lang="ru-RU" sz="2400" dirty="0">
                <a:solidFill>
                  <a:srgbClr val="FF0000"/>
                </a:solidFill>
              </a:rPr>
              <a:t>.,  доцент ЕНУ им. Л. Гумилева </a:t>
            </a:r>
          </a:p>
          <a:p>
            <a:r>
              <a:rPr lang="en-US" sz="2400" dirty="0">
                <a:solidFill>
                  <a:srgbClr val="FF0000"/>
                </a:solidFill>
              </a:rPr>
              <a:t>E</a:t>
            </a:r>
            <a:r>
              <a:rPr lang="ru-RU" sz="2400" dirty="0">
                <a:solidFill>
                  <a:srgbClr val="FF0000"/>
                </a:solidFill>
              </a:rPr>
              <a:t>-</a:t>
            </a:r>
            <a:r>
              <a:rPr lang="ru-RU" sz="2400" dirty="0" err="1">
                <a:solidFill>
                  <a:srgbClr val="FF0000"/>
                </a:solidFill>
              </a:rPr>
              <a:t>mail</a:t>
            </a:r>
            <a:r>
              <a:rPr lang="ru-RU" sz="2400" dirty="0">
                <a:solidFill>
                  <a:srgbClr val="FF0000"/>
                </a:solidFill>
              </a:rPr>
              <a:t>:     mambetalina@mail.ru</a:t>
            </a:r>
          </a:p>
          <a:p>
            <a:r>
              <a:rPr lang="ru-RU" sz="2400" dirty="0">
                <a:solidFill>
                  <a:srgbClr val="FF0000"/>
                </a:solidFill>
              </a:rPr>
              <a:t>m. </a:t>
            </a:r>
            <a:r>
              <a:rPr lang="ru-RU" sz="2400" dirty="0" err="1">
                <a:solidFill>
                  <a:srgbClr val="FF0000"/>
                </a:solidFill>
              </a:rPr>
              <a:t>phone</a:t>
            </a:r>
            <a:r>
              <a:rPr lang="ru-RU" sz="2400" dirty="0">
                <a:solidFill>
                  <a:srgbClr val="FF0000"/>
                </a:solidFill>
              </a:rPr>
              <a:t>: +77755502418</a:t>
            </a:r>
          </a:p>
        </p:txBody>
      </p:sp>
    </p:spTree>
    <p:extLst>
      <p:ext uri="{BB962C8B-B14F-4D97-AF65-F5344CB8AC3E}">
        <p14:creationId xmlns:p14="http://schemas.microsoft.com/office/powerpoint/2010/main" val="208611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358D26E-74EE-49BF-AC9F-D72C27D4D1B1}"/>
              </a:ext>
            </a:extLst>
          </p:cNvPr>
          <p:cNvSpPr>
            <a:spLocks noGrp="1" noRot="1" noChangeArrowheads="1"/>
          </p:cNvSpPr>
          <p:nvPr>
            <p:ph type="title"/>
          </p:nvPr>
        </p:nvSpPr>
        <p:spPr>
          <a:xfrm>
            <a:off x="3468688" y="515938"/>
            <a:ext cx="6589712" cy="107950"/>
          </a:xfrm>
        </p:spPr>
        <p:txBody>
          <a:bodyPr>
            <a:normAutofit fontScale="90000"/>
          </a:bodyPr>
          <a:lstStyle/>
          <a:p>
            <a:pPr eaLnBrk="1" hangingPunct="1">
              <a:defRPr/>
            </a:pPr>
            <a:r>
              <a:rPr lang="ru-RU" altLang="ru-RU" cap="none" dirty="0">
                <a:solidFill>
                  <a:srgbClr val="002060"/>
                </a:solidFill>
                <a:latin typeface="Times New Roman" panose="02020603050405020304" pitchFamily="18" charset="0"/>
                <a:cs typeface="Times New Roman" panose="02020603050405020304" pitchFamily="18" charset="0"/>
              </a:rPr>
              <a:t>Конфликтология.</a:t>
            </a:r>
          </a:p>
        </p:txBody>
      </p:sp>
      <p:sp>
        <p:nvSpPr>
          <p:cNvPr id="8195" name="Rectangle 3">
            <a:extLst>
              <a:ext uri="{FF2B5EF4-FFF2-40B4-BE49-F238E27FC236}">
                <a16:creationId xmlns:a16="http://schemas.microsoft.com/office/drawing/2014/main" id="{927653B0-2F0C-4546-AC28-FD981CABA321}"/>
              </a:ext>
            </a:extLst>
          </p:cNvPr>
          <p:cNvSpPr>
            <a:spLocks noGrp="1" noRot="1" noChangeArrowheads="1"/>
          </p:cNvSpPr>
          <p:nvPr>
            <p:ph idx="1"/>
          </p:nvPr>
        </p:nvSpPr>
        <p:spPr>
          <a:xfrm>
            <a:off x="1300899" y="1875934"/>
            <a:ext cx="10689996" cy="4010517"/>
          </a:xfrm>
        </p:spPr>
        <p:txBody>
          <a:bodyPr/>
          <a:lstStyle/>
          <a:p>
            <a:pPr eaLnBrk="1" hangingPunct="1">
              <a:buFont typeface="Wingdings 3" panose="05040102010807070707" pitchFamily="18" charset="2"/>
              <a:buNone/>
            </a:pPr>
            <a:r>
              <a:rPr lang="ru-RU" altLang="ru-RU" sz="3600" dirty="0">
                <a:solidFill>
                  <a:srgbClr val="333399"/>
                </a:solidFill>
              </a:rPr>
              <a:t>  </a:t>
            </a:r>
            <a:r>
              <a:rPr lang="ru-RU" altLang="ru-RU" sz="3600" dirty="0">
                <a:solidFill>
                  <a:srgbClr val="002060"/>
                </a:solidFill>
                <a:latin typeface="Times New Roman" panose="02020603050405020304" pitchFamily="18" charset="0"/>
                <a:cs typeface="Times New Roman" panose="02020603050405020304" pitchFamily="18" charset="0"/>
              </a:rPr>
              <a:t>Система знаний о законах и механизмах возникновения и развития конфликтов, принципах и технологиях их управления.</a:t>
            </a:r>
          </a:p>
          <a:p>
            <a:pPr eaLnBrk="1" hangingPunct="1">
              <a:buFont typeface="Wingdings 3" panose="05040102010807070707" pitchFamily="18" charset="2"/>
              <a:buNone/>
            </a:pPr>
            <a:endParaRPr lang="ru-RU" altLang="ru-RU" dirty="0">
              <a:solidFill>
                <a:srgbClr val="002060"/>
              </a:solidFill>
              <a:latin typeface="Times New Roman" panose="02020603050405020304" pitchFamily="18" charset="0"/>
              <a:cs typeface="Times New Roman" panose="02020603050405020304" pitchFamily="18" charset="0"/>
            </a:endParaRPr>
          </a:p>
          <a:p>
            <a:pPr eaLnBrk="1" hangingPunct="1">
              <a:buFont typeface="Wingdings 3" panose="05040102010807070707" pitchFamily="18" charset="2"/>
              <a:buNone/>
            </a:pPr>
            <a:r>
              <a:rPr lang="ru-RU" altLang="ru-RU" dirty="0">
                <a:solidFill>
                  <a:srgbClr val="002060"/>
                </a:solidFill>
                <a:latin typeface="Times New Roman" panose="02020603050405020304" pitchFamily="18" charset="0"/>
                <a:cs typeface="Times New Roman" panose="02020603050405020304" pitchFamily="18" charset="0"/>
              </a:rPr>
              <a:t>50 – е годы 20 века формирование </a:t>
            </a:r>
            <a:r>
              <a:rPr lang="ru-RU" altLang="ru-RU" dirty="0" err="1">
                <a:solidFill>
                  <a:srgbClr val="002060"/>
                </a:solidFill>
                <a:latin typeface="Times New Roman" panose="02020603050405020304" pitchFamily="18" charset="0"/>
                <a:cs typeface="Times New Roman" panose="02020603050405020304" pitchFamily="18" charset="0"/>
              </a:rPr>
              <a:t>конфликтологической</a:t>
            </a:r>
            <a:r>
              <a:rPr lang="ru-RU" altLang="ru-RU" dirty="0">
                <a:solidFill>
                  <a:srgbClr val="002060"/>
                </a:solidFill>
                <a:latin typeface="Times New Roman" panose="02020603050405020304" pitchFamily="18" charset="0"/>
                <a:cs typeface="Times New Roman" panose="02020603050405020304" pitchFamily="18" charset="0"/>
              </a:rPr>
              <a:t> теории в рамках психологии и социологии.</a:t>
            </a:r>
          </a:p>
          <a:p>
            <a:pPr eaLnBrk="1" hangingPunct="1">
              <a:buFont typeface="Wingdings" panose="05000000000000000000" pitchFamily="2" charset="2"/>
              <a:buNone/>
            </a:pPr>
            <a:r>
              <a:rPr lang="ru-RU" altLang="ru-RU" dirty="0">
                <a:solidFill>
                  <a:srgbClr val="002060"/>
                </a:solidFill>
                <a:latin typeface="Times New Roman" panose="02020603050405020304" pitchFamily="18" charset="0"/>
                <a:cs typeface="Times New Roman" panose="02020603050405020304" pitchFamily="18" charset="0"/>
              </a:rPr>
              <a:t>70 –е годы 20 века   становление </a:t>
            </a:r>
            <a:r>
              <a:rPr lang="ru-RU" altLang="ru-RU" dirty="0" err="1">
                <a:solidFill>
                  <a:srgbClr val="002060"/>
                </a:solidFill>
                <a:latin typeface="Times New Roman" panose="02020603050405020304" pitchFamily="18" charset="0"/>
                <a:cs typeface="Times New Roman" panose="02020603050405020304" pitchFamily="18" charset="0"/>
              </a:rPr>
              <a:t>конфликтологической</a:t>
            </a:r>
            <a:r>
              <a:rPr lang="ru-RU" altLang="ru-RU" dirty="0">
                <a:solidFill>
                  <a:srgbClr val="002060"/>
                </a:solidFill>
                <a:latin typeface="Times New Roman" panose="02020603050405020304" pitchFamily="18" charset="0"/>
                <a:cs typeface="Times New Roman" panose="02020603050405020304" pitchFamily="18" charset="0"/>
              </a:rPr>
              <a:t> практики.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6FFE0BB-B896-4937-845A-2EEABCE6B323}"/>
              </a:ext>
            </a:extLst>
          </p:cNvPr>
          <p:cNvSpPr>
            <a:spLocks noGrp="1" noRot="1" noChangeArrowheads="1"/>
          </p:cNvSpPr>
          <p:nvPr>
            <p:ph type="title"/>
          </p:nvPr>
        </p:nvSpPr>
        <p:spPr>
          <a:xfrm>
            <a:off x="2516188" y="-639763"/>
            <a:ext cx="6589712" cy="1279526"/>
          </a:xfrm>
        </p:spPr>
        <p:txBody>
          <a:bodyPr/>
          <a:lstStyle/>
          <a:p>
            <a:pPr eaLnBrk="1" hangingPunct="1">
              <a:defRPr/>
            </a:pPr>
            <a:r>
              <a:rPr lang="ru-RU" altLang="ru-RU" dirty="0">
                <a:solidFill>
                  <a:srgbClr val="333399"/>
                </a:solidFill>
              </a:rPr>
              <a:t>Методы </a:t>
            </a:r>
            <a:r>
              <a:rPr lang="ru-RU" altLang="ru-RU" dirty="0" err="1">
                <a:solidFill>
                  <a:srgbClr val="333399"/>
                </a:solidFill>
              </a:rPr>
              <a:t>конфликтология</a:t>
            </a:r>
            <a:r>
              <a:rPr lang="ru-RU" altLang="ru-RU" dirty="0">
                <a:solidFill>
                  <a:srgbClr val="333399"/>
                </a:solidFill>
              </a:rPr>
              <a:t>.</a:t>
            </a:r>
          </a:p>
        </p:txBody>
      </p:sp>
      <p:sp>
        <p:nvSpPr>
          <p:cNvPr id="28675" name="Rectangle 3">
            <a:extLst>
              <a:ext uri="{FF2B5EF4-FFF2-40B4-BE49-F238E27FC236}">
                <a16:creationId xmlns:a16="http://schemas.microsoft.com/office/drawing/2014/main" id="{B61A5CE7-3F0A-44E3-BC03-A836F1E69F39}"/>
              </a:ext>
            </a:extLst>
          </p:cNvPr>
          <p:cNvSpPr>
            <a:spLocks noGrp="1" noRot="1" noChangeArrowheads="1"/>
          </p:cNvSpPr>
          <p:nvPr>
            <p:ph idx="1"/>
          </p:nvPr>
        </p:nvSpPr>
        <p:spPr>
          <a:xfrm>
            <a:off x="735291" y="2646362"/>
            <a:ext cx="10831398" cy="1255713"/>
          </a:xfrm>
        </p:spPr>
        <p:txBody>
          <a:bodyPr rtlCol="0">
            <a:noAutofit/>
          </a:bodyPr>
          <a:lstStyle/>
          <a:p>
            <a:pPr>
              <a:lnSpc>
                <a:spcPct val="90000"/>
              </a:lnSpc>
              <a:buFont typeface="Wingdings 3" charset="2"/>
              <a:buChar char=""/>
              <a:defRPr/>
            </a:pPr>
            <a:r>
              <a:rPr lang="ru-RU" sz="2400" b="1" dirty="0">
                <a:solidFill>
                  <a:srgbClr val="002060"/>
                </a:solidFill>
                <a:latin typeface="Times New Roman" panose="02020603050405020304" pitchFamily="18" charset="0"/>
                <a:cs typeface="Times New Roman" panose="02020603050405020304" pitchFamily="18" charset="0"/>
              </a:rPr>
              <a:t>Методы исследования и оценки личности (контроль, опрос, тестирование).</a:t>
            </a:r>
          </a:p>
          <a:p>
            <a:pPr>
              <a:lnSpc>
                <a:spcPct val="90000"/>
              </a:lnSpc>
              <a:buFont typeface="Wingdings 3" charset="2"/>
              <a:buChar char=""/>
              <a:defRPr/>
            </a:pPr>
            <a:r>
              <a:rPr lang="ru-RU" sz="2400" b="1" dirty="0">
                <a:solidFill>
                  <a:srgbClr val="002060"/>
                </a:solidFill>
                <a:latin typeface="Times New Roman" panose="02020603050405020304" pitchFamily="18" charset="0"/>
                <a:cs typeface="Times New Roman" panose="02020603050405020304" pitchFamily="18" charset="0"/>
              </a:rPr>
              <a:t>Методы исследования и оценки групповых социально-психологических явлений(наблюдение, опрос, социометрия).</a:t>
            </a:r>
          </a:p>
          <a:p>
            <a:pPr>
              <a:lnSpc>
                <a:spcPct val="90000"/>
              </a:lnSpc>
              <a:buFont typeface="Wingdings 3" charset="2"/>
              <a:buChar char=""/>
              <a:defRPr/>
            </a:pPr>
            <a:r>
              <a:rPr lang="ru-RU" sz="2400" b="1" dirty="0">
                <a:solidFill>
                  <a:srgbClr val="002060"/>
                </a:solidFill>
                <a:latin typeface="Times New Roman" panose="02020603050405020304" pitchFamily="18" charset="0"/>
                <a:cs typeface="Times New Roman" panose="02020603050405020304" pitchFamily="18" charset="0"/>
              </a:rPr>
              <a:t>Методы диагностики и анализа конфликтов (контроль, расследование, анализ эффективности).</a:t>
            </a:r>
          </a:p>
          <a:p>
            <a:pPr>
              <a:lnSpc>
                <a:spcPct val="90000"/>
              </a:lnSpc>
              <a:buFont typeface="Wingdings 3" charset="2"/>
              <a:buChar char=""/>
              <a:defRPr/>
            </a:pPr>
            <a:r>
              <a:rPr lang="ru-RU" sz="2400" b="1" dirty="0">
                <a:solidFill>
                  <a:srgbClr val="002060"/>
                </a:solidFill>
                <a:latin typeface="Times New Roman" panose="02020603050405020304" pitchFamily="18" charset="0"/>
                <a:cs typeface="Times New Roman" panose="02020603050405020304" pitchFamily="18" charset="0"/>
              </a:rPr>
              <a:t>Методы управления конфликтами (структурные, картографические).</a:t>
            </a:r>
            <a:endParaRPr lang="ru-RU" sz="2400" b="1" dirty="0">
              <a:solidFill>
                <a:srgbClr val="002060"/>
              </a:solidFill>
              <a:latin typeface="Times New Roman" panose="02020603050405020304" pitchFamily="18" charset="0"/>
              <a:ea typeface="+mj-ea"/>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1B162E40-0148-44F4-9F90-11F837871F56}"/>
              </a:ext>
            </a:extLst>
          </p:cNvPr>
          <p:cNvSpPr/>
          <p:nvPr/>
        </p:nvSpPr>
        <p:spPr>
          <a:xfrm>
            <a:off x="2020167" y="304035"/>
            <a:ext cx="7535716" cy="584775"/>
          </a:xfrm>
          <a:prstGeom prst="rect">
            <a:avLst/>
          </a:prstGeom>
        </p:spPr>
        <p:txBody>
          <a:bodyPr wrap="square">
            <a:spAutoFit/>
          </a:bodyPr>
          <a:lstStyle/>
          <a:p>
            <a:pPr algn="ctr">
              <a:defRPr/>
            </a:pPr>
            <a:r>
              <a:rPr lang="ru-RU" sz="3200" dirty="0">
                <a:solidFill>
                  <a:srgbClr val="002060"/>
                </a:solidFill>
                <a:latin typeface="Times New Roman" panose="02020603050405020304" pitchFamily="18" charset="0"/>
                <a:ea typeface="+mj-ea"/>
                <a:cs typeface="Times New Roman" panose="02020603050405020304" pitchFamily="18" charset="0"/>
              </a:rPr>
              <a:t>Понятие конфликта.</a:t>
            </a:r>
          </a:p>
        </p:txBody>
      </p:sp>
      <p:sp>
        <p:nvSpPr>
          <p:cNvPr id="5" name="Прямоугольник 4">
            <a:extLst>
              <a:ext uri="{FF2B5EF4-FFF2-40B4-BE49-F238E27FC236}">
                <a16:creationId xmlns:a16="http://schemas.microsoft.com/office/drawing/2014/main" id="{E42EB22F-D2C7-4EAB-9C9D-B7540A0022F5}"/>
              </a:ext>
            </a:extLst>
          </p:cNvPr>
          <p:cNvSpPr/>
          <p:nvPr/>
        </p:nvSpPr>
        <p:spPr>
          <a:xfrm>
            <a:off x="1140643" y="1832608"/>
            <a:ext cx="10199801" cy="646331"/>
          </a:xfrm>
          <a:prstGeom prst="rect">
            <a:avLst/>
          </a:prstGeom>
        </p:spPr>
        <p:txBody>
          <a:bodyPr wrap="square">
            <a:spAutoFit/>
          </a:bodyPr>
          <a:lstStyle/>
          <a:p>
            <a:pPr>
              <a:defRPr/>
            </a:pPr>
            <a:r>
              <a:rPr lang="ru-RU" b="1" dirty="0">
                <a:solidFill>
                  <a:srgbClr val="002060"/>
                </a:solidFill>
                <a:latin typeface="Times New Roman" panose="02020603050405020304" pitchFamily="18" charset="0"/>
                <a:cs typeface="Times New Roman" panose="02020603050405020304" pitchFamily="18" charset="0"/>
              </a:rPr>
              <a:t>	Это отношения между субъектами социального взаимодействия, характеризующиеся </a:t>
            </a:r>
            <a:r>
              <a:rPr lang="ru-RU" b="1" dirty="0" err="1">
                <a:solidFill>
                  <a:srgbClr val="002060"/>
                </a:solidFill>
                <a:latin typeface="Times New Roman" panose="02020603050405020304" pitchFamily="18" charset="0"/>
                <a:cs typeface="Times New Roman" panose="02020603050405020304" pitchFamily="18" charset="0"/>
              </a:rPr>
              <a:t>антипроцессом</a:t>
            </a:r>
            <a:r>
              <a:rPr lang="ru-RU" b="1" dirty="0">
                <a:solidFill>
                  <a:srgbClr val="002060"/>
                </a:solidFill>
                <a:latin typeface="Times New Roman" panose="02020603050405020304" pitchFamily="18" charset="0"/>
                <a:cs typeface="Times New Roman" panose="02020603050405020304" pitchFamily="18" charset="0"/>
              </a:rPr>
              <a:t> на основе контрастно-ориентированных процессов.</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7C4AEF4-9D68-4AB8-90B7-5EDB8A348259}"/>
              </a:ext>
            </a:extLst>
          </p:cNvPr>
          <p:cNvSpPr>
            <a:spLocks noGrp="1" noRot="1" noChangeArrowheads="1"/>
          </p:cNvSpPr>
          <p:nvPr>
            <p:ph type="title"/>
          </p:nvPr>
        </p:nvSpPr>
        <p:spPr>
          <a:xfrm>
            <a:off x="2782889" y="188913"/>
            <a:ext cx="6842125" cy="576262"/>
          </a:xfrm>
        </p:spPr>
        <p:txBody>
          <a:bodyPr rtlCol="0">
            <a:normAutofit/>
          </a:bodyPr>
          <a:lstStyle/>
          <a:p>
            <a:pPr algn="ctr">
              <a:defRPr/>
            </a:pPr>
            <a:r>
              <a:rPr lang="ru-RU" sz="3000" dirty="0">
                <a:solidFill>
                  <a:srgbClr val="002060"/>
                </a:solidFill>
                <a:latin typeface="Times New Roman" panose="02020603050405020304" pitchFamily="18" charset="0"/>
                <a:cs typeface="Times New Roman" panose="02020603050405020304" pitchFamily="18" charset="0"/>
              </a:rPr>
              <a:t>Виды конфликтов</a:t>
            </a:r>
            <a:r>
              <a:rPr lang="ru-RU" sz="30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
        <p:nvSpPr>
          <p:cNvPr id="10243" name="Rectangle 3">
            <a:extLst>
              <a:ext uri="{FF2B5EF4-FFF2-40B4-BE49-F238E27FC236}">
                <a16:creationId xmlns:a16="http://schemas.microsoft.com/office/drawing/2014/main" id="{D7847B5A-1986-494E-AB85-E345B66C1C95}"/>
              </a:ext>
            </a:extLst>
          </p:cNvPr>
          <p:cNvSpPr>
            <a:spLocks noGrp="1" noRot="1" noChangeArrowheads="1"/>
          </p:cNvSpPr>
          <p:nvPr>
            <p:ph idx="1"/>
          </p:nvPr>
        </p:nvSpPr>
        <p:spPr>
          <a:xfrm>
            <a:off x="1096407" y="2466182"/>
            <a:ext cx="10903914" cy="3357563"/>
          </a:xfrm>
        </p:spPr>
        <p:txBody>
          <a:bodyPr>
            <a:normAutofit fontScale="92500" lnSpcReduction="10000"/>
          </a:bodyPr>
          <a:lstStyle/>
          <a:p>
            <a:pPr eaLnBrk="1" hangingPunct="1"/>
            <a:r>
              <a:rPr lang="ru-RU" altLang="ru-RU" sz="2400" dirty="0">
                <a:solidFill>
                  <a:srgbClr val="002060"/>
                </a:solidFill>
                <a:latin typeface="Times New Roman" panose="02020603050405020304" pitchFamily="18" charset="0"/>
                <a:cs typeface="Times New Roman" panose="02020603050405020304" pitchFamily="18" charset="0"/>
              </a:rPr>
              <a:t>По сфере проявления: экономические, идеологические, правовые, социально – бытовые, </a:t>
            </a:r>
            <a:r>
              <a:rPr lang="ru-RU" altLang="ru-RU" sz="2400" dirty="0" err="1">
                <a:solidFill>
                  <a:srgbClr val="002060"/>
                </a:solidFill>
                <a:latin typeface="Times New Roman" panose="02020603050405020304" pitchFamily="18" charset="0"/>
                <a:cs typeface="Times New Roman" panose="02020603050405020304" pitchFamily="18" charset="0"/>
              </a:rPr>
              <a:t>семейно</a:t>
            </a:r>
            <a:r>
              <a:rPr lang="ru-RU" altLang="ru-RU" sz="2400" dirty="0">
                <a:solidFill>
                  <a:srgbClr val="002060"/>
                </a:solidFill>
                <a:latin typeface="Times New Roman" panose="02020603050405020304" pitchFamily="18" charset="0"/>
                <a:cs typeface="Times New Roman" panose="02020603050405020304" pitchFamily="18" charset="0"/>
              </a:rPr>
              <a:t> – бытовые).</a:t>
            </a:r>
          </a:p>
          <a:p>
            <a:pPr eaLnBrk="1" hangingPunct="1"/>
            <a:r>
              <a:rPr lang="ru-RU" altLang="ru-RU" sz="2400" dirty="0">
                <a:solidFill>
                  <a:srgbClr val="002060"/>
                </a:solidFill>
                <a:latin typeface="Times New Roman" panose="02020603050405020304" pitchFamily="18" charset="0"/>
                <a:cs typeface="Times New Roman" panose="02020603050405020304" pitchFamily="18" charset="0"/>
              </a:rPr>
              <a:t>По количеству субъектов (внутриличностный, межличностный, межгрупповой, между личностью и группой).</a:t>
            </a:r>
          </a:p>
          <a:p>
            <a:pPr eaLnBrk="1" hangingPunct="1"/>
            <a:r>
              <a:rPr lang="ru-RU" altLang="ru-RU" sz="2400" dirty="0">
                <a:solidFill>
                  <a:srgbClr val="002060"/>
                </a:solidFill>
                <a:latin typeface="Times New Roman" panose="02020603050405020304" pitchFamily="18" charset="0"/>
                <a:cs typeface="Times New Roman" panose="02020603050405020304" pitchFamily="18" charset="0"/>
              </a:rPr>
              <a:t>По социальным последствиям (конструктивный, деструктивный).</a:t>
            </a:r>
          </a:p>
          <a:p>
            <a:pPr eaLnBrk="1" hangingPunct="1"/>
            <a:r>
              <a:rPr lang="ru-RU" altLang="ru-RU" sz="2400" dirty="0">
                <a:solidFill>
                  <a:srgbClr val="002060"/>
                </a:solidFill>
                <a:latin typeface="Times New Roman" panose="02020603050405020304" pitchFamily="18" charset="0"/>
                <a:cs typeface="Times New Roman" panose="02020603050405020304" pitchFamily="18" charset="0"/>
              </a:rPr>
              <a:t>По степени открытости (открытый, скрытый)</a:t>
            </a:r>
          </a:p>
          <a:p>
            <a:pPr eaLnBrk="1" hangingPunct="1"/>
            <a:r>
              <a:rPr lang="ru-RU" altLang="ru-RU" sz="2400" dirty="0">
                <a:solidFill>
                  <a:srgbClr val="002060"/>
                </a:solidFill>
                <a:latin typeface="Times New Roman" panose="02020603050405020304" pitchFamily="18" charset="0"/>
                <a:cs typeface="Times New Roman" panose="02020603050405020304" pitchFamily="18" charset="0"/>
              </a:rPr>
              <a:t>По социальным статусам субъектов (горизонтальный, вертикальный, смешанный).</a:t>
            </a:r>
          </a:p>
          <a:p>
            <a:pPr eaLnBrk="1" hangingPunct="1"/>
            <a:endParaRPr lang="ru-RU" altLang="ru-RU" b="1" dirty="0"/>
          </a:p>
        </p:txBody>
      </p:sp>
      <p:sp>
        <p:nvSpPr>
          <p:cNvPr id="10245" name="Rectangle 3">
            <a:extLst>
              <a:ext uri="{FF2B5EF4-FFF2-40B4-BE49-F238E27FC236}">
                <a16:creationId xmlns:a16="http://schemas.microsoft.com/office/drawing/2014/main" id="{113CC567-F6A5-4F05-A900-56475353C547}"/>
              </a:ext>
            </a:extLst>
          </p:cNvPr>
          <p:cNvSpPr txBox="1">
            <a:spLocks noRot="1" noChangeArrowheads="1"/>
          </p:cNvSpPr>
          <p:nvPr/>
        </p:nvSpPr>
        <p:spPr bwMode="auto">
          <a:xfrm>
            <a:off x="3000376" y="4144964"/>
            <a:ext cx="62658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defTabSz="45720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defTabSz="4572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defTabSz="4572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defTabSz="4572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ts val="1000"/>
              </a:spcBef>
              <a:buClr>
                <a:schemeClr val="accent1"/>
              </a:buClr>
              <a:buSzTx/>
              <a:buFont typeface="Wingdings 3" panose="05040102010807070707" pitchFamily="18" charset="2"/>
              <a:buChar char=""/>
            </a:pPr>
            <a:endParaRPr lang="ru-RU" altLang="ru-RU" sz="1700" dirty="0">
              <a:solidFill>
                <a:srgbClr val="333399"/>
              </a:solidFill>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0333A-D343-4281-B69F-6A5EF0F132FD}"/>
              </a:ext>
            </a:extLst>
          </p:cNvPr>
          <p:cNvSpPr>
            <a:spLocks noGrp="1"/>
          </p:cNvSpPr>
          <p:nvPr>
            <p:ph type="title"/>
          </p:nvPr>
        </p:nvSpPr>
        <p:spPr/>
        <p:txBody>
          <a:bodyPr/>
          <a:lstStyle/>
          <a:p>
            <a:pPr algn="ctr"/>
            <a:r>
              <a:rPr lang="ru-RU" cap="none" dirty="0">
                <a:solidFill>
                  <a:srgbClr val="002060"/>
                </a:solidFill>
                <a:latin typeface="Times New Roman" panose="02020603050405020304" pitchFamily="18" charset="0"/>
                <a:cs typeface="Times New Roman" panose="02020603050405020304" pitchFamily="18" charset="0"/>
              </a:rPr>
              <a:t>Положительные функции конфликтов</a:t>
            </a:r>
            <a:br>
              <a:rPr lang="ru-RU" dirty="0"/>
            </a:br>
            <a:endParaRPr lang="ru-RU" dirty="0"/>
          </a:p>
        </p:txBody>
      </p:sp>
      <p:sp>
        <p:nvSpPr>
          <p:cNvPr id="3" name="Объект 2">
            <a:extLst>
              <a:ext uri="{FF2B5EF4-FFF2-40B4-BE49-F238E27FC236}">
                <a16:creationId xmlns:a16="http://schemas.microsoft.com/office/drawing/2014/main" id="{F1A1CC73-6E10-4D0C-94E0-9FABED938899}"/>
              </a:ext>
            </a:extLst>
          </p:cNvPr>
          <p:cNvSpPr>
            <a:spLocks noGrp="1"/>
          </p:cNvSpPr>
          <p:nvPr>
            <p:ph idx="1"/>
          </p:nvPr>
        </p:nvSpPr>
        <p:spPr/>
        <p:txBody>
          <a:bodyPr/>
          <a:lstStyle/>
          <a:p>
            <a:r>
              <a:rPr lang="ru-RU" dirty="0">
                <a:solidFill>
                  <a:srgbClr val="002060"/>
                </a:solidFill>
                <a:latin typeface="Times New Roman" panose="02020603050405020304" pitchFamily="18" charset="0"/>
                <a:cs typeface="Times New Roman" panose="02020603050405020304" pitchFamily="18" charset="0"/>
              </a:rPr>
              <a:t>Эмоциональная разрядка.</a:t>
            </a:r>
          </a:p>
          <a:p>
            <a:r>
              <a:rPr lang="ru-RU" dirty="0">
                <a:solidFill>
                  <a:srgbClr val="002060"/>
                </a:solidFill>
                <a:latin typeface="Times New Roman" panose="02020603050405020304" pitchFamily="18" charset="0"/>
                <a:cs typeface="Times New Roman" panose="02020603050405020304" pitchFamily="18" charset="0"/>
              </a:rPr>
              <a:t>Межличностные отношения выходят на новый уровень развития.</a:t>
            </a:r>
          </a:p>
          <a:p>
            <a:r>
              <a:rPr lang="ru-RU" dirty="0">
                <a:solidFill>
                  <a:srgbClr val="002060"/>
                </a:solidFill>
                <a:latin typeface="Times New Roman" panose="02020603050405020304" pitchFamily="18" charset="0"/>
                <a:cs typeface="Times New Roman" panose="02020603050405020304" pitchFamily="18" charset="0"/>
              </a:rPr>
              <a:t>Познаем людей которые нас окружают.</a:t>
            </a:r>
          </a:p>
          <a:p>
            <a:r>
              <a:rPr lang="ru-RU" dirty="0">
                <a:solidFill>
                  <a:srgbClr val="002060"/>
                </a:solidFill>
                <a:latin typeface="Times New Roman" panose="02020603050405020304" pitchFamily="18" charset="0"/>
                <a:cs typeface="Times New Roman" panose="02020603050405020304" pitchFamily="18" charset="0"/>
              </a:rPr>
              <a:t>Познаем и проявляем себя.</a:t>
            </a:r>
          </a:p>
          <a:p>
            <a:r>
              <a:rPr lang="ru-RU" dirty="0">
                <a:solidFill>
                  <a:srgbClr val="002060"/>
                </a:solidFill>
                <a:latin typeface="Times New Roman" panose="02020603050405020304" pitchFamily="18" charset="0"/>
                <a:cs typeface="Times New Roman" panose="02020603050405020304" pitchFamily="18" charset="0"/>
              </a:rPr>
              <a:t>Конфликты  препятствуют застою в отношениях внутри коллектива.</a:t>
            </a:r>
          </a:p>
          <a:p>
            <a:endParaRPr lang="ru-RU" dirty="0"/>
          </a:p>
        </p:txBody>
      </p:sp>
    </p:spTree>
    <p:extLst>
      <p:ext uri="{BB962C8B-B14F-4D97-AF65-F5344CB8AC3E}">
        <p14:creationId xmlns:p14="http://schemas.microsoft.com/office/powerpoint/2010/main" val="2772663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AA4E2BD-FC2D-44E4-90A7-21556AD9FD04}"/>
              </a:ext>
            </a:extLst>
          </p:cNvPr>
          <p:cNvSpPr>
            <a:spLocks noGrp="1" noRot="1" noChangeArrowheads="1"/>
          </p:cNvSpPr>
          <p:nvPr>
            <p:ph type="title"/>
          </p:nvPr>
        </p:nvSpPr>
        <p:spPr>
          <a:xfrm>
            <a:off x="2318994" y="318294"/>
            <a:ext cx="8091832" cy="1217614"/>
          </a:xfrm>
        </p:spPr>
        <p:txBody>
          <a:bodyPr rtlCol="0">
            <a:normAutofit/>
          </a:bodyPr>
          <a:lstStyle/>
          <a:p>
            <a:pPr>
              <a:defRPr/>
            </a:pPr>
            <a:r>
              <a:rPr lang="ru-RU" cap="none" dirty="0">
                <a:solidFill>
                  <a:srgbClr val="002060"/>
                </a:solidFill>
                <a:latin typeface="Times New Roman" panose="02020603050405020304" pitchFamily="18" charset="0"/>
                <a:cs typeface="Times New Roman" panose="02020603050405020304" pitchFamily="18" charset="0"/>
              </a:rPr>
              <a:t>Отрицательные функции конфликта</a:t>
            </a:r>
            <a:r>
              <a:rPr lang="ru-RU" cap="none"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
        <p:nvSpPr>
          <p:cNvPr id="11267" name="Rectangle 3">
            <a:extLst>
              <a:ext uri="{FF2B5EF4-FFF2-40B4-BE49-F238E27FC236}">
                <a16:creationId xmlns:a16="http://schemas.microsoft.com/office/drawing/2014/main" id="{A0CF51F8-AFDC-458B-971D-3E336153426D}"/>
              </a:ext>
            </a:extLst>
          </p:cNvPr>
          <p:cNvSpPr>
            <a:spLocks noGrp="1" noRot="1" noChangeArrowheads="1"/>
          </p:cNvSpPr>
          <p:nvPr>
            <p:ph idx="1"/>
          </p:nvPr>
        </p:nvSpPr>
        <p:spPr>
          <a:xfrm>
            <a:off x="1170693" y="1982903"/>
            <a:ext cx="9425035" cy="5332413"/>
          </a:xfrm>
        </p:spPr>
        <p:txBody>
          <a:bodyPr/>
          <a:lstStyle/>
          <a:p>
            <a:pPr eaLnBrk="1" hangingPunct="1"/>
            <a:r>
              <a:rPr lang="ru-RU" altLang="ru-RU" dirty="0">
                <a:solidFill>
                  <a:srgbClr val="002060"/>
                </a:solidFill>
                <a:latin typeface="Times New Roman" panose="02020603050405020304" pitchFamily="18" charset="0"/>
                <a:cs typeface="Times New Roman" panose="02020603050405020304" pitchFamily="18" charset="0"/>
              </a:rPr>
              <a:t>Затрачивается много времени, физических и психологических сил.</a:t>
            </a:r>
          </a:p>
          <a:p>
            <a:pPr eaLnBrk="1" hangingPunct="1"/>
            <a:r>
              <a:rPr lang="ru-RU" altLang="ru-RU" dirty="0">
                <a:solidFill>
                  <a:srgbClr val="002060"/>
                </a:solidFill>
                <a:latin typeface="Times New Roman" panose="02020603050405020304" pitchFamily="18" charset="0"/>
                <a:cs typeface="Times New Roman" panose="02020603050405020304" pitchFamily="18" charset="0"/>
              </a:rPr>
              <a:t>Разрушаются межличностные отношения.</a:t>
            </a:r>
          </a:p>
          <a:p>
            <a:pPr eaLnBrk="1" hangingPunct="1"/>
            <a:r>
              <a:rPr lang="ru-RU" altLang="ru-RU" dirty="0">
                <a:solidFill>
                  <a:srgbClr val="002060"/>
                </a:solidFill>
                <a:latin typeface="Times New Roman" panose="02020603050405020304" pitchFamily="18" charset="0"/>
                <a:cs typeface="Times New Roman" panose="02020603050405020304" pitchFamily="18" charset="0"/>
              </a:rPr>
              <a:t>Ухудшается психологический климат в организации и как следствие плохая производительность, качество труда и текучесть кадров.</a:t>
            </a:r>
          </a:p>
          <a:p>
            <a:pPr eaLnBrk="1" hangingPunct="1"/>
            <a:r>
              <a:rPr lang="ru-RU" altLang="ru-RU" dirty="0">
                <a:solidFill>
                  <a:srgbClr val="002060"/>
                </a:solidFill>
                <a:latin typeface="Times New Roman" panose="02020603050405020304" pitchFamily="18" charset="0"/>
                <a:cs typeface="Times New Roman" panose="02020603050405020304" pitchFamily="18" charset="0"/>
              </a:rPr>
              <a:t>Затяжные и эмоционально значимые конфликты вызывают стресс, а он в свою очередь различного рада физические и психологические заболевания.</a:t>
            </a:r>
          </a:p>
          <a:p>
            <a:pPr eaLnBrk="1" hangingPunct="1"/>
            <a:endParaRPr lang="ru-RU" altLang="ru-RU"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E3FFBBE-581A-49AA-96E3-D63CC0439E65}"/>
              </a:ext>
            </a:extLst>
          </p:cNvPr>
          <p:cNvSpPr>
            <a:spLocks noGrp="1" noRot="1" noChangeArrowheads="1"/>
          </p:cNvSpPr>
          <p:nvPr>
            <p:ph type="title"/>
          </p:nvPr>
        </p:nvSpPr>
        <p:spPr>
          <a:xfrm>
            <a:off x="1825625" y="228600"/>
            <a:ext cx="8510588" cy="712788"/>
          </a:xfrm>
        </p:spPr>
        <p:txBody>
          <a:bodyPr/>
          <a:lstStyle/>
          <a:p>
            <a:pPr algn="ctr" eaLnBrk="1" hangingPunct="1">
              <a:defRPr/>
            </a:pPr>
            <a:r>
              <a:rPr lang="ru-RU" altLang="ru-RU" sz="4000" cap="none" dirty="0">
                <a:solidFill>
                  <a:srgbClr val="002060"/>
                </a:solidFill>
                <a:latin typeface="Times New Roman" panose="02020603050405020304" pitchFamily="18" charset="0"/>
                <a:cs typeface="Times New Roman" panose="02020603050405020304" pitchFamily="18" charset="0"/>
              </a:rPr>
              <a:t>Структура конфликта</a:t>
            </a:r>
          </a:p>
        </p:txBody>
      </p:sp>
      <p:sp>
        <p:nvSpPr>
          <p:cNvPr id="12291" name="Rectangle 3">
            <a:extLst>
              <a:ext uri="{FF2B5EF4-FFF2-40B4-BE49-F238E27FC236}">
                <a16:creationId xmlns:a16="http://schemas.microsoft.com/office/drawing/2014/main" id="{3126B552-9540-41E7-B172-59213BDB83C2}"/>
              </a:ext>
            </a:extLst>
          </p:cNvPr>
          <p:cNvSpPr>
            <a:spLocks noGrp="1" noRot="1" noChangeArrowheads="1"/>
          </p:cNvSpPr>
          <p:nvPr>
            <p:ph idx="1"/>
          </p:nvPr>
        </p:nvSpPr>
        <p:spPr>
          <a:xfrm>
            <a:off x="1197204" y="2328421"/>
            <a:ext cx="9756742" cy="4340667"/>
          </a:xfrm>
        </p:spPr>
        <p:txBody>
          <a:bodyPr/>
          <a:lstStyle/>
          <a:p>
            <a:pPr eaLnBrk="1" hangingPunct="1">
              <a:lnSpc>
                <a:spcPct val="80000"/>
              </a:lnSpc>
              <a:buFont typeface="Wingdings" panose="05000000000000000000" pitchFamily="2" charset="2"/>
              <a:buNone/>
            </a:pPr>
            <a:r>
              <a:rPr lang="ru-RU" altLang="ru-RU" b="1" u="sng" dirty="0">
                <a:solidFill>
                  <a:srgbClr val="002060"/>
                </a:solidFill>
                <a:latin typeface="Times New Roman" panose="02020603050405020304" pitchFamily="18" charset="0"/>
                <a:cs typeface="Times New Roman" panose="02020603050405020304" pitchFamily="18" charset="0"/>
              </a:rPr>
              <a:t>Стороны конфликта</a:t>
            </a:r>
            <a:r>
              <a:rPr lang="ru-RU" altLang="ru-RU" b="1" dirty="0">
                <a:solidFill>
                  <a:srgbClr val="002060"/>
                </a:solidFill>
                <a:latin typeface="Times New Roman" panose="02020603050405020304" pitchFamily="18" charset="0"/>
                <a:cs typeface="Times New Roman" panose="02020603050405020304" pitchFamily="18" charset="0"/>
              </a:rPr>
              <a:t> – это субъекты, находящиеся в состоянии конфликта.</a:t>
            </a:r>
          </a:p>
          <a:p>
            <a:pPr eaLnBrk="1" hangingPunct="1">
              <a:lnSpc>
                <a:spcPct val="80000"/>
              </a:lnSpc>
              <a:buFont typeface="Wingdings" panose="05000000000000000000" pitchFamily="2" charset="2"/>
              <a:buNone/>
            </a:pPr>
            <a:r>
              <a:rPr lang="ru-RU" altLang="ru-RU" b="1" u="sng" dirty="0">
                <a:solidFill>
                  <a:srgbClr val="002060"/>
                </a:solidFill>
                <a:latin typeface="Times New Roman" panose="02020603050405020304" pitchFamily="18" charset="0"/>
                <a:cs typeface="Times New Roman" panose="02020603050405020304" pitchFamily="18" charset="0"/>
              </a:rPr>
              <a:t>Предмет конфликта</a:t>
            </a:r>
            <a:r>
              <a:rPr lang="ru-RU" altLang="ru-RU" b="1" dirty="0">
                <a:solidFill>
                  <a:srgbClr val="002060"/>
                </a:solidFill>
                <a:latin typeface="Times New Roman" panose="02020603050405020304" pitchFamily="18" charset="0"/>
                <a:cs typeface="Times New Roman" panose="02020603050405020304" pitchFamily="18" charset="0"/>
              </a:rPr>
              <a:t> – это то из-за чего возникает конфликт.</a:t>
            </a:r>
          </a:p>
          <a:p>
            <a:pPr eaLnBrk="1" hangingPunct="1">
              <a:lnSpc>
                <a:spcPct val="80000"/>
              </a:lnSpc>
              <a:buFont typeface="Wingdings" panose="05000000000000000000" pitchFamily="2" charset="2"/>
              <a:buNone/>
            </a:pPr>
            <a:r>
              <a:rPr lang="ru-RU" altLang="ru-RU" b="1" u="sng" dirty="0">
                <a:solidFill>
                  <a:srgbClr val="002060"/>
                </a:solidFill>
                <a:latin typeface="Times New Roman" panose="02020603050405020304" pitchFamily="18" charset="0"/>
                <a:cs typeface="Times New Roman" panose="02020603050405020304" pitchFamily="18" charset="0"/>
              </a:rPr>
              <a:t>Образ конфликтной ситуации</a:t>
            </a:r>
            <a:r>
              <a:rPr lang="ru-RU" altLang="ru-RU" b="1" dirty="0">
                <a:solidFill>
                  <a:srgbClr val="002060"/>
                </a:solidFill>
                <a:latin typeface="Times New Roman" panose="02020603050405020304" pitchFamily="18" charset="0"/>
                <a:cs typeface="Times New Roman" panose="02020603050405020304" pitchFamily="18" charset="0"/>
              </a:rPr>
              <a:t> – это отображение предмета конфликта в сознании субъектов.</a:t>
            </a:r>
          </a:p>
          <a:p>
            <a:pPr eaLnBrk="1" hangingPunct="1">
              <a:lnSpc>
                <a:spcPct val="80000"/>
              </a:lnSpc>
              <a:buFont typeface="Wingdings" panose="05000000000000000000" pitchFamily="2" charset="2"/>
              <a:buNone/>
            </a:pPr>
            <a:r>
              <a:rPr lang="ru-RU" altLang="ru-RU" b="1" u="sng" dirty="0">
                <a:solidFill>
                  <a:srgbClr val="002060"/>
                </a:solidFill>
                <a:latin typeface="Times New Roman" panose="02020603050405020304" pitchFamily="18" charset="0"/>
                <a:cs typeface="Times New Roman" panose="02020603050405020304" pitchFamily="18" charset="0"/>
              </a:rPr>
              <a:t>Мотивы конфликта</a:t>
            </a:r>
            <a:r>
              <a:rPr lang="ru-RU" altLang="ru-RU" b="1" dirty="0">
                <a:solidFill>
                  <a:srgbClr val="002060"/>
                </a:solidFill>
                <a:latin typeface="Times New Roman" panose="02020603050405020304" pitchFamily="18" charset="0"/>
                <a:cs typeface="Times New Roman" panose="02020603050405020304" pitchFamily="18" charset="0"/>
              </a:rPr>
              <a:t> – это внутренние побудительные силы, подталкивающие к конфликты.</a:t>
            </a:r>
          </a:p>
          <a:p>
            <a:pPr eaLnBrk="1" hangingPunct="1">
              <a:lnSpc>
                <a:spcPct val="80000"/>
              </a:lnSpc>
              <a:buFont typeface="Wingdings" panose="05000000000000000000" pitchFamily="2" charset="2"/>
              <a:buNone/>
            </a:pPr>
            <a:r>
              <a:rPr lang="ru-RU" altLang="ru-RU" b="1" u="sng" dirty="0">
                <a:solidFill>
                  <a:srgbClr val="002060"/>
                </a:solidFill>
                <a:latin typeface="Times New Roman" panose="02020603050405020304" pitchFamily="18" charset="0"/>
                <a:cs typeface="Times New Roman" panose="02020603050405020304" pitchFamily="18" charset="0"/>
              </a:rPr>
              <a:t>Позиции конфликтующих сторон</a:t>
            </a:r>
            <a:r>
              <a:rPr lang="ru-RU" altLang="ru-RU" b="1" dirty="0">
                <a:solidFill>
                  <a:srgbClr val="002060"/>
                </a:solidFill>
                <a:latin typeface="Times New Roman" panose="02020603050405020304" pitchFamily="18" charset="0"/>
                <a:cs typeface="Times New Roman" panose="02020603050405020304" pitchFamily="18" charset="0"/>
              </a:rPr>
              <a:t> – это то, о чем они заявляют друг другу в ходе .</a:t>
            </a:r>
          </a:p>
          <a:p>
            <a:pPr eaLnBrk="1" hangingPunct="1">
              <a:lnSpc>
                <a:spcPct val="80000"/>
              </a:lnSpc>
              <a:buFont typeface="Wingdings" panose="05000000000000000000" pitchFamily="2" charset="2"/>
              <a:buNone/>
            </a:pPr>
            <a:r>
              <a:rPr lang="ru-RU" altLang="ru-RU" b="1" i="1" dirty="0">
                <a:solidFill>
                  <a:srgbClr val="002060"/>
                </a:solidFill>
                <a:latin typeface="Times New Roman" panose="02020603050405020304" pitchFamily="18" charset="0"/>
                <a:cs typeface="Times New Roman" panose="02020603050405020304" pitchFamily="18" charset="0"/>
              </a:rPr>
              <a:t>Пока существуют все элементы в структуре конфликта он является не разрешимым.</a:t>
            </a:r>
          </a:p>
        </p:txBody>
      </p:sp>
    </p:spTree>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1340</TotalTime>
  <Words>1712</Words>
  <Application>Microsoft Office PowerPoint</Application>
  <PresentationFormat>Широкоэкранный</PresentationFormat>
  <Paragraphs>173</Paragraphs>
  <Slides>33</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33</vt:i4>
      </vt:variant>
    </vt:vector>
  </HeadingPairs>
  <TitlesOfParts>
    <vt:vector size="43" baseType="lpstr">
      <vt:lpstr>Arial</vt:lpstr>
      <vt:lpstr>Calibri</vt:lpstr>
      <vt:lpstr>Century Gothic</vt:lpstr>
      <vt:lpstr>Gill Sans MT</vt:lpstr>
      <vt:lpstr>Segoe UI Light</vt:lpstr>
      <vt:lpstr>Tahoma</vt:lpstr>
      <vt:lpstr>Times New Roman</vt:lpstr>
      <vt:lpstr>Wingdings</vt:lpstr>
      <vt:lpstr>Wingdings 3</vt:lpstr>
      <vt:lpstr>Галерея</vt:lpstr>
      <vt:lpstr>Психология управления конфликтными ситуациями в деятельности руководителя</vt:lpstr>
      <vt:lpstr>План лекции </vt:lpstr>
      <vt:lpstr>1. Понятие и сущность конфликта</vt:lpstr>
      <vt:lpstr>Конфликтология.</vt:lpstr>
      <vt:lpstr>Методы конфликтология.</vt:lpstr>
      <vt:lpstr>Виды конфликтов.</vt:lpstr>
      <vt:lpstr>Положительные функции конфликтов </vt:lpstr>
      <vt:lpstr>Отрицательные функции конфликта.</vt:lpstr>
      <vt:lpstr>Структура конфликта</vt:lpstr>
      <vt:lpstr>Причины конфликтов  – это явления, события, факты, ситуации, которые предшествуют конфликту и при определенных условиях вызывают его</vt:lpstr>
      <vt:lpstr>Динамика конфликта</vt:lpstr>
      <vt:lpstr>Формулы конфликта.</vt:lpstr>
      <vt:lpstr>    Структурные компоненты конфликта:</vt:lpstr>
      <vt:lpstr>Структурные компоненты конфликта</vt:lpstr>
      <vt:lpstr>Структурные компоненты конфликта</vt:lpstr>
      <vt:lpstr>Структурные компоненты конфликта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Причины конфликтов</vt:lpstr>
      <vt:lpstr>Ограниченность ресурсов </vt:lpstr>
      <vt:lpstr>Взаимозависимость заданий</vt:lpstr>
      <vt:lpstr>Различия в целях</vt:lpstr>
      <vt:lpstr>Различия в представлениях и ценностях</vt:lpstr>
      <vt:lpstr>Различия в манере поведения и жизненном опыте  </vt:lpstr>
      <vt:lpstr>Плохие коммуникации</vt:lpstr>
      <vt:lpstr>4. Общие рекомендации по управлению конфликтами</vt:lpstr>
      <vt:lpstr>Контрольные вопросы лекции</vt:lpstr>
      <vt:lpstr>Источники и ссылки</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Введение в психологию</dc:title>
  <dc:creator>User</dc:creator>
  <cp:lastModifiedBy>Houm</cp:lastModifiedBy>
  <cp:revision>194</cp:revision>
  <dcterms:created xsi:type="dcterms:W3CDTF">2020-08-21T14:43:09Z</dcterms:created>
  <dcterms:modified xsi:type="dcterms:W3CDTF">2021-04-22T08:51:26Z</dcterms:modified>
</cp:coreProperties>
</file>