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9" r:id="rId12"/>
    <p:sldId id="270" r:id="rId13"/>
    <p:sldId id="271" r:id="rId14"/>
    <p:sldId id="272" r:id="rId15"/>
    <p:sldId id="267" r:id="rId16"/>
    <p:sldId id="268" r:id="rId17"/>
  </p:sldIdLst>
  <p:sldSz cx="18288000" cy="10287000"/>
  <p:notesSz cx="6858000" cy="9144000"/>
  <p:embeddedFontLst>
    <p:embeddedFont>
      <p:font typeface="Arimo Bold" charset="0"/>
      <p:regular r:id="rId18"/>
    </p:embeddedFont>
    <p:embeddedFont>
      <p:font typeface="Calibri" pitchFamily="34" charset="0"/>
      <p:regular r:id="rId19"/>
      <p:bold r:id="rId20"/>
      <p:italic r:id="rId21"/>
      <p:boldItalic r:id="rId22"/>
    </p:embeddedFont>
    <p:embeddedFont>
      <p:font typeface="Arimo" charset="0"/>
      <p:regular r:id="rId23"/>
    </p:embeddedFont>
    <p:embeddedFont>
      <p:font typeface="Arimo Italics"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21.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kk.wikipedia.org/wiki/%D0%9F%D1%81%D0%B8%D1%85%D0%BE%D1%82%D0%B5%D1%80%D0%B0%D0%BF%D0%B8%D1%8F" TargetMode="External"/><Relationship Id="rId13" Type="http://schemas.openxmlformats.org/officeDocument/2006/relationships/hyperlink" Target="https://kk.wikipedia.org/wiki/%D0%94%D0%B8%D0%B0%D0%B3%D0%BD%D0%BE%D1%81%D1%82%D0%B8%D0%BA%D0%B0" TargetMode="External"/><Relationship Id="rId18" Type="http://schemas.openxmlformats.org/officeDocument/2006/relationships/hyperlink" Target="https://kk.wikipedia.org/wiki/%D0%A2%D0%B5%D1%81%D1%82" TargetMode="External"/><Relationship Id="rId26" Type="http://schemas.openxmlformats.org/officeDocument/2006/relationships/hyperlink" Target="https://kk.wikipedia.org/wiki/%D0%9F%D0%B5%D0%B4%D0%B0%D0%B3%D0%BE%D0%B3%D0%B8%D0%BA%D0%B0" TargetMode="External"/><Relationship Id="rId3" Type="http://schemas.openxmlformats.org/officeDocument/2006/relationships/image" Target="../media/image20.png"/><Relationship Id="rId21" Type="http://schemas.openxmlformats.org/officeDocument/2006/relationships/hyperlink" Target="https://kk.wikipedia.org/wiki/%D0%9C%D3%99%D1%81%D0%B5%D0%BB%D0%B5" TargetMode="External"/><Relationship Id="rId7" Type="http://schemas.openxmlformats.org/officeDocument/2006/relationships/hyperlink" Target="https://kk.wikipedia.org/wiki/%D0%A8%D0%B2%D0%B5%D0%B9%D1%86%D0%B0%D1%80%D0%B8%D1%8F" TargetMode="External"/><Relationship Id="rId12" Type="http://schemas.openxmlformats.org/officeDocument/2006/relationships/hyperlink" Target="https://kk.wikipedia.org/wiki/%D0%A2%D2%AF%D1%81" TargetMode="External"/><Relationship Id="rId17" Type="http://schemas.openxmlformats.org/officeDocument/2006/relationships/hyperlink" Target="https://kk.wikipedia.org/wiki/%D0%9A%D0%BE%D0%BC%D0%BC%D1%83%D0%BD%D0%B8%D0%BA%D0%B0%D1%82%D0%B8%D0%B2%D1%82%D1%96%D0%BB%D1%96%D0%BA" TargetMode="External"/><Relationship Id="rId25" Type="http://schemas.openxmlformats.org/officeDocument/2006/relationships/hyperlink" Target="https://kk.wikipedia.org/wiki/%D0%9F%D1%81%D0%B8%D1%85%D0%BE%D0%BB%D0%BE%D0%B3" TargetMode="External"/><Relationship Id="rId2" Type="http://schemas.openxmlformats.org/officeDocument/2006/relationships/image" Target="../media/image19.jpeg"/><Relationship Id="rId16" Type="http://schemas.openxmlformats.org/officeDocument/2006/relationships/hyperlink" Target="https://kk.wikipedia.org/wiki/%D0%91%D0%B5%D0%BB%D1%81%D0%B5%D0%BD%D0%B4%D1%96%D0%BB%D1%96%D0%BA" TargetMode="External"/><Relationship Id="rId20" Type="http://schemas.openxmlformats.org/officeDocument/2006/relationships/hyperlink" Target="https://kk.wikipedia.org/wiki/%D0%A2%D2%B1%D0%BB%D2%93%D0%B0" TargetMode="Externa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hyperlink" Target="https://kk.wikipedia.org/wiki/%D0%9F%D1%81%D0%B8%D1%85%D0%BE%D0%BB%D0%BE%D0%B3%D0%B8%D1%8F%D0%BD%D1%8B%D2%A3_%D0%B7%D0%B5%D1%80%D1%82%D1%82%D0%B5%D1%83_%D3%99%D0%B4%D1%96%D1%81%D1%82%D0%B5%D1%80%D1%96" TargetMode="External"/><Relationship Id="rId24" Type="http://schemas.openxmlformats.org/officeDocument/2006/relationships/hyperlink" Target="https://kk.wikipedia.org/wiki/%D0%9C%D1%96%D0%BD%D0%B5%D0%B7" TargetMode="External"/><Relationship Id="rId5" Type="http://schemas.openxmlformats.org/officeDocument/2006/relationships/image" Target="../media/image21.png"/><Relationship Id="rId15" Type="http://schemas.openxmlformats.org/officeDocument/2006/relationships/hyperlink" Target="https://kk.wikipedia.org/wiki/%D0%9A%D2%AF%D0%B9%D0%B7%D0%B5%D0%BB%D1%96%D1%81" TargetMode="External"/><Relationship Id="rId23" Type="http://schemas.openxmlformats.org/officeDocument/2006/relationships/hyperlink" Target="https://kk.wikipedia.org/wiki/%D2%9A%D0%BE%D1%80%D1%88%D0%B0%D2%93%D0%B0%D0%BD_%D0%BE%D1%80%D1%82%D0%B0" TargetMode="External"/><Relationship Id="rId28" Type="http://schemas.openxmlformats.org/officeDocument/2006/relationships/hyperlink" Target="https://kk.wikipedia.org/wiki/%D0%96%D0%B0%D0%BD%D2%B1%D1%8F" TargetMode="External"/><Relationship Id="rId10" Type="http://schemas.openxmlformats.org/officeDocument/2006/relationships/hyperlink" Target="https://kk.wikipedia.org/wiki/1949_%D0%B6%D1%8B%D0%BB" TargetMode="External"/><Relationship Id="rId19" Type="http://schemas.openxmlformats.org/officeDocument/2006/relationships/hyperlink" Target="https://vocabulary.ru/termin/pfistera-heisa-test-cvetovyh-piramid.html" TargetMode="External"/><Relationship Id="rId4" Type="http://schemas.openxmlformats.org/officeDocument/2006/relationships/image" Target="../media/image34.svg"/><Relationship Id="rId9" Type="http://schemas.openxmlformats.org/officeDocument/2006/relationships/hyperlink" Target="https://ru.wikipedia.org/wiki/%D0%9B%D1%8E%D1%88%D0%B5%D1%80,_%D0%9C%D0%B0%D0%BA%D1%81" TargetMode="External"/><Relationship Id="rId14" Type="http://schemas.openxmlformats.org/officeDocument/2006/relationships/hyperlink" Target="https://kk.wikipedia.org/wiki/%D0%9F%D1%81%D0%B8%D1%85%D0%BE%D1%84%D0%B8%D0%B7%D0%B8%D0%BE%D0%BB%D0%BE%D0%B3%D0%B8%D1%8F" TargetMode="External"/><Relationship Id="rId22" Type="http://schemas.openxmlformats.org/officeDocument/2006/relationships/hyperlink" Target="https://kk.wikipedia.org/wiki/%D0%A0%D0%B5%D0%B0%D0%BA%D1%86%D0%B8%D1%8F" TargetMode="External"/><Relationship Id="rId27" Type="http://schemas.openxmlformats.org/officeDocument/2006/relationships/hyperlink" Target="https://kk.wikipedia.org/wiki/%D0%9C%D0%B0%D0%BC%D0%B0%D0%BD%D0%B4%D1%8B%D2%9B"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21.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59483" y="-7129"/>
            <a:ext cx="18297716" cy="10301272"/>
          </a:xfrm>
          <a:custGeom>
            <a:avLst/>
            <a:gdLst/>
            <a:ahLst/>
            <a:cxnLst/>
            <a:rect l="l" t="t" r="r" b="b"/>
            <a:pathLst>
              <a:path w="18297716" h="10301272">
                <a:moveTo>
                  <a:pt x="0" y="0"/>
                </a:moveTo>
                <a:lnTo>
                  <a:pt x="18297715" y="0"/>
                </a:lnTo>
                <a:lnTo>
                  <a:pt x="18297715" y="10301273"/>
                </a:lnTo>
                <a:lnTo>
                  <a:pt x="0" y="10301273"/>
                </a:lnTo>
                <a:lnTo>
                  <a:pt x="0" y="0"/>
                </a:lnTo>
                <a:close/>
              </a:path>
            </a:pathLst>
          </a:custGeom>
          <a:blipFill>
            <a:blip r:embed="rId8" cstate="print"/>
            <a:stretch>
              <a:fillRect t="-6220" r="-47" b="-7972"/>
            </a:stretch>
          </a:blipFill>
        </p:spPr>
      </p:sp>
      <p:sp>
        <p:nvSpPr>
          <p:cNvPr id="9" name="Freeform 9"/>
          <p:cNvSpPr/>
          <p:nvPr/>
        </p:nvSpPr>
        <p:spPr>
          <a:xfrm>
            <a:off x="1449125" y="0"/>
            <a:ext cx="14762066" cy="10287000"/>
          </a:xfrm>
          <a:custGeom>
            <a:avLst/>
            <a:gdLst/>
            <a:ahLst/>
            <a:cxnLst/>
            <a:rect l="l" t="t" r="r" b="b"/>
            <a:pathLst>
              <a:path w="14762066" h="10287000">
                <a:moveTo>
                  <a:pt x="0" y="0"/>
                </a:moveTo>
                <a:lnTo>
                  <a:pt x="14762065" y="0"/>
                </a:lnTo>
                <a:lnTo>
                  <a:pt x="14762065" y="10287000"/>
                </a:lnTo>
                <a:lnTo>
                  <a:pt x="0" y="10287000"/>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964552" y="0"/>
            <a:ext cx="3398180" cy="10287000"/>
          </a:xfrm>
          <a:custGeom>
            <a:avLst/>
            <a:gdLst/>
            <a:ahLst/>
            <a:cxnLst/>
            <a:rect l="l" t="t" r="r" b="b"/>
            <a:pathLst>
              <a:path w="3398180" h="10287000">
                <a:moveTo>
                  <a:pt x="0" y="0"/>
                </a:moveTo>
                <a:lnTo>
                  <a:pt x="3398180" y="0"/>
                </a:lnTo>
                <a:lnTo>
                  <a:pt x="3398180" y="10287000"/>
                </a:lnTo>
                <a:lnTo>
                  <a:pt x="0" y="10287000"/>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1216549" y="0"/>
            <a:ext cx="3729483" cy="10287000"/>
          </a:xfrm>
          <a:custGeom>
            <a:avLst/>
            <a:gdLst/>
            <a:ahLst/>
            <a:cxnLst/>
            <a:rect l="l" t="t" r="r" b="b"/>
            <a:pathLst>
              <a:path w="3729483" h="10287000">
                <a:moveTo>
                  <a:pt x="0" y="0"/>
                </a:moveTo>
                <a:lnTo>
                  <a:pt x="3729483" y="0"/>
                </a:lnTo>
                <a:lnTo>
                  <a:pt x="3729483" y="10287000"/>
                </a:lnTo>
                <a:lnTo>
                  <a:pt x="0" y="10287000"/>
                </a:lnTo>
                <a:lnTo>
                  <a:pt x="0" y="0"/>
                </a:lnTo>
                <a:close/>
              </a:path>
            </a:pathLst>
          </a:custGeom>
          <a:blipFill>
            <a:blip r:embed="rId13" cstate="print">
              <a:extLst>
                <a:ext uri="{96DAC541-7B7A-43D3-8B79-37D633B846F1}">
                  <asvg:svgBlip xmlns:asvg="http://schemas.microsoft.com/office/drawing/2016/SVG/main" xmlns="" r:embed="rId14"/>
                </a:ext>
              </a:extLst>
            </a:blip>
            <a:stretch>
              <a:fillRect/>
            </a:stretch>
          </a:blipFill>
        </p:spPr>
      </p:sp>
      <p:sp>
        <p:nvSpPr>
          <p:cNvPr id="12" name="Freeform 12"/>
          <p:cNvSpPr/>
          <p:nvPr/>
        </p:nvSpPr>
        <p:spPr>
          <a:xfrm>
            <a:off x="13044291" y="0"/>
            <a:ext cx="3794584" cy="10287000"/>
          </a:xfrm>
          <a:custGeom>
            <a:avLst/>
            <a:gdLst/>
            <a:ahLst/>
            <a:cxnLst/>
            <a:rect l="l" t="t" r="r" b="b"/>
            <a:pathLst>
              <a:path w="3794584" h="10287000">
                <a:moveTo>
                  <a:pt x="0" y="0"/>
                </a:moveTo>
                <a:lnTo>
                  <a:pt x="3794585" y="0"/>
                </a:lnTo>
                <a:lnTo>
                  <a:pt x="3794585"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12784938" y="0"/>
            <a:ext cx="3729483" cy="10287000"/>
          </a:xfrm>
          <a:custGeom>
            <a:avLst/>
            <a:gdLst/>
            <a:ahLst/>
            <a:cxnLst/>
            <a:rect l="l" t="t" r="r" b="b"/>
            <a:pathLst>
              <a:path w="3729483" h="10287000">
                <a:moveTo>
                  <a:pt x="0" y="0"/>
                </a:moveTo>
                <a:lnTo>
                  <a:pt x="3729483" y="0"/>
                </a:lnTo>
                <a:lnTo>
                  <a:pt x="3729483" y="10287000"/>
                </a:lnTo>
                <a:lnTo>
                  <a:pt x="0" y="10287000"/>
                </a:lnTo>
                <a:lnTo>
                  <a:pt x="0" y="0"/>
                </a:lnTo>
                <a:close/>
              </a:path>
            </a:pathLst>
          </a:custGeom>
          <a:blipFill>
            <a:blip r:embed="rId15" cstate="print">
              <a:extLst>
                <a:ext uri="{96DAC541-7B7A-43D3-8B79-37D633B846F1}">
                  <asvg:svgBlip xmlns:asvg="http://schemas.microsoft.com/office/drawing/2016/SVG/main" xmlns="" r:embed="rId16"/>
                </a:ext>
              </a:extLst>
            </a:blip>
            <a:stretch>
              <a:fillRect/>
            </a:stretch>
          </a:blipFill>
        </p:spPr>
      </p:sp>
      <p:sp>
        <p:nvSpPr>
          <p:cNvPr id="14" name="TextBox 14"/>
          <p:cNvSpPr txBox="1"/>
          <p:nvPr/>
        </p:nvSpPr>
        <p:spPr>
          <a:xfrm>
            <a:off x="4038790" y="7160570"/>
            <a:ext cx="10210419" cy="1780687"/>
          </a:xfrm>
          <a:prstGeom prst="rect">
            <a:avLst/>
          </a:prstGeom>
        </p:spPr>
        <p:txBody>
          <a:bodyPr lIns="0" tIns="0" rIns="0" bIns="0" rtlCol="0" anchor="t">
            <a:spAutoFit/>
          </a:bodyPr>
          <a:lstStyle/>
          <a:p>
            <a:pPr algn="ctr">
              <a:lnSpc>
                <a:spcPts val="3507"/>
              </a:lnSpc>
            </a:pPr>
            <a:r>
              <a:rPr lang="en-US" sz="3044" b="1" spc="225">
                <a:solidFill>
                  <a:srgbClr val="2B4472"/>
                </a:solidFill>
                <a:latin typeface="Arimo Bold"/>
                <a:ea typeface="Arimo Bold"/>
                <a:cs typeface="Arimo Bold"/>
                <a:sym typeface="Arimo Bold"/>
              </a:rPr>
              <a:t>Психодиагностика пәні.</a:t>
            </a:r>
          </a:p>
          <a:p>
            <a:pPr algn="ctr">
              <a:lnSpc>
                <a:spcPts val="3507"/>
              </a:lnSpc>
            </a:pPr>
            <a:r>
              <a:rPr lang="en-US" sz="3044" b="1" spc="225">
                <a:solidFill>
                  <a:srgbClr val="2B4472"/>
                </a:solidFill>
                <a:latin typeface="Arimo Bold"/>
                <a:ea typeface="Arimo Bold"/>
                <a:cs typeface="Arimo Bold"/>
                <a:sym typeface="Arimo Bold"/>
              </a:rPr>
              <a:t>Пән оқытушысы, психология ғылымдарының кандидаты Байжуманова Б.Ш. </a:t>
            </a:r>
          </a:p>
          <a:p>
            <a:pPr algn="ctr">
              <a:lnSpc>
                <a:spcPts val="3507"/>
              </a:lnSpc>
            </a:pPr>
            <a:endParaRPr/>
          </a:p>
        </p:txBody>
      </p:sp>
      <p:sp>
        <p:nvSpPr>
          <p:cNvPr id="15" name="TextBox 15"/>
          <p:cNvSpPr txBox="1"/>
          <p:nvPr/>
        </p:nvSpPr>
        <p:spPr>
          <a:xfrm>
            <a:off x="4016306" y="1266189"/>
            <a:ext cx="13423128" cy="1835277"/>
          </a:xfrm>
          <a:prstGeom prst="rect">
            <a:avLst/>
          </a:prstGeom>
        </p:spPr>
        <p:txBody>
          <a:bodyPr lIns="0" tIns="0" rIns="0" bIns="0" rtlCol="0" anchor="t">
            <a:spAutoFit/>
          </a:bodyPr>
          <a:lstStyle/>
          <a:p>
            <a:pPr algn="ctr">
              <a:lnSpc>
                <a:spcPts val="6912"/>
              </a:lnSpc>
            </a:pPr>
            <a:r>
              <a:rPr lang="en-US" sz="4800" b="1" spc="225">
                <a:solidFill>
                  <a:srgbClr val="262626"/>
                </a:solidFill>
                <a:latin typeface="Arimo Bold"/>
                <a:ea typeface="Arimo Bold"/>
                <a:cs typeface="Arimo Bold"/>
                <a:sym typeface="Arimo Bold"/>
              </a:rPr>
              <a:t>№12 дәріс</a:t>
            </a:r>
          </a:p>
          <a:p>
            <a:pPr algn="ctr">
              <a:lnSpc>
                <a:spcPts val="7775"/>
              </a:lnSpc>
            </a:pPr>
            <a:r>
              <a:rPr lang="en-US" sz="5400" b="1" spc="225">
                <a:solidFill>
                  <a:srgbClr val="262626"/>
                </a:solidFill>
                <a:latin typeface="Arimo Bold"/>
                <a:ea typeface="Arimo Bold"/>
                <a:cs typeface="Arimo Bold"/>
                <a:sym typeface="Arimo Bold"/>
              </a:rPr>
              <a:t>Проективті әдістер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a:off x="0" y="0"/>
            <a:ext cx="5244633" cy="10287000"/>
            <a:chOff x="0" y="0"/>
            <a:chExt cx="6992844" cy="13716000"/>
          </a:xfrm>
        </p:grpSpPr>
        <p:sp>
          <p:nvSpPr>
            <p:cNvPr id="9" name="Freeform 9"/>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10" name="Freeform 10"/>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30" y="15"/>
            <a:ext cx="18287970" cy="10286985"/>
          </a:xfrm>
          <a:custGeom>
            <a:avLst/>
            <a:gdLst/>
            <a:ahLst/>
            <a:cxnLst/>
            <a:rect l="l" t="t" r="r" b="b"/>
            <a:pathLst>
              <a:path w="18287970" h="10286985">
                <a:moveTo>
                  <a:pt x="0" y="0"/>
                </a:moveTo>
                <a:lnTo>
                  <a:pt x="18287970" y="0"/>
                </a:lnTo>
                <a:lnTo>
                  <a:pt x="18287970" y="10286985"/>
                </a:lnTo>
                <a:lnTo>
                  <a:pt x="0" y="10286985"/>
                </a:lnTo>
                <a:lnTo>
                  <a:pt x="0" y="0"/>
                </a:lnTo>
                <a:close/>
              </a:path>
            </a:pathLst>
          </a:custGeom>
          <a:blipFill>
            <a:blip r:embed="rId8" cstate="print"/>
            <a:stretch>
              <a:fillRect t="-19580" b="-124"/>
            </a:stretch>
          </a:blipFill>
        </p:spPr>
      </p:sp>
      <p:grpSp>
        <p:nvGrpSpPr>
          <p:cNvPr id="14" name="Group 14"/>
          <p:cNvGrpSpPr/>
          <p:nvPr/>
        </p:nvGrpSpPr>
        <p:grpSpPr>
          <a:xfrm>
            <a:off x="6035040" y="0"/>
            <a:ext cx="12252958" cy="10287000"/>
            <a:chOff x="0" y="0"/>
            <a:chExt cx="16337278" cy="13716000"/>
          </a:xfrm>
        </p:grpSpPr>
        <p:sp>
          <p:nvSpPr>
            <p:cNvPr id="15" name="Freeform 15"/>
            <p:cNvSpPr/>
            <p:nvPr/>
          </p:nvSpPr>
          <p:spPr>
            <a:xfrm>
              <a:off x="0" y="0"/>
              <a:ext cx="16337280" cy="13716000"/>
            </a:xfrm>
            <a:custGeom>
              <a:avLst/>
              <a:gdLst/>
              <a:ahLst/>
              <a:cxnLst/>
              <a:rect l="l" t="t" r="r" b="b"/>
              <a:pathLst>
                <a:path w="16337280" h="13716000">
                  <a:moveTo>
                    <a:pt x="0" y="0"/>
                  </a:moveTo>
                  <a:lnTo>
                    <a:pt x="16337280" y="0"/>
                  </a:lnTo>
                  <a:lnTo>
                    <a:pt x="16337280" y="13716000"/>
                  </a:lnTo>
                  <a:lnTo>
                    <a:pt x="0" y="13716000"/>
                  </a:lnTo>
                  <a:close/>
                </a:path>
              </a:pathLst>
            </a:custGeom>
            <a:gradFill rotWithShape="1">
              <a:gsLst>
                <a:gs pos="3000">
                  <a:srgbClr val="000000">
                    <a:alpha val="55000"/>
                  </a:srgbClr>
                </a:gs>
                <a:gs pos="33000">
                  <a:srgbClr val="000000">
                    <a:alpha val="40000"/>
                  </a:srgbClr>
                </a:gs>
                <a:gs pos="58000">
                  <a:srgbClr val="000000">
                    <a:alpha val="0"/>
                  </a:srgbClr>
                </a:gs>
                <a:gs pos="100000">
                  <a:srgbClr val="000000">
                    <a:alpha val="55000"/>
                  </a:srgbClr>
                </a:gs>
              </a:gsLst>
              <a:lin ang="0"/>
            </a:gradFill>
          </p:spPr>
        </p:sp>
      </p:grpSp>
      <p:sp>
        <p:nvSpPr>
          <p:cNvPr id="16" name="TextBox 16"/>
          <p:cNvSpPr txBox="1"/>
          <p:nvPr/>
        </p:nvSpPr>
        <p:spPr>
          <a:xfrm>
            <a:off x="533400" y="571501"/>
            <a:ext cx="17221200" cy="8863965"/>
          </a:xfrm>
          <a:prstGeom prst="rect">
            <a:avLst/>
          </a:prstGeom>
        </p:spPr>
        <p:txBody>
          <a:bodyPr wrap="square" lIns="0" tIns="0" rIns="0" bIns="0" rtlCol="0" anchor="t">
            <a:spAutoFit/>
          </a:bodyPr>
          <a:lstStyle/>
          <a:p>
            <a:r>
              <a:rPr lang="kk-KZ" sz="4800" b="1" dirty="0" smtClean="0"/>
              <a:t>Тесті бағалау: </a:t>
            </a:r>
            <a:r>
              <a:rPr lang="kk-KZ" sz="4800" dirty="0" smtClean="0"/>
              <a:t> Барлық жауаптар Розенцвейг теориясымен есептелінеді, яғни екі критерий бойынша: реакцияның (агресияның) бағытталуы мен реакцияның типіне байланысты.</a:t>
            </a:r>
            <a:endParaRPr lang="ru-RU" sz="4800" dirty="0" smtClean="0"/>
          </a:p>
          <a:p>
            <a:r>
              <a:rPr lang="kk-KZ" sz="4800" i="1" dirty="0" smtClean="0"/>
              <a:t>Реакцияның бағытталуына байланысты:</a:t>
            </a:r>
            <a:endParaRPr lang="ru-RU" sz="4800" dirty="0" smtClean="0"/>
          </a:p>
          <a:p>
            <a:r>
              <a:rPr lang="kk-KZ" sz="4800" b="1" dirty="0" smtClean="0"/>
              <a:t>А)</a:t>
            </a:r>
            <a:r>
              <a:rPr lang="kk-KZ" sz="4800" dirty="0" smtClean="0"/>
              <a:t> </a:t>
            </a:r>
            <a:r>
              <a:rPr lang="kk-KZ" sz="4800" b="1" dirty="0" smtClean="0"/>
              <a:t>Экстрапунитивті: </a:t>
            </a:r>
            <a:r>
              <a:rPr lang="kk-KZ" sz="4800" dirty="0" smtClean="0"/>
              <a:t>Реакция</a:t>
            </a:r>
            <a:r>
              <a:rPr lang="kk-KZ" sz="4800" b="1" dirty="0" smtClean="0"/>
              <a:t> </a:t>
            </a:r>
            <a:r>
              <a:rPr lang="kk-KZ" sz="4800" dirty="0" smtClean="0"/>
              <a:t>тірі немесе жансыз қоршаған ортаға бағытталады, фрустрция  ол сыртқы ортаның әсері, кейде жауапкершілік басқа адамдарға жүктелінеді.</a:t>
            </a:r>
            <a:endParaRPr lang="ru-RU" sz="4800" dirty="0" smtClean="0"/>
          </a:p>
          <a:p>
            <a:r>
              <a:rPr lang="kk-KZ" sz="4800" b="1" dirty="0" smtClean="0"/>
              <a:t>Б)</a:t>
            </a:r>
            <a:r>
              <a:rPr lang="kk-KZ" sz="4800" dirty="0" smtClean="0"/>
              <a:t> </a:t>
            </a:r>
            <a:r>
              <a:rPr lang="kk-KZ" sz="4800" b="1" dirty="0" smtClean="0"/>
              <a:t>Интропунитивті:</a:t>
            </a:r>
            <a:r>
              <a:rPr lang="kk-KZ" sz="4800" dirty="0" smtClean="0"/>
              <a:t> Реакция өз-өзіңе бағытталған, өзді кінәлы деп санайды. Фрустрация тек өзіне байланысты.</a:t>
            </a:r>
            <a:endParaRPr lang="ru-RU" sz="4800" dirty="0" smtClean="0"/>
          </a:p>
          <a:p>
            <a:r>
              <a:rPr lang="kk-KZ" sz="4800" b="1" dirty="0" smtClean="0"/>
              <a:t>В) Импунитивті:</a:t>
            </a:r>
            <a:r>
              <a:rPr lang="kk-KZ" sz="4800" dirty="0" smtClean="0"/>
              <a:t> Фрустрациялық ситуация кәдімгі жағдай деп қабылданады, оны жеңуге болады. Фрустрацияда өзіңді немесе басқаларды күнәләмайды.</a:t>
            </a:r>
            <a:endParaRPr lang="ru-RU"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descr="Изображение выглядит как звезда, легкий  Автоматически созданное описание"/>
          <p:cNvSpPr/>
          <p:nvPr/>
        </p:nvSpPr>
        <p:spPr>
          <a:xfrm>
            <a:off x="2286" y="15"/>
            <a:ext cx="18283428" cy="10286985"/>
          </a:xfrm>
          <a:custGeom>
            <a:avLst/>
            <a:gdLst/>
            <a:ahLst/>
            <a:cxnLst/>
            <a:rect l="l" t="t" r="r" b="b"/>
            <a:pathLst>
              <a:path w="18283428" h="10286985">
                <a:moveTo>
                  <a:pt x="0" y="0"/>
                </a:moveTo>
                <a:lnTo>
                  <a:pt x="18283428" y="0"/>
                </a:lnTo>
                <a:lnTo>
                  <a:pt x="18283428" y="10286985"/>
                </a:lnTo>
                <a:lnTo>
                  <a:pt x="0" y="10286985"/>
                </a:lnTo>
                <a:lnTo>
                  <a:pt x="0" y="0"/>
                </a:lnTo>
                <a:close/>
              </a:path>
            </a:pathLst>
          </a:custGeom>
          <a:blipFill>
            <a:blip r:embed="rId2" cstate="print"/>
            <a:stretch>
              <a:fillRect b="-32966"/>
            </a:stretch>
          </a:blipFill>
        </p:spPr>
      </p:sp>
      <p:grpSp>
        <p:nvGrpSpPr>
          <p:cNvPr id="4" name="Group 4"/>
          <p:cNvGrpSpPr/>
          <p:nvPr/>
        </p:nvGrpSpPr>
        <p:grpSpPr>
          <a:xfrm rot="5400000">
            <a:off x="4751515" y="-4751515"/>
            <a:ext cx="8784512" cy="18287542"/>
            <a:chOff x="0" y="0"/>
            <a:chExt cx="11712682" cy="24383390"/>
          </a:xfrm>
        </p:grpSpPr>
        <p:sp>
          <p:nvSpPr>
            <p:cNvPr id="5" name="Freeform 5"/>
            <p:cNvSpPr/>
            <p:nvPr/>
          </p:nvSpPr>
          <p:spPr>
            <a:xfrm>
              <a:off x="0" y="0"/>
              <a:ext cx="11712702" cy="24383364"/>
            </a:xfrm>
            <a:custGeom>
              <a:avLst/>
              <a:gdLst/>
              <a:ahLst/>
              <a:cxnLst/>
              <a:rect l="l" t="t" r="r" b="b"/>
              <a:pathLst>
                <a:path w="11712702" h="24383364">
                  <a:moveTo>
                    <a:pt x="0" y="24383364"/>
                  </a:moveTo>
                  <a:lnTo>
                    <a:pt x="0" y="0"/>
                  </a:lnTo>
                  <a:lnTo>
                    <a:pt x="487680" y="0"/>
                  </a:lnTo>
                  <a:lnTo>
                    <a:pt x="1010285" y="0"/>
                  </a:lnTo>
                  <a:lnTo>
                    <a:pt x="1446403" y="0"/>
                  </a:lnTo>
                  <a:lnTo>
                    <a:pt x="1511681" y="0"/>
                  </a:lnTo>
                  <a:lnTo>
                    <a:pt x="2823718" y="0"/>
                  </a:lnTo>
                  <a:lnTo>
                    <a:pt x="2842006" y="0"/>
                  </a:lnTo>
                  <a:lnTo>
                    <a:pt x="3030347" y="0"/>
                  </a:lnTo>
                  <a:lnTo>
                    <a:pt x="5272278" y="0"/>
                  </a:lnTo>
                  <a:lnTo>
                    <a:pt x="9275826" y="0"/>
                  </a:lnTo>
                  <a:lnTo>
                    <a:pt x="9309100" y="53340"/>
                  </a:lnTo>
                  <a:cubicBezTo>
                    <a:pt x="10851261" y="2683129"/>
                    <a:pt x="11712702" y="7442327"/>
                    <a:pt x="11712702" y="12876657"/>
                  </a:cubicBezTo>
                  <a:cubicBezTo>
                    <a:pt x="11712702" y="17667605"/>
                    <a:pt x="10318242" y="19920713"/>
                    <a:pt x="8898382" y="22665437"/>
                  </a:cubicBezTo>
                  <a:cubicBezTo>
                    <a:pt x="8639810" y="23165308"/>
                    <a:pt x="8383651" y="23654893"/>
                    <a:pt x="8122666" y="24108156"/>
                  </a:cubicBezTo>
                  <a:lnTo>
                    <a:pt x="7954899" y="24383364"/>
                  </a:lnTo>
                  <a:lnTo>
                    <a:pt x="5272278" y="24383364"/>
                  </a:lnTo>
                  <a:lnTo>
                    <a:pt x="2842006" y="24383364"/>
                  </a:lnTo>
                  <a:lnTo>
                    <a:pt x="2823718" y="24383364"/>
                  </a:lnTo>
                  <a:lnTo>
                    <a:pt x="2567305" y="24383364"/>
                  </a:lnTo>
                  <a:lnTo>
                    <a:pt x="1511554" y="24383364"/>
                  </a:lnTo>
                  <a:lnTo>
                    <a:pt x="1446276" y="24383364"/>
                  </a:lnTo>
                  <a:lnTo>
                    <a:pt x="1010285" y="24383364"/>
                  </a:lnTo>
                  <a:lnTo>
                    <a:pt x="487680" y="24383364"/>
                  </a:lnTo>
                  <a:close/>
                </a:path>
              </a:pathLst>
            </a:custGeom>
            <a:solidFill>
              <a:srgbClr val="FFFFFF">
                <a:alpha val="84706"/>
              </a:srgbClr>
            </a:solidFill>
          </p:spPr>
        </p:sp>
      </p:grpSp>
      <p:sp>
        <p:nvSpPr>
          <p:cNvPr id="6" name="TextBox 6"/>
          <p:cNvSpPr txBox="1"/>
          <p:nvPr/>
        </p:nvSpPr>
        <p:spPr>
          <a:xfrm>
            <a:off x="2895600" y="0"/>
            <a:ext cx="12368494" cy="2282676"/>
          </a:xfrm>
          <a:prstGeom prst="rect">
            <a:avLst/>
          </a:prstGeom>
        </p:spPr>
        <p:txBody>
          <a:bodyPr wrap="square" lIns="0" tIns="0" rIns="0" bIns="0" rtlCol="0" anchor="t">
            <a:spAutoFit/>
          </a:bodyPr>
          <a:lstStyle/>
          <a:p>
            <a:pPr algn="l">
              <a:lnSpc>
                <a:spcPts val="1943"/>
              </a:lnSpc>
            </a:pPr>
            <a:endParaRPr dirty="0"/>
          </a:p>
          <a:p>
            <a:pPr algn="l">
              <a:lnSpc>
                <a:spcPts val="1943"/>
              </a:lnSpc>
            </a:pPr>
            <a:endParaRPr dirty="0"/>
          </a:p>
          <a:p>
            <a:pPr algn="l">
              <a:lnSpc>
                <a:spcPts val="1943"/>
              </a:lnSpc>
            </a:pPr>
            <a:endParaRPr dirty="0"/>
          </a:p>
          <a:p>
            <a:pPr algn="l">
              <a:lnSpc>
                <a:spcPts val="1943"/>
              </a:lnSpc>
            </a:pPr>
            <a:endParaRPr dirty="0"/>
          </a:p>
          <a:p>
            <a:pPr algn="ctr"/>
            <a:r>
              <a:rPr lang="kk-KZ" sz="4000" b="1" dirty="0" smtClean="0"/>
              <a:t>Роршах тесті</a:t>
            </a:r>
            <a:endParaRPr lang="ru-RU" sz="4000" dirty="0" smtClean="0"/>
          </a:p>
          <a:p>
            <a:pPr algn="ctr">
              <a:lnSpc>
                <a:spcPts val="5443"/>
              </a:lnSpc>
            </a:pPr>
            <a:endParaRPr dirty="0"/>
          </a:p>
        </p:txBody>
      </p:sp>
      <p:sp>
        <p:nvSpPr>
          <p:cNvPr id="7" name="Freeform 7"/>
          <p:cNvSpPr/>
          <p:nvPr/>
        </p:nvSpPr>
        <p:spPr>
          <a:xfrm>
            <a:off x="-2" y="6407027"/>
            <a:ext cx="18287542" cy="2848707"/>
          </a:xfrm>
          <a:custGeom>
            <a:avLst/>
            <a:gdLst/>
            <a:ahLst/>
            <a:cxnLst/>
            <a:rect l="l" t="t" r="r" b="b"/>
            <a:pathLst>
              <a:path w="18287542" h="2848707">
                <a:moveTo>
                  <a:pt x="0" y="0"/>
                </a:moveTo>
                <a:lnTo>
                  <a:pt x="18287542" y="0"/>
                </a:lnTo>
                <a:lnTo>
                  <a:pt x="18287542" y="2848707"/>
                </a:lnTo>
                <a:lnTo>
                  <a:pt x="0" y="284870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2" y="6159278"/>
            <a:ext cx="18287542" cy="2856264"/>
          </a:xfrm>
          <a:custGeom>
            <a:avLst/>
            <a:gdLst/>
            <a:ahLst/>
            <a:cxnLst/>
            <a:rect l="l" t="t" r="r" b="b"/>
            <a:pathLst>
              <a:path w="18287542" h="2856264">
                <a:moveTo>
                  <a:pt x="0" y="0"/>
                </a:moveTo>
                <a:lnTo>
                  <a:pt x="18287542" y="0"/>
                </a:lnTo>
                <a:lnTo>
                  <a:pt x="18287542" y="2856264"/>
                </a:lnTo>
                <a:lnTo>
                  <a:pt x="0" y="2856264"/>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762000" y="2019300"/>
            <a:ext cx="16916400" cy="6401753"/>
          </a:xfrm>
          <a:prstGeom prst="rect">
            <a:avLst/>
          </a:prstGeom>
        </p:spPr>
        <p:txBody>
          <a:bodyPr wrap="square" lIns="0" tIns="0" rIns="0" bIns="0" rtlCol="0" anchor="t">
            <a:spAutoFit/>
          </a:bodyPr>
          <a:lstStyle/>
          <a:p>
            <a:r>
              <a:rPr lang="kk-KZ" sz="3200" b="1" dirty="0" smtClean="0"/>
              <a:t> </a:t>
            </a:r>
            <a:r>
              <a:rPr lang="kk-KZ" sz="3200" dirty="0" smtClean="0"/>
              <a:t>Роршах </a:t>
            </a:r>
            <a:r>
              <a:rPr lang="kk-KZ" sz="3200" dirty="0" smtClean="0"/>
              <a:t>тестінің авторы  Герман Роршах   1884 жылы Цюрихте   дүниеге келген.  Медициналық  факультетінің студенті бола тұрып, ол    орыс тілін үйреніп, тіпті орыстың дәрігеріне үйленеді. Дәрігерлік дипломды алып психиатр болады,    үш жылдан соң  докторлық диссертацияны қорғайды.    Үш рет  Ресейге   келеді:  екі ретте ол  достарын  алып келген, ал үшіншісінде    Крюков санаториінде   жеті ай бойы  жұмыс жасайды.    Өзінің тәжірибесінде      сия дақтарын  қабылдауды Роршах 1911 жылы  бастайды да, 8 жылдан соң  «Психодиагностика»  жазбаларында толық мәлімет береді. Бастапқыда ол кітапты басып шығарудан алты- жеті  баспаханалар бас тартты, бірақ  соңында 1921 жылы    баспадан шығады.  Алайда,    сия дақты  ұсынылған  кестелер  техникалық ақаулықтарға байланысты   өзгерістерге ұшырайды.   Ол тесттердің    көлемі  кішірейтіліп,  түстері   өзгертіліп,  бастапқыда ұсынылған  он бес кестеден он кесте ғана   басылып шықты.     Және де сол қалған   он кесте  мыңдаған   көшірмелері   барлық  елге таратылады.    Алайда, ең маңыздысы   дақтардың  мінездемесі емес,   тесттің   өзі еді, яғни,    жеке тұлғалықты   оның қабылдауына байланыстыру болып табылады.  </a:t>
            </a:r>
            <a:endParaRPr lang="ru-RU"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a:off x="0" y="0"/>
            <a:ext cx="5244633" cy="10287000"/>
            <a:chOff x="0" y="0"/>
            <a:chExt cx="6992844" cy="13716000"/>
          </a:xfrm>
        </p:grpSpPr>
        <p:sp>
          <p:nvSpPr>
            <p:cNvPr id="9" name="Freeform 9"/>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10" name="Freeform 10"/>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30" y="15"/>
            <a:ext cx="18287970" cy="10286985"/>
          </a:xfrm>
          <a:custGeom>
            <a:avLst/>
            <a:gdLst/>
            <a:ahLst/>
            <a:cxnLst/>
            <a:rect l="l" t="t" r="r" b="b"/>
            <a:pathLst>
              <a:path w="18287970" h="10286985">
                <a:moveTo>
                  <a:pt x="0" y="0"/>
                </a:moveTo>
                <a:lnTo>
                  <a:pt x="18287970" y="0"/>
                </a:lnTo>
                <a:lnTo>
                  <a:pt x="18287970" y="10286985"/>
                </a:lnTo>
                <a:lnTo>
                  <a:pt x="0" y="10286985"/>
                </a:lnTo>
                <a:lnTo>
                  <a:pt x="0" y="0"/>
                </a:lnTo>
                <a:close/>
              </a:path>
            </a:pathLst>
          </a:custGeom>
          <a:blipFill>
            <a:blip r:embed="rId8" cstate="print"/>
            <a:stretch>
              <a:fillRect t="-19580" b="-124"/>
            </a:stretch>
          </a:blipFill>
        </p:spPr>
      </p:sp>
      <p:grpSp>
        <p:nvGrpSpPr>
          <p:cNvPr id="14" name="Group 14"/>
          <p:cNvGrpSpPr/>
          <p:nvPr/>
        </p:nvGrpSpPr>
        <p:grpSpPr>
          <a:xfrm>
            <a:off x="6035040" y="0"/>
            <a:ext cx="12252958" cy="10287000"/>
            <a:chOff x="0" y="0"/>
            <a:chExt cx="16337278" cy="13716000"/>
          </a:xfrm>
        </p:grpSpPr>
        <p:sp>
          <p:nvSpPr>
            <p:cNvPr id="15" name="Freeform 15"/>
            <p:cNvSpPr/>
            <p:nvPr/>
          </p:nvSpPr>
          <p:spPr>
            <a:xfrm>
              <a:off x="0" y="0"/>
              <a:ext cx="16337280" cy="13716000"/>
            </a:xfrm>
            <a:custGeom>
              <a:avLst/>
              <a:gdLst/>
              <a:ahLst/>
              <a:cxnLst/>
              <a:rect l="l" t="t" r="r" b="b"/>
              <a:pathLst>
                <a:path w="16337280" h="13716000">
                  <a:moveTo>
                    <a:pt x="0" y="0"/>
                  </a:moveTo>
                  <a:lnTo>
                    <a:pt x="16337280" y="0"/>
                  </a:lnTo>
                  <a:lnTo>
                    <a:pt x="16337280" y="13716000"/>
                  </a:lnTo>
                  <a:lnTo>
                    <a:pt x="0" y="13716000"/>
                  </a:lnTo>
                  <a:close/>
                </a:path>
              </a:pathLst>
            </a:custGeom>
            <a:gradFill rotWithShape="1">
              <a:gsLst>
                <a:gs pos="3000">
                  <a:srgbClr val="000000">
                    <a:alpha val="55000"/>
                  </a:srgbClr>
                </a:gs>
                <a:gs pos="33000">
                  <a:srgbClr val="000000">
                    <a:alpha val="40000"/>
                  </a:srgbClr>
                </a:gs>
                <a:gs pos="58000">
                  <a:srgbClr val="000000">
                    <a:alpha val="0"/>
                  </a:srgbClr>
                </a:gs>
                <a:gs pos="100000">
                  <a:srgbClr val="000000">
                    <a:alpha val="55000"/>
                  </a:srgbClr>
                </a:gs>
              </a:gsLst>
              <a:lin ang="0"/>
            </a:gradFill>
          </p:spPr>
        </p:sp>
      </p:grpSp>
      <p:sp>
        <p:nvSpPr>
          <p:cNvPr id="16" name="TextBox 16"/>
          <p:cNvSpPr txBox="1"/>
          <p:nvPr/>
        </p:nvSpPr>
        <p:spPr>
          <a:xfrm>
            <a:off x="533400" y="0"/>
            <a:ext cx="17221200" cy="10095071"/>
          </a:xfrm>
          <a:prstGeom prst="rect">
            <a:avLst/>
          </a:prstGeom>
        </p:spPr>
        <p:txBody>
          <a:bodyPr wrap="square" lIns="0" tIns="0" rIns="0" bIns="0" rtlCol="0" anchor="t">
            <a:spAutoFit/>
          </a:bodyPr>
          <a:lstStyle/>
          <a:p>
            <a:r>
              <a:rPr lang="kk-KZ" sz="4800" b="1" dirty="0" smtClean="0"/>
              <a:t> </a:t>
            </a:r>
            <a:r>
              <a:rPr lang="kk-KZ" sz="2800" b="1" dirty="0" smtClean="0"/>
              <a:t>Роршах тестінің интерпретациясы</a:t>
            </a:r>
            <a:endParaRPr lang="ru-RU" sz="2800" dirty="0" smtClean="0"/>
          </a:p>
          <a:p>
            <a:r>
              <a:rPr lang="kk-KZ" sz="2800" b="1" dirty="0" smtClean="0"/>
              <a:t>1.Адамдарды көресіз бе?</a:t>
            </a:r>
            <a:endParaRPr lang="ru-RU" sz="2800" dirty="0" smtClean="0"/>
          </a:p>
          <a:p>
            <a:r>
              <a:rPr lang="kk-KZ" sz="2800" dirty="0" smtClean="0"/>
              <a:t>Кейбір зерттелінуші  тесттен  адам бейнесін көрмейді. Егер мұндай  болатын болса психолог  адамның жалғызсырап , адамдармен қарым-қатынасы жақсы емес екенін біле алады.  Керісінше, кейбір  зерттеулінушінің жауабы адамдарға тығыз байланысты болса, онда ол адамдар  көпшіліктің алдында өзін еркін сезінетін адамдар.</a:t>
            </a:r>
            <a:endParaRPr lang="ru-RU" sz="2800" dirty="0" smtClean="0"/>
          </a:p>
          <a:p>
            <a:r>
              <a:rPr lang="kk-KZ" sz="2800" b="1" dirty="0" smtClean="0"/>
              <a:t>2.Фигуралар қозғала ма?</a:t>
            </a:r>
            <a:endParaRPr lang="ru-RU" sz="2800" dirty="0" smtClean="0"/>
          </a:p>
          <a:p>
            <a:r>
              <a:rPr lang="kk-KZ" sz="2800" dirty="0" smtClean="0"/>
              <a:t>Кейде сызба сияларды қозғалыс үстінде көретін (билеп жүрген қыздар, шаян жылжып жатыр) – бұл  тұлғаның дамуға дайын екенін білдіреді.  Ал керісінше қозғалыс байқалмаса, онда бұл адамдар  үлкен мәселенің алдында тұрғанын немесе  алға қарай жылжығысы келмейтінін білдіреді.  </a:t>
            </a:r>
            <a:endParaRPr lang="ru-RU" sz="2800" dirty="0" smtClean="0"/>
          </a:p>
          <a:p>
            <a:r>
              <a:rPr lang="kk-KZ" sz="2800" b="1" dirty="0" smtClean="0"/>
              <a:t>3.Симметрия сақталынады ма?</a:t>
            </a:r>
            <a:endParaRPr lang="ru-RU" sz="2800" dirty="0" smtClean="0"/>
          </a:p>
          <a:p>
            <a:r>
              <a:rPr lang="kk-KZ" sz="2800" dirty="0" smtClean="0"/>
              <a:t>Симмтерияны байқаған адамдар көбіне болып жатқан жайғдайды сол қалпында қабылдай алатын адамдар болып табылады.  Өзін   бақылай да, байғалай да алады.</a:t>
            </a:r>
            <a:endParaRPr lang="ru-RU" sz="2800" dirty="0" smtClean="0"/>
          </a:p>
          <a:p>
            <a:r>
              <a:rPr lang="kk-KZ" sz="2800" b="1" dirty="0" smtClean="0"/>
              <a:t>4.Суреттерден  тіршілік байқалады ма?</a:t>
            </a:r>
            <a:endParaRPr lang="ru-RU" sz="2800" dirty="0" smtClean="0"/>
          </a:p>
          <a:p>
            <a:r>
              <a:rPr lang="kk-KZ" sz="2800" dirty="0" smtClean="0"/>
              <a:t>Дақтардағы заттардан тіршілік байқалмайтын болса, онда бұл адамдар эмоциясыз адамдар. Бұлар  жақсы адамның келбетін киіп,  өзінің нақ және шынайы сезімдерін жасыра алатын адамдар.  Мұндай адамдарға психолог  әртүрлі психологиялық  практикалар беріп, эмоциясын   шығаруды үйретеді.</a:t>
            </a:r>
            <a:endParaRPr lang="ru-RU" sz="2800" dirty="0" smtClean="0"/>
          </a:p>
          <a:p>
            <a:r>
              <a:rPr lang="kk-KZ" sz="2800" b="1" dirty="0" smtClean="0"/>
              <a:t>5. Уақытқа байланысты ма?</a:t>
            </a:r>
            <a:endParaRPr lang="ru-RU" sz="2800" dirty="0" smtClean="0"/>
          </a:p>
          <a:p>
            <a:r>
              <a:rPr lang="kk-KZ" sz="2800" dirty="0" smtClean="0"/>
              <a:t>Адамдар  салынған суреттерді көңіл-күйіне байлансты қабылдауы мүмкін.  Бірі солай ойлайды:  бүгін жабырқаулы болсам, онде  қайғылы суреттер көремін, ал егер  көңіл-күйім жақсы болса, онда  ұшып жүрген  көбелектерді көремін.  Бұлар өздеріне шындықты айтудан қорқатын адамдар. Себебі, адам психикасы   уақытқа байланыссыз  объективті жауап береді</a:t>
            </a:r>
            <a:r>
              <a:rPr lang="kk-KZ" sz="4800" dirty="0" smtClean="0"/>
              <a:t>.    </a:t>
            </a:r>
            <a:endParaRPr lang="ru-RU"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descr="Изображение выглядит как звезда, легкий  Автоматически созданное описание"/>
          <p:cNvSpPr/>
          <p:nvPr/>
        </p:nvSpPr>
        <p:spPr>
          <a:xfrm>
            <a:off x="2286" y="15"/>
            <a:ext cx="18283428" cy="10286985"/>
          </a:xfrm>
          <a:custGeom>
            <a:avLst/>
            <a:gdLst/>
            <a:ahLst/>
            <a:cxnLst/>
            <a:rect l="l" t="t" r="r" b="b"/>
            <a:pathLst>
              <a:path w="18283428" h="10286985">
                <a:moveTo>
                  <a:pt x="0" y="0"/>
                </a:moveTo>
                <a:lnTo>
                  <a:pt x="18283428" y="0"/>
                </a:lnTo>
                <a:lnTo>
                  <a:pt x="18283428" y="10286985"/>
                </a:lnTo>
                <a:lnTo>
                  <a:pt x="0" y="10286985"/>
                </a:lnTo>
                <a:lnTo>
                  <a:pt x="0" y="0"/>
                </a:lnTo>
                <a:close/>
              </a:path>
            </a:pathLst>
          </a:custGeom>
          <a:blipFill>
            <a:blip r:embed="rId2" cstate="print"/>
            <a:stretch>
              <a:fillRect b="-32966"/>
            </a:stretch>
          </a:blipFill>
        </p:spPr>
      </p:sp>
      <p:grpSp>
        <p:nvGrpSpPr>
          <p:cNvPr id="4" name="Group 4"/>
          <p:cNvGrpSpPr/>
          <p:nvPr/>
        </p:nvGrpSpPr>
        <p:grpSpPr>
          <a:xfrm rot="5400000">
            <a:off x="4751515" y="-4751515"/>
            <a:ext cx="8784512" cy="18287542"/>
            <a:chOff x="0" y="0"/>
            <a:chExt cx="11712682" cy="24383390"/>
          </a:xfrm>
        </p:grpSpPr>
        <p:sp>
          <p:nvSpPr>
            <p:cNvPr id="5" name="Freeform 5"/>
            <p:cNvSpPr/>
            <p:nvPr/>
          </p:nvSpPr>
          <p:spPr>
            <a:xfrm>
              <a:off x="0" y="0"/>
              <a:ext cx="11712702" cy="24383364"/>
            </a:xfrm>
            <a:custGeom>
              <a:avLst/>
              <a:gdLst/>
              <a:ahLst/>
              <a:cxnLst/>
              <a:rect l="l" t="t" r="r" b="b"/>
              <a:pathLst>
                <a:path w="11712702" h="24383364">
                  <a:moveTo>
                    <a:pt x="0" y="24383364"/>
                  </a:moveTo>
                  <a:lnTo>
                    <a:pt x="0" y="0"/>
                  </a:lnTo>
                  <a:lnTo>
                    <a:pt x="487680" y="0"/>
                  </a:lnTo>
                  <a:lnTo>
                    <a:pt x="1010285" y="0"/>
                  </a:lnTo>
                  <a:lnTo>
                    <a:pt x="1446403" y="0"/>
                  </a:lnTo>
                  <a:lnTo>
                    <a:pt x="1511681" y="0"/>
                  </a:lnTo>
                  <a:lnTo>
                    <a:pt x="2823718" y="0"/>
                  </a:lnTo>
                  <a:lnTo>
                    <a:pt x="2842006" y="0"/>
                  </a:lnTo>
                  <a:lnTo>
                    <a:pt x="3030347" y="0"/>
                  </a:lnTo>
                  <a:lnTo>
                    <a:pt x="5272278" y="0"/>
                  </a:lnTo>
                  <a:lnTo>
                    <a:pt x="9275826" y="0"/>
                  </a:lnTo>
                  <a:lnTo>
                    <a:pt x="9309100" y="53340"/>
                  </a:lnTo>
                  <a:cubicBezTo>
                    <a:pt x="10851261" y="2683129"/>
                    <a:pt x="11712702" y="7442327"/>
                    <a:pt x="11712702" y="12876657"/>
                  </a:cubicBezTo>
                  <a:cubicBezTo>
                    <a:pt x="11712702" y="17667605"/>
                    <a:pt x="10318242" y="19920713"/>
                    <a:pt x="8898382" y="22665437"/>
                  </a:cubicBezTo>
                  <a:cubicBezTo>
                    <a:pt x="8639810" y="23165308"/>
                    <a:pt x="8383651" y="23654893"/>
                    <a:pt x="8122666" y="24108156"/>
                  </a:cubicBezTo>
                  <a:lnTo>
                    <a:pt x="7954899" y="24383364"/>
                  </a:lnTo>
                  <a:lnTo>
                    <a:pt x="5272278" y="24383364"/>
                  </a:lnTo>
                  <a:lnTo>
                    <a:pt x="2842006" y="24383364"/>
                  </a:lnTo>
                  <a:lnTo>
                    <a:pt x="2823718" y="24383364"/>
                  </a:lnTo>
                  <a:lnTo>
                    <a:pt x="2567305" y="24383364"/>
                  </a:lnTo>
                  <a:lnTo>
                    <a:pt x="1511554" y="24383364"/>
                  </a:lnTo>
                  <a:lnTo>
                    <a:pt x="1446276" y="24383364"/>
                  </a:lnTo>
                  <a:lnTo>
                    <a:pt x="1010285" y="24383364"/>
                  </a:lnTo>
                  <a:lnTo>
                    <a:pt x="487680" y="24383364"/>
                  </a:lnTo>
                  <a:close/>
                </a:path>
              </a:pathLst>
            </a:custGeom>
            <a:solidFill>
              <a:srgbClr val="FFFFFF">
                <a:alpha val="84706"/>
              </a:srgbClr>
            </a:solidFill>
          </p:spPr>
        </p:sp>
      </p:grpSp>
      <p:sp>
        <p:nvSpPr>
          <p:cNvPr id="6" name="TextBox 6"/>
          <p:cNvSpPr txBox="1"/>
          <p:nvPr/>
        </p:nvSpPr>
        <p:spPr>
          <a:xfrm>
            <a:off x="2895600" y="0"/>
            <a:ext cx="12368494" cy="1590179"/>
          </a:xfrm>
          <a:prstGeom prst="rect">
            <a:avLst/>
          </a:prstGeom>
        </p:spPr>
        <p:txBody>
          <a:bodyPr wrap="square" lIns="0" tIns="0" rIns="0" bIns="0" rtlCol="0" anchor="t">
            <a:spAutoFit/>
          </a:bodyPr>
          <a:lstStyle/>
          <a:p>
            <a:pPr algn="l">
              <a:lnSpc>
                <a:spcPts val="1943"/>
              </a:lnSpc>
            </a:pPr>
            <a:endParaRPr dirty="0"/>
          </a:p>
          <a:p>
            <a:pPr algn="l">
              <a:lnSpc>
                <a:spcPts val="1943"/>
              </a:lnSpc>
            </a:pPr>
            <a:endParaRPr dirty="0"/>
          </a:p>
          <a:p>
            <a:pPr algn="l">
              <a:lnSpc>
                <a:spcPts val="1943"/>
              </a:lnSpc>
            </a:pPr>
            <a:endParaRPr dirty="0"/>
          </a:p>
          <a:p>
            <a:pPr algn="l">
              <a:lnSpc>
                <a:spcPts val="1943"/>
              </a:lnSpc>
            </a:pPr>
            <a:endParaRPr dirty="0"/>
          </a:p>
          <a:p>
            <a:pPr algn="ctr"/>
            <a:r>
              <a:rPr lang="kk-KZ" sz="4000" b="1" dirty="0" smtClean="0"/>
              <a:t>Люшердің түстік əдістемесі</a:t>
            </a:r>
            <a:r>
              <a:rPr lang="kk-KZ" sz="4000" dirty="0" smtClean="0"/>
              <a:t> </a:t>
            </a:r>
            <a:endParaRPr dirty="0"/>
          </a:p>
        </p:txBody>
      </p:sp>
      <p:sp>
        <p:nvSpPr>
          <p:cNvPr id="7" name="Freeform 7"/>
          <p:cNvSpPr/>
          <p:nvPr/>
        </p:nvSpPr>
        <p:spPr>
          <a:xfrm>
            <a:off x="-2" y="6407027"/>
            <a:ext cx="18287542" cy="2848707"/>
          </a:xfrm>
          <a:custGeom>
            <a:avLst/>
            <a:gdLst/>
            <a:ahLst/>
            <a:cxnLst/>
            <a:rect l="l" t="t" r="r" b="b"/>
            <a:pathLst>
              <a:path w="18287542" h="2848707">
                <a:moveTo>
                  <a:pt x="0" y="0"/>
                </a:moveTo>
                <a:lnTo>
                  <a:pt x="18287542" y="0"/>
                </a:lnTo>
                <a:lnTo>
                  <a:pt x="18287542" y="2848707"/>
                </a:lnTo>
                <a:lnTo>
                  <a:pt x="0" y="284870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2" y="6159278"/>
            <a:ext cx="18287542" cy="2856264"/>
          </a:xfrm>
          <a:custGeom>
            <a:avLst/>
            <a:gdLst/>
            <a:ahLst/>
            <a:cxnLst/>
            <a:rect l="l" t="t" r="r" b="b"/>
            <a:pathLst>
              <a:path w="18287542" h="2856264">
                <a:moveTo>
                  <a:pt x="0" y="0"/>
                </a:moveTo>
                <a:lnTo>
                  <a:pt x="18287542" y="0"/>
                </a:lnTo>
                <a:lnTo>
                  <a:pt x="18287542" y="2856264"/>
                </a:lnTo>
                <a:lnTo>
                  <a:pt x="0" y="2856264"/>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762000" y="2019300"/>
            <a:ext cx="16916400" cy="5909310"/>
          </a:xfrm>
          <a:prstGeom prst="rect">
            <a:avLst/>
          </a:prstGeom>
        </p:spPr>
        <p:txBody>
          <a:bodyPr wrap="square" lIns="0" tIns="0" rIns="0" bIns="0" rtlCol="0" anchor="t">
            <a:spAutoFit/>
          </a:bodyPr>
          <a:lstStyle/>
          <a:p>
            <a:r>
              <a:rPr lang="kk-KZ" sz="3200" b="1" dirty="0" smtClean="0"/>
              <a:t>Ш</a:t>
            </a:r>
            <a:r>
              <a:rPr lang="kk-KZ" sz="3200" dirty="0" smtClean="0">
                <a:hlinkClick r:id="rId7" tooltip="Швейцария"/>
              </a:rPr>
              <a:t>вейцариялық</a:t>
            </a:r>
            <a:r>
              <a:rPr lang="kk-KZ" sz="3200" dirty="0" smtClean="0"/>
              <a:t> </a:t>
            </a:r>
            <a:r>
              <a:rPr lang="kk-KZ" sz="3200" dirty="0" smtClean="0">
                <a:hlinkClick r:id="rId8" tooltip="Психотерапия"/>
              </a:rPr>
              <a:t>психотерапевт</a:t>
            </a:r>
            <a:r>
              <a:rPr lang="kk-KZ" sz="3200" dirty="0" smtClean="0"/>
              <a:t> </a:t>
            </a:r>
            <a:r>
              <a:rPr lang="kk-KZ" sz="3200" dirty="0" smtClean="0">
                <a:hlinkClick r:id="rId9"/>
              </a:rPr>
              <a:t>Макс Люшер</a:t>
            </a:r>
            <a:r>
              <a:rPr lang="kk-KZ" sz="3200" dirty="0" smtClean="0"/>
              <a:t> </a:t>
            </a:r>
            <a:r>
              <a:rPr lang="kk-KZ" sz="3200" dirty="0" smtClean="0">
                <a:hlinkClick r:id="rId10" tooltip="1949 жыл"/>
              </a:rPr>
              <a:t>1949 жылы</a:t>
            </a:r>
            <a:r>
              <a:rPr lang="kk-KZ" sz="3200" dirty="0" smtClean="0"/>
              <a:t> әзірлеген </a:t>
            </a:r>
            <a:r>
              <a:rPr lang="kk-KZ" sz="3200" dirty="0" smtClean="0">
                <a:hlinkClick r:id="rId11" tooltip="Психологияның зерттеу әдістері"/>
              </a:rPr>
              <a:t>психологиялық әдіс</a:t>
            </a:r>
            <a:r>
              <a:rPr lang="kk-KZ" sz="3200" dirty="0" smtClean="0"/>
              <a:t>. </a:t>
            </a:r>
            <a:endParaRPr lang="ru-RU" sz="3200" dirty="0" smtClean="0"/>
          </a:p>
          <a:p>
            <a:r>
              <a:rPr lang="kk-KZ" sz="3200" dirty="0" smtClean="0"/>
              <a:t>Люшердің </a:t>
            </a:r>
            <a:r>
              <a:rPr lang="kk-KZ" sz="3200" dirty="0" smtClean="0">
                <a:hlinkClick r:id="rId12" tooltip="Түс"/>
              </a:rPr>
              <a:t>түсті</a:t>
            </a:r>
            <a:r>
              <a:rPr lang="kk-KZ" sz="3200" dirty="0" smtClean="0"/>
              <a:t> </a:t>
            </a:r>
            <a:r>
              <a:rPr lang="kk-KZ" sz="3200" dirty="0" smtClean="0">
                <a:hlinkClick r:id="rId13" tooltip="Диагностика"/>
              </a:rPr>
              <a:t>диагностикасы</a:t>
            </a:r>
            <a:r>
              <a:rPr lang="kk-KZ" sz="3200" dirty="0" smtClean="0"/>
              <a:t> адамның </a:t>
            </a:r>
            <a:r>
              <a:rPr lang="kk-KZ" sz="3200" dirty="0" smtClean="0">
                <a:hlinkClick r:id="rId14" tooltip="Психофизиология"/>
              </a:rPr>
              <a:t>психофизиологиялық</a:t>
            </a:r>
            <a:r>
              <a:rPr lang="kk-KZ" sz="3200" dirty="0" smtClean="0"/>
              <a:t> жағдайын, оның </a:t>
            </a:r>
            <a:r>
              <a:rPr lang="kk-KZ" sz="3200" dirty="0" smtClean="0">
                <a:hlinkClick r:id="rId15" tooltip="Күйзеліс"/>
              </a:rPr>
              <a:t>стресстік</a:t>
            </a:r>
            <a:r>
              <a:rPr lang="kk-KZ" sz="3200" dirty="0" smtClean="0"/>
              <a:t> қарсылығын, </a:t>
            </a:r>
            <a:r>
              <a:rPr lang="kk-KZ" sz="3200" dirty="0" smtClean="0">
                <a:hlinkClick r:id="rId16" tooltip="Белсенділік"/>
              </a:rPr>
              <a:t>белсенділігі</a:t>
            </a:r>
            <a:r>
              <a:rPr lang="kk-KZ" sz="3200" dirty="0" smtClean="0"/>
              <a:t> мен </a:t>
            </a:r>
            <a:r>
              <a:rPr lang="kk-KZ" sz="3200" dirty="0" smtClean="0">
                <a:hlinkClick r:id="rId17" tooltip="Коммуникативтілік"/>
              </a:rPr>
              <a:t>коммуникативті</a:t>
            </a:r>
            <a:r>
              <a:rPr lang="kk-KZ" sz="3200" dirty="0" smtClean="0"/>
              <a:t> қабілеттерін өлшеуге мүмкіндік береді. Люшер </a:t>
            </a:r>
            <a:r>
              <a:rPr lang="kk-KZ" sz="3200" dirty="0" smtClean="0">
                <a:hlinkClick r:id="rId18" tooltip="Тест"/>
              </a:rPr>
              <a:t>тесті</a:t>
            </a:r>
            <a:r>
              <a:rPr lang="kk-KZ" sz="3200" dirty="0" smtClean="0"/>
              <a:t> өзінің құрылымы бойынша </a:t>
            </a:r>
            <a:r>
              <a:rPr lang="kk-KZ" sz="3200" dirty="0" smtClean="0">
                <a:hlinkClick r:id="rId19"/>
              </a:rPr>
              <a:t>Пфистердің түсті пирамидасының тестін</a:t>
            </a:r>
            <a:r>
              <a:rPr lang="ru-RU" sz="3200" dirty="0" smtClean="0"/>
              <a:t> </a:t>
            </a:r>
            <a:r>
              <a:rPr lang="kk-KZ" sz="3200" dirty="0" smtClean="0"/>
              <a:t>(1951) еске салады, сондай-ақ Фрилинг тестімен ұқсастығы бар.</a:t>
            </a:r>
            <a:endParaRPr lang="ru-RU" sz="3200" dirty="0" smtClean="0"/>
          </a:p>
          <a:p>
            <a:r>
              <a:rPr lang="ru-RU" sz="3200" b="1" dirty="0" err="1" smtClean="0"/>
              <a:t>Қолдануы</a:t>
            </a:r>
            <a:endParaRPr lang="ru-RU" sz="3200" dirty="0" smtClean="0"/>
          </a:p>
          <a:p>
            <a:r>
              <a:rPr lang="ru-RU" sz="3200" dirty="0" smtClean="0"/>
              <a:t>Тест </a:t>
            </a:r>
            <a:r>
              <a:rPr lang="ru-RU" sz="3200" dirty="0" err="1" smtClean="0">
                <a:hlinkClick r:id="rId20" tooltip="Тұлға"/>
              </a:rPr>
              <a:t>тұлғаның</a:t>
            </a:r>
            <a:r>
              <a:rPr lang="ru-RU" sz="3200" dirty="0" smtClean="0"/>
              <a:t> </a:t>
            </a:r>
            <a:r>
              <a:rPr lang="ru-RU" sz="3200" dirty="0" err="1" smtClean="0"/>
              <a:t>терең</a:t>
            </a:r>
            <a:r>
              <a:rPr lang="ru-RU" sz="3200" dirty="0" smtClean="0"/>
              <a:t> </a:t>
            </a:r>
            <a:r>
              <a:rPr lang="ru-RU" sz="3200" dirty="0" err="1" smtClean="0">
                <a:hlinkClick r:id="rId21" tooltip="Мәселе"/>
              </a:rPr>
              <a:t>мәселелерін</a:t>
            </a:r>
            <a:r>
              <a:rPr lang="ru-RU" sz="3200" dirty="0" smtClean="0"/>
              <a:t>, </a:t>
            </a:r>
            <a:r>
              <a:rPr lang="ru-RU" sz="3200" dirty="0" smtClean="0">
                <a:hlinkClick r:id="rId22" tooltip="Реакция"/>
              </a:rPr>
              <a:t>реакция</a:t>
            </a:r>
            <a:r>
              <a:rPr lang="ru-RU" sz="3200" dirty="0" smtClean="0"/>
              <a:t> </a:t>
            </a:r>
            <a:r>
              <a:rPr lang="ru-RU" sz="3200" dirty="0" err="1" smtClean="0"/>
              <a:t>типін</a:t>
            </a:r>
            <a:r>
              <a:rPr lang="ru-RU" sz="3200" dirty="0" smtClean="0"/>
              <a:t>, </a:t>
            </a:r>
            <a:r>
              <a:rPr lang="ru-RU" sz="3200" dirty="0" err="1" smtClean="0">
                <a:hlinkClick r:id="rId23" tooltip="Қоршаған орта"/>
              </a:rPr>
              <a:t>қоршаған ортаға</a:t>
            </a:r>
            <a:r>
              <a:rPr lang="ru-RU" sz="3200" dirty="0" err="1" smtClean="0"/>
              <a:t> бейімделу</a:t>
            </a:r>
            <a:r>
              <a:rPr lang="ru-RU" sz="3200" dirty="0" smtClean="0"/>
              <a:t> </a:t>
            </a:r>
            <a:r>
              <a:rPr lang="ru-RU" sz="3200" dirty="0" err="1" smtClean="0"/>
              <a:t>деңгейін</a:t>
            </a:r>
            <a:r>
              <a:rPr lang="ru-RU" sz="3200" dirty="0" smtClean="0"/>
              <a:t>, </a:t>
            </a:r>
            <a:r>
              <a:rPr lang="ru-RU" sz="3200" dirty="0" err="1" smtClean="0">
                <a:hlinkClick r:id="rId24" tooltip="Мінез"/>
              </a:rPr>
              <a:t>мінезінің</a:t>
            </a:r>
            <a:r>
              <a:rPr lang="ru-RU" sz="3200" dirty="0" smtClean="0"/>
              <a:t> </a:t>
            </a:r>
            <a:r>
              <a:rPr lang="ru-RU" sz="3200" dirty="0" err="1" smtClean="0"/>
              <a:t>өткір жақтарын және клиникалық көрінісін анықтауға арналған</a:t>
            </a:r>
            <a:r>
              <a:rPr lang="kk-KZ" sz="3200" dirty="0" smtClean="0"/>
              <a:t>.</a:t>
            </a:r>
            <a:r>
              <a:rPr lang="ru-RU" sz="3200" dirty="0" smtClean="0"/>
              <a:t> </a:t>
            </a:r>
            <a:r>
              <a:rPr lang="ru-RU" sz="3200" dirty="0" err="1" smtClean="0"/>
              <a:t>Бұл әдісті қолдану тәжірибе саласындағы </a:t>
            </a:r>
            <a:r>
              <a:rPr lang="ru-RU" sz="3200" dirty="0" err="1" smtClean="0">
                <a:hlinkClick r:id="rId25" tooltip="Психолог"/>
              </a:rPr>
              <a:t>психологтарға</a:t>
            </a:r>
            <a:r>
              <a:rPr lang="ru-RU" sz="3200" dirty="0" err="1" smtClean="0"/>
              <a:t>, әсіресе, дәрігерлік және </a:t>
            </a:r>
            <a:r>
              <a:rPr lang="ru-RU" sz="3200" dirty="0" smtClean="0">
                <a:hlinkClick r:id="rId26" tooltip="Педагогика"/>
              </a:rPr>
              <a:t>педагогика</a:t>
            </a:r>
            <a:r>
              <a:rPr lang="ru-RU" sz="3200" dirty="0" smtClean="0"/>
              <a:t> </a:t>
            </a:r>
            <a:r>
              <a:rPr lang="ru-RU" sz="3200" dirty="0" err="1" smtClean="0">
                <a:hlinkClick r:id="rId27" tooltip="Мамандық"/>
              </a:rPr>
              <a:t>мамандықтарына</a:t>
            </a:r>
            <a:r>
              <a:rPr lang="ru-RU" sz="3200" dirty="0" smtClean="0"/>
              <a:t> </a:t>
            </a:r>
            <a:r>
              <a:rPr lang="ru-RU" sz="3200" dirty="0" err="1" smtClean="0"/>
              <a:t>кадрлерді</a:t>
            </a:r>
            <a:r>
              <a:rPr lang="ru-RU" sz="3200" dirty="0" smtClean="0"/>
              <a:t> </a:t>
            </a:r>
            <a:r>
              <a:rPr lang="ru-RU" sz="3200" dirty="0" err="1" smtClean="0"/>
              <a:t>іріктеуде</a:t>
            </a:r>
            <a:r>
              <a:rPr lang="ru-RU" sz="3200" dirty="0" smtClean="0"/>
              <a:t>, </a:t>
            </a:r>
            <a:r>
              <a:rPr lang="ru-RU" sz="3200" dirty="0" err="1" smtClean="0">
                <a:hlinkClick r:id="rId28" tooltip="Жанұя"/>
              </a:rPr>
              <a:t>жанұялық</a:t>
            </a:r>
            <a:r>
              <a:rPr lang="ru-RU" sz="3200" dirty="0" smtClean="0"/>
              <a:t> </a:t>
            </a:r>
            <a:r>
              <a:rPr lang="ru-RU" sz="3200" dirty="0" err="1" smtClean="0"/>
              <a:t>кеңес беруде</a:t>
            </a:r>
            <a:r>
              <a:rPr lang="ru-RU" sz="3200" dirty="0" smtClean="0"/>
              <a:t>, </a:t>
            </a:r>
            <a:r>
              <a:rPr lang="ru-RU" sz="3200" dirty="0" err="1" smtClean="0"/>
              <a:t>дифференциалды</a:t>
            </a:r>
            <a:r>
              <a:rPr lang="ru-RU" sz="3200" dirty="0" smtClean="0"/>
              <a:t> </a:t>
            </a:r>
            <a:r>
              <a:rPr lang="ru-RU" sz="3200" dirty="0" err="1" smtClean="0"/>
              <a:t>психологияда</a:t>
            </a:r>
            <a:r>
              <a:rPr lang="ru-RU" sz="3200" dirty="0" smtClean="0"/>
              <a:t>, </a:t>
            </a:r>
            <a:r>
              <a:rPr lang="ru-RU" sz="3200" dirty="0" err="1" smtClean="0"/>
              <a:t>психологиялық жекелілік</a:t>
            </a:r>
            <a:r>
              <a:rPr lang="ru-RU" sz="3200" dirty="0" smtClean="0"/>
              <a:t> </a:t>
            </a:r>
            <a:r>
              <a:rPr lang="ru-RU" sz="3200" dirty="0" err="1" smtClean="0"/>
              <a:t>өлшемдегі </a:t>
            </a:r>
            <a:r>
              <a:rPr lang="ru-RU" sz="3200" dirty="0" smtClean="0"/>
              <a:t>коррекция мен </a:t>
            </a:r>
            <a:r>
              <a:rPr lang="ru-RU" sz="3200" dirty="0" err="1" smtClean="0">
                <a:hlinkClick r:id="rId8" tooltip="Психотерапия"/>
              </a:rPr>
              <a:t>психотерапияда</a:t>
            </a:r>
            <a:r>
              <a:rPr lang="ru-RU" sz="3200" dirty="0" smtClean="0"/>
              <a:t> т.б. </a:t>
            </a:r>
            <a:r>
              <a:rPr lang="ru-RU" sz="3200" dirty="0" err="1" smtClean="0"/>
              <a:t>жағдайларда қолдану ұсынылады.</a:t>
            </a:r>
            <a:r>
              <a:rPr lang="ru-RU" sz="3200" dirty="0" smtClean="0"/>
              <a:t> </a:t>
            </a: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nvGrpSpPr>
          <p:cNvPr id="8" name="Group 8"/>
          <p:cNvGrpSpPr/>
          <p:nvPr/>
        </p:nvGrpSpPr>
        <p:grpSpPr>
          <a:xfrm>
            <a:off x="0" y="0"/>
            <a:ext cx="5244633" cy="10287000"/>
            <a:chOff x="0" y="0"/>
            <a:chExt cx="6992844" cy="13716000"/>
          </a:xfrm>
        </p:grpSpPr>
        <p:sp>
          <p:nvSpPr>
            <p:cNvPr id="9" name="Freeform 9"/>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10" name="Freeform 10"/>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30" y="15"/>
            <a:ext cx="18287970" cy="10286985"/>
          </a:xfrm>
          <a:custGeom>
            <a:avLst/>
            <a:gdLst/>
            <a:ahLst/>
            <a:cxnLst/>
            <a:rect l="l" t="t" r="r" b="b"/>
            <a:pathLst>
              <a:path w="18287970" h="10286985">
                <a:moveTo>
                  <a:pt x="0" y="0"/>
                </a:moveTo>
                <a:lnTo>
                  <a:pt x="18287970" y="0"/>
                </a:lnTo>
                <a:lnTo>
                  <a:pt x="18287970" y="10286985"/>
                </a:lnTo>
                <a:lnTo>
                  <a:pt x="0" y="10286985"/>
                </a:lnTo>
                <a:lnTo>
                  <a:pt x="0" y="0"/>
                </a:lnTo>
                <a:close/>
              </a:path>
            </a:pathLst>
          </a:custGeom>
          <a:blipFill>
            <a:blip r:embed="rId8" cstate="print"/>
            <a:stretch>
              <a:fillRect t="-19580" b="-124"/>
            </a:stretch>
          </a:blipFill>
        </p:spPr>
      </p:sp>
      <p:grpSp>
        <p:nvGrpSpPr>
          <p:cNvPr id="14" name="Group 14"/>
          <p:cNvGrpSpPr/>
          <p:nvPr/>
        </p:nvGrpSpPr>
        <p:grpSpPr>
          <a:xfrm>
            <a:off x="6035040" y="0"/>
            <a:ext cx="12252958" cy="10287000"/>
            <a:chOff x="0" y="0"/>
            <a:chExt cx="16337278" cy="13716000"/>
          </a:xfrm>
        </p:grpSpPr>
        <p:sp>
          <p:nvSpPr>
            <p:cNvPr id="15" name="Freeform 15"/>
            <p:cNvSpPr/>
            <p:nvPr/>
          </p:nvSpPr>
          <p:spPr>
            <a:xfrm>
              <a:off x="0" y="0"/>
              <a:ext cx="16337280" cy="13716000"/>
            </a:xfrm>
            <a:custGeom>
              <a:avLst/>
              <a:gdLst/>
              <a:ahLst/>
              <a:cxnLst/>
              <a:rect l="l" t="t" r="r" b="b"/>
              <a:pathLst>
                <a:path w="16337280" h="13716000">
                  <a:moveTo>
                    <a:pt x="0" y="0"/>
                  </a:moveTo>
                  <a:lnTo>
                    <a:pt x="16337280" y="0"/>
                  </a:lnTo>
                  <a:lnTo>
                    <a:pt x="16337280" y="13716000"/>
                  </a:lnTo>
                  <a:lnTo>
                    <a:pt x="0" y="13716000"/>
                  </a:lnTo>
                  <a:close/>
                </a:path>
              </a:pathLst>
            </a:custGeom>
            <a:gradFill rotWithShape="1">
              <a:gsLst>
                <a:gs pos="3000">
                  <a:srgbClr val="000000">
                    <a:alpha val="55000"/>
                  </a:srgbClr>
                </a:gs>
                <a:gs pos="33000">
                  <a:srgbClr val="000000">
                    <a:alpha val="40000"/>
                  </a:srgbClr>
                </a:gs>
                <a:gs pos="58000">
                  <a:srgbClr val="000000">
                    <a:alpha val="0"/>
                  </a:srgbClr>
                </a:gs>
                <a:gs pos="100000">
                  <a:srgbClr val="000000">
                    <a:alpha val="55000"/>
                  </a:srgbClr>
                </a:gs>
              </a:gsLst>
              <a:lin ang="0"/>
            </a:gradFill>
          </p:spPr>
        </p:sp>
      </p:grpSp>
      <p:sp>
        <p:nvSpPr>
          <p:cNvPr id="16" name="TextBox 16"/>
          <p:cNvSpPr txBox="1"/>
          <p:nvPr/>
        </p:nvSpPr>
        <p:spPr>
          <a:xfrm>
            <a:off x="533400" y="0"/>
            <a:ext cx="17221200" cy="9048631"/>
          </a:xfrm>
          <a:prstGeom prst="rect">
            <a:avLst/>
          </a:prstGeom>
        </p:spPr>
        <p:txBody>
          <a:bodyPr wrap="square" lIns="0" tIns="0" rIns="0" bIns="0" rtlCol="0" anchor="t">
            <a:spAutoFit/>
          </a:bodyPr>
          <a:lstStyle/>
          <a:p>
            <a:r>
              <a:rPr lang="kk-KZ" sz="4800" b="1" dirty="0" smtClean="0"/>
              <a:t> </a:t>
            </a:r>
            <a:r>
              <a:rPr lang="kk-KZ" sz="3600" b="1" dirty="0" smtClean="0"/>
              <a:t>Тест өткізу нұсқаулығы</a:t>
            </a:r>
            <a:endParaRPr lang="ru-RU" sz="3600" dirty="0" smtClean="0"/>
          </a:p>
          <a:p>
            <a:r>
              <a:rPr lang="kk-KZ" sz="3600" dirty="0" smtClean="0"/>
              <a:t>Зерттеу келесі кезеңдер бойынша өтеді: Зерттелуші берілген 8 түстерден сол уақытта көбірек ұнайтын түстерді таңдау керек. Тұлға түстермен карточкаларды алдына қойғанда ашық бір тонды фон болу керек және бөлменің ішіне жарық біркелкі түсуі керек. Карталар 2 сантиметрге тең арақашықты сақтау тиіс. Таңдалған түс қатардан алынады. Түстердің реттік саны солдан оңға қарай бағытталады, төмендегідей болады: 1-көк; 2-жасыл; 3-қызыл; 4-сары; 5-күлгін; 6-қоңыр; 7-қара; 0-cұр. Алғашқы екі таңдалған түс “ Күшті қалаған” түс болып саналады да “+” деп белгіленеді. Бірінші таңдалған түс негізгі əрекеттену əдісі, ал екіншісі зерттелушінің мақсатын көрсетеді. 3-4 ретте таңдалған түстер қатары «*» таңбасымен белгіленеді. Бұндағы таңдалған түстер «сол ситуациядағы заттардың шынайы орналасуын» және «әрекеттің бейнесін» көрсетеді. 5-6 позициядағы түстердің таңдалуы «селқостықты» аңғартса, «=» тең белгісімен кодталады. Тұлғаның 5-6 позициядағы таңдаған түстері сол кездегі қажет емес резервке бағыттайды, тұлғаның әрекетсіз индифферентті зонасын көрсетеді. Жағымсыз түстер (7,8) “-“ белгісімен белгіленіп, жауапсыз қалған қажеттіліктерді көрсетеді. </a:t>
            </a:r>
            <a:endParaRPr lang="ru-RU"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TextBox 3"/>
          <p:cNvSpPr txBox="1"/>
          <p:nvPr/>
        </p:nvSpPr>
        <p:spPr>
          <a:xfrm>
            <a:off x="1109079" y="26670"/>
            <a:ext cx="15590522" cy="10153650"/>
          </a:xfrm>
          <a:prstGeom prst="rect">
            <a:avLst/>
          </a:prstGeom>
        </p:spPr>
        <p:txBody>
          <a:bodyPr lIns="0" tIns="0" rIns="0" bIns="0" rtlCol="0" anchor="t">
            <a:spAutoFit/>
          </a:bodyPr>
          <a:lstStyle/>
          <a:p>
            <a:pPr algn="ctr">
              <a:lnSpc>
                <a:spcPts val="5759"/>
              </a:lnSpc>
            </a:pPr>
            <a:r>
              <a:rPr lang="en-US" sz="4800" b="1">
                <a:solidFill>
                  <a:srgbClr val="404042"/>
                </a:solidFill>
                <a:latin typeface="Arimo Bold"/>
                <a:ea typeface="Arimo Bold"/>
                <a:cs typeface="Arimo Bold"/>
                <a:sym typeface="Arimo Bold"/>
              </a:rPr>
              <a:t>Ұсынылатын әдебиеттер тізімі</a:t>
            </a:r>
          </a:p>
          <a:p>
            <a:pPr algn="l">
              <a:lnSpc>
                <a:spcPts val="2879"/>
              </a:lnSpc>
            </a:pPr>
            <a:r>
              <a:rPr lang="en-US" sz="2400">
                <a:solidFill>
                  <a:srgbClr val="404042"/>
                </a:solidFill>
                <a:latin typeface="Arimo"/>
                <a:ea typeface="Arimo"/>
                <a:cs typeface="Arimo"/>
                <a:sym typeface="Arimo"/>
              </a:rPr>
              <a:t>1. Б.Ш. Байжуманова, А.Ж. Кунанбаева, Ә.М. Умирзакова. Психодиагностика. Оқу-әдістемелік құрал. Алматы: «ADAL KITAP» баспасы. 2024, - 417 б. </a:t>
            </a:r>
          </a:p>
          <a:p>
            <a:pPr algn="l">
              <a:lnSpc>
                <a:spcPts val="2879"/>
              </a:lnSpc>
            </a:pPr>
            <a:r>
              <a:rPr lang="en-US" sz="2400">
                <a:solidFill>
                  <a:srgbClr val="404042"/>
                </a:solidFill>
                <a:latin typeface="Arimo"/>
                <a:ea typeface="Arimo"/>
                <a:cs typeface="Arimo"/>
                <a:sym typeface="Arimo"/>
              </a:rPr>
              <a:t>2. Яньшин,</a:t>
            </a:r>
            <a:r>
              <a:rPr lang="en-US" sz="2400" i="1">
                <a:solidFill>
                  <a:srgbClr val="404042"/>
                </a:solidFill>
                <a:latin typeface="Arimo Italics"/>
                <a:ea typeface="Arimo Italics"/>
                <a:cs typeface="Arimo Italics"/>
                <a:sym typeface="Arimo Italics"/>
              </a:rPr>
              <a:t> П. В. </a:t>
            </a:r>
            <a:r>
              <a:rPr lang="en-US" sz="2400">
                <a:solidFill>
                  <a:srgbClr val="404042"/>
                </a:solidFill>
                <a:latin typeface="Arimo"/>
                <a:ea typeface="Arimo"/>
                <a:cs typeface="Arimo"/>
                <a:sym typeface="Arimo"/>
              </a:rPr>
              <a:t> Клиническая психодиагностика личности: учебное пособие для вузов / П. В. Яньшин. — 3-е изд., перераб. и доп. — Москва: Издательство Юрайт, 2020. — 327 с. </a:t>
            </a:r>
          </a:p>
          <a:p>
            <a:pPr algn="l">
              <a:lnSpc>
                <a:spcPts val="2879"/>
              </a:lnSpc>
            </a:pPr>
            <a:r>
              <a:rPr lang="en-US" sz="2400">
                <a:solidFill>
                  <a:srgbClr val="404042"/>
                </a:solidFill>
                <a:latin typeface="Arimo"/>
                <a:ea typeface="Arimo"/>
                <a:cs typeface="Arimo"/>
                <a:sym typeface="Arimo"/>
              </a:rPr>
              <a:t>3. Рамендик,</a:t>
            </a:r>
            <a:r>
              <a:rPr lang="en-US" sz="2400" i="1">
                <a:solidFill>
                  <a:srgbClr val="404042"/>
                </a:solidFill>
                <a:latin typeface="Arimo Italics"/>
                <a:ea typeface="Arimo Italics"/>
                <a:cs typeface="Arimo Italics"/>
                <a:sym typeface="Arimo Italics"/>
              </a:rPr>
              <a:t> Д. М. </a:t>
            </a:r>
            <a:r>
              <a:rPr lang="en-US" sz="2400">
                <a:solidFill>
                  <a:srgbClr val="404042"/>
                </a:solidFill>
                <a:latin typeface="Arimo"/>
                <a:ea typeface="Arimo"/>
                <a:cs typeface="Arimo"/>
                <a:sym typeface="Arimo"/>
              </a:rPr>
              <a:t> Практикум по психодиагностике: учебное пособие для вузов / Д. М. Рамендик, М. Г. Рамендик. — 2-е изд., испр. и доп. — Москва: Издательство Юрайт, 2020. — 139 с. - (Высшее образование). — ISBN 978-5-534-07265-5.</a:t>
            </a:r>
          </a:p>
          <a:p>
            <a:pPr algn="l">
              <a:lnSpc>
                <a:spcPts val="2879"/>
              </a:lnSpc>
            </a:pPr>
            <a:r>
              <a:rPr lang="en-US" sz="2400">
                <a:solidFill>
                  <a:srgbClr val="404042"/>
                </a:solidFill>
                <a:latin typeface="Arimo"/>
                <a:ea typeface="Arimo"/>
                <a:cs typeface="Arimo"/>
                <a:sym typeface="Arimo"/>
              </a:rPr>
              <a:t>4. Психодиагностика. Теория и практика в 2 ч. Часть 1: учебник для вузов / М. К. Акимова [и др.] ; под редакцией М. К. Акимовой, М. К. Акимовой. — 4-е изд., перераб. и доп. — Москва: Издательство Юрайт, 2020. — 301 с. — (Высшее образование). — ISBN 978-5-9916-9948-8. — Текст: электронный // ЭБС Юрайт [сайт]. — URL: </a:t>
            </a:r>
          </a:p>
          <a:p>
            <a:pPr algn="l">
              <a:lnSpc>
                <a:spcPts val="2879"/>
              </a:lnSpc>
            </a:pPr>
            <a:r>
              <a:rPr lang="en-US" sz="2400">
                <a:solidFill>
                  <a:srgbClr val="404042"/>
                </a:solidFill>
                <a:latin typeface="Arimo"/>
                <a:ea typeface="Arimo"/>
                <a:cs typeface="Arimo"/>
                <a:sym typeface="Arimo"/>
              </a:rPr>
              <a:t>5. Психодиагностика: учебник и практикум для вузов / А. Н. Кошелева [и др.]; под редакцией А. Н. Кошелевой, В. В. Хороших. — Москва : Издательство Юрайт, 2020. — 373 с. — (Высшее образование). — ISBN 978-5-534-00775-6</a:t>
            </a:r>
          </a:p>
          <a:p>
            <a:pPr algn="l">
              <a:lnSpc>
                <a:spcPts val="2879"/>
              </a:lnSpc>
            </a:pPr>
            <a:r>
              <a:rPr lang="en-US" sz="2400">
                <a:solidFill>
                  <a:srgbClr val="404042"/>
                </a:solidFill>
                <a:latin typeface="Arimo"/>
                <a:ea typeface="Arimo"/>
                <a:cs typeface="Arimo"/>
                <a:sym typeface="Arimo"/>
              </a:rPr>
              <a:t>6. Ишанов, П. З. Основы психолого-педагогической диагностики : учеб. пособие / П. З. Ишанов ; М-во образования и науки РК. - 3-е изд. - Караганда : Ақнұр, 2019. - 136 с. - URL: http://elib.kaznu.kz/order-book. - 500 (тираж) экз. - ISBN 978-601-7938-48-2 </a:t>
            </a:r>
          </a:p>
          <a:p>
            <a:pPr algn="l">
              <a:lnSpc>
                <a:spcPts val="2879"/>
              </a:lnSpc>
            </a:pPr>
            <a:r>
              <a:rPr lang="en-US" sz="2400">
                <a:solidFill>
                  <a:srgbClr val="404042"/>
                </a:solidFill>
                <a:latin typeface="Arimo"/>
                <a:ea typeface="Arimo"/>
                <a:cs typeface="Arimo"/>
                <a:sym typeface="Arimo"/>
              </a:rPr>
              <a:t>7. Жұбаназарова, Н. С. Психодиагностика негіздері : оқу құралы / Н. С. Жұбаназарова, З. Б. Мадалиева, Н. Қ. Тоқсанбаева ; Әл-Фараби атын. ҚазҰУ. - Алматы : Қазақ ун-ті, 2020. - 253, [1] б. - URL: http://elib.kaznu.kz/book/16569. - Библиогр.: 243-251 б. - ISBN 978-604-04-4713-4</a:t>
            </a:r>
          </a:p>
          <a:p>
            <a:pPr algn="l">
              <a:lnSpc>
                <a:spcPts val="2879"/>
              </a:lnSpc>
            </a:pPr>
            <a:r>
              <a:rPr lang="en-US" sz="2400">
                <a:solidFill>
                  <a:srgbClr val="404042"/>
                </a:solidFill>
                <a:latin typeface="Arimo"/>
                <a:ea typeface="Arimo"/>
                <a:cs typeface="Arimo"/>
                <a:sym typeface="Arimo"/>
              </a:rPr>
              <a:t>8. Практикум по психодиагностике : практикум / КазНУ им. аль-Фараби ; [авт.-сост.: А. И. Гарбер, Д. В. Иванов, С. К. Бердибаева]. - Алматы : Қазақ ун-ті, 2019. - 364 с. - URL: http://elib.kaznu.kz/order-book. - Библиогр.: с. 359-360. - 100 (тираж) экз. - ISBN 978-601-04-3727-2 </a:t>
            </a:r>
          </a:p>
          <a:p>
            <a:pPr algn="l">
              <a:lnSpc>
                <a:spcPts val="2879"/>
              </a:lnSpc>
            </a:pPr>
            <a:r>
              <a:rPr lang="en-US" sz="2400">
                <a:solidFill>
                  <a:srgbClr val="404042"/>
                </a:solidFill>
                <a:latin typeface="Arimo"/>
                <a:ea typeface="Arimo"/>
                <a:cs typeface="Arimo"/>
                <a:sym typeface="Arimo"/>
              </a:rPr>
              <a:t>9. Непомнящая, Н.И. Психодиагностика личности: теория и практика : учеб. пособие для вузов / Н. И. Непомнящая. - М. : ВЛАДОС, 2003. - 188, [4] с. - (Учеб. пособие для вузов). - URL: http://elib.kaznu.kz/order-book. - ISBN 5-691-00479-4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descr="Семей, НАЗАРЛАРЫҢЫЗҒА РАХМЕТ! - ppt download"/>
          <p:cNvSpPr/>
          <p:nvPr/>
        </p:nvSpPr>
        <p:spPr>
          <a:xfrm>
            <a:off x="-103615" y="-2070519"/>
            <a:ext cx="18495229" cy="12357519"/>
          </a:xfrm>
          <a:custGeom>
            <a:avLst/>
            <a:gdLst/>
            <a:ahLst/>
            <a:cxnLst/>
            <a:rect l="l" t="t" r="r" b="b"/>
            <a:pathLst>
              <a:path w="18495229" h="12357519">
                <a:moveTo>
                  <a:pt x="0" y="0"/>
                </a:moveTo>
                <a:lnTo>
                  <a:pt x="18495230" y="0"/>
                </a:lnTo>
                <a:lnTo>
                  <a:pt x="18495230" y="12357519"/>
                </a:lnTo>
                <a:lnTo>
                  <a:pt x="0" y="12357519"/>
                </a:lnTo>
                <a:lnTo>
                  <a:pt x="0" y="0"/>
                </a:lnTo>
                <a:close/>
              </a:path>
            </a:pathLst>
          </a:custGeom>
          <a:blipFill>
            <a:blip r:embed="rId2" cstate="print"/>
            <a:stretch>
              <a:fillRect t="-3909" b="-8341"/>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0" y="0"/>
            <a:ext cx="5244633" cy="10287000"/>
            <a:chOff x="0" y="0"/>
            <a:chExt cx="6992844" cy="13716000"/>
          </a:xfrm>
        </p:grpSpPr>
        <p:sp>
          <p:nvSpPr>
            <p:cNvPr id="4" name="Freeform 4"/>
            <p:cNvSpPr/>
            <p:nvPr/>
          </p:nvSpPr>
          <p:spPr>
            <a:xfrm>
              <a:off x="0" y="0"/>
              <a:ext cx="6992874" cy="13716000"/>
            </a:xfrm>
            <a:custGeom>
              <a:avLst/>
              <a:gdLst/>
              <a:ahLst/>
              <a:cxnLst/>
              <a:rect l="l" t="t" r="r" b="b"/>
              <a:pathLst>
                <a:path w="6992874" h="13716000">
                  <a:moveTo>
                    <a:pt x="0" y="0"/>
                  </a:moveTo>
                  <a:lnTo>
                    <a:pt x="3746754" y="0"/>
                  </a:lnTo>
                  <a:lnTo>
                    <a:pt x="3790950" y="29972"/>
                  </a:lnTo>
                  <a:cubicBezTo>
                    <a:pt x="5845429" y="1509268"/>
                    <a:pt x="6992874" y="4186428"/>
                    <a:pt x="6992874" y="7243318"/>
                  </a:cubicBezTo>
                  <a:cubicBezTo>
                    <a:pt x="6992874" y="9938258"/>
                    <a:pt x="5135372" y="11205718"/>
                    <a:pt x="3244215" y="12749657"/>
                  </a:cubicBezTo>
                  <a:cubicBezTo>
                    <a:pt x="2899791" y="13030836"/>
                    <a:pt x="2558542" y="13306298"/>
                    <a:pt x="2210943" y="13561188"/>
                  </a:cubicBezTo>
                  <a:lnTo>
                    <a:pt x="1987296" y="13716000"/>
                  </a:lnTo>
                  <a:lnTo>
                    <a:pt x="0" y="13716000"/>
                  </a:lnTo>
                  <a:close/>
                </a:path>
              </a:pathLst>
            </a:custGeom>
            <a:solidFill>
              <a:srgbClr val="FFFFFF">
                <a:alpha val="60000"/>
              </a:srgbClr>
            </a:solidFill>
          </p:spPr>
        </p:sp>
      </p:grpSp>
      <p:sp>
        <p:nvSpPr>
          <p:cNvPr id="5" name="Freeform 5"/>
          <p:cNvSpPr/>
          <p:nvPr/>
        </p:nvSpPr>
        <p:spPr>
          <a:xfrm>
            <a:off x="2063114"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33103" y="0"/>
            <a:ext cx="3804651" cy="10287000"/>
          </a:xfrm>
          <a:custGeom>
            <a:avLst/>
            <a:gdLst/>
            <a:ahLst/>
            <a:cxnLst/>
            <a:rect l="l" t="t" r="r" b="b"/>
            <a:pathLst>
              <a:path w="3804651" h="10287000">
                <a:moveTo>
                  <a:pt x="0" y="0"/>
                </a:moveTo>
                <a:lnTo>
                  <a:pt x="3804651" y="0"/>
                </a:lnTo>
                <a:lnTo>
                  <a:pt x="3804651" y="10287000"/>
                </a:lnTo>
                <a:lnTo>
                  <a:pt x="0" y="102870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386242" y="0"/>
            <a:ext cx="3392027" cy="10287000"/>
          </a:xfrm>
          <a:custGeom>
            <a:avLst/>
            <a:gdLst/>
            <a:ahLst/>
            <a:cxnLst/>
            <a:rect l="l" t="t" r="r" b="b"/>
            <a:pathLst>
              <a:path w="3392027" h="10287000">
                <a:moveTo>
                  <a:pt x="0" y="0"/>
                </a:moveTo>
                <a:lnTo>
                  <a:pt x="3392026" y="0"/>
                </a:lnTo>
                <a:lnTo>
                  <a:pt x="3392026" y="10287000"/>
                </a:lnTo>
                <a:lnTo>
                  <a:pt x="0" y="10287000"/>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6731000" y="15"/>
            <a:ext cx="11557000" cy="10316802"/>
          </a:xfrm>
          <a:custGeom>
            <a:avLst/>
            <a:gdLst/>
            <a:ahLst/>
            <a:cxnLst/>
            <a:rect l="l" t="t" r="r" b="b"/>
            <a:pathLst>
              <a:path w="11557000" h="10316802">
                <a:moveTo>
                  <a:pt x="0" y="0"/>
                </a:moveTo>
                <a:lnTo>
                  <a:pt x="11557000" y="0"/>
                </a:lnTo>
                <a:lnTo>
                  <a:pt x="11557000" y="10316802"/>
                </a:lnTo>
                <a:lnTo>
                  <a:pt x="0" y="10316802"/>
                </a:lnTo>
                <a:lnTo>
                  <a:pt x="0" y="0"/>
                </a:lnTo>
                <a:close/>
              </a:path>
            </a:pathLst>
          </a:custGeom>
          <a:blipFill>
            <a:blip r:embed="rId8" cstate="print"/>
            <a:stretch>
              <a:fillRect l="-12963" r="-26520" b="-98"/>
            </a:stretch>
          </a:blipFill>
        </p:spPr>
      </p:sp>
      <p:grpSp>
        <p:nvGrpSpPr>
          <p:cNvPr id="9" name="Group 9"/>
          <p:cNvGrpSpPr/>
          <p:nvPr/>
        </p:nvGrpSpPr>
        <p:grpSpPr>
          <a:xfrm>
            <a:off x="0" y="0"/>
            <a:ext cx="11213619" cy="10287000"/>
            <a:chOff x="0" y="0"/>
            <a:chExt cx="14951492" cy="13716000"/>
          </a:xfrm>
        </p:grpSpPr>
        <p:sp>
          <p:nvSpPr>
            <p:cNvPr id="10" name="Freeform 10"/>
            <p:cNvSpPr/>
            <p:nvPr/>
          </p:nvSpPr>
          <p:spPr>
            <a:xfrm>
              <a:off x="0" y="0"/>
              <a:ext cx="14951456" cy="13716000"/>
            </a:xfrm>
            <a:custGeom>
              <a:avLst/>
              <a:gdLst/>
              <a:ahLst/>
              <a:cxnLst/>
              <a:rect l="l" t="t" r="r" b="b"/>
              <a:pathLst>
                <a:path w="14951456" h="13716000">
                  <a:moveTo>
                    <a:pt x="0" y="0"/>
                  </a:moveTo>
                  <a:lnTo>
                    <a:pt x="11718925" y="0"/>
                  </a:lnTo>
                  <a:lnTo>
                    <a:pt x="11749659" y="20828"/>
                  </a:lnTo>
                  <a:cubicBezTo>
                    <a:pt x="13804012" y="1502029"/>
                    <a:pt x="14951456" y="4182745"/>
                    <a:pt x="14951456" y="7243826"/>
                  </a:cubicBezTo>
                  <a:cubicBezTo>
                    <a:pt x="14951456" y="9942322"/>
                    <a:pt x="13093954" y="11211433"/>
                    <a:pt x="11202797" y="12757531"/>
                  </a:cubicBezTo>
                  <a:cubicBezTo>
                    <a:pt x="10858373" y="13039089"/>
                    <a:pt x="10517124" y="13314807"/>
                    <a:pt x="10169525" y="13570204"/>
                  </a:cubicBezTo>
                  <a:lnTo>
                    <a:pt x="9959213" y="13716000"/>
                  </a:lnTo>
                  <a:lnTo>
                    <a:pt x="0" y="13716000"/>
                  </a:lnTo>
                  <a:close/>
                </a:path>
              </a:pathLst>
            </a:custGeom>
            <a:solidFill>
              <a:srgbClr val="FFFFFF">
                <a:alpha val="60000"/>
              </a:srgbClr>
            </a:solidFill>
          </p:spPr>
        </p:sp>
      </p:grpSp>
      <p:sp>
        <p:nvSpPr>
          <p:cNvPr id="11" name="Freeform 11"/>
          <p:cNvSpPr/>
          <p:nvPr/>
        </p:nvSpPr>
        <p:spPr>
          <a:xfrm>
            <a:off x="7797552" y="0"/>
            <a:ext cx="3794584" cy="10287000"/>
          </a:xfrm>
          <a:custGeom>
            <a:avLst/>
            <a:gdLst/>
            <a:ahLst/>
            <a:cxnLst/>
            <a:rect l="l" t="t" r="r" b="b"/>
            <a:pathLst>
              <a:path w="3794584" h="10287000">
                <a:moveTo>
                  <a:pt x="0" y="0"/>
                </a:moveTo>
                <a:lnTo>
                  <a:pt x="3794584" y="0"/>
                </a:lnTo>
                <a:lnTo>
                  <a:pt x="3794584" y="10287000"/>
                </a:lnTo>
                <a:lnTo>
                  <a:pt x="0" y="10287000"/>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2" name="TextBox 12"/>
          <p:cNvSpPr txBox="1"/>
          <p:nvPr/>
        </p:nvSpPr>
        <p:spPr>
          <a:xfrm>
            <a:off x="445332" y="846616"/>
            <a:ext cx="10658558" cy="6567297"/>
          </a:xfrm>
          <a:prstGeom prst="rect">
            <a:avLst/>
          </a:prstGeom>
        </p:spPr>
        <p:txBody>
          <a:bodyPr lIns="0" tIns="0" rIns="0" bIns="0" rtlCol="0" anchor="t">
            <a:spAutoFit/>
          </a:bodyPr>
          <a:lstStyle/>
          <a:p>
            <a:pPr algn="l">
              <a:lnSpc>
                <a:spcPts val="5184"/>
              </a:lnSpc>
            </a:pPr>
            <a:r>
              <a:rPr lang="en-US" sz="3600" b="1" spc="225">
                <a:solidFill>
                  <a:srgbClr val="262626"/>
                </a:solidFill>
                <a:latin typeface="Arimo Bold"/>
                <a:ea typeface="Arimo Bold"/>
                <a:cs typeface="Arimo Bold"/>
                <a:sym typeface="Arimo Bold"/>
              </a:rPr>
              <a:t>Қарастырылатын сұрақтар:</a:t>
            </a:r>
          </a:p>
          <a:p>
            <a:pPr marL="651510" lvl="1" indent="-325755" algn="l">
              <a:lnSpc>
                <a:spcPts val="5184"/>
              </a:lnSpc>
              <a:buAutoNum type="arabicPeriod"/>
            </a:pPr>
            <a:r>
              <a:rPr lang="en-US" sz="3600" spc="225">
                <a:solidFill>
                  <a:srgbClr val="262626"/>
                </a:solidFill>
                <a:latin typeface="Arimo"/>
                <a:ea typeface="Arimo"/>
                <a:cs typeface="Arimo"/>
                <a:sym typeface="Arimo"/>
              </a:rPr>
              <a:t>Проективті әдістер және олардың негізгі белгілері. </a:t>
            </a:r>
          </a:p>
          <a:p>
            <a:pPr marL="651510" lvl="1" indent="-325755" algn="l">
              <a:lnSpc>
                <a:spcPts val="5184"/>
              </a:lnSpc>
              <a:buAutoNum type="arabicPeriod"/>
            </a:pPr>
            <a:r>
              <a:rPr lang="en-US" sz="3600" spc="225">
                <a:solidFill>
                  <a:srgbClr val="262626"/>
                </a:solidFill>
                <a:latin typeface="Arimo"/>
                <a:ea typeface="Arimo"/>
                <a:cs typeface="Arimo"/>
                <a:sym typeface="Arimo"/>
              </a:rPr>
              <a:t>Розенцвейг, ТАТ, Роршах тесті, Люшердің түстерді таңдау тесттермен жұмыс істеу ерекшеліктері. </a:t>
            </a:r>
          </a:p>
          <a:p>
            <a:pPr marL="651510" lvl="1" indent="-325755" algn="l">
              <a:lnSpc>
                <a:spcPts val="5184"/>
              </a:lnSpc>
              <a:buAutoNum type="arabicPeriod"/>
            </a:pPr>
            <a:r>
              <a:rPr lang="en-US" sz="3600" spc="225">
                <a:solidFill>
                  <a:srgbClr val="262626"/>
                </a:solidFill>
                <a:latin typeface="Arimo"/>
                <a:ea typeface="Arimo"/>
                <a:cs typeface="Arimo"/>
                <a:sym typeface="Arimo"/>
              </a:rPr>
              <a:t> Розенцвейг, ТАТ, Роршах тесті, Люшердің түстерді таңдау тесттерінің теоретикалық негіздерін, шкалаларын қысқаша сипаттау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TextBox 2"/>
          <p:cNvSpPr txBox="1"/>
          <p:nvPr/>
        </p:nvSpPr>
        <p:spPr>
          <a:xfrm>
            <a:off x="1371600" y="4076700"/>
            <a:ext cx="7873169" cy="4739759"/>
          </a:xfrm>
          <a:prstGeom prst="rect">
            <a:avLst/>
          </a:prstGeom>
        </p:spPr>
        <p:txBody>
          <a:bodyPr wrap="square" lIns="0" tIns="0" rIns="0" bIns="0" rtlCol="0" anchor="t">
            <a:spAutoFit/>
          </a:bodyPr>
          <a:lstStyle/>
          <a:p>
            <a:pPr marL="0" lvl="0" indent="0" algn="l">
              <a:spcBef>
                <a:spcPct val="0"/>
              </a:spcBef>
            </a:pPr>
            <a:r>
              <a:rPr lang="en-US" sz="4400" dirty="0" err="1">
                <a:solidFill>
                  <a:srgbClr val="404042"/>
                </a:solidFill>
                <a:latin typeface="Arimo"/>
                <a:ea typeface="Arimo"/>
                <a:cs typeface="Arimo"/>
                <a:sym typeface="Arimo"/>
              </a:rPr>
              <a:t>Проективті</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әдістер</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лат</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projectio-алға</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лақтыру</a:t>
            </a:r>
            <a:r>
              <a:rPr lang="en-US" sz="4400" dirty="0">
                <a:solidFill>
                  <a:srgbClr val="404042"/>
                </a:solidFill>
                <a:latin typeface="Arimo"/>
                <a:ea typeface="Arimo"/>
                <a:cs typeface="Arimo"/>
                <a:sym typeface="Arimo"/>
              </a:rPr>
              <a:t>) - жеке </a:t>
            </a:r>
            <a:r>
              <a:rPr lang="en-US" sz="4400" dirty="0" err="1">
                <a:solidFill>
                  <a:srgbClr val="404042"/>
                </a:solidFill>
                <a:latin typeface="Arimo"/>
                <a:ea typeface="Arimo"/>
                <a:cs typeface="Arimo"/>
                <a:sym typeface="Arimo"/>
              </a:rPr>
              <a:t>тұлғаны</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зерттеуге</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бағытталған</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және</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проективті</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диагностикалық</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тәсіл</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шеңберінде</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әзірленген</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әдістемелер</a:t>
            </a:r>
            <a:r>
              <a:rPr lang="en-US" sz="4400" dirty="0">
                <a:solidFill>
                  <a:srgbClr val="404042"/>
                </a:solidFill>
                <a:latin typeface="Arimo"/>
                <a:ea typeface="Arimo"/>
                <a:cs typeface="Arimo"/>
                <a:sym typeface="Arimo"/>
              </a:rPr>
              <a:t> </a:t>
            </a:r>
            <a:r>
              <a:rPr lang="en-US" sz="4400" dirty="0" err="1">
                <a:solidFill>
                  <a:srgbClr val="404042"/>
                </a:solidFill>
                <a:latin typeface="Arimo"/>
                <a:ea typeface="Arimo"/>
                <a:cs typeface="Arimo"/>
                <a:sym typeface="Arimo"/>
              </a:rPr>
              <a:t>жиынтығы</a:t>
            </a:r>
            <a:r>
              <a:rPr lang="en-US" sz="4400" dirty="0">
                <a:solidFill>
                  <a:srgbClr val="404042"/>
                </a:solidFill>
                <a:latin typeface="Arimo"/>
                <a:ea typeface="Arimo"/>
                <a:cs typeface="Arimo"/>
                <a:sym typeface="Arimo"/>
              </a:rPr>
              <a:t>. </a:t>
            </a:r>
          </a:p>
        </p:txBody>
      </p:sp>
      <p:sp>
        <p:nvSpPr>
          <p:cNvPr id="3" name="TextBox 3"/>
          <p:cNvSpPr txBox="1"/>
          <p:nvPr/>
        </p:nvSpPr>
        <p:spPr>
          <a:xfrm>
            <a:off x="2133600" y="1333500"/>
            <a:ext cx="7467600" cy="2000548"/>
          </a:xfrm>
          <a:prstGeom prst="rect">
            <a:avLst/>
          </a:prstGeom>
        </p:spPr>
        <p:txBody>
          <a:bodyPr wrap="square" lIns="0" tIns="0" rIns="0" bIns="0" rtlCol="0" anchor="t">
            <a:spAutoFit/>
          </a:bodyPr>
          <a:lstStyle/>
          <a:p>
            <a:pPr marL="0" lvl="0" indent="0" algn="l">
              <a:lnSpc>
                <a:spcPts val="7800"/>
              </a:lnSpc>
              <a:spcBef>
                <a:spcPct val="0"/>
              </a:spcBef>
            </a:pPr>
            <a:r>
              <a:rPr lang="en-US" sz="6500" dirty="0" err="1">
                <a:solidFill>
                  <a:srgbClr val="404042"/>
                </a:solidFill>
                <a:latin typeface="Arimo"/>
                <a:ea typeface="Arimo"/>
                <a:cs typeface="Arimo"/>
                <a:sym typeface="Arimo"/>
              </a:rPr>
              <a:t>Проективті</a:t>
            </a:r>
            <a:r>
              <a:rPr lang="en-US" sz="6500" dirty="0">
                <a:solidFill>
                  <a:srgbClr val="404042"/>
                </a:solidFill>
                <a:latin typeface="Arimo"/>
                <a:ea typeface="Arimo"/>
                <a:cs typeface="Arimo"/>
                <a:sym typeface="Arimo"/>
              </a:rPr>
              <a:t> </a:t>
            </a:r>
            <a:r>
              <a:rPr lang="en-US" sz="6500" dirty="0" err="1">
                <a:solidFill>
                  <a:srgbClr val="404042"/>
                </a:solidFill>
                <a:latin typeface="Arimo"/>
                <a:ea typeface="Arimo"/>
                <a:cs typeface="Arimo"/>
                <a:sym typeface="Arimo"/>
              </a:rPr>
              <a:t>әдістер</a:t>
            </a:r>
            <a:r>
              <a:rPr lang="en-US" sz="6500" dirty="0">
                <a:solidFill>
                  <a:srgbClr val="404042"/>
                </a:solidFill>
                <a:latin typeface="Arimo"/>
                <a:ea typeface="Arimo"/>
                <a:cs typeface="Arimo"/>
                <a:sym typeface="Arimo"/>
              </a:rPr>
              <a:t> </a:t>
            </a:r>
            <a:r>
              <a:rPr lang="en-US" sz="6500" dirty="0" err="1">
                <a:solidFill>
                  <a:srgbClr val="404042"/>
                </a:solidFill>
                <a:latin typeface="Arimo"/>
                <a:ea typeface="Arimo"/>
                <a:cs typeface="Arimo"/>
                <a:sym typeface="Arimo"/>
              </a:rPr>
              <a:t>дегеніміз</a:t>
            </a:r>
            <a:r>
              <a:rPr lang="en-US" sz="6500" dirty="0">
                <a:solidFill>
                  <a:srgbClr val="404042"/>
                </a:solidFill>
                <a:latin typeface="Arimo"/>
                <a:ea typeface="Arimo"/>
                <a:cs typeface="Arimo"/>
                <a:sym typeface="Arimo"/>
              </a:rPr>
              <a:t> </a:t>
            </a:r>
            <a:r>
              <a:rPr lang="en-US" sz="6500" dirty="0" err="1">
                <a:solidFill>
                  <a:srgbClr val="404042"/>
                </a:solidFill>
                <a:latin typeface="Arimo"/>
                <a:ea typeface="Arimo"/>
                <a:cs typeface="Arimo"/>
                <a:sym typeface="Arimo"/>
              </a:rPr>
              <a:t>не</a:t>
            </a:r>
            <a:r>
              <a:rPr lang="en-US" sz="6500" dirty="0">
                <a:solidFill>
                  <a:srgbClr val="404042"/>
                </a:solidFill>
                <a:latin typeface="Arimo"/>
                <a:ea typeface="Arimo"/>
                <a:cs typeface="Arimo"/>
                <a:sym typeface="Arimo"/>
              </a:rPr>
              <a:t>?</a:t>
            </a:r>
          </a:p>
        </p:txBody>
      </p:sp>
      <p:sp>
        <p:nvSpPr>
          <p:cNvPr id="4" name="TextBox 4"/>
          <p:cNvSpPr txBox="1"/>
          <p:nvPr/>
        </p:nvSpPr>
        <p:spPr>
          <a:xfrm>
            <a:off x="10744200" y="5600700"/>
            <a:ext cx="6218121" cy="2385268"/>
          </a:xfrm>
          <a:prstGeom prst="rect">
            <a:avLst/>
          </a:prstGeom>
        </p:spPr>
        <p:txBody>
          <a:bodyPr wrap="square" lIns="0" tIns="0" rIns="0" bIns="0" rtlCol="0" anchor="t">
            <a:spAutoFit/>
          </a:bodyPr>
          <a:lstStyle/>
          <a:p>
            <a:pPr algn="l">
              <a:lnSpc>
                <a:spcPts val="3080"/>
              </a:lnSpc>
            </a:pPr>
            <a:r>
              <a:rPr lang="en-US" sz="2200" dirty="0">
                <a:solidFill>
                  <a:srgbClr val="404042"/>
                </a:solidFill>
                <a:latin typeface="Arimo"/>
                <a:ea typeface="Arimo"/>
                <a:cs typeface="Arimo"/>
                <a:sym typeface="Arimo"/>
              </a:rPr>
              <a:t>"</a:t>
            </a:r>
            <a:r>
              <a:rPr lang="en-US" sz="2200" dirty="0" err="1">
                <a:solidFill>
                  <a:srgbClr val="404042"/>
                </a:solidFill>
                <a:latin typeface="Arimo"/>
                <a:ea typeface="Arimo"/>
                <a:cs typeface="Arimo"/>
                <a:sym typeface="Arimo"/>
              </a:rPr>
              <a:t>Проективті</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терминін</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алғаш</a:t>
            </a:r>
            <a:r>
              <a:rPr lang="en-US" sz="2200" dirty="0">
                <a:solidFill>
                  <a:srgbClr val="404042"/>
                </a:solidFill>
                <a:latin typeface="Arimo"/>
                <a:ea typeface="Arimo"/>
                <a:cs typeface="Arimo"/>
                <a:sym typeface="Arimo"/>
              </a:rPr>
              <a:t> рет </a:t>
            </a:r>
          </a:p>
          <a:p>
            <a:pPr marL="0" lvl="0" indent="0" algn="l">
              <a:lnSpc>
                <a:spcPts val="3080"/>
              </a:lnSpc>
              <a:spcBef>
                <a:spcPct val="0"/>
              </a:spcBef>
            </a:pPr>
            <a:r>
              <a:rPr lang="en-US" sz="2200" dirty="0">
                <a:solidFill>
                  <a:srgbClr val="404042"/>
                </a:solidFill>
                <a:latin typeface="Arimo"/>
                <a:ea typeface="Arimo"/>
                <a:cs typeface="Arimo"/>
                <a:sym typeface="Arimo"/>
              </a:rPr>
              <a:t>1939 </a:t>
            </a:r>
            <a:r>
              <a:rPr lang="en-US" sz="2200" dirty="0" err="1">
                <a:solidFill>
                  <a:srgbClr val="404042"/>
                </a:solidFill>
                <a:latin typeface="Arimo"/>
                <a:ea typeface="Arimo"/>
                <a:cs typeface="Arimo"/>
                <a:sym typeface="Arimo"/>
              </a:rPr>
              <a:t>жылы</a:t>
            </a:r>
            <a:r>
              <a:rPr lang="en-US" sz="2200" dirty="0">
                <a:solidFill>
                  <a:srgbClr val="404042"/>
                </a:solidFill>
                <a:latin typeface="Arimo"/>
                <a:ea typeface="Arimo"/>
                <a:cs typeface="Arimo"/>
                <a:sym typeface="Arimo"/>
              </a:rPr>
              <a:t> </a:t>
            </a:r>
            <a:r>
              <a:rPr lang="en-US" sz="2200" b="1" dirty="0" err="1">
                <a:solidFill>
                  <a:srgbClr val="404042"/>
                </a:solidFill>
                <a:latin typeface="Arimo Bold"/>
                <a:ea typeface="Arimo Bold"/>
                <a:cs typeface="Arimo Bold"/>
                <a:sym typeface="Arimo Bold"/>
              </a:rPr>
              <a:t>Л.Френк</a:t>
            </a:r>
            <a:r>
              <a:rPr lang="en-US" sz="2200" dirty="0">
                <a:solidFill>
                  <a:srgbClr val="404042"/>
                </a:solidFill>
                <a:latin typeface="Arimo"/>
                <a:ea typeface="Arimo"/>
                <a:cs typeface="Arimo"/>
                <a:sym typeface="Arimo"/>
              </a:rPr>
              <a:t> сол </a:t>
            </a:r>
            <a:r>
              <a:rPr lang="en-US" sz="2200" dirty="0" err="1">
                <a:solidFill>
                  <a:srgbClr val="404042"/>
                </a:solidFill>
                <a:latin typeface="Arimo"/>
                <a:ea typeface="Arimo"/>
                <a:cs typeface="Arimo"/>
                <a:sym typeface="Arimo"/>
              </a:rPr>
              <a:t>уақыт</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мерзімінде</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танымал</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болған</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бірақ</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бір-бірінен</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алшақ</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болған</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Юнг</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ассоциативті</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тесті</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Роршах</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тесті</a:t>
            </a:r>
            <a:r>
              <a:rPr lang="en-US" sz="2200" dirty="0">
                <a:solidFill>
                  <a:srgbClr val="404042"/>
                </a:solidFill>
                <a:latin typeface="Arimo"/>
                <a:ea typeface="Arimo"/>
                <a:cs typeface="Arimo"/>
                <a:sym typeface="Arimo"/>
              </a:rPr>
              <a:t>, ТАТ </a:t>
            </a:r>
            <a:r>
              <a:rPr lang="en-US" sz="2200" dirty="0" err="1">
                <a:solidFill>
                  <a:srgbClr val="404042"/>
                </a:solidFill>
                <a:latin typeface="Arimo"/>
                <a:ea typeface="Arimo"/>
                <a:cs typeface="Arimo"/>
                <a:sym typeface="Arimo"/>
              </a:rPr>
              <a:t>және</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т.б</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сияқты</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әдістемелік</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әдістерді</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біріктіру</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үшін</a:t>
            </a:r>
            <a:r>
              <a:rPr lang="en-US" sz="2200" dirty="0">
                <a:solidFill>
                  <a:srgbClr val="404042"/>
                </a:solidFill>
                <a:latin typeface="Arimo"/>
                <a:ea typeface="Arimo"/>
                <a:cs typeface="Arimo"/>
                <a:sym typeface="Arimo"/>
              </a:rPr>
              <a:t> </a:t>
            </a:r>
            <a:r>
              <a:rPr lang="en-US" sz="2200" dirty="0" err="1">
                <a:solidFill>
                  <a:srgbClr val="404042"/>
                </a:solidFill>
                <a:latin typeface="Arimo"/>
                <a:ea typeface="Arimo"/>
                <a:cs typeface="Arimo"/>
                <a:sym typeface="Arimo"/>
              </a:rPr>
              <a:t>қолданған</a:t>
            </a:r>
            <a:r>
              <a:rPr lang="en-US" sz="2200" dirty="0">
                <a:solidFill>
                  <a:srgbClr val="404042"/>
                </a:solidFill>
                <a:latin typeface="Arimo"/>
                <a:ea typeface="Arimo"/>
                <a:cs typeface="Arimo"/>
                <a:sym typeface="Arimo"/>
              </a:rPr>
              <a:t>.</a:t>
            </a:r>
          </a:p>
        </p:txBody>
      </p:sp>
      <p:sp>
        <p:nvSpPr>
          <p:cNvPr id="5" name="Freeform 5"/>
          <p:cNvSpPr/>
          <p:nvPr/>
        </p:nvSpPr>
        <p:spPr>
          <a:xfrm rot="-5400000">
            <a:off x="1285174" y="3179736"/>
            <a:ext cx="810257" cy="810257"/>
          </a:xfrm>
          <a:custGeom>
            <a:avLst/>
            <a:gdLst/>
            <a:ahLst/>
            <a:cxnLst/>
            <a:rect l="l" t="t" r="r" b="b"/>
            <a:pathLst>
              <a:path w="810257" h="810257">
                <a:moveTo>
                  <a:pt x="0" y="0"/>
                </a:moveTo>
                <a:lnTo>
                  <a:pt x="810257" y="0"/>
                </a:lnTo>
                <a:lnTo>
                  <a:pt x="810257" y="810257"/>
                </a:lnTo>
                <a:lnTo>
                  <a:pt x="0" y="81025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AutoShape 6"/>
          <p:cNvSpPr/>
          <p:nvPr/>
        </p:nvSpPr>
        <p:spPr>
          <a:xfrm>
            <a:off x="-232317" y="1009650"/>
            <a:ext cx="18753222" cy="0"/>
          </a:xfrm>
          <a:prstGeom prst="line">
            <a:avLst/>
          </a:prstGeom>
          <a:ln w="19050" cap="rnd">
            <a:solidFill>
              <a:srgbClr val="404042"/>
            </a:solidFill>
            <a:prstDash val="solid"/>
            <a:headEnd type="none" w="sm" len="sm"/>
            <a:tailEnd type="none" w="sm" len="sm"/>
          </a:ln>
        </p:spPr>
      </p:sp>
      <p:sp>
        <p:nvSpPr>
          <p:cNvPr id="7" name="AutoShape 7"/>
          <p:cNvSpPr/>
          <p:nvPr/>
        </p:nvSpPr>
        <p:spPr>
          <a:xfrm flipV="1">
            <a:off x="10074965" y="5133975"/>
            <a:ext cx="8445646" cy="9525"/>
          </a:xfrm>
          <a:prstGeom prst="line">
            <a:avLst/>
          </a:prstGeom>
          <a:ln w="19050" cap="rnd">
            <a:solidFill>
              <a:srgbClr val="404042"/>
            </a:solidFill>
            <a:prstDash val="solid"/>
            <a:headEnd type="none" w="sm" len="sm"/>
            <a:tailEnd type="none" w="sm" len="sm"/>
          </a:ln>
        </p:spPr>
      </p:sp>
      <p:sp>
        <p:nvSpPr>
          <p:cNvPr id="8" name="AutoShape 8"/>
          <p:cNvSpPr/>
          <p:nvPr/>
        </p:nvSpPr>
        <p:spPr>
          <a:xfrm rot="-5400000">
            <a:off x="5950640" y="5143500"/>
            <a:ext cx="8248650" cy="0"/>
          </a:xfrm>
          <a:prstGeom prst="line">
            <a:avLst/>
          </a:prstGeom>
          <a:ln w="19050" cap="rnd">
            <a:solidFill>
              <a:srgbClr val="404042"/>
            </a:solidFill>
            <a:prstDash val="solid"/>
            <a:headEnd type="none" w="sm" len="sm"/>
            <a:tailEnd type="none" w="sm" len="sm"/>
          </a:ln>
        </p:spPr>
      </p:sp>
      <p:sp>
        <p:nvSpPr>
          <p:cNvPr id="9" name="AutoShape 9"/>
          <p:cNvSpPr/>
          <p:nvPr/>
        </p:nvSpPr>
        <p:spPr>
          <a:xfrm>
            <a:off x="-232317" y="9258300"/>
            <a:ext cx="18753222" cy="0"/>
          </a:xfrm>
          <a:prstGeom prst="line">
            <a:avLst/>
          </a:prstGeom>
          <a:ln w="19050" cap="rnd">
            <a:solidFill>
              <a:srgbClr val="404042"/>
            </a:solidFill>
            <a:prstDash val="solid"/>
            <a:headEnd type="none" w="sm" len="sm"/>
            <a:tailEnd type="none" w="sm" len="sm"/>
          </a:ln>
        </p:spPr>
      </p:sp>
      <p:sp>
        <p:nvSpPr>
          <p:cNvPr id="10" name="TextBox 10"/>
          <p:cNvSpPr txBox="1"/>
          <p:nvPr/>
        </p:nvSpPr>
        <p:spPr>
          <a:xfrm>
            <a:off x="10668000" y="1409700"/>
            <a:ext cx="6781800" cy="2215991"/>
          </a:xfrm>
          <a:prstGeom prst="rect">
            <a:avLst/>
          </a:prstGeom>
        </p:spPr>
        <p:txBody>
          <a:bodyPr wrap="square" lIns="0" tIns="0" rIns="0" bIns="0" rtlCol="0" anchor="t">
            <a:spAutoFit/>
          </a:bodyPr>
          <a:lstStyle/>
          <a:p>
            <a:pPr marL="0" lvl="0" indent="0" algn="l">
              <a:spcBef>
                <a:spcPct val="0"/>
              </a:spcBef>
            </a:pPr>
            <a:r>
              <a:rPr lang="en-US" sz="2400" dirty="0" err="1">
                <a:solidFill>
                  <a:srgbClr val="404042"/>
                </a:solidFill>
                <a:latin typeface="Arimo"/>
                <a:ea typeface="Arimo"/>
                <a:cs typeface="Arimo"/>
                <a:sym typeface="Arimo"/>
              </a:rPr>
              <a:t>Проективті</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әдістер</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Фрейд</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пен</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Юнг</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талдаған</a:t>
            </a:r>
            <a:r>
              <a:rPr lang="en-US" sz="2400" dirty="0">
                <a:solidFill>
                  <a:srgbClr val="404042"/>
                </a:solidFill>
                <a:latin typeface="Arimo"/>
                <a:ea typeface="Arimo"/>
                <a:cs typeface="Arimo"/>
                <a:sym typeface="Arimo"/>
              </a:rPr>
              <a:t> "</a:t>
            </a:r>
            <a:r>
              <a:rPr lang="en-US" sz="2400" b="1" dirty="0" err="1">
                <a:solidFill>
                  <a:srgbClr val="404042"/>
                </a:solidFill>
                <a:latin typeface="Arimo Bold"/>
                <a:ea typeface="Arimo Bold"/>
                <a:cs typeface="Arimo Bold"/>
                <a:sym typeface="Arimo Bold"/>
              </a:rPr>
              <a:t>проекция</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атты</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психологиялық</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механизміне</a:t>
            </a:r>
            <a:r>
              <a:rPr lang="en-US" sz="2400" dirty="0">
                <a:solidFill>
                  <a:srgbClr val="404042"/>
                </a:solidFill>
                <a:latin typeface="Arimo"/>
                <a:ea typeface="Arimo"/>
                <a:cs typeface="Arimo"/>
                <a:sym typeface="Arimo"/>
              </a:rPr>
              <a:t> негізделген. </a:t>
            </a:r>
            <a:r>
              <a:rPr lang="en-US" sz="2400" dirty="0" err="1">
                <a:solidFill>
                  <a:srgbClr val="404042"/>
                </a:solidFill>
                <a:latin typeface="Arimo"/>
                <a:ea typeface="Arimo"/>
                <a:cs typeface="Arimo"/>
                <a:sym typeface="Arimo"/>
              </a:rPr>
              <a:t>Проекцияның</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мәні</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адамның</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өзіне</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тән</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бірақ</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өзі</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мойындамайтын</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қасиеттер</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мен</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тілектерді</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еріксіз</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түрде</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басқа</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адамдардың</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мойнына</a:t>
            </a:r>
            <a:r>
              <a:rPr lang="en-US" sz="2400" dirty="0">
                <a:solidFill>
                  <a:srgbClr val="404042"/>
                </a:solidFill>
                <a:latin typeface="Arimo"/>
                <a:ea typeface="Arimo"/>
                <a:cs typeface="Arimo"/>
                <a:sym typeface="Arimo"/>
              </a:rPr>
              <a:t> </a:t>
            </a:r>
            <a:r>
              <a:rPr lang="en-US" sz="2400" dirty="0" err="1">
                <a:solidFill>
                  <a:srgbClr val="404042"/>
                </a:solidFill>
                <a:latin typeface="Arimo"/>
                <a:ea typeface="Arimo"/>
                <a:cs typeface="Arimo"/>
                <a:sym typeface="Arimo"/>
              </a:rPr>
              <a:t>арту</a:t>
            </a:r>
            <a:r>
              <a:rPr lang="en-US" sz="2400" dirty="0">
                <a:solidFill>
                  <a:srgbClr val="404042"/>
                </a:solidFill>
                <a:latin typeface="Arimo"/>
                <a:ea typeface="Arimo"/>
                <a:cs typeface="Arimo"/>
                <a:sym typeface="Arimo"/>
              </a:rPr>
              <a:t> болып табылады.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TextBox 2"/>
          <p:cNvSpPr txBox="1"/>
          <p:nvPr/>
        </p:nvSpPr>
        <p:spPr>
          <a:xfrm>
            <a:off x="1219200" y="3238500"/>
            <a:ext cx="7540113" cy="2205732"/>
          </a:xfrm>
          <a:prstGeom prst="rect">
            <a:avLst/>
          </a:prstGeom>
        </p:spPr>
        <p:txBody>
          <a:bodyPr wrap="square" lIns="0" tIns="0" rIns="0" bIns="0" rtlCol="0" anchor="t">
            <a:spAutoFit/>
          </a:bodyPr>
          <a:lstStyle/>
          <a:p>
            <a:pPr algn="l">
              <a:lnSpc>
                <a:spcPts val="8640"/>
              </a:lnSpc>
            </a:pPr>
            <a:r>
              <a:rPr lang="en-US" sz="4800" dirty="0" err="1">
                <a:solidFill>
                  <a:srgbClr val="404042"/>
                </a:solidFill>
                <a:latin typeface="Arimo"/>
                <a:ea typeface="Arimo"/>
                <a:cs typeface="Arimo"/>
                <a:sym typeface="Arimo"/>
              </a:rPr>
              <a:t>Проективті</a:t>
            </a:r>
            <a:r>
              <a:rPr lang="en-US" sz="4800" dirty="0">
                <a:solidFill>
                  <a:srgbClr val="404042"/>
                </a:solidFill>
                <a:latin typeface="Arimo"/>
                <a:ea typeface="Arimo"/>
                <a:cs typeface="Arimo"/>
                <a:sym typeface="Arimo"/>
              </a:rPr>
              <a:t> </a:t>
            </a:r>
            <a:r>
              <a:rPr lang="en-US" sz="4800" dirty="0" err="1">
                <a:solidFill>
                  <a:srgbClr val="404042"/>
                </a:solidFill>
                <a:latin typeface="Arimo"/>
                <a:ea typeface="Arimo"/>
                <a:cs typeface="Arimo"/>
                <a:sym typeface="Arimo"/>
              </a:rPr>
              <a:t>әдістердің</a:t>
            </a:r>
            <a:r>
              <a:rPr lang="en-US" sz="4800" dirty="0">
                <a:solidFill>
                  <a:srgbClr val="404042"/>
                </a:solidFill>
                <a:latin typeface="Arimo"/>
                <a:ea typeface="Arimo"/>
                <a:cs typeface="Arimo"/>
                <a:sym typeface="Arimo"/>
              </a:rPr>
              <a:t> </a:t>
            </a:r>
          </a:p>
          <a:p>
            <a:pPr algn="l">
              <a:lnSpc>
                <a:spcPts val="8640"/>
              </a:lnSpc>
            </a:pPr>
            <a:r>
              <a:rPr lang="en-US" sz="4800" dirty="0">
                <a:solidFill>
                  <a:srgbClr val="404042"/>
                </a:solidFill>
                <a:latin typeface="Arimo"/>
                <a:ea typeface="Arimo"/>
                <a:cs typeface="Arimo"/>
                <a:sym typeface="Arimo"/>
              </a:rPr>
              <a:t>негізгі </a:t>
            </a:r>
            <a:r>
              <a:rPr lang="en-US" sz="4800" dirty="0" err="1">
                <a:solidFill>
                  <a:srgbClr val="404042"/>
                </a:solidFill>
                <a:latin typeface="Arimo"/>
                <a:ea typeface="Arimo"/>
                <a:cs typeface="Arimo"/>
                <a:sym typeface="Arimo"/>
              </a:rPr>
              <a:t>белгілері</a:t>
            </a:r>
            <a:endParaRPr lang="en-US" sz="4800" dirty="0">
              <a:solidFill>
                <a:srgbClr val="404042"/>
              </a:solidFill>
              <a:latin typeface="Arimo"/>
              <a:ea typeface="Arimo"/>
              <a:cs typeface="Arimo"/>
              <a:sym typeface="Arimo"/>
            </a:endParaRPr>
          </a:p>
        </p:txBody>
      </p:sp>
      <p:sp>
        <p:nvSpPr>
          <p:cNvPr id="3" name="TextBox 3"/>
          <p:cNvSpPr txBox="1"/>
          <p:nvPr/>
        </p:nvSpPr>
        <p:spPr>
          <a:xfrm>
            <a:off x="9753600" y="1046634"/>
            <a:ext cx="6653724" cy="1846659"/>
          </a:xfrm>
          <a:prstGeom prst="rect">
            <a:avLst/>
          </a:prstGeom>
        </p:spPr>
        <p:txBody>
          <a:bodyPr wrap="square" lIns="0" tIns="0" rIns="0" bIns="0" rtlCol="0" anchor="t">
            <a:spAutoFit/>
          </a:bodyPr>
          <a:lstStyle/>
          <a:p>
            <a:pPr algn="l">
              <a:lnSpc>
                <a:spcPts val="3640"/>
              </a:lnSpc>
            </a:pPr>
            <a:r>
              <a:rPr lang="en-US" sz="2800" dirty="0" err="1">
                <a:solidFill>
                  <a:srgbClr val="404042"/>
                </a:solidFill>
                <a:latin typeface="Arimo"/>
                <a:ea typeface="Arimo"/>
                <a:cs typeface="Arimo"/>
                <a:sym typeface="Arimo"/>
              </a:rPr>
              <a:t>Респондент</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тапсырмалар</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мен</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сұрақтардың</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мәнділігін</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түсінбейді</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бұл</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оған</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дұрыс</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көрінуге</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тырыспай</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шынайы</a:t>
            </a:r>
            <a:r>
              <a:rPr lang="en-US" sz="2800" dirty="0">
                <a:solidFill>
                  <a:srgbClr val="404042"/>
                </a:solidFill>
                <a:latin typeface="Arimo"/>
                <a:ea typeface="Arimo"/>
                <a:cs typeface="Arimo"/>
                <a:sym typeface="Arimo"/>
              </a:rPr>
              <a:t> жауап </a:t>
            </a:r>
            <a:r>
              <a:rPr lang="en-US" sz="2800" dirty="0" err="1">
                <a:solidFill>
                  <a:srgbClr val="404042"/>
                </a:solidFill>
                <a:latin typeface="Arimo"/>
                <a:ea typeface="Arimo"/>
                <a:cs typeface="Arimo"/>
                <a:sym typeface="Arimo"/>
              </a:rPr>
              <a:t>беруге</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мүмкіндік</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береді</a:t>
            </a:r>
            <a:r>
              <a:rPr lang="en-US" sz="2800" dirty="0">
                <a:solidFill>
                  <a:srgbClr val="404042"/>
                </a:solidFill>
                <a:latin typeface="Arimo"/>
                <a:ea typeface="Arimo"/>
                <a:cs typeface="Arimo"/>
                <a:sym typeface="Arimo"/>
              </a:rPr>
              <a:t>;</a:t>
            </a:r>
          </a:p>
        </p:txBody>
      </p:sp>
      <p:sp>
        <p:nvSpPr>
          <p:cNvPr id="4" name="TextBox 4"/>
          <p:cNvSpPr txBox="1"/>
          <p:nvPr/>
        </p:nvSpPr>
        <p:spPr>
          <a:xfrm>
            <a:off x="9906000" y="4774507"/>
            <a:ext cx="6501324" cy="923330"/>
          </a:xfrm>
          <a:prstGeom prst="rect">
            <a:avLst/>
          </a:prstGeom>
        </p:spPr>
        <p:txBody>
          <a:bodyPr wrap="square" lIns="0" tIns="0" rIns="0" bIns="0" rtlCol="0" anchor="t">
            <a:spAutoFit/>
          </a:bodyPr>
          <a:lstStyle/>
          <a:p>
            <a:pPr algn="l">
              <a:lnSpc>
                <a:spcPts val="3640"/>
              </a:lnSpc>
            </a:pPr>
            <a:r>
              <a:rPr lang="en-US" sz="2800" dirty="0" err="1">
                <a:solidFill>
                  <a:srgbClr val="404042"/>
                </a:solidFill>
                <a:latin typeface="Arimo"/>
                <a:ea typeface="Arimo"/>
                <a:cs typeface="Arimo"/>
                <a:sym typeface="Arimo"/>
              </a:rPr>
              <a:t>Дұрыс</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және</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бұрыс</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жауаптар</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сынды</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түсінік</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жоқ</a:t>
            </a:r>
            <a:r>
              <a:rPr lang="en-US" sz="2800" dirty="0">
                <a:solidFill>
                  <a:srgbClr val="404042"/>
                </a:solidFill>
                <a:latin typeface="Arimo"/>
                <a:ea typeface="Arimo"/>
                <a:cs typeface="Arimo"/>
                <a:sym typeface="Arimo"/>
              </a:rPr>
              <a:t>;</a:t>
            </a:r>
          </a:p>
        </p:txBody>
      </p:sp>
      <p:sp>
        <p:nvSpPr>
          <p:cNvPr id="5" name="TextBox 5"/>
          <p:cNvSpPr txBox="1"/>
          <p:nvPr/>
        </p:nvSpPr>
        <p:spPr>
          <a:xfrm>
            <a:off x="10134600" y="7549338"/>
            <a:ext cx="6272724" cy="923330"/>
          </a:xfrm>
          <a:prstGeom prst="rect">
            <a:avLst/>
          </a:prstGeom>
        </p:spPr>
        <p:txBody>
          <a:bodyPr wrap="square" lIns="0" tIns="0" rIns="0" bIns="0" rtlCol="0" anchor="t">
            <a:spAutoFit/>
          </a:bodyPr>
          <a:lstStyle/>
          <a:p>
            <a:pPr algn="l">
              <a:lnSpc>
                <a:spcPts val="3640"/>
              </a:lnSpc>
            </a:pPr>
            <a:r>
              <a:rPr lang="en-US" sz="2800" dirty="0" err="1">
                <a:solidFill>
                  <a:srgbClr val="404042"/>
                </a:solidFill>
                <a:latin typeface="Arimo"/>
                <a:ea typeface="Arimo"/>
                <a:cs typeface="Arimo"/>
                <a:sym typeface="Arimo"/>
              </a:rPr>
              <a:t>Бағалау</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ұпайлары</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жоқ</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әр</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тұлғаның</a:t>
            </a:r>
            <a:r>
              <a:rPr lang="en-US" sz="2800" dirty="0">
                <a:solidFill>
                  <a:srgbClr val="404042"/>
                </a:solidFill>
                <a:latin typeface="Arimo"/>
                <a:ea typeface="Arimo"/>
                <a:cs typeface="Arimo"/>
                <a:sym typeface="Arimo"/>
              </a:rPr>
              <a:t> </a:t>
            </a:r>
            <a:r>
              <a:rPr lang="en-US" sz="2800" dirty="0" err="1">
                <a:solidFill>
                  <a:srgbClr val="404042"/>
                </a:solidFill>
                <a:latin typeface="Arimo"/>
                <a:ea typeface="Arimo"/>
                <a:cs typeface="Arimo"/>
                <a:sym typeface="Arimo"/>
              </a:rPr>
              <a:t>ерекшеліктері</a:t>
            </a:r>
            <a:r>
              <a:rPr lang="en-US" sz="2800" dirty="0">
                <a:solidFill>
                  <a:srgbClr val="404042"/>
                </a:solidFill>
                <a:latin typeface="Arimo"/>
                <a:ea typeface="Arimo"/>
                <a:cs typeface="Arimo"/>
                <a:sym typeface="Arimo"/>
              </a:rPr>
              <a:t> жеке </a:t>
            </a:r>
            <a:r>
              <a:rPr lang="en-US" sz="2800" dirty="0" err="1">
                <a:solidFill>
                  <a:srgbClr val="404042"/>
                </a:solidFill>
                <a:latin typeface="Arimo"/>
                <a:ea typeface="Arimo"/>
                <a:cs typeface="Arimo"/>
                <a:sym typeface="Arimo"/>
              </a:rPr>
              <a:t>талданады</a:t>
            </a:r>
            <a:r>
              <a:rPr lang="en-US" sz="2800" dirty="0">
                <a:solidFill>
                  <a:srgbClr val="404042"/>
                </a:solidFill>
                <a:latin typeface="Arimo"/>
                <a:ea typeface="Arimo"/>
                <a:cs typeface="Arimo"/>
                <a:sym typeface="Arimo"/>
              </a:rPr>
              <a:t>.</a:t>
            </a:r>
          </a:p>
        </p:txBody>
      </p:sp>
      <p:grpSp>
        <p:nvGrpSpPr>
          <p:cNvPr id="6" name="Group 6"/>
          <p:cNvGrpSpPr/>
          <p:nvPr/>
        </p:nvGrpSpPr>
        <p:grpSpPr>
          <a:xfrm>
            <a:off x="8610600" y="1257300"/>
            <a:ext cx="498378" cy="307492"/>
            <a:chOff x="0" y="0"/>
            <a:chExt cx="9414270" cy="5808472"/>
          </a:xfrm>
        </p:grpSpPr>
        <p:sp>
          <p:nvSpPr>
            <p:cNvPr id="7" name="Freeform 7"/>
            <p:cNvSpPr/>
            <p:nvPr/>
          </p:nvSpPr>
          <p:spPr>
            <a:xfrm>
              <a:off x="0" y="0"/>
              <a:ext cx="9414270" cy="5808472"/>
            </a:xfrm>
            <a:custGeom>
              <a:avLst/>
              <a:gdLst/>
              <a:ahLst/>
              <a:cxnLst/>
              <a:rect l="l" t="t" r="r" b="b"/>
              <a:pathLst>
                <a:path w="9414270" h="5808472">
                  <a:moveTo>
                    <a:pt x="6510034" y="5808472"/>
                  </a:moveTo>
                  <a:lnTo>
                    <a:pt x="5655959" y="4954397"/>
                  </a:lnTo>
                  <a:lnTo>
                    <a:pt x="7102235" y="3508121"/>
                  </a:lnTo>
                  <a:lnTo>
                    <a:pt x="0" y="3508121"/>
                  </a:lnTo>
                  <a:lnTo>
                    <a:pt x="0" y="2300224"/>
                  </a:lnTo>
                  <a:lnTo>
                    <a:pt x="7102108" y="2300224"/>
                  </a:lnTo>
                  <a:lnTo>
                    <a:pt x="5655959" y="854075"/>
                  </a:lnTo>
                  <a:lnTo>
                    <a:pt x="6510034" y="0"/>
                  </a:lnTo>
                  <a:lnTo>
                    <a:pt x="9414270" y="2904236"/>
                  </a:lnTo>
                  <a:lnTo>
                    <a:pt x="6510034" y="5808472"/>
                  </a:lnTo>
                  <a:close/>
                </a:path>
              </a:pathLst>
            </a:custGeom>
            <a:solidFill>
              <a:srgbClr val="437BB8"/>
            </a:solidFill>
          </p:spPr>
        </p:sp>
      </p:grpSp>
      <p:grpSp>
        <p:nvGrpSpPr>
          <p:cNvPr id="8" name="Group 8"/>
          <p:cNvGrpSpPr/>
          <p:nvPr/>
        </p:nvGrpSpPr>
        <p:grpSpPr>
          <a:xfrm>
            <a:off x="8686800" y="5295900"/>
            <a:ext cx="498378" cy="307492"/>
            <a:chOff x="0" y="0"/>
            <a:chExt cx="9414270" cy="5808472"/>
          </a:xfrm>
        </p:grpSpPr>
        <p:sp>
          <p:nvSpPr>
            <p:cNvPr id="9" name="Freeform 9"/>
            <p:cNvSpPr/>
            <p:nvPr/>
          </p:nvSpPr>
          <p:spPr>
            <a:xfrm>
              <a:off x="0" y="0"/>
              <a:ext cx="9414270" cy="5808472"/>
            </a:xfrm>
            <a:custGeom>
              <a:avLst/>
              <a:gdLst/>
              <a:ahLst/>
              <a:cxnLst/>
              <a:rect l="l" t="t" r="r" b="b"/>
              <a:pathLst>
                <a:path w="9414270" h="5808472">
                  <a:moveTo>
                    <a:pt x="6510034" y="5808472"/>
                  </a:moveTo>
                  <a:lnTo>
                    <a:pt x="5655959" y="4954397"/>
                  </a:lnTo>
                  <a:lnTo>
                    <a:pt x="7102235" y="3508121"/>
                  </a:lnTo>
                  <a:lnTo>
                    <a:pt x="0" y="3508121"/>
                  </a:lnTo>
                  <a:lnTo>
                    <a:pt x="0" y="2300224"/>
                  </a:lnTo>
                  <a:lnTo>
                    <a:pt x="7102108" y="2300224"/>
                  </a:lnTo>
                  <a:lnTo>
                    <a:pt x="5655959" y="854075"/>
                  </a:lnTo>
                  <a:lnTo>
                    <a:pt x="6510034" y="0"/>
                  </a:lnTo>
                  <a:lnTo>
                    <a:pt x="9414270" y="2904236"/>
                  </a:lnTo>
                  <a:lnTo>
                    <a:pt x="6510034" y="5808472"/>
                  </a:lnTo>
                  <a:close/>
                </a:path>
              </a:pathLst>
            </a:custGeom>
            <a:solidFill>
              <a:srgbClr val="437BB8"/>
            </a:solidFill>
          </p:spPr>
        </p:sp>
      </p:grpSp>
      <p:grpSp>
        <p:nvGrpSpPr>
          <p:cNvPr id="10" name="Group 10"/>
          <p:cNvGrpSpPr/>
          <p:nvPr/>
        </p:nvGrpSpPr>
        <p:grpSpPr>
          <a:xfrm>
            <a:off x="8839200" y="8115300"/>
            <a:ext cx="498378" cy="307492"/>
            <a:chOff x="0" y="0"/>
            <a:chExt cx="9414270" cy="5808472"/>
          </a:xfrm>
        </p:grpSpPr>
        <p:sp>
          <p:nvSpPr>
            <p:cNvPr id="11" name="Freeform 11"/>
            <p:cNvSpPr/>
            <p:nvPr/>
          </p:nvSpPr>
          <p:spPr>
            <a:xfrm>
              <a:off x="0" y="0"/>
              <a:ext cx="9414270" cy="5808472"/>
            </a:xfrm>
            <a:custGeom>
              <a:avLst/>
              <a:gdLst/>
              <a:ahLst/>
              <a:cxnLst/>
              <a:rect l="l" t="t" r="r" b="b"/>
              <a:pathLst>
                <a:path w="9414270" h="5808472">
                  <a:moveTo>
                    <a:pt x="6510034" y="5808472"/>
                  </a:moveTo>
                  <a:lnTo>
                    <a:pt x="5655959" y="4954397"/>
                  </a:lnTo>
                  <a:lnTo>
                    <a:pt x="7102235" y="3508121"/>
                  </a:lnTo>
                  <a:lnTo>
                    <a:pt x="0" y="3508121"/>
                  </a:lnTo>
                  <a:lnTo>
                    <a:pt x="0" y="2300224"/>
                  </a:lnTo>
                  <a:lnTo>
                    <a:pt x="7102108" y="2300224"/>
                  </a:lnTo>
                  <a:lnTo>
                    <a:pt x="5655959" y="854075"/>
                  </a:lnTo>
                  <a:lnTo>
                    <a:pt x="6510034" y="0"/>
                  </a:lnTo>
                  <a:lnTo>
                    <a:pt x="9414270" y="2904236"/>
                  </a:lnTo>
                  <a:lnTo>
                    <a:pt x="6510034" y="5808472"/>
                  </a:lnTo>
                  <a:close/>
                </a:path>
              </a:pathLst>
            </a:custGeom>
            <a:solidFill>
              <a:srgbClr val="437BB8"/>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 y="0"/>
            <a:ext cx="4572000" cy="10287000"/>
            <a:chOff x="0" y="0"/>
            <a:chExt cx="6096000" cy="13716000"/>
          </a:xfrm>
        </p:grpSpPr>
        <p:pic>
          <p:nvPicPr>
            <p:cNvPr id="3" name="Picture 3"/>
            <p:cNvPicPr>
              <a:picLocks noChangeAspect="1"/>
            </p:cNvPicPr>
            <p:nvPr/>
          </p:nvPicPr>
          <p:blipFill>
            <a:blip r:embed="rId2" cstate="print"/>
            <a:srcRect l="20800" r="20800"/>
            <a:stretch>
              <a:fillRect/>
            </a:stretch>
          </p:blipFill>
          <p:spPr>
            <a:xfrm>
              <a:off x="0" y="0"/>
              <a:ext cx="6096000" cy="13716000"/>
            </a:xfrm>
            <a:prstGeom prst="rect">
              <a:avLst/>
            </a:prstGeom>
          </p:spPr>
        </p:pic>
      </p:grpSp>
      <p:grpSp>
        <p:nvGrpSpPr>
          <p:cNvPr id="4" name="Group 4"/>
          <p:cNvGrpSpPr/>
          <p:nvPr/>
        </p:nvGrpSpPr>
        <p:grpSpPr>
          <a:xfrm>
            <a:off x="4572000" y="0"/>
            <a:ext cx="4572000" cy="10287000"/>
            <a:chOff x="0" y="0"/>
            <a:chExt cx="6096000" cy="13716000"/>
          </a:xfrm>
        </p:grpSpPr>
        <p:pic>
          <p:nvPicPr>
            <p:cNvPr id="5" name="Picture 5"/>
            <p:cNvPicPr>
              <a:picLocks noChangeAspect="1"/>
            </p:cNvPicPr>
            <p:nvPr/>
          </p:nvPicPr>
          <p:blipFill>
            <a:blip r:embed="rId3" cstate="print"/>
            <a:srcRect l="22602" r="22602"/>
            <a:stretch>
              <a:fillRect/>
            </a:stretch>
          </p:blipFill>
          <p:spPr>
            <a:xfrm>
              <a:off x="0" y="0"/>
              <a:ext cx="6096000" cy="13716000"/>
            </a:xfrm>
            <a:prstGeom prst="rect">
              <a:avLst/>
            </a:prstGeom>
          </p:spPr>
        </p:pic>
      </p:grpSp>
      <p:grpSp>
        <p:nvGrpSpPr>
          <p:cNvPr id="6" name="Group 6"/>
          <p:cNvGrpSpPr/>
          <p:nvPr/>
        </p:nvGrpSpPr>
        <p:grpSpPr>
          <a:xfrm>
            <a:off x="9134475" y="0"/>
            <a:ext cx="4572000" cy="10287000"/>
            <a:chOff x="0" y="0"/>
            <a:chExt cx="6096000" cy="13716000"/>
          </a:xfrm>
        </p:grpSpPr>
        <p:pic>
          <p:nvPicPr>
            <p:cNvPr id="7" name="Picture 7"/>
            <p:cNvPicPr>
              <a:picLocks noChangeAspect="1"/>
            </p:cNvPicPr>
            <p:nvPr/>
          </p:nvPicPr>
          <p:blipFill>
            <a:blip r:embed="rId4" cstate="print"/>
            <a:srcRect l="34777" r="34777"/>
            <a:stretch>
              <a:fillRect/>
            </a:stretch>
          </p:blipFill>
          <p:spPr>
            <a:xfrm>
              <a:off x="0" y="0"/>
              <a:ext cx="6096000" cy="13716000"/>
            </a:xfrm>
            <a:prstGeom prst="rect">
              <a:avLst/>
            </a:prstGeom>
          </p:spPr>
        </p:pic>
      </p:grpSp>
      <p:grpSp>
        <p:nvGrpSpPr>
          <p:cNvPr id="8" name="Group 8"/>
          <p:cNvGrpSpPr/>
          <p:nvPr/>
        </p:nvGrpSpPr>
        <p:grpSpPr>
          <a:xfrm>
            <a:off x="13696950" y="0"/>
            <a:ext cx="4572000" cy="10287000"/>
            <a:chOff x="0" y="0"/>
            <a:chExt cx="6096000" cy="13716000"/>
          </a:xfrm>
        </p:grpSpPr>
        <p:pic>
          <p:nvPicPr>
            <p:cNvPr id="9" name="Picture 9"/>
            <p:cNvPicPr>
              <a:picLocks noChangeAspect="1"/>
            </p:cNvPicPr>
            <p:nvPr/>
          </p:nvPicPr>
          <p:blipFill>
            <a:blip r:embed="rId5" cstate="print"/>
            <a:srcRect l="30381" r="30381"/>
            <a:stretch>
              <a:fillRect/>
            </a:stretch>
          </p:blipFill>
          <p:spPr>
            <a:xfrm>
              <a:off x="0" y="0"/>
              <a:ext cx="6096000" cy="13716000"/>
            </a:xfrm>
            <a:prstGeom prst="rect">
              <a:avLst/>
            </a:prstGeom>
          </p:spPr>
        </p:pic>
      </p:grpSp>
      <p:sp>
        <p:nvSpPr>
          <p:cNvPr id="10" name="Freeform 10"/>
          <p:cNvSpPr/>
          <p:nvPr/>
        </p:nvSpPr>
        <p:spPr>
          <a:xfrm rot="-5400000">
            <a:off x="9525" y="5724525"/>
            <a:ext cx="4562475" cy="4562475"/>
          </a:xfrm>
          <a:custGeom>
            <a:avLst/>
            <a:gdLst/>
            <a:ahLst/>
            <a:cxnLst/>
            <a:rect l="l" t="t" r="r" b="b"/>
            <a:pathLst>
              <a:path w="4562475" h="4562475">
                <a:moveTo>
                  <a:pt x="0" y="0"/>
                </a:moveTo>
                <a:lnTo>
                  <a:pt x="4562475" y="0"/>
                </a:lnTo>
                <a:lnTo>
                  <a:pt x="4562475" y="4562475"/>
                </a:lnTo>
                <a:lnTo>
                  <a:pt x="0" y="4562475"/>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5400000">
            <a:off x="4562475" y="5705475"/>
            <a:ext cx="4581525" cy="4581525"/>
          </a:xfrm>
          <a:custGeom>
            <a:avLst/>
            <a:gdLst/>
            <a:ahLst/>
            <a:cxnLst/>
            <a:rect l="l" t="t" r="r" b="b"/>
            <a:pathLst>
              <a:path w="4581525" h="4581525">
                <a:moveTo>
                  <a:pt x="0" y="0"/>
                </a:moveTo>
                <a:lnTo>
                  <a:pt x="4581525" y="0"/>
                </a:lnTo>
                <a:lnTo>
                  <a:pt x="4581525" y="4581525"/>
                </a:lnTo>
                <a:lnTo>
                  <a:pt x="0" y="4581525"/>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2" name="Freeform 12"/>
          <p:cNvSpPr/>
          <p:nvPr/>
        </p:nvSpPr>
        <p:spPr>
          <a:xfrm rot="-5400000">
            <a:off x="9144000" y="5705475"/>
            <a:ext cx="4581525" cy="4581525"/>
          </a:xfrm>
          <a:custGeom>
            <a:avLst/>
            <a:gdLst/>
            <a:ahLst/>
            <a:cxnLst/>
            <a:rect l="l" t="t" r="r" b="b"/>
            <a:pathLst>
              <a:path w="4581525" h="4581525">
                <a:moveTo>
                  <a:pt x="0" y="0"/>
                </a:moveTo>
                <a:lnTo>
                  <a:pt x="4581525" y="0"/>
                </a:lnTo>
                <a:lnTo>
                  <a:pt x="4581525" y="4581525"/>
                </a:lnTo>
                <a:lnTo>
                  <a:pt x="0" y="4581525"/>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rot="-5400000">
            <a:off x="13696950" y="5695950"/>
            <a:ext cx="4591050" cy="4591050"/>
          </a:xfrm>
          <a:custGeom>
            <a:avLst/>
            <a:gdLst/>
            <a:ahLst/>
            <a:cxnLst/>
            <a:rect l="l" t="t" r="r" b="b"/>
            <a:pathLst>
              <a:path w="4591050" h="4591050">
                <a:moveTo>
                  <a:pt x="0" y="0"/>
                </a:moveTo>
                <a:lnTo>
                  <a:pt x="4591050" y="0"/>
                </a:lnTo>
                <a:lnTo>
                  <a:pt x="4591050" y="4591050"/>
                </a:lnTo>
                <a:lnTo>
                  <a:pt x="0" y="459105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4" name="TextBox 14"/>
          <p:cNvSpPr txBox="1"/>
          <p:nvPr/>
        </p:nvSpPr>
        <p:spPr>
          <a:xfrm>
            <a:off x="566151" y="7194893"/>
            <a:ext cx="3415299" cy="1986280"/>
          </a:xfrm>
          <a:prstGeom prst="rect">
            <a:avLst/>
          </a:prstGeom>
        </p:spPr>
        <p:txBody>
          <a:bodyPr lIns="0" tIns="0" rIns="0" bIns="0" rtlCol="0" anchor="t">
            <a:spAutoFit/>
          </a:bodyPr>
          <a:lstStyle/>
          <a:p>
            <a:pPr algn="l">
              <a:lnSpc>
                <a:spcPts val="3920"/>
              </a:lnSpc>
            </a:pPr>
            <a:r>
              <a:rPr lang="en-US" sz="2800" b="1" dirty="0">
                <a:solidFill>
                  <a:srgbClr val="FFFFFF"/>
                </a:solidFill>
                <a:latin typeface="Arimo Bold"/>
                <a:ea typeface="Arimo Bold"/>
                <a:cs typeface="Arimo Bold"/>
                <a:sym typeface="Arimo Bold"/>
              </a:rPr>
              <a:t>РОЗЕНЦВЕЙГТІҢ ФРУСТРАЦИЯЛЫҚ РЕАКЦИЯЛАР СЫНАҒЫ</a:t>
            </a:r>
          </a:p>
        </p:txBody>
      </p:sp>
      <p:sp>
        <p:nvSpPr>
          <p:cNvPr id="15" name="TextBox 15"/>
          <p:cNvSpPr txBox="1"/>
          <p:nvPr/>
        </p:nvSpPr>
        <p:spPr>
          <a:xfrm>
            <a:off x="5150351" y="7442543"/>
            <a:ext cx="3415299" cy="1490980"/>
          </a:xfrm>
          <a:prstGeom prst="rect">
            <a:avLst/>
          </a:prstGeom>
        </p:spPr>
        <p:txBody>
          <a:bodyPr lIns="0" tIns="0" rIns="0" bIns="0" rtlCol="0" anchor="t">
            <a:spAutoFit/>
          </a:bodyPr>
          <a:lstStyle/>
          <a:p>
            <a:pPr algn="l">
              <a:lnSpc>
                <a:spcPts val="3920"/>
              </a:lnSpc>
            </a:pPr>
            <a:r>
              <a:rPr lang="en-US" sz="2800" b="1" dirty="0">
                <a:solidFill>
                  <a:srgbClr val="FFFFFF"/>
                </a:solidFill>
                <a:latin typeface="Arimo Bold"/>
                <a:ea typeface="Arimo Bold"/>
                <a:cs typeface="Arimo Bold"/>
                <a:sym typeface="Arimo Bold"/>
              </a:rPr>
              <a:t>ТАҚЫРЫПТЫҚ АППЕРЦЕПТИВТІ ТЕСТ (ТАТ)</a:t>
            </a:r>
          </a:p>
        </p:txBody>
      </p:sp>
      <p:sp>
        <p:nvSpPr>
          <p:cNvPr id="16" name="TextBox 16"/>
          <p:cNvSpPr txBox="1"/>
          <p:nvPr/>
        </p:nvSpPr>
        <p:spPr>
          <a:xfrm>
            <a:off x="10281651" y="7591767"/>
            <a:ext cx="3415299" cy="1173480"/>
          </a:xfrm>
          <a:prstGeom prst="rect">
            <a:avLst/>
          </a:prstGeom>
        </p:spPr>
        <p:txBody>
          <a:bodyPr lIns="0" tIns="0" rIns="0" bIns="0" rtlCol="0" anchor="t">
            <a:spAutoFit/>
          </a:bodyPr>
          <a:lstStyle/>
          <a:p>
            <a:pPr algn="l">
              <a:lnSpc>
                <a:spcPts val="4620"/>
              </a:lnSpc>
            </a:pPr>
            <a:r>
              <a:rPr lang="en-US" sz="3300" b="1" dirty="0">
                <a:solidFill>
                  <a:srgbClr val="FFFFFF"/>
                </a:solidFill>
                <a:latin typeface="Arimo Bold"/>
                <a:ea typeface="Arimo Bold"/>
                <a:cs typeface="Arimo Bold"/>
                <a:sym typeface="Arimo Bold"/>
              </a:rPr>
              <a:t>РОРШАХ </a:t>
            </a:r>
          </a:p>
          <a:p>
            <a:pPr algn="l">
              <a:lnSpc>
                <a:spcPts val="4620"/>
              </a:lnSpc>
            </a:pPr>
            <a:r>
              <a:rPr lang="en-US" sz="3300" b="1" dirty="0">
                <a:solidFill>
                  <a:srgbClr val="FFFFFF"/>
                </a:solidFill>
                <a:latin typeface="Arimo Bold"/>
                <a:ea typeface="Arimo Bold"/>
                <a:cs typeface="Arimo Bold"/>
                <a:sym typeface="Arimo Bold"/>
              </a:rPr>
              <a:t>ТЕСТІ</a:t>
            </a:r>
          </a:p>
        </p:txBody>
      </p:sp>
      <p:sp>
        <p:nvSpPr>
          <p:cNvPr id="17" name="TextBox 17"/>
          <p:cNvSpPr txBox="1"/>
          <p:nvPr/>
        </p:nvSpPr>
        <p:spPr>
          <a:xfrm>
            <a:off x="14316075" y="7442543"/>
            <a:ext cx="3415299" cy="1490980"/>
          </a:xfrm>
          <a:prstGeom prst="rect">
            <a:avLst/>
          </a:prstGeom>
        </p:spPr>
        <p:txBody>
          <a:bodyPr lIns="0" tIns="0" rIns="0" bIns="0" rtlCol="0" anchor="t">
            <a:spAutoFit/>
          </a:bodyPr>
          <a:lstStyle/>
          <a:p>
            <a:pPr algn="l">
              <a:lnSpc>
                <a:spcPts val="3920"/>
              </a:lnSpc>
            </a:pPr>
            <a:r>
              <a:rPr lang="en-US" sz="2800" b="1" dirty="0">
                <a:solidFill>
                  <a:srgbClr val="FFFFFF"/>
                </a:solidFill>
                <a:latin typeface="Arimo Bold"/>
                <a:ea typeface="Arimo Bold"/>
                <a:cs typeface="Arimo Bold"/>
                <a:sym typeface="Arimo Bold"/>
              </a:rPr>
              <a:t>ЛЮШЕРДІҢ ТҮСТЕРДІ ТАҢДАУ ТЕСТІ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8760070" cy="10287000"/>
            <a:chOff x="0" y="0"/>
            <a:chExt cx="3282950" cy="3855187"/>
          </a:xfrm>
        </p:grpSpPr>
        <p:sp>
          <p:nvSpPr>
            <p:cNvPr id="3" name="Freeform 3"/>
            <p:cNvSpPr/>
            <p:nvPr/>
          </p:nvSpPr>
          <p:spPr>
            <a:xfrm>
              <a:off x="0" y="0"/>
              <a:ext cx="3282950" cy="3855187"/>
            </a:xfrm>
            <a:custGeom>
              <a:avLst/>
              <a:gdLst/>
              <a:ahLst/>
              <a:cxnLst/>
              <a:rect l="l" t="t" r="r" b="b"/>
              <a:pathLst>
                <a:path w="3282950" h="3855187">
                  <a:moveTo>
                    <a:pt x="0" y="0"/>
                  </a:moveTo>
                  <a:lnTo>
                    <a:pt x="2532380" y="0"/>
                  </a:lnTo>
                  <a:cubicBezTo>
                    <a:pt x="2946400" y="0"/>
                    <a:pt x="3282950" y="395213"/>
                    <a:pt x="3282950" y="881399"/>
                  </a:cubicBezTo>
                  <a:lnTo>
                    <a:pt x="3282950" y="3855187"/>
                  </a:lnTo>
                  <a:lnTo>
                    <a:pt x="0" y="3855187"/>
                  </a:lnTo>
                  <a:lnTo>
                    <a:pt x="0" y="0"/>
                  </a:lnTo>
                  <a:close/>
                </a:path>
              </a:pathLst>
            </a:custGeom>
            <a:blipFill>
              <a:blip r:embed="rId2" cstate="print"/>
              <a:stretch>
                <a:fillRect t="-5947" b="-5947"/>
              </a:stretch>
            </a:blipFill>
          </p:spPr>
        </p:sp>
      </p:grpSp>
      <p:sp>
        <p:nvSpPr>
          <p:cNvPr id="4" name="Freeform 4"/>
          <p:cNvSpPr/>
          <p:nvPr/>
        </p:nvSpPr>
        <p:spPr>
          <a:xfrm>
            <a:off x="9733781" y="6543847"/>
            <a:ext cx="3743153" cy="3743153"/>
          </a:xfrm>
          <a:custGeom>
            <a:avLst/>
            <a:gdLst/>
            <a:ahLst/>
            <a:cxnLst/>
            <a:rect l="l" t="t" r="r" b="b"/>
            <a:pathLst>
              <a:path w="3743153" h="3743153">
                <a:moveTo>
                  <a:pt x="0" y="0"/>
                </a:moveTo>
                <a:lnTo>
                  <a:pt x="3743153" y="0"/>
                </a:lnTo>
                <a:lnTo>
                  <a:pt x="3743153" y="3743153"/>
                </a:lnTo>
                <a:lnTo>
                  <a:pt x="0" y="3743153"/>
                </a:lnTo>
                <a:lnTo>
                  <a:pt x="0" y="0"/>
                </a:lnTo>
                <a:close/>
              </a:path>
            </a:pathLst>
          </a:custGeom>
          <a:blipFill>
            <a:blip r:embed="rId3" cstate="print">
              <a:alphaModFix amt="29000"/>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a:off x="12868760" y="6265031"/>
            <a:ext cx="4390540" cy="3010593"/>
            <a:chOff x="0" y="0"/>
            <a:chExt cx="2704992" cy="1854813"/>
          </a:xfrm>
        </p:grpSpPr>
        <p:sp>
          <p:nvSpPr>
            <p:cNvPr id="6" name="Freeform 6"/>
            <p:cNvSpPr/>
            <p:nvPr/>
          </p:nvSpPr>
          <p:spPr>
            <a:xfrm>
              <a:off x="0" y="0"/>
              <a:ext cx="2704992" cy="1854813"/>
            </a:xfrm>
            <a:custGeom>
              <a:avLst/>
              <a:gdLst/>
              <a:ahLst/>
              <a:cxnLst/>
              <a:rect l="l" t="t" r="r" b="b"/>
              <a:pathLst>
                <a:path w="2704992" h="1854813">
                  <a:moveTo>
                    <a:pt x="2580532" y="1854813"/>
                  </a:moveTo>
                  <a:lnTo>
                    <a:pt x="124460" y="1854813"/>
                  </a:lnTo>
                  <a:cubicBezTo>
                    <a:pt x="55880" y="1854813"/>
                    <a:pt x="0" y="1798933"/>
                    <a:pt x="0" y="1730353"/>
                  </a:cubicBezTo>
                  <a:lnTo>
                    <a:pt x="0" y="124460"/>
                  </a:lnTo>
                  <a:cubicBezTo>
                    <a:pt x="0" y="55880"/>
                    <a:pt x="55880" y="0"/>
                    <a:pt x="124460" y="0"/>
                  </a:cubicBezTo>
                  <a:lnTo>
                    <a:pt x="2580532" y="0"/>
                  </a:lnTo>
                  <a:cubicBezTo>
                    <a:pt x="2649112" y="0"/>
                    <a:pt x="2704992" y="55880"/>
                    <a:pt x="2704992" y="124460"/>
                  </a:cubicBezTo>
                  <a:lnTo>
                    <a:pt x="2704992" y="1730353"/>
                  </a:lnTo>
                  <a:cubicBezTo>
                    <a:pt x="2704992" y="1798933"/>
                    <a:pt x="2649112" y="1854813"/>
                    <a:pt x="2580532" y="1854813"/>
                  </a:cubicBezTo>
                  <a:close/>
                </a:path>
              </a:pathLst>
            </a:custGeom>
            <a:solidFill>
              <a:srgbClr val="FDFAFA"/>
            </a:solidFill>
          </p:spPr>
        </p:sp>
      </p:grpSp>
      <p:grpSp>
        <p:nvGrpSpPr>
          <p:cNvPr id="7" name="Group 7"/>
          <p:cNvGrpSpPr/>
          <p:nvPr/>
        </p:nvGrpSpPr>
        <p:grpSpPr>
          <a:xfrm>
            <a:off x="3191801" y="6265031"/>
            <a:ext cx="4390540" cy="3010593"/>
            <a:chOff x="0" y="0"/>
            <a:chExt cx="2704992" cy="1854813"/>
          </a:xfrm>
        </p:grpSpPr>
        <p:sp>
          <p:nvSpPr>
            <p:cNvPr id="8" name="Freeform 8"/>
            <p:cNvSpPr/>
            <p:nvPr/>
          </p:nvSpPr>
          <p:spPr>
            <a:xfrm>
              <a:off x="0" y="0"/>
              <a:ext cx="2704992" cy="1854813"/>
            </a:xfrm>
            <a:custGeom>
              <a:avLst/>
              <a:gdLst/>
              <a:ahLst/>
              <a:cxnLst/>
              <a:rect l="l" t="t" r="r" b="b"/>
              <a:pathLst>
                <a:path w="2704992" h="1854813">
                  <a:moveTo>
                    <a:pt x="2580532" y="1854813"/>
                  </a:moveTo>
                  <a:lnTo>
                    <a:pt x="124460" y="1854813"/>
                  </a:lnTo>
                  <a:cubicBezTo>
                    <a:pt x="55880" y="1854813"/>
                    <a:pt x="0" y="1798933"/>
                    <a:pt x="0" y="1730353"/>
                  </a:cubicBezTo>
                  <a:lnTo>
                    <a:pt x="0" y="124460"/>
                  </a:lnTo>
                  <a:cubicBezTo>
                    <a:pt x="0" y="55880"/>
                    <a:pt x="55880" y="0"/>
                    <a:pt x="124460" y="0"/>
                  </a:cubicBezTo>
                  <a:lnTo>
                    <a:pt x="2580532" y="0"/>
                  </a:lnTo>
                  <a:cubicBezTo>
                    <a:pt x="2649112" y="0"/>
                    <a:pt x="2704992" y="55880"/>
                    <a:pt x="2704992" y="124460"/>
                  </a:cubicBezTo>
                  <a:lnTo>
                    <a:pt x="2704992" y="1730353"/>
                  </a:lnTo>
                  <a:cubicBezTo>
                    <a:pt x="2704992" y="1798933"/>
                    <a:pt x="2649112" y="1854813"/>
                    <a:pt x="2580532" y="1854813"/>
                  </a:cubicBezTo>
                  <a:close/>
                </a:path>
              </a:pathLst>
            </a:custGeom>
            <a:solidFill>
              <a:srgbClr val="295773"/>
            </a:solidFill>
          </p:spPr>
        </p:sp>
      </p:grpSp>
      <p:grpSp>
        <p:nvGrpSpPr>
          <p:cNvPr id="9" name="Group 9"/>
          <p:cNvGrpSpPr/>
          <p:nvPr/>
        </p:nvGrpSpPr>
        <p:grpSpPr>
          <a:xfrm>
            <a:off x="8023641" y="6265031"/>
            <a:ext cx="4390540" cy="3010593"/>
            <a:chOff x="0" y="0"/>
            <a:chExt cx="2704992" cy="1854813"/>
          </a:xfrm>
        </p:grpSpPr>
        <p:sp>
          <p:nvSpPr>
            <p:cNvPr id="10" name="Freeform 10"/>
            <p:cNvSpPr/>
            <p:nvPr/>
          </p:nvSpPr>
          <p:spPr>
            <a:xfrm>
              <a:off x="0" y="0"/>
              <a:ext cx="2704992" cy="1854813"/>
            </a:xfrm>
            <a:custGeom>
              <a:avLst/>
              <a:gdLst/>
              <a:ahLst/>
              <a:cxnLst/>
              <a:rect l="l" t="t" r="r" b="b"/>
              <a:pathLst>
                <a:path w="2704992" h="1854813">
                  <a:moveTo>
                    <a:pt x="2580532" y="1854813"/>
                  </a:moveTo>
                  <a:lnTo>
                    <a:pt x="124460" y="1854813"/>
                  </a:lnTo>
                  <a:cubicBezTo>
                    <a:pt x="55880" y="1854813"/>
                    <a:pt x="0" y="1798933"/>
                    <a:pt x="0" y="1730353"/>
                  </a:cubicBezTo>
                  <a:lnTo>
                    <a:pt x="0" y="124460"/>
                  </a:lnTo>
                  <a:cubicBezTo>
                    <a:pt x="0" y="55880"/>
                    <a:pt x="55880" y="0"/>
                    <a:pt x="124460" y="0"/>
                  </a:cubicBezTo>
                  <a:lnTo>
                    <a:pt x="2580532" y="0"/>
                  </a:lnTo>
                  <a:cubicBezTo>
                    <a:pt x="2649112" y="0"/>
                    <a:pt x="2704992" y="55880"/>
                    <a:pt x="2704992" y="124460"/>
                  </a:cubicBezTo>
                  <a:lnTo>
                    <a:pt x="2704992" y="1730353"/>
                  </a:lnTo>
                  <a:cubicBezTo>
                    <a:pt x="2704992" y="1798933"/>
                    <a:pt x="2649112" y="1854813"/>
                    <a:pt x="2580532" y="1854813"/>
                  </a:cubicBezTo>
                  <a:close/>
                </a:path>
              </a:pathLst>
            </a:custGeom>
            <a:solidFill>
              <a:srgbClr val="FDFAFA"/>
            </a:solidFill>
          </p:spPr>
        </p:sp>
      </p:grpSp>
      <p:sp>
        <p:nvSpPr>
          <p:cNvPr id="11" name="TextBox 11"/>
          <p:cNvSpPr txBox="1"/>
          <p:nvPr/>
        </p:nvSpPr>
        <p:spPr>
          <a:xfrm>
            <a:off x="13279463" y="6960285"/>
            <a:ext cx="3633091" cy="1940559"/>
          </a:xfrm>
          <a:prstGeom prst="rect">
            <a:avLst/>
          </a:prstGeom>
        </p:spPr>
        <p:txBody>
          <a:bodyPr lIns="0" tIns="0" rIns="0" bIns="0" rtlCol="0" anchor="t">
            <a:spAutoFit/>
          </a:bodyPr>
          <a:lstStyle/>
          <a:p>
            <a:pPr algn="l">
              <a:lnSpc>
                <a:spcPts val="2240"/>
              </a:lnSpc>
              <a:spcBef>
                <a:spcPct val="0"/>
              </a:spcBef>
            </a:pPr>
            <a:r>
              <a:rPr lang="en-US" sz="1600" dirty="0" err="1">
                <a:solidFill>
                  <a:srgbClr val="295773"/>
                </a:solidFill>
                <a:latin typeface="Arimo"/>
                <a:ea typeface="Arimo"/>
                <a:cs typeface="Arimo"/>
                <a:sym typeface="Arimo"/>
              </a:rPr>
              <a:t>Оң</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жақтағы</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кейіпкердің</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үстінде</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бос</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шаршы</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бар</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оған</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респондент</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өз</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жауабын</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сөздерін</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жазуы</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керек</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Кейіпкерлердің</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ерекшеліктері</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мен</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мимикасы</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белгілерді</a:t>
            </a:r>
            <a:r>
              <a:rPr lang="en-US" sz="1600" dirty="0">
                <a:solidFill>
                  <a:srgbClr val="295773"/>
                </a:solidFill>
                <a:latin typeface="Arimo"/>
                <a:ea typeface="Arimo"/>
                <a:cs typeface="Arimo"/>
                <a:sym typeface="Arimo"/>
              </a:rPr>
              <a:t>(</a:t>
            </a:r>
            <a:r>
              <a:rPr lang="en-US" sz="1600" dirty="0" err="1">
                <a:solidFill>
                  <a:srgbClr val="295773"/>
                </a:solidFill>
                <a:latin typeface="Arimo"/>
                <a:ea typeface="Arimo"/>
                <a:cs typeface="Arimo"/>
                <a:sym typeface="Arimo"/>
              </a:rPr>
              <a:t>проективті</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анықтауға</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ықпал</a:t>
            </a:r>
            <a:r>
              <a:rPr lang="en-US" sz="1600" dirty="0">
                <a:solidFill>
                  <a:srgbClr val="295773"/>
                </a:solidFill>
                <a:latin typeface="Arimo"/>
                <a:ea typeface="Arimo"/>
                <a:cs typeface="Arimo"/>
                <a:sym typeface="Arimo"/>
              </a:rPr>
              <a:t> ету </a:t>
            </a:r>
            <a:r>
              <a:rPr lang="en-US" sz="1600" dirty="0" err="1">
                <a:solidFill>
                  <a:srgbClr val="295773"/>
                </a:solidFill>
                <a:latin typeface="Arimo"/>
                <a:ea typeface="Arimo"/>
                <a:cs typeface="Arimo"/>
                <a:sym typeface="Arimo"/>
              </a:rPr>
              <a:t>үшін</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суреттен</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алынып</a:t>
            </a:r>
            <a:r>
              <a:rPr lang="en-US" sz="1600" dirty="0">
                <a:solidFill>
                  <a:srgbClr val="295773"/>
                </a:solidFill>
                <a:latin typeface="Arimo"/>
                <a:ea typeface="Arimo"/>
                <a:cs typeface="Arimo"/>
                <a:sym typeface="Arimo"/>
              </a:rPr>
              <a:t> </a:t>
            </a:r>
            <a:r>
              <a:rPr lang="en-US" sz="1600" dirty="0" err="1">
                <a:solidFill>
                  <a:srgbClr val="295773"/>
                </a:solidFill>
                <a:latin typeface="Arimo"/>
                <a:ea typeface="Arimo"/>
                <a:cs typeface="Arimo"/>
                <a:sym typeface="Arimo"/>
              </a:rPr>
              <a:t>тасталады</a:t>
            </a:r>
            <a:r>
              <a:rPr lang="en-US" sz="1600" dirty="0">
                <a:solidFill>
                  <a:srgbClr val="295773"/>
                </a:solidFill>
                <a:latin typeface="Arimo"/>
                <a:ea typeface="Arimo"/>
                <a:cs typeface="Arimo"/>
                <a:sym typeface="Arimo"/>
              </a:rPr>
              <a:t>.</a:t>
            </a:r>
          </a:p>
        </p:txBody>
      </p:sp>
      <p:sp>
        <p:nvSpPr>
          <p:cNvPr id="12" name="TextBox 12"/>
          <p:cNvSpPr txBox="1"/>
          <p:nvPr/>
        </p:nvSpPr>
        <p:spPr>
          <a:xfrm>
            <a:off x="15393520" y="6467647"/>
            <a:ext cx="1519034" cy="540263"/>
          </a:xfrm>
          <a:prstGeom prst="rect">
            <a:avLst/>
          </a:prstGeom>
        </p:spPr>
        <p:txBody>
          <a:bodyPr lIns="0" tIns="0" rIns="0" bIns="0" rtlCol="0" anchor="t">
            <a:spAutoFit/>
          </a:bodyPr>
          <a:lstStyle/>
          <a:p>
            <a:pPr algn="r">
              <a:lnSpc>
                <a:spcPts val="4346"/>
              </a:lnSpc>
            </a:pPr>
            <a:r>
              <a:rPr lang="en-US" sz="3104" b="1">
                <a:solidFill>
                  <a:srgbClr val="2B4472"/>
                </a:solidFill>
                <a:latin typeface="Arimo Bold"/>
                <a:ea typeface="Arimo Bold"/>
                <a:cs typeface="Arimo Bold"/>
                <a:sym typeface="Arimo Bold"/>
              </a:rPr>
              <a:t>03.</a:t>
            </a:r>
          </a:p>
        </p:txBody>
      </p:sp>
      <p:sp>
        <p:nvSpPr>
          <p:cNvPr id="13" name="TextBox 13"/>
          <p:cNvSpPr txBox="1"/>
          <p:nvPr/>
        </p:nvSpPr>
        <p:spPr>
          <a:xfrm>
            <a:off x="9733781" y="1468097"/>
            <a:ext cx="8095995" cy="2480944"/>
          </a:xfrm>
          <a:prstGeom prst="rect">
            <a:avLst/>
          </a:prstGeom>
        </p:spPr>
        <p:txBody>
          <a:bodyPr lIns="0" tIns="0" rIns="0" bIns="0" rtlCol="0" anchor="t">
            <a:spAutoFit/>
          </a:bodyPr>
          <a:lstStyle/>
          <a:p>
            <a:pPr algn="l">
              <a:lnSpc>
                <a:spcPts val="6580"/>
              </a:lnSpc>
              <a:spcBef>
                <a:spcPct val="0"/>
              </a:spcBef>
            </a:pPr>
            <a:r>
              <a:rPr lang="en-US" sz="4700" b="1">
                <a:solidFill>
                  <a:srgbClr val="295773"/>
                </a:solidFill>
                <a:latin typeface="Arimo Bold"/>
                <a:ea typeface="Arimo Bold"/>
                <a:cs typeface="Arimo Bold"/>
                <a:sym typeface="Arimo Bold"/>
              </a:rPr>
              <a:t>Розенцвейгтің фрустрациялық реакциялар тесті</a:t>
            </a:r>
          </a:p>
        </p:txBody>
      </p:sp>
      <p:sp>
        <p:nvSpPr>
          <p:cNvPr id="14" name="TextBox 14"/>
          <p:cNvSpPr txBox="1"/>
          <p:nvPr/>
        </p:nvSpPr>
        <p:spPr>
          <a:xfrm>
            <a:off x="9733781" y="4148015"/>
            <a:ext cx="6736069" cy="1758950"/>
          </a:xfrm>
          <a:prstGeom prst="rect">
            <a:avLst/>
          </a:prstGeom>
        </p:spPr>
        <p:txBody>
          <a:bodyPr lIns="0" tIns="0" rIns="0" bIns="0" rtlCol="0" anchor="t">
            <a:spAutoFit/>
          </a:bodyPr>
          <a:lstStyle/>
          <a:p>
            <a:pPr algn="l">
              <a:lnSpc>
                <a:spcPts val="2800"/>
              </a:lnSpc>
            </a:pPr>
            <a:r>
              <a:rPr lang="en-US" sz="2000">
                <a:solidFill>
                  <a:srgbClr val="194035"/>
                </a:solidFill>
                <a:latin typeface="Arimo"/>
                <a:ea typeface="Arimo"/>
                <a:cs typeface="Arimo"/>
                <a:sym typeface="Arimo"/>
              </a:rPr>
              <a:t>сәтсіздікке реакцияларды және жеке тұлғаның қызметіне немесе қажеттіліктерін қанағаттандыруға кедергі келтіретін жағдайлардан шығу жолдарын зерттеуге арналған проективті әдіс. </a:t>
            </a:r>
          </a:p>
          <a:p>
            <a:pPr algn="l">
              <a:lnSpc>
                <a:spcPts val="2800"/>
              </a:lnSpc>
              <a:spcBef>
                <a:spcPct val="0"/>
              </a:spcBef>
            </a:pPr>
            <a:r>
              <a:rPr lang="en-US" sz="2000">
                <a:solidFill>
                  <a:srgbClr val="194035"/>
                </a:solidFill>
                <a:latin typeface="Arimo"/>
                <a:ea typeface="Arimo"/>
                <a:cs typeface="Arimo"/>
                <a:sym typeface="Arimo"/>
              </a:rPr>
              <a:t>1945 жылы Саул Розенцвейг әзірлеген.</a:t>
            </a:r>
          </a:p>
        </p:txBody>
      </p:sp>
      <p:sp>
        <p:nvSpPr>
          <p:cNvPr id="15" name="TextBox 15"/>
          <p:cNvSpPr txBox="1"/>
          <p:nvPr/>
        </p:nvSpPr>
        <p:spPr>
          <a:xfrm>
            <a:off x="3589224" y="7536965"/>
            <a:ext cx="3772753" cy="1406525"/>
          </a:xfrm>
          <a:prstGeom prst="rect">
            <a:avLst/>
          </a:prstGeom>
        </p:spPr>
        <p:txBody>
          <a:bodyPr lIns="0" tIns="0" rIns="0" bIns="0" rtlCol="0" anchor="t">
            <a:spAutoFit/>
          </a:bodyPr>
          <a:lstStyle/>
          <a:p>
            <a:pPr algn="l">
              <a:lnSpc>
                <a:spcPts val="2800"/>
              </a:lnSpc>
              <a:spcBef>
                <a:spcPct val="0"/>
              </a:spcBef>
            </a:pPr>
            <a:r>
              <a:rPr lang="en-US" sz="2000">
                <a:solidFill>
                  <a:srgbClr val="FFFFFF"/>
                </a:solidFill>
                <a:latin typeface="Arimo"/>
                <a:ea typeface="Arimo"/>
                <a:cs typeface="Arimo"/>
                <a:sym typeface="Arimo"/>
              </a:rPr>
              <a:t>Фрустрация жағдайындағы кейіпкерлердің әрқайсысын бейнелейтін 24 сурет сериясынан тұрады.</a:t>
            </a:r>
          </a:p>
        </p:txBody>
      </p:sp>
      <p:sp>
        <p:nvSpPr>
          <p:cNvPr id="16" name="TextBox 16"/>
          <p:cNvSpPr txBox="1"/>
          <p:nvPr/>
        </p:nvSpPr>
        <p:spPr>
          <a:xfrm>
            <a:off x="3589224" y="6484022"/>
            <a:ext cx="3993117" cy="879353"/>
          </a:xfrm>
          <a:prstGeom prst="rect">
            <a:avLst/>
          </a:prstGeom>
        </p:spPr>
        <p:txBody>
          <a:bodyPr lIns="0" tIns="0" rIns="0" bIns="0" rtlCol="0" anchor="t">
            <a:spAutoFit/>
          </a:bodyPr>
          <a:lstStyle/>
          <a:p>
            <a:pPr algn="l">
              <a:lnSpc>
                <a:spcPts val="3506"/>
              </a:lnSpc>
            </a:pPr>
            <a:r>
              <a:rPr lang="en-US" sz="2504" b="1">
                <a:solidFill>
                  <a:srgbClr val="FFFFFF"/>
                </a:solidFill>
                <a:latin typeface="Arimo Bold"/>
                <a:ea typeface="Arimo Bold"/>
                <a:cs typeface="Arimo Bold"/>
                <a:sym typeface="Arimo Bold"/>
              </a:rPr>
              <a:t>ТЕСТТІҢ СИПАТТАМАСЫ</a:t>
            </a:r>
          </a:p>
        </p:txBody>
      </p:sp>
      <p:sp>
        <p:nvSpPr>
          <p:cNvPr id="17" name="TextBox 17"/>
          <p:cNvSpPr txBox="1"/>
          <p:nvPr/>
        </p:nvSpPr>
        <p:spPr>
          <a:xfrm>
            <a:off x="5703282" y="6467647"/>
            <a:ext cx="1519034" cy="540263"/>
          </a:xfrm>
          <a:prstGeom prst="rect">
            <a:avLst/>
          </a:prstGeom>
        </p:spPr>
        <p:txBody>
          <a:bodyPr lIns="0" tIns="0" rIns="0" bIns="0" rtlCol="0" anchor="t">
            <a:spAutoFit/>
          </a:bodyPr>
          <a:lstStyle/>
          <a:p>
            <a:pPr algn="r">
              <a:lnSpc>
                <a:spcPts val="4346"/>
              </a:lnSpc>
            </a:pPr>
            <a:r>
              <a:rPr lang="en-US" sz="3104" b="1">
                <a:solidFill>
                  <a:srgbClr val="FFFFFF"/>
                </a:solidFill>
                <a:latin typeface="Arimo Bold"/>
                <a:ea typeface="Arimo Bold"/>
                <a:cs typeface="Arimo Bold"/>
                <a:sym typeface="Arimo Bold"/>
              </a:rPr>
              <a:t>01.</a:t>
            </a:r>
          </a:p>
        </p:txBody>
      </p:sp>
      <p:sp>
        <p:nvSpPr>
          <p:cNvPr id="18" name="TextBox 18"/>
          <p:cNvSpPr txBox="1"/>
          <p:nvPr/>
        </p:nvSpPr>
        <p:spPr>
          <a:xfrm>
            <a:off x="8434343" y="6998311"/>
            <a:ext cx="3633091" cy="1758950"/>
          </a:xfrm>
          <a:prstGeom prst="rect">
            <a:avLst/>
          </a:prstGeom>
        </p:spPr>
        <p:txBody>
          <a:bodyPr lIns="0" tIns="0" rIns="0" bIns="0" rtlCol="0" anchor="t">
            <a:spAutoFit/>
          </a:bodyPr>
          <a:lstStyle/>
          <a:p>
            <a:pPr algn="l">
              <a:lnSpc>
                <a:spcPts val="2800"/>
              </a:lnSpc>
              <a:spcBef>
                <a:spcPct val="0"/>
              </a:spcBef>
            </a:pPr>
            <a:r>
              <a:rPr lang="en-US" sz="2000" dirty="0">
                <a:solidFill>
                  <a:srgbClr val="295773"/>
                </a:solidFill>
                <a:latin typeface="Arimo"/>
                <a:ea typeface="Arimo"/>
                <a:cs typeface="Arimo"/>
                <a:sym typeface="Arimo"/>
              </a:rPr>
              <a:t>Сол </a:t>
            </a:r>
            <a:r>
              <a:rPr lang="en-US" sz="2000" dirty="0" err="1">
                <a:solidFill>
                  <a:srgbClr val="295773"/>
                </a:solidFill>
                <a:latin typeface="Arimo"/>
                <a:ea typeface="Arimo"/>
                <a:cs typeface="Arimo"/>
                <a:sym typeface="Arimo"/>
              </a:rPr>
              <a:t>жақтағы</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әр</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суретте</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кейіпкер</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басқа</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адамның</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немесе</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өзінің</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көңіл-күйін</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сипаттайтын</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сөздерді</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айту</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кезінде</a:t>
            </a:r>
            <a:r>
              <a:rPr lang="en-US" sz="2000" dirty="0">
                <a:solidFill>
                  <a:srgbClr val="295773"/>
                </a:solidFill>
                <a:latin typeface="Arimo"/>
                <a:ea typeface="Arimo"/>
                <a:cs typeface="Arimo"/>
                <a:sym typeface="Arimo"/>
              </a:rPr>
              <a:t> </a:t>
            </a:r>
            <a:r>
              <a:rPr lang="en-US" sz="2000" dirty="0" err="1">
                <a:solidFill>
                  <a:srgbClr val="295773"/>
                </a:solidFill>
                <a:latin typeface="Arimo"/>
                <a:ea typeface="Arimo"/>
                <a:cs typeface="Arimo"/>
                <a:sym typeface="Arimo"/>
              </a:rPr>
              <a:t>бейнеленген</a:t>
            </a:r>
            <a:r>
              <a:rPr lang="en-US" sz="2000" dirty="0">
                <a:solidFill>
                  <a:srgbClr val="295773"/>
                </a:solidFill>
                <a:latin typeface="Arimo"/>
                <a:ea typeface="Arimo"/>
                <a:cs typeface="Arimo"/>
                <a:sym typeface="Arimo"/>
              </a:rPr>
              <a:t>.</a:t>
            </a:r>
          </a:p>
        </p:txBody>
      </p:sp>
      <p:sp>
        <p:nvSpPr>
          <p:cNvPr id="19" name="TextBox 19"/>
          <p:cNvSpPr txBox="1"/>
          <p:nvPr/>
        </p:nvSpPr>
        <p:spPr>
          <a:xfrm>
            <a:off x="10548401" y="6467647"/>
            <a:ext cx="1519034" cy="540263"/>
          </a:xfrm>
          <a:prstGeom prst="rect">
            <a:avLst/>
          </a:prstGeom>
        </p:spPr>
        <p:txBody>
          <a:bodyPr lIns="0" tIns="0" rIns="0" bIns="0" rtlCol="0" anchor="t">
            <a:spAutoFit/>
          </a:bodyPr>
          <a:lstStyle/>
          <a:p>
            <a:pPr algn="r">
              <a:lnSpc>
                <a:spcPts val="4346"/>
              </a:lnSpc>
            </a:pPr>
            <a:r>
              <a:rPr lang="en-US" sz="3104" b="1">
                <a:solidFill>
                  <a:srgbClr val="2B4472"/>
                </a:solidFill>
                <a:latin typeface="Arimo Bold"/>
                <a:ea typeface="Arimo Bold"/>
                <a:cs typeface="Arimo Bold"/>
                <a:sym typeface="Arimo Bold"/>
              </a:rPr>
              <a:t>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685" y="1028700"/>
            <a:ext cx="16230600" cy="3839409"/>
            <a:chOff x="0" y="0"/>
            <a:chExt cx="16467410" cy="3895427"/>
          </a:xfrm>
        </p:grpSpPr>
        <p:sp>
          <p:nvSpPr>
            <p:cNvPr id="3" name="Freeform 3"/>
            <p:cNvSpPr/>
            <p:nvPr/>
          </p:nvSpPr>
          <p:spPr>
            <a:xfrm>
              <a:off x="0" y="0"/>
              <a:ext cx="16467410" cy="3895427"/>
            </a:xfrm>
            <a:custGeom>
              <a:avLst/>
              <a:gdLst/>
              <a:ahLst/>
              <a:cxnLst/>
              <a:rect l="l" t="t" r="r" b="b"/>
              <a:pathLst>
                <a:path w="16467410" h="3895427">
                  <a:moveTo>
                    <a:pt x="16162610" y="0"/>
                  </a:moveTo>
                  <a:lnTo>
                    <a:pt x="304800" y="0"/>
                  </a:lnTo>
                  <a:cubicBezTo>
                    <a:pt x="135890" y="0"/>
                    <a:pt x="0" y="135890"/>
                    <a:pt x="0" y="304800"/>
                  </a:cubicBezTo>
                  <a:lnTo>
                    <a:pt x="0" y="3590627"/>
                  </a:lnTo>
                  <a:cubicBezTo>
                    <a:pt x="0" y="3759537"/>
                    <a:pt x="135890" y="3895427"/>
                    <a:pt x="304800" y="3895427"/>
                  </a:cubicBezTo>
                  <a:lnTo>
                    <a:pt x="16162610" y="3895427"/>
                  </a:lnTo>
                  <a:cubicBezTo>
                    <a:pt x="16331519" y="3895427"/>
                    <a:pt x="16467410" y="3759537"/>
                    <a:pt x="16467410" y="3590627"/>
                  </a:cubicBezTo>
                  <a:lnTo>
                    <a:pt x="16467410" y="304800"/>
                  </a:lnTo>
                  <a:cubicBezTo>
                    <a:pt x="16467410" y="135890"/>
                    <a:pt x="16331519" y="0"/>
                    <a:pt x="16162610" y="0"/>
                  </a:cubicBezTo>
                  <a:close/>
                </a:path>
              </a:pathLst>
            </a:custGeom>
            <a:solidFill>
              <a:srgbClr val="295773"/>
            </a:solidFill>
          </p:spPr>
        </p:sp>
      </p:grpSp>
      <p:grpSp>
        <p:nvGrpSpPr>
          <p:cNvPr id="4" name="Group 4"/>
          <p:cNvGrpSpPr/>
          <p:nvPr/>
        </p:nvGrpSpPr>
        <p:grpSpPr>
          <a:xfrm>
            <a:off x="1028685" y="5418891"/>
            <a:ext cx="16230600" cy="3839409"/>
            <a:chOff x="0" y="0"/>
            <a:chExt cx="16467410" cy="3895427"/>
          </a:xfrm>
        </p:grpSpPr>
        <p:sp>
          <p:nvSpPr>
            <p:cNvPr id="5" name="Freeform 5"/>
            <p:cNvSpPr/>
            <p:nvPr/>
          </p:nvSpPr>
          <p:spPr>
            <a:xfrm>
              <a:off x="0" y="0"/>
              <a:ext cx="16467410" cy="3895427"/>
            </a:xfrm>
            <a:custGeom>
              <a:avLst/>
              <a:gdLst/>
              <a:ahLst/>
              <a:cxnLst/>
              <a:rect l="l" t="t" r="r" b="b"/>
              <a:pathLst>
                <a:path w="16467410" h="3895427">
                  <a:moveTo>
                    <a:pt x="16162610" y="0"/>
                  </a:moveTo>
                  <a:lnTo>
                    <a:pt x="304800" y="0"/>
                  </a:lnTo>
                  <a:cubicBezTo>
                    <a:pt x="135890" y="0"/>
                    <a:pt x="0" y="135890"/>
                    <a:pt x="0" y="304800"/>
                  </a:cubicBezTo>
                  <a:lnTo>
                    <a:pt x="0" y="3590627"/>
                  </a:lnTo>
                  <a:cubicBezTo>
                    <a:pt x="0" y="3759537"/>
                    <a:pt x="135890" y="3895427"/>
                    <a:pt x="304800" y="3895427"/>
                  </a:cubicBezTo>
                  <a:lnTo>
                    <a:pt x="16162610" y="3895427"/>
                  </a:lnTo>
                  <a:cubicBezTo>
                    <a:pt x="16331519" y="3895427"/>
                    <a:pt x="16467410" y="3759537"/>
                    <a:pt x="16467410" y="3590627"/>
                  </a:cubicBezTo>
                  <a:lnTo>
                    <a:pt x="16467410" y="304800"/>
                  </a:lnTo>
                  <a:cubicBezTo>
                    <a:pt x="16467410" y="135890"/>
                    <a:pt x="16331519" y="0"/>
                    <a:pt x="16162610" y="0"/>
                  </a:cubicBezTo>
                  <a:close/>
                </a:path>
              </a:pathLst>
            </a:custGeom>
            <a:solidFill>
              <a:srgbClr val="E6E8EB"/>
            </a:solidFill>
          </p:spPr>
        </p:sp>
      </p:grpSp>
      <p:sp>
        <p:nvSpPr>
          <p:cNvPr id="6" name="AutoShape 6"/>
          <p:cNvSpPr/>
          <p:nvPr/>
        </p:nvSpPr>
        <p:spPr>
          <a:xfrm rot="7277">
            <a:off x="10510448" y="1778972"/>
            <a:ext cx="6748844" cy="0"/>
          </a:xfrm>
          <a:prstGeom prst="line">
            <a:avLst/>
          </a:prstGeom>
          <a:ln w="28575" cap="rnd">
            <a:solidFill>
              <a:srgbClr val="FFFFFF"/>
            </a:solidFill>
            <a:prstDash val="solid"/>
            <a:headEnd type="none" w="sm" len="sm"/>
            <a:tailEnd type="none" w="sm" len="sm"/>
          </a:ln>
        </p:spPr>
      </p:sp>
      <p:sp>
        <p:nvSpPr>
          <p:cNvPr id="7" name="AutoShape 7"/>
          <p:cNvSpPr/>
          <p:nvPr/>
        </p:nvSpPr>
        <p:spPr>
          <a:xfrm>
            <a:off x="10510456" y="6162020"/>
            <a:ext cx="6748829" cy="0"/>
          </a:xfrm>
          <a:prstGeom prst="line">
            <a:avLst/>
          </a:prstGeom>
          <a:ln w="28575" cap="rnd">
            <a:solidFill>
              <a:srgbClr val="295773"/>
            </a:solidFill>
            <a:prstDash val="solid"/>
            <a:headEnd type="none" w="sm" len="sm"/>
            <a:tailEnd type="none" w="sm" len="sm"/>
          </a:ln>
        </p:spPr>
      </p:sp>
      <p:sp>
        <p:nvSpPr>
          <p:cNvPr id="8" name="TextBox 8"/>
          <p:cNvSpPr txBox="1"/>
          <p:nvPr/>
        </p:nvSpPr>
        <p:spPr>
          <a:xfrm>
            <a:off x="2887774" y="1441348"/>
            <a:ext cx="11108696" cy="599440"/>
          </a:xfrm>
          <a:prstGeom prst="rect">
            <a:avLst/>
          </a:prstGeom>
        </p:spPr>
        <p:txBody>
          <a:bodyPr lIns="0" tIns="0" rIns="0" bIns="0" rtlCol="0" anchor="t">
            <a:spAutoFit/>
          </a:bodyPr>
          <a:lstStyle/>
          <a:p>
            <a:pPr marL="0" lvl="0" indent="0" algn="l">
              <a:lnSpc>
                <a:spcPts val="4760"/>
              </a:lnSpc>
              <a:spcBef>
                <a:spcPct val="0"/>
              </a:spcBef>
            </a:pPr>
            <a:r>
              <a:rPr lang="en-US" sz="3400" b="1">
                <a:solidFill>
                  <a:srgbClr val="FFFFFF"/>
                </a:solidFill>
                <a:latin typeface="Arimo Bold"/>
                <a:ea typeface="Arimo Bold"/>
                <a:cs typeface="Arimo Bold"/>
                <a:sym typeface="Arimo Bold"/>
              </a:rPr>
              <a:t>ӨТКІЗУ РӘСІМІ</a:t>
            </a:r>
          </a:p>
        </p:txBody>
      </p:sp>
      <p:sp>
        <p:nvSpPr>
          <p:cNvPr id="9" name="TextBox 9"/>
          <p:cNvSpPr txBox="1"/>
          <p:nvPr/>
        </p:nvSpPr>
        <p:spPr>
          <a:xfrm>
            <a:off x="1649499" y="1294700"/>
            <a:ext cx="955733" cy="840106"/>
          </a:xfrm>
          <a:prstGeom prst="rect">
            <a:avLst/>
          </a:prstGeom>
        </p:spPr>
        <p:txBody>
          <a:bodyPr lIns="0" tIns="0" rIns="0" bIns="0" rtlCol="0" anchor="t">
            <a:spAutoFit/>
          </a:bodyPr>
          <a:lstStyle/>
          <a:p>
            <a:pPr marL="0" lvl="0" indent="0" algn="l">
              <a:lnSpc>
                <a:spcPts val="6719"/>
              </a:lnSpc>
              <a:spcBef>
                <a:spcPct val="0"/>
              </a:spcBef>
            </a:pPr>
            <a:r>
              <a:rPr lang="en-US" sz="4799" b="1">
                <a:solidFill>
                  <a:srgbClr val="FFFFFF"/>
                </a:solidFill>
                <a:latin typeface="Arimo Bold"/>
                <a:ea typeface="Arimo Bold"/>
                <a:cs typeface="Arimo Bold"/>
                <a:sym typeface="Arimo Bold"/>
              </a:rPr>
              <a:t>01</a:t>
            </a:r>
          </a:p>
        </p:txBody>
      </p:sp>
      <p:sp>
        <p:nvSpPr>
          <p:cNvPr id="10" name="TextBox 10"/>
          <p:cNvSpPr txBox="1"/>
          <p:nvPr/>
        </p:nvSpPr>
        <p:spPr>
          <a:xfrm>
            <a:off x="1649499" y="5684891"/>
            <a:ext cx="955733" cy="840106"/>
          </a:xfrm>
          <a:prstGeom prst="rect">
            <a:avLst/>
          </a:prstGeom>
        </p:spPr>
        <p:txBody>
          <a:bodyPr lIns="0" tIns="0" rIns="0" bIns="0" rtlCol="0" anchor="t">
            <a:spAutoFit/>
          </a:bodyPr>
          <a:lstStyle/>
          <a:p>
            <a:pPr marL="0" lvl="0" indent="0" algn="l">
              <a:lnSpc>
                <a:spcPts val="6719"/>
              </a:lnSpc>
              <a:spcBef>
                <a:spcPct val="0"/>
              </a:spcBef>
            </a:pPr>
            <a:r>
              <a:rPr lang="en-US" sz="4799" b="1">
                <a:solidFill>
                  <a:srgbClr val="295773"/>
                </a:solidFill>
                <a:latin typeface="Arimo Bold"/>
                <a:ea typeface="Arimo Bold"/>
                <a:cs typeface="Arimo Bold"/>
                <a:sym typeface="Arimo Bold"/>
              </a:rPr>
              <a:t>02</a:t>
            </a:r>
          </a:p>
        </p:txBody>
      </p:sp>
      <p:sp>
        <p:nvSpPr>
          <p:cNvPr id="11" name="TextBox 11"/>
          <p:cNvSpPr txBox="1"/>
          <p:nvPr/>
        </p:nvSpPr>
        <p:spPr>
          <a:xfrm>
            <a:off x="2887774" y="2329109"/>
            <a:ext cx="6256211" cy="1672590"/>
          </a:xfrm>
          <a:prstGeom prst="rect">
            <a:avLst/>
          </a:prstGeom>
        </p:spPr>
        <p:txBody>
          <a:bodyPr lIns="0" tIns="0" rIns="0" bIns="0" rtlCol="0" anchor="t">
            <a:spAutoFit/>
          </a:bodyPr>
          <a:lstStyle/>
          <a:p>
            <a:pPr algn="just">
              <a:lnSpc>
                <a:spcPts val="3359"/>
              </a:lnSpc>
              <a:spcBef>
                <a:spcPct val="0"/>
              </a:spcBef>
            </a:pPr>
            <a:r>
              <a:rPr lang="en-US" sz="2400">
                <a:solidFill>
                  <a:srgbClr val="FFFFFF"/>
                </a:solidFill>
                <a:latin typeface="Arimo"/>
                <a:ea typeface="Arimo"/>
                <a:cs typeface="Arimo"/>
                <a:sym typeface="Arimo"/>
              </a:rPr>
              <a:t>Респондентке барлық бос квадраттарды толтыру ұсынылады. Тесттің жалпы уақыты жазылады. Сынақ аяқталғаннан кейін сауалнама басталады. </a:t>
            </a:r>
          </a:p>
        </p:txBody>
      </p:sp>
      <p:sp>
        <p:nvSpPr>
          <p:cNvPr id="12" name="TextBox 12"/>
          <p:cNvSpPr txBox="1"/>
          <p:nvPr/>
        </p:nvSpPr>
        <p:spPr>
          <a:xfrm>
            <a:off x="2887774" y="6719300"/>
            <a:ext cx="6256211" cy="1672590"/>
          </a:xfrm>
          <a:prstGeom prst="rect">
            <a:avLst/>
          </a:prstGeom>
        </p:spPr>
        <p:txBody>
          <a:bodyPr lIns="0" tIns="0" rIns="0" bIns="0" rtlCol="0" anchor="t">
            <a:spAutoFit/>
          </a:bodyPr>
          <a:lstStyle/>
          <a:p>
            <a:pPr algn="just">
              <a:lnSpc>
                <a:spcPts val="3359"/>
              </a:lnSpc>
              <a:spcBef>
                <a:spcPct val="0"/>
              </a:spcBef>
            </a:pPr>
            <a:r>
              <a:rPr lang="en-US" sz="2400">
                <a:solidFill>
                  <a:srgbClr val="295773"/>
                </a:solidFill>
                <a:latin typeface="Arimo"/>
                <a:ea typeface="Arimo"/>
                <a:cs typeface="Arimo"/>
                <a:sym typeface="Arimo"/>
              </a:rPr>
              <a:t>Егер жауап қысқа болса немесе өте сирек кезедесетін жауаптардың бірі  болса, экспериментатор сауалнама барысында оның мағынасын түсінуі керек.</a:t>
            </a:r>
          </a:p>
        </p:txBody>
      </p:sp>
      <p:sp>
        <p:nvSpPr>
          <p:cNvPr id="13" name="TextBox 13"/>
          <p:cNvSpPr txBox="1"/>
          <p:nvPr/>
        </p:nvSpPr>
        <p:spPr>
          <a:xfrm>
            <a:off x="9858465" y="2329109"/>
            <a:ext cx="6711524" cy="2091690"/>
          </a:xfrm>
          <a:prstGeom prst="rect">
            <a:avLst/>
          </a:prstGeom>
        </p:spPr>
        <p:txBody>
          <a:bodyPr lIns="0" tIns="0" rIns="0" bIns="0" rtlCol="0" anchor="t">
            <a:spAutoFit/>
          </a:bodyPr>
          <a:lstStyle/>
          <a:p>
            <a:pPr algn="just">
              <a:lnSpc>
                <a:spcPts val="3359"/>
              </a:lnSpc>
              <a:spcBef>
                <a:spcPct val="0"/>
              </a:spcBef>
            </a:pPr>
            <a:r>
              <a:rPr lang="en-US" sz="2400">
                <a:solidFill>
                  <a:srgbClr val="FFFFFF"/>
                </a:solidFill>
                <a:latin typeface="Arimo"/>
                <a:ea typeface="Arimo"/>
                <a:cs typeface="Arimo"/>
                <a:sym typeface="Arimo"/>
              </a:rPr>
              <a:t>Респонденттен оның жауаптарын бір-бірлеп оқуды сұрайды, ал экспериментатор жауаптарды интерпретациялауға мүмкіндік беретін дауыстық интонациялар сияқты ерекшеліктерге баса назар аударады.</a:t>
            </a:r>
          </a:p>
        </p:txBody>
      </p:sp>
      <p:sp>
        <p:nvSpPr>
          <p:cNvPr id="14" name="TextBox 14"/>
          <p:cNvSpPr txBox="1"/>
          <p:nvPr/>
        </p:nvSpPr>
        <p:spPr>
          <a:xfrm>
            <a:off x="9858465" y="6719300"/>
            <a:ext cx="6711524" cy="2091690"/>
          </a:xfrm>
          <a:prstGeom prst="rect">
            <a:avLst/>
          </a:prstGeom>
        </p:spPr>
        <p:txBody>
          <a:bodyPr lIns="0" tIns="0" rIns="0" bIns="0" rtlCol="0" anchor="t">
            <a:spAutoFit/>
          </a:bodyPr>
          <a:lstStyle/>
          <a:p>
            <a:pPr algn="just">
              <a:lnSpc>
                <a:spcPts val="3359"/>
              </a:lnSpc>
              <a:spcBef>
                <a:spcPct val="0"/>
              </a:spcBef>
            </a:pPr>
            <a:r>
              <a:rPr lang="en-US" sz="2400">
                <a:solidFill>
                  <a:srgbClr val="295773"/>
                </a:solidFill>
                <a:latin typeface="Arimo"/>
                <a:ea typeface="Arimo"/>
                <a:cs typeface="Arimo"/>
                <a:sym typeface="Arimo"/>
              </a:rPr>
              <a:t>Респонден жағдайды жақсы түсінбеу мүмкін (бұл жағдайда түсінбеушіліктің өзі мағыналы болуы мүмкін).   Респондентке жағдайдың мәнін түсіндіргеннен кейін жаңа жауап алуға мүмкіндік беріледі.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256520"/>
            <a:ext cx="7649095" cy="7649095"/>
            <a:chOff x="0" y="0"/>
            <a:chExt cx="6350000" cy="6350000"/>
          </a:xfrm>
        </p:grpSpPr>
        <p:sp>
          <p:nvSpPr>
            <p:cNvPr id="3" name="Freeform 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2" cstate="print"/>
              <a:stretch>
                <a:fillRect l="-23007" r="-23007"/>
              </a:stretch>
            </a:blipFill>
          </p:spPr>
        </p:sp>
      </p:grpSp>
      <p:grpSp>
        <p:nvGrpSpPr>
          <p:cNvPr id="4" name="Group 4"/>
          <p:cNvGrpSpPr/>
          <p:nvPr/>
        </p:nvGrpSpPr>
        <p:grpSpPr>
          <a:xfrm>
            <a:off x="2726562" y="3191486"/>
            <a:ext cx="8370288" cy="3904028"/>
            <a:chOff x="0" y="0"/>
            <a:chExt cx="4819353" cy="2247819"/>
          </a:xfrm>
        </p:grpSpPr>
        <p:sp>
          <p:nvSpPr>
            <p:cNvPr id="5" name="Freeform 5"/>
            <p:cNvSpPr/>
            <p:nvPr/>
          </p:nvSpPr>
          <p:spPr>
            <a:xfrm>
              <a:off x="0" y="0"/>
              <a:ext cx="4819354" cy="2247819"/>
            </a:xfrm>
            <a:custGeom>
              <a:avLst/>
              <a:gdLst/>
              <a:ahLst/>
              <a:cxnLst/>
              <a:rect l="l" t="t" r="r" b="b"/>
              <a:pathLst>
                <a:path w="4819354" h="2247819">
                  <a:moveTo>
                    <a:pt x="4694893" y="2247819"/>
                  </a:moveTo>
                  <a:lnTo>
                    <a:pt x="124460" y="2247819"/>
                  </a:lnTo>
                  <a:cubicBezTo>
                    <a:pt x="55880" y="2247819"/>
                    <a:pt x="0" y="2191939"/>
                    <a:pt x="0" y="2123359"/>
                  </a:cubicBezTo>
                  <a:lnTo>
                    <a:pt x="0" y="124460"/>
                  </a:lnTo>
                  <a:cubicBezTo>
                    <a:pt x="0" y="55880"/>
                    <a:pt x="55880" y="0"/>
                    <a:pt x="124460" y="0"/>
                  </a:cubicBezTo>
                  <a:lnTo>
                    <a:pt x="4694894" y="0"/>
                  </a:lnTo>
                  <a:cubicBezTo>
                    <a:pt x="4763474" y="0"/>
                    <a:pt x="4819354" y="55880"/>
                    <a:pt x="4819354" y="124460"/>
                  </a:cubicBezTo>
                  <a:lnTo>
                    <a:pt x="4819354" y="2123359"/>
                  </a:lnTo>
                  <a:cubicBezTo>
                    <a:pt x="4819354" y="2191939"/>
                    <a:pt x="4763474" y="2247819"/>
                    <a:pt x="4694894" y="2247819"/>
                  </a:cubicBezTo>
                  <a:close/>
                </a:path>
              </a:pathLst>
            </a:custGeom>
            <a:solidFill>
              <a:srgbClr val="295773"/>
            </a:solidFill>
          </p:spPr>
        </p:sp>
      </p:grpSp>
      <p:sp>
        <p:nvSpPr>
          <p:cNvPr id="6" name="TextBox 6"/>
          <p:cNvSpPr txBox="1"/>
          <p:nvPr/>
        </p:nvSpPr>
        <p:spPr>
          <a:xfrm>
            <a:off x="3402811" y="3583134"/>
            <a:ext cx="7295037" cy="678180"/>
          </a:xfrm>
          <a:prstGeom prst="rect">
            <a:avLst/>
          </a:prstGeom>
        </p:spPr>
        <p:txBody>
          <a:bodyPr lIns="0" tIns="0" rIns="0" bIns="0" rtlCol="0" anchor="t">
            <a:spAutoFit/>
          </a:bodyPr>
          <a:lstStyle/>
          <a:p>
            <a:pPr algn="l">
              <a:lnSpc>
                <a:spcPts val="5250"/>
              </a:lnSpc>
            </a:pPr>
            <a:r>
              <a:rPr lang="en-US" sz="4200" b="1">
                <a:solidFill>
                  <a:srgbClr val="FFFFFF"/>
                </a:solidFill>
                <a:latin typeface="Arimo Bold"/>
                <a:ea typeface="Arimo Bold"/>
                <a:cs typeface="Arimo Bold"/>
                <a:sym typeface="Arimo Bold"/>
              </a:rPr>
              <a:t>Роршах тесті</a:t>
            </a:r>
          </a:p>
        </p:txBody>
      </p:sp>
      <p:sp>
        <p:nvSpPr>
          <p:cNvPr id="7" name="TextBox 7"/>
          <p:cNvSpPr txBox="1"/>
          <p:nvPr/>
        </p:nvSpPr>
        <p:spPr>
          <a:xfrm>
            <a:off x="3402811" y="4362914"/>
            <a:ext cx="7295037" cy="2444115"/>
          </a:xfrm>
          <a:prstGeom prst="rect">
            <a:avLst/>
          </a:prstGeom>
        </p:spPr>
        <p:txBody>
          <a:bodyPr lIns="0" tIns="0" rIns="0" bIns="0" rtlCol="0" anchor="t">
            <a:spAutoFit/>
          </a:bodyPr>
          <a:lstStyle/>
          <a:p>
            <a:pPr algn="l">
              <a:lnSpc>
                <a:spcPts val="2940"/>
              </a:lnSpc>
            </a:pPr>
            <a:r>
              <a:rPr lang="en-US" sz="2100">
                <a:solidFill>
                  <a:srgbClr val="FFFFFF"/>
                </a:solidFill>
                <a:latin typeface="Arimo"/>
                <a:ea typeface="Arimo"/>
                <a:cs typeface="Arimo"/>
                <a:sym typeface="Arimo"/>
              </a:rPr>
              <a:t>Жеке тұлғаны, оның психикасын және психиканың бұзылуларын зерттеуге арналған психодиагностикалық тест. </a:t>
            </a:r>
          </a:p>
          <a:p>
            <a:pPr algn="l">
              <a:lnSpc>
                <a:spcPts val="2940"/>
              </a:lnSpc>
            </a:pPr>
            <a:r>
              <a:rPr lang="en-US" sz="2100">
                <a:solidFill>
                  <a:srgbClr val="FFFFFF"/>
                </a:solidFill>
                <a:latin typeface="Arimo"/>
                <a:ea typeface="Arimo"/>
                <a:cs typeface="Arimo"/>
                <a:sym typeface="Arimo"/>
              </a:rPr>
              <a:t>1921 жылы швейцариялық психиатр және психолог Герман Роршах жариялады. "Роршах дақтары" деген атпен де белгілі.</a:t>
            </a:r>
          </a:p>
          <a:p>
            <a:pPr algn="l">
              <a:lnSpc>
                <a:spcPts val="1679"/>
              </a:lnSpc>
              <a:spcBef>
                <a:spcPct val="0"/>
              </a:spcBef>
            </a:pPr>
            <a:endParaRPr/>
          </a:p>
        </p:txBody>
      </p:sp>
      <p:sp>
        <p:nvSpPr>
          <p:cNvPr id="8" name="TextBox 8"/>
          <p:cNvSpPr txBox="1"/>
          <p:nvPr/>
        </p:nvSpPr>
        <p:spPr>
          <a:xfrm>
            <a:off x="11917926" y="1118394"/>
            <a:ext cx="2617709" cy="1630680"/>
          </a:xfrm>
          <a:prstGeom prst="rect">
            <a:avLst/>
          </a:prstGeom>
        </p:spPr>
        <p:txBody>
          <a:bodyPr lIns="0" tIns="0" rIns="0" bIns="0" rtlCol="0" anchor="t">
            <a:spAutoFit/>
          </a:bodyPr>
          <a:lstStyle/>
          <a:p>
            <a:pPr algn="l">
              <a:lnSpc>
                <a:spcPts val="13019"/>
              </a:lnSpc>
            </a:pPr>
            <a:r>
              <a:rPr lang="en-US" sz="9300" b="1">
                <a:solidFill>
                  <a:srgbClr val="295773">
                    <a:alpha val="18824"/>
                  </a:srgbClr>
                </a:solidFill>
                <a:latin typeface="Arimo Bold"/>
                <a:ea typeface="Arimo Bold"/>
                <a:cs typeface="Arimo Bold"/>
                <a:sym typeface="Arimo Bold"/>
              </a:rPr>
              <a:t>01</a:t>
            </a:r>
          </a:p>
        </p:txBody>
      </p:sp>
      <p:sp>
        <p:nvSpPr>
          <p:cNvPr id="9" name="TextBox 9"/>
          <p:cNvSpPr txBox="1"/>
          <p:nvPr/>
        </p:nvSpPr>
        <p:spPr>
          <a:xfrm>
            <a:off x="11917926" y="2613318"/>
            <a:ext cx="5515302" cy="1108710"/>
          </a:xfrm>
          <a:prstGeom prst="rect">
            <a:avLst/>
          </a:prstGeom>
        </p:spPr>
        <p:txBody>
          <a:bodyPr lIns="0" tIns="0" rIns="0" bIns="0" rtlCol="0" anchor="t">
            <a:spAutoFit/>
          </a:bodyPr>
          <a:lstStyle/>
          <a:p>
            <a:pPr algn="l">
              <a:lnSpc>
                <a:spcPts val="2940"/>
              </a:lnSpc>
              <a:spcBef>
                <a:spcPct val="0"/>
              </a:spcBef>
            </a:pPr>
            <a:r>
              <a:rPr lang="en-US" sz="2100">
                <a:solidFill>
                  <a:srgbClr val="295773"/>
                </a:solidFill>
                <a:latin typeface="Arimo"/>
                <a:ea typeface="Arimo"/>
                <a:cs typeface="Arimo"/>
                <a:sym typeface="Arimo"/>
              </a:rPr>
              <a:t>Респондетке сия дақтарының вертикальды осіне қатысты 10 симметриялы интерпретация беру ұсынылады.</a:t>
            </a:r>
          </a:p>
        </p:txBody>
      </p:sp>
      <p:sp>
        <p:nvSpPr>
          <p:cNvPr id="10" name="TextBox 10"/>
          <p:cNvSpPr txBox="1"/>
          <p:nvPr/>
        </p:nvSpPr>
        <p:spPr>
          <a:xfrm>
            <a:off x="11917926" y="3685284"/>
            <a:ext cx="4387909" cy="1630680"/>
          </a:xfrm>
          <a:prstGeom prst="rect">
            <a:avLst/>
          </a:prstGeom>
        </p:spPr>
        <p:txBody>
          <a:bodyPr lIns="0" tIns="0" rIns="0" bIns="0" rtlCol="0" anchor="t">
            <a:spAutoFit/>
          </a:bodyPr>
          <a:lstStyle/>
          <a:p>
            <a:pPr algn="l">
              <a:lnSpc>
                <a:spcPts val="13019"/>
              </a:lnSpc>
            </a:pPr>
            <a:r>
              <a:rPr lang="en-US" sz="9300" b="1">
                <a:solidFill>
                  <a:srgbClr val="2B4472">
                    <a:alpha val="18824"/>
                  </a:srgbClr>
                </a:solidFill>
                <a:latin typeface="Arimo Bold"/>
                <a:ea typeface="Arimo Bold"/>
                <a:cs typeface="Arimo Bold"/>
                <a:sym typeface="Arimo Bold"/>
              </a:rPr>
              <a:t>02</a:t>
            </a:r>
          </a:p>
        </p:txBody>
      </p:sp>
      <p:sp>
        <p:nvSpPr>
          <p:cNvPr id="11" name="TextBox 11"/>
          <p:cNvSpPr txBox="1"/>
          <p:nvPr/>
        </p:nvSpPr>
        <p:spPr>
          <a:xfrm>
            <a:off x="11917926" y="6669521"/>
            <a:ext cx="4387909" cy="1630680"/>
          </a:xfrm>
          <a:prstGeom prst="rect">
            <a:avLst/>
          </a:prstGeom>
        </p:spPr>
        <p:txBody>
          <a:bodyPr lIns="0" tIns="0" rIns="0" bIns="0" rtlCol="0" anchor="t">
            <a:spAutoFit/>
          </a:bodyPr>
          <a:lstStyle/>
          <a:p>
            <a:pPr algn="l">
              <a:lnSpc>
                <a:spcPts val="13019"/>
              </a:lnSpc>
            </a:pPr>
            <a:r>
              <a:rPr lang="en-US" sz="9300" b="1">
                <a:solidFill>
                  <a:srgbClr val="2B4472">
                    <a:alpha val="18824"/>
                  </a:srgbClr>
                </a:solidFill>
                <a:latin typeface="Arimo Bold"/>
                <a:ea typeface="Arimo Bold"/>
                <a:cs typeface="Arimo Bold"/>
                <a:sym typeface="Arimo Bold"/>
              </a:rPr>
              <a:t>03</a:t>
            </a:r>
          </a:p>
        </p:txBody>
      </p:sp>
      <p:sp>
        <p:nvSpPr>
          <p:cNvPr id="12" name="TextBox 12"/>
          <p:cNvSpPr txBox="1"/>
          <p:nvPr/>
        </p:nvSpPr>
        <p:spPr>
          <a:xfrm>
            <a:off x="11917926" y="5268339"/>
            <a:ext cx="5515302" cy="1480185"/>
          </a:xfrm>
          <a:prstGeom prst="rect">
            <a:avLst/>
          </a:prstGeom>
        </p:spPr>
        <p:txBody>
          <a:bodyPr lIns="0" tIns="0" rIns="0" bIns="0" rtlCol="0" anchor="t">
            <a:spAutoFit/>
          </a:bodyPr>
          <a:lstStyle/>
          <a:p>
            <a:pPr algn="l">
              <a:lnSpc>
                <a:spcPts val="2940"/>
              </a:lnSpc>
              <a:spcBef>
                <a:spcPct val="0"/>
              </a:spcBef>
            </a:pPr>
            <a:r>
              <a:rPr lang="en-US" sz="2100">
                <a:solidFill>
                  <a:srgbClr val="295773"/>
                </a:solidFill>
                <a:latin typeface="Arimo"/>
                <a:ea typeface="Arimo"/>
                <a:cs typeface="Arimo"/>
                <a:sym typeface="Arimo"/>
              </a:rPr>
              <a:t>Мұндай фигуралардың әрқайсысы еркін ассоциацияларға стимул болады - субъект кез-келген сөзді, бейнені немесе идеяны атауы керек. </a:t>
            </a:r>
          </a:p>
        </p:txBody>
      </p:sp>
      <p:sp>
        <p:nvSpPr>
          <p:cNvPr id="13" name="TextBox 13"/>
          <p:cNvSpPr txBox="1"/>
          <p:nvPr/>
        </p:nvSpPr>
        <p:spPr>
          <a:xfrm>
            <a:off x="11917926" y="8195591"/>
            <a:ext cx="5515302" cy="1108710"/>
          </a:xfrm>
          <a:prstGeom prst="rect">
            <a:avLst/>
          </a:prstGeom>
        </p:spPr>
        <p:txBody>
          <a:bodyPr lIns="0" tIns="0" rIns="0" bIns="0" rtlCol="0" anchor="t">
            <a:spAutoFit/>
          </a:bodyPr>
          <a:lstStyle/>
          <a:p>
            <a:pPr algn="l">
              <a:lnSpc>
                <a:spcPts val="2940"/>
              </a:lnSpc>
              <a:spcBef>
                <a:spcPct val="0"/>
              </a:spcBef>
            </a:pPr>
            <a:r>
              <a:rPr lang="en-US" sz="2100">
                <a:solidFill>
                  <a:srgbClr val="295773"/>
                </a:solidFill>
                <a:latin typeface="Arimo"/>
                <a:ea typeface="Arimo"/>
                <a:cs typeface="Arimo"/>
                <a:sym typeface="Arimo"/>
              </a:rPr>
              <a:t>Тест адамның дақтардағы "көргенін" оның жеке басының ерекшеліктерімен анықтайды деген болжамға негізделген.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8EB"/>
        </a:solidFill>
        <a:effectLst/>
      </p:bgPr>
    </p:bg>
    <p:spTree>
      <p:nvGrpSpPr>
        <p:cNvPr id="1" name=""/>
        <p:cNvGrpSpPr/>
        <p:nvPr/>
      </p:nvGrpSpPr>
      <p:grpSpPr>
        <a:xfrm>
          <a:off x="0" y="0"/>
          <a:ext cx="0" cy="0"/>
          <a:chOff x="0" y="0"/>
          <a:chExt cx="0" cy="0"/>
        </a:xfrm>
      </p:grpSpPr>
      <p:sp>
        <p:nvSpPr>
          <p:cNvPr id="2" name="AutoShape 2"/>
          <p:cNvSpPr/>
          <p:nvPr/>
        </p:nvSpPr>
        <p:spPr>
          <a:xfrm rot="9927">
            <a:off x="2861282" y="3254488"/>
            <a:ext cx="13194012" cy="0"/>
          </a:xfrm>
          <a:prstGeom prst="line">
            <a:avLst/>
          </a:prstGeom>
          <a:ln w="19050" cap="rnd">
            <a:solidFill>
              <a:srgbClr val="000000"/>
            </a:solidFill>
            <a:prstDash val="solid"/>
            <a:headEnd type="none" w="sm" len="sm"/>
            <a:tailEnd type="none" w="sm" len="sm"/>
          </a:ln>
        </p:spPr>
      </p:sp>
      <p:sp>
        <p:nvSpPr>
          <p:cNvPr id="3" name="Freeform 3" descr="Изображение выглядит как звезда, легкий  Автоматически созданное описание"/>
          <p:cNvSpPr/>
          <p:nvPr/>
        </p:nvSpPr>
        <p:spPr>
          <a:xfrm>
            <a:off x="2286" y="15"/>
            <a:ext cx="18283428" cy="10286985"/>
          </a:xfrm>
          <a:custGeom>
            <a:avLst/>
            <a:gdLst/>
            <a:ahLst/>
            <a:cxnLst/>
            <a:rect l="l" t="t" r="r" b="b"/>
            <a:pathLst>
              <a:path w="18283428" h="10286985">
                <a:moveTo>
                  <a:pt x="0" y="0"/>
                </a:moveTo>
                <a:lnTo>
                  <a:pt x="18283428" y="0"/>
                </a:lnTo>
                <a:lnTo>
                  <a:pt x="18283428" y="10286985"/>
                </a:lnTo>
                <a:lnTo>
                  <a:pt x="0" y="10286985"/>
                </a:lnTo>
                <a:lnTo>
                  <a:pt x="0" y="0"/>
                </a:lnTo>
                <a:close/>
              </a:path>
            </a:pathLst>
          </a:custGeom>
          <a:blipFill>
            <a:blip r:embed="rId2" cstate="print"/>
            <a:stretch>
              <a:fillRect b="-32966"/>
            </a:stretch>
          </a:blipFill>
        </p:spPr>
      </p:sp>
      <p:grpSp>
        <p:nvGrpSpPr>
          <p:cNvPr id="4" name="Group 4"/>
          <p:cNvGrpSpPr/>
          <p:nvPr/>
        </p:nvGrpSpPr>
        <p:grpSpPr>
          <a:xfrm rot="5400000">
            <a:off x="4751513" y="-4751516"/>
            <a:ext cx="8784512" cy="18287542"/>
            <a:chOff x="0" y="0"/>
            <a:chExt cx="11712682" cy="24383390"/>
          </a:xfrm>
        </p:grpSpPr>
        <p:sp>
          <p:nvSpPr>
            <p:cNvPr id="5" name="Freeform 5"/>
            <p:cNvSpPr/>
            <p:nvPr/>
          </p:nvSpPr>
          <p:spPr>
            <a:xfrm>
              <a:off x="0" y="0"/>
              <a:ext cx="11712702" cy="24383364"/>
            </a:xfrm>
            <a:custGeom>
              <a:avLst/>
              <a:gdLst/>
              <a:ahLst/>
              <a:cxnLst/>
              <a:rect l="l" t="t" r="r" b="b"/>
              <a:pathLst>
                <a:path w="11712702" h="24383364">
                  <a:moveTo>
                    <a:pt x="0" y="24383364"/>
                  </a:moveTo>
                  <a:lnTo>
                    <a:pt x="0" y="0"/>
                  </a:lnTo>
                  <a:lnTo>
                    <a:pt x="487680" y="0"/>
                  </a:lnTo>
                  <a:lnTo>
                    <a:pt x="1010285" y="0"/>
                  </a:lnTo>
                  <a:lnTo>
                    <a:pt x="1446403" y="0"/>
                  </a:lnTo>
                  <a:lnTo>
                    <a:pt x="1511681" y="0"/>
                  </a:lnTo>
                  <a:lnTo>
                    <a:pt x="2823718" y="0"/>
                  </a:lnTo>
                  <a:lnTo>
                    <a:pt x="2842006" y="0"/>
                  </a:lnTo>
                  <a:lnTo>
                    <a:pt x="3030347" y="0"/>
                  </a:lnTo>
                  <a:lnTo>
                    <a:pt x="5272278" y="0"/>
                  </a:lnTo>
                  <a:lnTo>
                    <a:pt x="9275826" y="0"/>
                  </a:lnTo>
                  <a:lnTo>
                    <a:pt x="9309100" y="53340"/>
                  </a:lnTo>
                  <a:cubicBezTo>
                    <a:pt x="10851261" y="2683129"/>
                    <a:pt x="11712702" y="7442327"/>
                    <a:pt x="11712702" y="12876657"/>
                  </a:cubicBezTo>
                  <a:cubicBezTo>
                    <a:pt x="11712702" y="17667605"/>
                    <a:pt x="10318242" y="19920713"/>
                    <a:pt x="8898382" y="22665437"/>
                  </a:cubicBezTo>
                  <a:cubicBezTo>
                    <a:pt x="8639810" y="23165308"/>
                    <a:pt x="8383651" y="23654893"/>
                    <a:pt x="8122666" y="24108156"/>
                  </a:cubicBezTo>
                  <a:lnTo>
                    <a:pt x="7954899" y="24383364"/>
                  </a:lnTo>
                  <a:lnTo>
                    <a:pt x="5272278" y="24383364"/>
                  </a:lnTo>
                  <a:lnTo>
                    <a:pt x="2842006" y="24383364"/>
                  </a:lnTo>
                  <a:lnTo>
                    <a:pt x="2823718" y="24383364"/>
                  </a:lnTo>
                  <a:lnTo>
                    <a:pt x="2567305" y="24383364"/>
                  </a:lnTo>
                  <a:lnTo>
                    <a:pt x="1511554" y="24383364"/>
                  </a:lnTo>
                  <a:lnTo>
                    <a:pt x="1446276" y="24383364"/>
                  </a:lnTo>
                  <a:lnTo>
                    <a:pt x="1010285" y="24383364"/>
                  </a:lnTo>
                  <a:lnTo>
                    <a:pt x="487680" y="24383364"/>
                  </a:lnTo>
                  <a:close/>
                </a:path>
              </a:pathLst>
            </a:custGeom>
            <a:solidFill>
              <a:srgbClr val="FFFFFF">
                <a:alpha val="84706"/>
              </a:srgbClr>
            </a:solidFill>
          </p:spPr>
        </p:sp>
      </p:grpSp>
      <p:sp>
        <p:nvSpPr>
          <p:cNvPr id="6" name="TextBox 6"/>
          <p:cNvSpPr txBox="1"/>
          <p:nvPr/>
        </p:nvSpPr>
        <p:spPr>
          <a:xfrm>
            <a:off x="2991040" y="-150333"/>
            <a:ext cx="12368494" cy="2282676"/>
          </a:xfrm>
          <a:prstGeom prst="rect">
            <a:avLst/>
          </a:prstGeom>
        </p:spPr>
        <p:txBody>
          <a:bodyPr lIns="0" tIns="0" rIns="0" bIns="0" rtlCol="0" anchor="t">
            <a:spAutoFit/>
          </a:bodyPr>
          <a:lstStyle/>
          <a:p>
            <a:pPr algn="l">
              <a:lnSpc>
                <a:spcPts val="1943"/>
              </a:lnSpc>
            </a:pPr>
            <a:endParaRPr dirty="0"/>
          </a:p>
          <a:p>
            <a:pPr algn="l">
              <a:lnSpc>
                <a:spcPts val="1943"/>
              </a:lnSpc>
            </a:pPr>
            <a:endParaRPr dirty="0"/>
          </a:p>
          <a:p>
            <a:pPr algn="l">
              <a:lnSpc>
                <a:spcPts val="1943"/>
              </a:lnSpc>
            </a:pPr>
            <a:endParaRPr dirty="0"/>
          </a:p>
          <a:p>
            <a:pPr algn="l">
              <a:lnSpc>
                <a:spcPts val="1943"/>
              </a:lnSpc>
            </a:pPr>
            <a:endParaRPr dirty="0"/>
          </a:p>
          <a:p>
            <a:r>
              <a:rPr lang="kk-KZ" sz="4000" b="1" dirty="0" smtClean="0"/>
              <a:t>Фрустрация жағдайындағы Розенцвейгтің әдістемесі</a:t>
            </a:r>
            <a:endParaRPr lang="ru-RU" sz="4000" dirty="0" smtClean="0"/>
          </a:p>
          <a:p>
            <a:pPr algn="l">
              <a:lnSpc>
                <a:spcPts val="5443"/>
              </a:lnSpc>
            </a:pPr>
            <a:endParaRPr dirty="0"/>
          </a:p>
        </p:txBody>
      </p:sp>
      <p:sp>
        <p:nvSpPr>
          <p:cNvPr id="7" name="Freeform 7"/>
          <p:cNvSpPr/>
          <p:nvPr/>
        </p:nvSpPr>
        <p:spPr>
          <a:xfrm>
            <a:off x="-2" y="6407027"/>
            <a:ext cx="18287542" cy="2848707"/>
          </a:xfrm>
          <a:custGeom>
            <a:avLst/>
            <a:gdLst/>
            <a:ahLst/>
            <a:cxnLst/>
            <a:rect l="l" t="t" r="r" b="b"/>
            <a:pathLst>
              <a:path w="18287542" h="2848707">
                <a:moveTo>
                  <a:pt x="0" y="0"/>
                </a:moveTo>
                <a:lnTo>
                  <a:pt x="18287542" y="0"/>
                </a:lnTo>
                <a:lnTo>
                  <a:pt x="18287542" y="2848707"/>
                </a:lnTo>
                <a:lnTo>
                  <a:pt x="0" y="2848707"/>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2" y="6159278"/>
            <a:ext cx="18287542" cy="2856264"/>
          </a:xfrm>
          <a:custGeom>
            <a:avLst/>
            <a:gdLst/>
            <a:ahLst/>
            <a:cxnLst/>
            <a:rect l="l" t="t" r="r" b="b"/>
            <a:pathLst>
              <a:path w="18287542" h="2856264">
                <a:moveTo>
                  <a:pt x="0" y="0"/>
                </a:moveTo>
                <a:lnTo>
                  <a:pt x="18287542" y="0"/>
                </a:lnTo>
                <a:lnTo>
                  <a:pt x="18287542" y="2856264"/>
                </a:lnTo>
                <a:lnTo>
                  <a:pt x="0" y="2856264"/>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990600" y="2019300"/>
            <a:ext cx="16687800" cy="6401753"/>
          </a:xfrm>
          <a:prstGeom prst="rect">
            <a:avLst/>
          </a:prstGeom>
        </p:spPr>
        <p:txBody>
          <a:bodyPr wrap="square" lIns="0" tIns="0" rIns="0" bIns="0" rtlCol="0" anchor="t">
            <a:spAutoFit/>
          </a:bodyPr>
          <a:lstStyle/>
          <a:p>
            <a:r>
              <a:rPr lang="kk-KZ" sz="3200" b="1" dirty="0" smtClean="0"/>
              <a:t> </a:t>
            </a:r>
            <a:endParaRPr lang="ru-RU" sz="3200" dirty="0" smtClean="0"/>
          </a:p>
          <a:p>
            <a:r>
              <a:rPr lang="kk-KZ" sz="3200" dirty="0" smtClean="0"/>
              <a:t>Бұл әдістеме адамның фрустрациялық жағдайдан  қалай шығатыны, кедергілермен қалай өтендігін көрсетеді. Фрустрация – бұл адам күйзеліс күйде, өз қажеттіліктерін қанағатандырмай, үнемі жолы болмайтын, кедергілерден өте алмайтын жағдай. Бұл әдістеме проективті тестке сай келеді. Мұнда 16 ситуация, оның ішінде 8 кедергілерге тап болатын ситуациялардан, ал қалғаны субъектті бір жағдайда күнәлі ететің ситуациялардан құралған.</a:t>
            </a:r>
            <a:endParaRPr lang="ru-RU" sz="3200" dirty="0" smtClean="0"/>
          </a:p>
          <a:p>
            <a:r>
              <a:rPr lang="kk-KZ" sz="3200" dirty="0" smtClean="0"/>
              <a:t>Әдістеме 24 суреттерден құралған, олардың ішінде 2 немесе оден көп адам суреттері бейнеленген.</a:t>
            </a:r>
            <a:endParaRPr lang="ru-RU" sz="3200" dirty="0" smtClean="0"/>
          </a:p>
          <a:p>
            <a:r>
              <a:rPr lang="kk-KZ" sz="3200" dirty="0" smtClean="0"/>
              <a:t>Осы тест индивидуалды да, топқа берулуі мүмкін.</a:t>
            </a:r>
            <a:endParaRPr lang="ru-RU" sz="3200" dirty="0" smtClean="0"/>
          </a:p>
          <a:p>
            <a:r>
              <a:rPr lang="kk-KZ" sz="3200" b="1" dirty="0" smtClean="0"/>
              <a:t>Мақсаты:</a:t>
            </a:r>
            <a:endParaRPr lang="ru-RU" sz="3200" dirty="0" smtClean="0"/>
          </a:p>
          <a:p>
            <a:r>
              <a:rPr lang="kk-KZ" sz="3200" dirty="0" smtClean="0"/>
              <a:t>Бұл әдістеме адамның фрустрациялық жағдайдан  қалай шығатыны, кедергілермен қалай өтендігін көрсететіңдігін анықтай аламыз.</a:t>
            </a:r>
            <a:endParaRPr lang="ru-RU" sz="3200" dirty="0" smtClean="0"/>
          </a:p>
          <a:p>
            <a:r>
              <a:rPr lang="kk-KZ" sz="3200" dirty="0" smtClean="0"/>
              <a:t>Уақытты есептелмейді, субъект өз еркімен жауап беруі мүмкін.</a:t>
            </a:r>
            <a:endParaRPr lang="ru-RU"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1031</Words>
  <Application>Microsoft Office PowerPoint</Application>
  <PresentationFormat>Произвольный</PresentationFormat>
  <Paragraphs>104</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Arimo Bold</vt:lpstr>
      <vt:lpstr>Calibri</vt:lpstr>
      <vt:lpstr>Arimo</vt:lpstr>
      <vt:lpstr>Arimo Italics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лекция</dc:title>
  <cp:lastModifiedBy>ASUS</cp:lastModifiedBy>
  <cp:revision>2</cp:revision>
  <dcterms:created xsi:type="dcterms:W3CDTF">2006-08-16T00:00:00Z</dcterms:created>
  <dcterms:modified xsi:type="dcterms:W3CDTF">2024-09-18T19:12:13Z</dcterms:modified>
  <dc:identifier>DAGQ02C4oAQ</dc:identifier>
</cp:coreProperties>
</file>