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83" r:id="rId3"/>
    <p:sldId id="284" r:id="rId4"/>
    <p:sldId id="286" r:id="rId5"/>
    <p:sldId id="328" r:id="rId6"/>
    <p:sldId id="333" r:id="rId7"/>
    <p:sldId id="334" r:id="rId8"/>
    <p:sldId id="335" r:id="rId9"/>
    <p:sldId id="336" r:id="rId10"/>
    <p:sldId id="287" r:id="rId11"/>
    <p:sldId id="304" r:id="rId12"/>
    <p:sldId id="306" r:id="rId13"/>
    <p:sldId id="307" r:id="rId14"/>
    <p:sldId id="308" r:id="rId15"/>
    <p:sldId id="330" r:id="rId16"/>
    <p:sldId id="331" r:id="rId17"/>
    <p:sldId id="26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29"/>
  </p:normalViewPr>
  <p:slideViewPr>
    <p:cSldViewPr snapToGrid="0" snapToObjects="1">
      <p:cViewPr varScale="1">
        <p:scale>
          <a:sx n="118" d="100"/>
          <a:sy n="118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58937198067638"/>
          <c:y val="0.11675126903553303"/>
          <c:w val="0.82125603864734298"/>
          <c:h val="0.5634517766497464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639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Sheet1!$B$3:$L$3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0-C05C-CF44-81AE-C4E2F3C19AF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639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Sheet1!$B$4:$L$4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1-C05C-CF44-81AE-C4E2F3C19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40843136"/>
        <c:axId val="41206528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Вероятность</c:v>
                </c:pt>
              </c:strCache>
            </c:strRef>
          </c:tx>
          <c:spPr>
            <a:ln w="12639">
              <a:solidFill>
                <a:srgbClr val="FFFFFF"/>
              </a:solidFill>
              <a:prstDash val="solid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1.0000000000000004E-2</c:v>
                </c:pt>
                <c:pt idx="1">
                  <c:v>2.0000000000000007E-2</c:v>
                </c:pt>
                <c:pt idx="2">
                  <c:v>4.0000000000000015E-2</c:v>
                </c:pt>
                <c:pt idx="3">
                  <c:v>0.12000000000000002</c:v>
                </c:pt>
                <c:pt idx="4">
                  <c:v>0.22</c:v>
                </c:pt>
                <c:pt idx="5">
                  <c:v>0.33000000000000013</c:v>
                </c:pt>
                <c:pt idx="6">
                  <c:v>0.22</c:v>
                </c:pt>
                <c:pt idx="7">
                  <c:v>0.12000000000000002</c:v>
                </c:pt>
                <c:pt idx="8">
                  <c:v>4.0000000000000015E-2</c:v>
                </c:pt>
                <c:pt idx="9">
                  <c:v>2.0000000000000007E-2</c:v>
                </c:pt>
                <c:pt idx="10">
                  <c:v>1.0000000000000004E-2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5C-CF44-81AE-C4E2F3C19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12639">
              <a:solidFill>
                <a:srgbClr val="000000"/>
              </a:solidFill>
              <a:prstDash val="solid"/>
            </a:ln>
          </c:spPr>
        </c:dropLines>
        <c:marker val="1"/>
        <c:smooth val="0"/>
        <c:axId val="40843136"/>
        <c:axId val="41206528"/>
      </c:lineChart>
      <c:catAx>
        <c:axId val="40843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71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Число "орлов"</a:t>
                </a:r>
              </a:p>
            </c:rich>
          </c:tx>
          <c:layout>
            <c:manualLayout>
              <c:xMode val="edge"/>
              <c:yMode val="edge"/>
              <c:x val="0.42028985507246391"/>
              <c:y val="0.8324873096446701"/>
            </c:manualLayout>
          </c:layout>
          <c:overlay val="0"/>
          <c:spPr>
            <a:noFill/>
            <a:ln w="2527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9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1206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206528"/>
        <c:scaling>
          <c:orientation val="minMax"/>
          <c:max val="0.4"/>
        </c:scaling>
        <c:delete val="0"/>
        <c:axPos val="l"/>
        <c:majorGridlines>
          <c:spPr>
            <a:ln w="12639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71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Вероятность</a:t>
                </a:r>
              </a:p>
            </c:rich>
          </c:tx>
          <c:layout>
            <c:manualLayout>
              <c:xMode val="edge"/>
              <c:yMode val="edge"/>
              <c:x val="2.6570048309178754E-2"/>
              <c:y val="0.19289340101522848"/>
            </c:manualLayout>
          </c:layout>
          <c:overlay val="0"/>
          <c:spPr>
            <a:noFill/>
            <a:ln w="2527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9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0843136"/>
        <c:crosses val="autoZero"/>
        <c:crossBetween val="between"/>
        <c:majorUnit val="0.1"/>
        <c:minorUnit val="1.0000000000000004E-2"/>
      </c:valAx>
      <c:spPr>
        <a:noFill/>
        <a:ln w="25277">
          <a:noFill/>
        </a:ln>
      </c:spPr>
    </c:plotArea>
    <c:plotVisOnly val="1"/>
    <c:dispBlanksAs val="gap"/>
    <c:showDLblsOverMax val="0"/>
  </c:chart>
  <c:spPr>
    <a:noFill/>
    <a:ln w="6350" cap="flat" cmpd="sng" algn="ctr">
      <a:solidFill>
        <a:srgbClr val="000000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871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CC664-5D16-4044-B49E-1BC21F443566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DBD26-3F5B-BC43-8AE3-69BE06735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28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1032B711-B339-F04B-9CA3-2D23FBED05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5E543C-B098-9A44-99AC-278F3B017961}" type="slidenum">
              <a:rPr lang="ru-RU" altLang="ru-RU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  <p:sp>
        <p:nvSpPr>
          <p:cNvPr id="74755" name="Образ слайда 1">
            <a:extLst>
              <a:ext uri="{FF2B5EF4-FFF2-40B4-BE49-F238E27FC236}">
                <a16:creationId xmlns:a16="http://schemas.microsoft.com/office/drawing/2014/main" id="{001636D0-A150-8A49-8611-3D57F30DE8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4756" name="Заметки 2">
            <a:extLst>
              <a:ext uri="{FF2B5EF4-FFF2-40B4-BE49-F238E27FC236}">
                <a16:creationId xmlns:a16="http://schemas.microsoft.com/office/drawing/2014/main" id="{F2C812B2-04C1-D14C-AB48-7A038A1E2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4757" name="Номер слайда 3">
            <a:extLst>
              <a:ext uri="{FF2B5EF4-FFF2-40B4-BE49-F238E27FC236}">
                <a16:creationId xmlns:a16="http://schemas.microsoft.com/office/drawing/2014/main" id="{1092A781-CF11-B743-827A-4F885FA67CDA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69E1717-31F1-4444-BAA8-D00D572620C6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C621F1D4-EB82-5747-AF6E-4E97724E10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DD45D9-24A3-AE46-AF51-43E682F70FEF}" type="slidenum">
              <a:rPr lang="ru-RU" altLang="ru-RU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  <p:sp>
        <p:nvSpPr>
          <p:cNvPr id="76803" name="Образ слайда 1">
            <a:extLst>
              <a:ext uri="{FF2B5EF4-FFF2-40B4-BE49-F238E27FC236}">
                <a16:creationId xmlns:a16="http://schemas.microsoft.com/office/drawing/2014/main" id="{BBFC2C2E-5FCC-494E-808E-C665792743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6804" name="Заметки 2">
            <a:extLst>
              <a:ext uri="{FF2B5EF4-FFF2-40B4-BE49-F238E27FC236}">
                <a16:creationId xmlns:a16="http://schemas.microsoft.com/office/drawing/2014/main" id="{2C0FF7C6-8AE2-ED43-B089-4FD3080E1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6805" name="Номер слайда 3">
            <a:extLst>
              <a:ext uri="{FF2B5EF4-FFF2-40B4-BE49-F238E27FC236}">
                <a16:creationId xmlns:a16="http://schemas.microsoft.com/office/drawing/2014/main" id="{2E812C4B-818F-D646-BF61-4FFF29528586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F9DBA1-0E45-0042-AB89-5511DB3FD56A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50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2930484A-2682-6940-A874-94324E9102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8B9079-FFBF-D64F-949B-BC22A8508DBC}" type="slidenum">
              <a:rPr lang="ru-RU" altLang="ru-RU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  <p:sp>
        <p:nvSpPr>
          <p:cNvPr id="78851" name="Образ слайда 1">
            <a:extLst>
              <a:ext uri="{FF2B5EF4-FFF2-40B4-BE49-F238E27FC236}">
                <a16:creationId xmlns:a16="http://schemas.microsoft.com/office/drawing/2014/main" id="{FA68224B-EEDF-6448-9BDA-1066EC9DE3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8852" name="Заметки 2">
            <a:extLst>
              <a:ext uri="{FF2B5EF4-FFF2-40B4-BE49-F238E27FC236}">
                <a16:creationId xmlns:a16="http://schemas.microsoft.com/office/drawing/2014/main" id="{20D45365-7DE2-ED43-AD09-7F6F0997D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8853" name="Номер слайда 3">
            <a:extLst>
              <a:ext uri="{FF2B5EF4-FFF2-40B4-BE49-F238E27FC236}">
                <a16:creationId xmlns:a16="http://schemas.microsoft.com/office/drawing/2014/main" id="{5500CDB7-52E4-5B40-8CBD-B87085417094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4727A4-18FC-824D-B5FB-01BB2C5828A5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51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EE1D9D91-80D3-DC41-B617-B9B3D45EB4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54FFD6-5902-104A-904B-3AC3D398004C}" type="slidenum">
              <a:rPr lang="ru-RU" altLang="ru-RU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  <p:sp>
        <p:nvSpPr>
          <p:cNvPr id="80899" name="Образ слайда 1">
            <a:extLst>
              <a:ext uri="{FF2B5EF4-FFF2-40B4-BE49-F238E27FC236}">
                <a16:creationId xmlns:a16="http://schemas.microsoft.com/office/drawing/2014/main" id="{0E0CD01A-AC45-E346-9EE8-20C4632A1E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0900" name="Заметки 2">
            <a:extLst>
              <a:ext uri="{FF2B5EF4-FFF2-40B4-BE49-F238E27FC236}">
                <a16:creationId xmlns:a16="http://schemas.microsoft.com/office/drawing/2014/main" id="{2BB3D81D-7D93-9E42-A53F-DD4F29295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0901" name="Номер слайда 3">
            <a:extLst>
              <a:ext uri="{FF2B5EF4-FFF2-40B4-BE49-F238E27FC236}">
                <a16:creationId xmlns:a16="http://schemas.microsoft.com/office/drawing/2014/main" id="{011A3D0A-4682-1A48-9678-D1A77E6F8D47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4DC7ED-49E8-FF4D-8919-2019BFD94394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765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CCBEF441-69EB-2049-904D-C5A6B0E6D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630D1D-DDD4-BB40-AD07-7D281F77D820}" type="slidenum">
              <a:rPr lang="ru-RU" altLang="ru-RU"/>
              <a:pPr>
                <a:spcBef>
                  <a:spcPct val="0"/>
                </a:spcBef>
              </a:pPr>
              <a:t>14</a:t>
            </a:fld>
            <a:endParaRPr lang="ru-RU" altLang="ru-RU"/>
          </a:p>
        </p:txBody>
      </p:sp>
      <p:sp>
        <p:nvSpPr>
          <p:cNvPr id="82947" name="Образ слайда 1">
            <a:extLst>
              <a:ext uri="{FF2B5EF4-FFF2-40B4-BE49-F238E27FC236}">
                <a16:creationId xmlns:a16="http://schemas.microsoft.com/office/drawing/2014/main" id="{C1AB2A9D-D156-7149-A451-044E173ED5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2948" name="Заметки 2">
            <a:extLst>
              <a:ext uri="{FF2B5EF4-FFF2-40B4-BE49-F238E27FC236}">
                <a16:creationId xmlns:a16="http://schemas.microsoft.com/office/drawing/2014/main" id="{EF20E291-CD14-7F4C-B5AB-B59A9C93F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2949" name="Номер слайда 3">
            <a:extLst>
              <a:ext uri="{FF2B5EF4-FFF2-40B4-BE49-F238E27FC236}">
                <a16:creationId xmlns:a16="http://schemas.microsoft.com/office/drawing/2014/main" id="{2C8A6982-82AA-164E-A3ED-F17B3C479620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93A22E5-9A76-6A4B-A9D8-0984D2C9A6B7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49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9B8DF2C3-11C1-4B4E-AF2A-2FD407A387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2AC010-B150-5947-BFC9-AC1D5E1E48B5}" type="slidenum">
              <a:rPr lang="ru-RU" altLang="ru-RU"/>
              <a:pPr>
                <a:spcBef>
                  <a:spcPct val="0"/>
                </a:spcBef>
              </a:pPr>
              <a:t>15</a:t>
            </a:fld>
            <a:endParaRPr lang="ru-RU" altLang="ru-RU"/>
          </a:p>
        </p:txBody>
      </p:sp>
      <p:sp>
        <p:nvSpPr>
          <p:cNvPr id="84995" name="Образ слайда 1">
            <a:extLst>
              <a:ext uri="{FF2B5EF4-FFF2-40B4-BE49-F238E27FC236}">
                <a16:creationId xmlns:a16="http://schemas.microsoft.com/office/drawing/2014/main" id="{D7951458-2A30-D945-B32B-70D333158C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4996" name="Заметки 2">
            <a:extLst>
              <a:ext uri="{FF2B5EF4-FFF2-40B4-BE49-F238E27FC236}">
                <a16:creationId xmlns:a16="http://schemas.microsoft.com/office/drawing/2014/main" id="{DEC3423B-6A85-1749-86CD-A5275FC76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4997" name="Номер слайда 3">
            <a:extLst>
              <a:ext uri="{FF2B5EF4-FFF2-40B4-BE49-F238E27FC236}">
                <a16:creationId xmlns:a16="http://schemas.microsoft.com/office/drawing/2014/main" id="{3DDF0FB8-4E2E-D549-9CDA-866D72894F73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B5F602-B6DC-BC44-AAD4-E271FA78D352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325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84514BCB-E95F-2646-85FA-69BA7A96F2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2A005E-3C16-F240-9CD9-31DCBFF375EB}" type="slidenum">
              <a:rPr lang="ru-RU" altLang="ru-RU"/>
              <a:pPr>
                <a:spcBef>
                  <a:spcPct val="0"/>
                </a:spcBef>
              </a:pPr>
              <a:t>16</a:t>
            </a:fld>
            <a:endParaRPr lang="ru-RU" altLang="ru-RU"/>
          </a:p>
        </p:txBody>
      </p:sp>
      <p:sp>
        <p:nvSpPr>
          <p:cNvPr id="87043" name="Образ слайда 1">
            <a:extLst>
              <a:ext uri="{FF2B5EF4-FFF2-40B4-BE49-F238E27FC236}">
                <a16:creationId xmlns:a16="http://schemas.microsoft.com/office/drawing/2014/main" id="{B6215656-80CA-FC4F-81FC-65A4830C37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7044" name="Заметки 2">
            <a:extLst>
              <a:ext uri="{FF2B5EF4-FFF2-40B4-BE49-F238E27FC236}">
                <a16:creationId xmlns:a16="http://schemas.microsoft.com/office/drawing/2014/main" id="{5FFB60FF-93CD-EC4A-90DB-216746CE5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7045" name="Номер слайда 3">
            <a:extLst>
              <a:ext uri="{FF2B5EF4-FFF2-40B4-BE49-F238E27FC236}">
                <a16:creationId xmlns:a16="http://schemas.microsoft.com/office/drawing/2014/main" id="{D6DEEEA7-A21D-0641-B6B1-49338DC56039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4E311B-DE42-484F-987F-F7741BA743AC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3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51C00-F2AC-744C-9258-FFF3817AF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9D5E02-8713-544F-AA22-067AC474C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D97770-8E77-6949-8929-37CA4016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A9D7-4FF3-904D-91C8-4A5EFD0EC8DE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6ACBD-C58F-C646-A298-C9EE20786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D2A59-3CFB-EB4D-94B9-630FA97B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DE2-711E-5A47-A624-6E8652D98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3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192F0-C9D5-284F-B443-27CFE5272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16DF05-0D68-0641-BD21-A3AD4FC5E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65F183-D029-6746-B8EE-1E96EDFD6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A9D7-4FF3-904D-91C8-4A5EFD0EC8DE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9EE324-462E-1543-8A1D-12A537DE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292EDC-8E9F-5C4B-8BFA-64EBE033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DE2-711E-5A47-A624-6E8652D98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15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E2A7DD-7B55-6A49-B1A7-0467FD933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FE86A8-7A19-EC45-9BEE-FFDD166E2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0C61D3-5CD4-3F49-B1E5-CFF044437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A9D7-4FF3-904D-91C8-4A5EFD0EC8DE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5AB5B-7478-D841-AB2E-64575DBF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A2C715-2BFA-7D47-AC03-DF06D959A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DE2-711E-5A47-A624-6E8652D98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93F3F-00CD-D64F-9DB8-189BA4E95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E68745-382B-DD4C-9242-E9C212AB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FDFD73-3435-E94D-B8E0-7691E14B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A9D7-4FF3-904D-91C8-4A5EFD0EC8DE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E87888-9593-0243-A2CD-32B1F59F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6AD90C-3E41-8943-AA77-8775E065F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DE2-711E-5A47-A624-6E8652D98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8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A9F49-9559-DC4C-A170-F6315DC7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DF2DA7-876A-4D43-A114-FDECCDDB5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59B75-6CAA-D141-AC25-C838CBBE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A9D7-4FF3-904D-91C8-4A5EFD0EC8DE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7A8656-606B-4B42-A12C-D077CEDA5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510D0F-6989-D34E-82C6-8960794E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DE2-711E-5A47-A624-6E8652D98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7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49DB6-F371-2242-A80D-679EB6BE3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2886DA-A2C6-EC42-8335-ED6D8A7F7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8A150C-FB9B-9543-8E98-880A78D9B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8EA331-6B61-7B40-9B21-81455736B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A9D7-4FF3-904D-91C8-4A5EFD0EC8DE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795C0C-FC04-3C4B-B744-C27EA0C5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3BDB80-7D8B-C741-BC02-8E67A71D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DE2-711E-5A47-A624-6E8652D98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99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C0CB4-DDD9-BD46-891E-3F1CAAA4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22E543-4890-C64E-9314-74DD54059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29F516-011A-DD4F-8F91-290446682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4CC346-3C18-5046-9A59-07E84863F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E4B984-79FB-9D46-A8EE-778F417C9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FB4C9D-5BD5-3242-B4AF-A0C8A1F9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A9D7-4FF3-904D-91C8-4A5EFD0EC8DE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BCF418-6AF3-0040-8546-6BB3AFC9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A67C32-EDBB-1648-88CE-CEC43CF5F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DE2-711E-5A47-A624-6E8652D98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63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F85C8-DCD8-BB4D-AF7E-1F10F56C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64B547-E4FA-9A40-8E23-A36E67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A9D7-4FF3-904D-91C8-4A5EFD0EC8DE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7B065B-9150-8F4B-B0DD-97A24619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A3D5A2-EB48-244B-B051-D71D8991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DE2-711E-5A47-A624-6E8652D98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3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848749-86D2-BA4A-B006-C58E964C5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A9D7-4FF3-904D-91C8-4A5EFD0EC8DE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78DFCE-4592-1040-A8EF-43AAA4EE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A734E6-17E3-2A43-BBD1-BB761A3D3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DE2-711E-5A47-A624-6E8652D98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91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ADF7F-828C-3046-AC68-CD49FA45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B25CB6-8B62-1240-B977-2600ECE6E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7F7EF9-50F1-F14F-9DC0-0374E1226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9128BC-B9E5-4E46-94BA-DDC93B03B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A9D7-4FF3-904D-91C8-4A5EFD0EC8DE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AAD4E9-EF0C-704D-B0D3-D9ACBF7A0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DA39F2-C465-6B45-95B6-163FB092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DE2-711E-5A47-A624-6E8652D98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4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F9132-5E63-ED44-9DC4-F77D8641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0C6954-B1C5-ED44-BF30-195CFF981A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87EED2-7626-0245-B683-BE776D23D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F53105-DB5D-1844-B017-A14746097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A9D7-4FF3-904D-91C8-4A5EFD0EC8DE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56EC32-F4C2-B749-87DD-99989512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FA0E91-9509-4F4E-8DBC-4611E02E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DE2-711E-5A47-A624-6E8652D98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70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20D8C-5A87-0C4B-804E-FE39B1CFC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16B7AC-F312-FB4F-8A69-640605253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03ADAD-F325-B940-B3F4-5D4BBB24D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AA9D7-4FF3-904D-91C8-4A5EFD0EC8DE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12FCCC-3980-254B-8F9A-2A36609EA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5C3228-96E7-2C45-946D-F6163C167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B2DE2-711E-5A47-A624-6E8652D98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70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2282C-86D7-9D49-933E-ECFF66ED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Лекция 6. Нормальное распределение исследовательских данных. Форма учета результатов исследований.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5285E0-1966-FF45-82B8-00A96B150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Вопросы:</a:t>
            </a:r>
          </a:p>
          <a:p>
            <a:pPr marL="514350" indent="-514350">
              <a:buAutoNum type="arabicPeriod"/>
            </a:pPr>
            <a:r>
              <a:rPr lang="ru-RU" dirty="0"/>
              <a:t>Построение гистограмм и закон нормального распределения.</a:t>
            </a:r>
          </a:p>
          <a:p>
            <a:pPr marL="514350" indent="-514350">
              <a:buAutoNum type="arabicPeriod"/>
            </a:pPr>
            <a:r>
              <a:rPr lang="ru-RU" dirty="0"/>
              <a:t>Роль нормального распределения в психолого-педагогических исследованиях.</a:t>
            </a:r>
          </a:p>
          <a:p>
            <a:pPr marL="514350" indent="-514350">
              <a:buAutoNum type="arabicPeriod"/>
            </a:pPr>
            <a:r>
              <a:rPr lang="ru-RU" dirty="0"/>
              <a:t>Проверка данных на нормальность распределения.</a:t>
            </a:r>
          </a:p>
        </p:txBody>
      </p:sp>
    </p:spTree>
    <p:extLst>
      <p:ext uri="{BB962C8B-B14F-4D97-AF65-F5344CB8AC3E}">
        <p14:creationId xmlns:p14="http://schemas.microsoft.com/office/powerpoint/2010/main" val="3598129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>
            <a:extLst>
              <a:ext uri="{FF2B5EF4-FFF2-40B4-BE49-F238E27FC236}">
                <a16:creationId xmlns:a16="http://schemas.microsoft.com/office/drawing/2014/main" id="{C32008A7-019D-9743-99C8-55AA744837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274639"/>
            <a:ext cx="8229600" cy="1354137"/>
          </a:xfrm>
        </p:spPr>
        <p:txBody>
          <a:bodyPr vert="horz" lIns="92075" tIns="46038" rIns="92075" bIns="46038" rtlCol="0" anchor="b">
            <a:normAutofit/>
          </a:bodyPr>
          <a:lstStyle/>
          <a:p>
            <a:pPr eaLnBrk="1" hangingPunct="1"/>
            <a:r>
              <a:rPr lang="ru-RU" altLang="ru-RU" sz="4000" i="1"/>
              <a:t>Графическое представление</a:t>
            </a:r>
            <a:r>
              <a:rPr lang="ru-RU" altLang="ru-RU" sz="4000"/>
              <a:t> данных</a:t>
            </a:r>
          </a:p>
        </p:txBody>
      </p:sp>
      <p:sp>
        <p:nvSpPr>
          <p:cNvPr id="73731" name="Содержимое 4">
            <a:extLst>
              <a:ext uri="{FF2B5EF4-FFF2-40B4-BE49-F238E27FC236}">
                <a16:creationId xmlns:a16="http://schemas.microsoft.com/office/drawing/2014/main" id="{623962FD-5845-5B45-9626-41B8C423408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135189" y="1600200"/>
            <a:ext cx="8353425" cy="4997450"/>
          </a:xfrm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Гистограмма: данные разбиваются на интервалы  последующим отображением на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 графике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3000">
              <a:latin typeface="Times New Roman" panose="02020603050405020304" pitchFamily="18" charset="0"/>
            </a:endParaRPr>
          </a:p>
        </p:txBody>
      </p:sp>
      <p:pic>
        <p:nvPicPr>
          <p:cNvPr id="73732" name="Picture 2">
            <a:extLst>
              <a:ext uri="{FF2B5EF4-FFF2-40B4-BE49-F238E27FC236}">
                <a16:creationId xmlns:a16="http://schemas.microsoft.com/office/drawing/2014/main" id="{8CCFBE0C-94A2-A045-9E56-05A4E4109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781300"/>
            <a:ext cx="5688012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Номер слайда 5">
            <a:extLst>
              <a:ext uri="{FF2B5EF4-FFF2-40B4-BE49-F238E27FC236}">
                <a16:creationId xmlns:a16="http://schemas.microsoft.com/office/drawing/2014/main" id="{FBA2BB32-2E34-F842-A352-89D2ADE3EC89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38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>
            <a:extLst>
              <a:ext uri="{FF2B5EF4-FFF2-40B4-BE49-F238E27FC236}">
                <a16:creationId xmlns:a16="http://schemas.microsoft.com/office/drawing/2014/main" id="{21C91098-D566-D143-A8D5-FBF015C64D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457201"/>
            <a:ext cx="8229600" cy="739775"/>
          </a:xfrm>
        </p:spPr>
        <p:txBody>
          <a:bodyPr vert="horz" lIns="92075" tIns="46038" rIns="92075" bIns="46038" rtlCol="0" anchor="b">
            <a:normAutofit/>
          </a:bodyPr>
          <a:lstStyle/>
          <a:p>
            <a:pPr eaLnBrk="1" hangingPunct="1"/>
            <a:r>
              <a:rPr lang="ru-RU" altLang="ru-RU" sz="4000" i="1">
                <a:latin typeface="Times New Roman" panose="02020603050405020304" pitchFamily="18" charset="0"/>
              </a:rPr>
              <a:t>Асимметрия</a:t>
            </a:r>
          </a:p>
        </p:txBody>
      </p:sp>
      <p:sp>
        <p:nvSpPr>
          <p:cNvPr id="75779" name="Содержимое 2">
            <a:extLst>
              <a:ext uri="{FF2B5EF4-FFF2-40B4-BE49-F238E27FC236}">
                <a16:creationId xmlns:a16="http://schemas.microsoft.com/office/drawing/2014/main" id="{96DCD621-AF09-1748-A54C-8A988B6C69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81200" y="1600201"/>
            <a:ext cx="8362950" cy="4525963"/>
          </a:xfrm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/>
              <a:t>Показывает, насколько симметрично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/>
              <a:t>расположены данные относительно среднего</a:t>
            </a:r>
          </a:p>
        </p:txBody>
      </p:sp>
      <p:sp>
        <p:nvSpPr>
          <p:cNvPr id="75780" name="Номер слайда 5">
            <a:extLst>
              <a:ext uri="{FF2B5EF4-FFF2-40B4-BE49-F238E27FC236}">
                <a16:creationId xmlns:a16="http://schemas.microsoft.com/office/drawing/2014/main" id="{DD6F621B-4505-2744-A7C7-466537DD26AA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820AD308-53EA-E44F-9C6A-2AC24EF50F19}"/>
              </a:ext>
            </a:extLst>
          </p:cNvPr>
          <p:cNvGraphicFramePr>
            <a:graphicFrameLocks noGrp="1"/>
          </p:cNvGraphicFramePr>
          <p:nvPr/>
        </p:nvGraphicFramePr>
        <p:xfrm>
          <a:off x="1952625" y="3357563"/>
          <a:ext cx="7715250" cy="1638300"/>
        </p:xfrm>
        <a:graphic>
          <a:graphicData uri="http://schemas.openxmlformats.org/drawingml/2006/table">
            <a:tbl>
              <a:tblPr/>
              <a:tblGrid>
                <a:gridCol w="247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7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07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Асимметрия &gt; 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Асимметрия = 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Асимметрия &lt;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563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5786" name="Рисунок 11">
            <a:extLst>
              <a:ext uri="{FF2B5EF4-FFF2-40B4-BE49-F238E27FC236}">
                <a16:creationId xmlns:a16="http://schemas.microsoft.com/office/drawing/2014/main" id="{B4381AA4-CE49-8E41-A551-B3147609C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1" y="4005264"/>
            <a:ext cx="76930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335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>
            <a:extLst>
              <a:ext uri="{FF2B5EF4-FFF2-40B4-BE49-F238E27FC236}">
                <a16:creationId xmlns:a16="http://schemas.microsoft.com/office/drawing/2014/main" id="{40A212ED-E57E-5F46-8E9E-0F9A83AABA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457201"/>
            <a:ext cx="8229600" cy="955675"/>
          </a:xfrm>
        </p:spPr>
        <p:txBody>
          <a:bodyPr vert="horz" lIns="92075" tIns="46038" rIns="92075" bIns="46038" rtlCol="0" anchor="b">
            <a:normAutofit/>
          </a:bodyPr>
          <a:lstStyle/>
          <a:p>
            <a:pPr eaLnBrk="1" hangingPunct="1"/>
            <a:r>
              <a:rPr lang="ru-RU" altLang="ru-RU" sz="4000" i="1">
                <a:latin typeface="Times New Roman" panose="02020603050405020304" pitchFamily="18" charset="0"/>
              </a:rPr>
              <a:t>Эксцесс</a:t>
            </a:r>
          </a:p>
        </p:txBody>
      </p:sp>
      <p:sp>
        <p:nvSpPr>
          <p:cNvPr id="77827" name="Содержимое 2">
            <a:extLst>
              <a:ext uri="{FF2B5EF4-FFF2-40B4-BE49-F238E27FC236}">
                <a16:creationId xmlns:a16="http://schemas.microsoft.com/office/drawing/2014/main" id="{DDC2518C-F067-4243-80C7-625B741DF44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95500" y="2066925"/>
            <a:ext cx="8072438" cy="3729038"/>
          </a:xfrm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Показатель «остроты» распределения.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Меньше эксцесс – «острее» распределение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3000">
              <a:latin typeface="Times New Roman" panose="02020603050405020304" pitchFamily="18" charset="0"/>
            </a:endParaRPr>
          </a:p>
        </p:txBody>
      </p:sp>
      <p:sp>
        <p:nvSpPr>
          <p:cNvPr id="77828" name="Номер слайда 3">
            <a:extLst>
              <a:ext uri="{FF2B5EF4-FFF2-40B4-BE49-F238E27FC236}">
                <a16:creationId xmlns:a16="http://schemas.microsoft.com/office/drawing/2014/main" id="{B89982CA-B240-504E-A97B-AD611D60A449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</p:txBody>
      </p:sp>
      <p:pic>
        <p:nvPicPr>
          <p:cNvPr id="77829" name="Содержимое 3" descr="Normal_Student.emf">
            <a:extLst>
              <a:ext uri="{FF2B5EF4-FFF2-40B4-BE49-F238E27FC236}">
                <a16:creationId xmlns:a16="http://schemas.microsoft.com/office/drawing/2014/main" id="{E1842BB6-61B0-C344-BE00-DA711D151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6" y="3108325"/>
            <a:ext cx="5357813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Box 5">
            <a:extLst>
              <a:ext uri="{FF2B5EF4-FFF2-40B4-BE49-F238E27FC236}">
                <a16:creationId xmlns:a16="http://schemas.microsoft.com/office/drawing/2014/main" id="{9FB9C8E4-D4CE-B541-91D1-7A1AEB331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322638"/>
            <a:ext cx="1728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Эксцесс = 0</a:t>
            </a:r>
          </a:p>
        </p:txBody>
      </p:sp>
      <p:sp>
        <p:nvSpPr>
          <p:cNvPr id="77831" name="TextBox 6">
            <a:extLst>
              <a:ext uri="{FF2B5EF4-FFF2-40B4-BE49-F238E27FC236}">
                <a16:creationId xmlns:a16="http://schemas.microsoft.com/office/drawing/2014/main" id="{E7775F07-767C-1940-9583-DC2FD25BF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251326"/>
            <a:ext cx="172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Эксцесс = 1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5F0DD66-B8EE-8547-BAD2-FD1ABCD2011A}"/>
              </a:ext>
            </a:extLst>
          </p:cNvPr>
          <p:cNvCxnSpPr>
            <a:stCxn id="77830" idx="1"/>
          </p:cNvCxnSpPr>
          <p:nvPr/>
        </p:nvCxnSpPr>
        <p:spPr>
          <a:xfrm rot="10800000">
            <a:off x="5595938" y="3179763"/>
            <a:ext cx="2786062" cy="373062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B324D13-663D-1443-9AF1-9D212A144379}"/>
              </a:ext>
            </a:extLst>
          </p:cNvPr>
          <p:cNvCxnSpPr/>
          <p:nvPr/>
        </p:nvCxnSpPr>
        <p:spPr>
          <a:xfrm rot="10800000" flipV="1">
            <a:off x="6881814" y="4481514"/>
            <a:ext cx="1500187" cy="769937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316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>
            <a:extLst>
              <a:ext uri="{FF2B5EF4-FFF2-40B4-BE49-F238E27FC236}">
                <a16:creationId xmlns:a16="http://schemas.microsoft.com/office/drawing/2014/main" id="{9D026079-4987-E549-B775-3513081CF3A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vert="horz" lIns="92075" tIns="46038" rIns="92075" bIns="46038" rtlCol="0" anchor="b">
            <a:normAutofit/>
          </a:bodyPr>
          <a:lstStyle/>
          <a:p>
            <a:pPr eaLnBrk="1" hangingPunct="1"/>
            <a:r>
              <a:rPr lang="ru-RU" altLang="ru-RU" i="1"/>
              <a:t>Эксцесс</a:t>
            </a:r>
          </a:p>
        </p:txBody>
      </p:sp>
      <p:sp>
        <p:nvSpPr>
          <p:cNvPr id="79875" name="Содержимое 2">
            <a:extLst>
              <a:ext uri="{FF2B5EF4-FFF2-40B4-BE49-F238E27FC236}">
                <a16:creationId xmlns:a16="http://schemas.microsoft.com/office/drawing/2014/main" id="{C5E4EA01-3D75-0E44-8615-F65BC91A56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81189" y="1928814"/>
            <a:ext cx="3278187" cy="4452937"/>
          </a:xfrm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Эталонным является нормальное распределение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Отрицательные значения эксцесса наблюдаются у бимодальных распределений</a:t>
            </a:r>
          </a:p>
        </p:txBody>
      </p:sp>
      <p:sp>
        <p:nvSpPr>
          <p:cNvPr id="79876" name="Номер слайда 3">
            <a:extLst>
              <a:ext uri="{FF2B5EF4-FFF2-40B4-BE49-F238E27FC236}">
                <a16:creationId xmlns:a16="http://schemas.microsoft.com/office/drawing/2014/main" id="{C50BB5C6-5D0B-794D-82C9-BAF78EBB131A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</p:txBody>
      </p:sp>
      <p:pic>
        <p:nvPicPr>
          <p:cNvPr id="79877" name="Picture 3">
            <a:extLst>
              <a:ext uri="{FF2B5EF4-FFF2-40B4-BE49-F238E27FC236}">
                <a16:creationId xmlns:a16="http://schemas.microsoft.com/office/drawing/2014/main" id="{E5F6B245-E9F5-044B-8345-991997BEA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2928938"/>
            <a:ext cx="51133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538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>
            <a:extLst>
              <a:ext uri="{FF2B5EF4-FFF2-40B4-BE49-F238E27FC236}">
                <a16:creationId xmlns:a16="http://schemas.microsoft.com/office/drawing/2014/main" id="{962E6B5C-6636-2245-9213-BB145F94F4F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vert="horz" lIns="92075" tIns="46038" rIns="92075" bIns="46038" rtlCol="0" anchor="b">
            <a:normAutofit/>
          </a:bodyPr>
          <a:lstStyle/>
          <a:p>
            <a:pPr eaLnBrk="1" hangingPunct="1"/>
            <a:r>
              <a:rPr lang="ru-RU" altLang="ru-RU" i="1"/>
              <a:t>Нормальное распределение</a:t>
            </a:r>
          </a:p>
        </p:txBody>
      </p:sp>
      <p:graphicFrame>
        <p:nvGraphicFramePr>
          <p:cNvPr id="81923" name="Содержимое 3">
            <a:extLst>
              <a:ext uri="{FF2B5EF4-FFF2-40B4-BE49-F238E27FC236}">
                <a16:creationId xmlns:a16="http://schemas.microsoft.com/office/drawing/2014/main" id="{C7B4FEA4-698D-864C-B45B-20E9078B6679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6383338" y="3490913"/>
          <a:ext cx="2449512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Формула" r:id="rId4" imgW="31013400" imgH="11404600" progId="Equation.3">
                  <p:embed/>
                </p:oleObj>
              </mc:Choice>
              <mc:Fallback>
                <p:oleObj name="Формула" r:id="rId4" imgW="31013400" imgH="11404600" progId="Equation.3">
                  <p:embed/>
                  <p:pic>
                    <p:nvPicPr>
                      <p:cNvPr id="81923" name="Содержимое 3">
                        <a:extLst>
                          <a:ext uri="{FF2B5EF4-FFF2-40B4-BE49-F238E27FC236}">
                            <a16:creationId xmlns:a16="http://schemas.microsoft.com/office/drawing/2014/main" id="{C7B4FEA4-698D-864C-B45B-20E9078B66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3490913"/>
                        <a:ext cx="2449512" cy="10906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4" name="Object 3">
            <a:extLst>
              <a:ext uri="{FF2B5EF4-FFF2-40B4-BE49-F238E27FC236}">
                <a16:creationId xmlns:a16="http://schemas.microsoft.com/office/drawing/2014/main" id="{054C2C54-9864-4F4B-8256-E1EE4A7822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1900" y="2205038"/>
          <a:ext cx="2160588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Формула" r:id="rId6" imgW="24574500" imgH="10820400" progId="Equation.3">
                  <p:embed/>
                </p:oleObj>
              </mc:Choice>
              <mc:Fallback>
                <p:oleObj name="Формула" r:id="rId6" imgW="24574500" imgH="10820400" progId="Equation.3">
                  <p:embed/>
                  <p:pic>
                    <p:nvPicPr>
                      <p:cNvPr id="81924" name="Object 3">
                        <a:extLst>
                          <a:ext uri="{FF2B5EF4-FFF2-40B4-BE49-F238E27FC236}">
                            <a16:creationId xmlns:a16="http://schemas.microsoft.com/office/drawing/2014/main" id="{054C2C54-9864-4F4B-8256-E1EE4A7822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205038"/>
                        <a:ext cx="2160588" cy="10080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5" name="TextBox 5">
            <a:extLst>
              <a:ext uri="{FF2B5EF4-FFF2-40B4-BE49-F238E27FC236}">
                <a16:creationId xmlns:a16="http://schemas.microsoft.com/office/drawing/2014/main" id="{8F101C51-3352-E14A-97B1-BF5DBBB61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2357439"/>
            <a:ext cx="356711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Стандартизованное: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Общий вид:</a:t>
            </a:r>
          </a:p>
        </p:txBody>
      </p:sp>
      <p:sp>
        <p:nvSpPr>
          <p:cNvPr id="81926" name="TextBox 6">
            <a:extLst>
              <a:ext uri="{FF2B5EF4-FFF2-40B4-BE49-F238E27FC236}">
                <a16:creationId xmlns:a16="http://schemas.microsoft.com/office/drawing/2014/main" id="{BB007414-51E1-1A46-8D26-B1F19FC0C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4500564"/>
            <a:ext cx="67373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Среднее значение  = µ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Среднеквадратичное отклонение = </a:t>
            </a:r>
            <a:r>
              <a:rPr lang="el-GR" altLang="ru-RU" sz="3000">
                <a:latin typeface="Times New Roman" panose="02020603050405020304" pitchFamily="18" charset="0"/>
              </a:rPr>
              <a:t>σ</a:t>
            </a:r>
            <a:endParaRPr lang="ru-RU" altLang="ru-RU" sz="3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Асимметрия =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Эксцесс = 0</a:t>
            </a:r>
          </a:p>
        </p:txBody>
      </p:sp>
      <p:sp>
        <p:nvSpPr>
          <p:cNvPr id="81927" name="Номер слайда 6">
            <a:extLst>
              <a:ext uri="{FF2B5EF4-FFF2-40B4-BE49-F238E27FC236}">
                <a16:creationId xmlns:a16="http://schemas.microsoft.com/office/drawing/2014/main" id="{D2E611EF-69D7-3343-B4C2-1DA20ABC1AE4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8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rmal_0.emf">
            <a:extLst>
              <a:ext uri="{FF2B5EF4-FFF2-40B4-BE49-F238E27FC236}">
                <a16:creationId xmlns:a16="http://schemas.microsoft.com/office/drawing/2014/main" id="{B651833E-DFEC-694A-BE2E-7B5E28B31D8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9189" y="2601914"/>
            <a:ext cx="7570787" cy="303688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FAD0F8-50E4-3A40-88F6-ABE226275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5" y="2714626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µ =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σ</a:t>
            </a: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 = 1</a:t>
            </a:r>
          </a:p>
        </p:txBody>
      </p:sp>
      <p:sp>
        <p:nvSpPr>
          <p:cNvPr id="83972" name="Заголовок 1">
            <a:extLst>
              <a:ext uri="{FF2B5EF4-FFF2-40B4-BE49-F238E27FC236}">
                <a16:creationId xmlns:a16="http://schemas.microsoft.com/office/drawing/2014/main" id="{ACC9396B-4FAF-784E-918A-A2976F0292B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vert="horz" lIns="92075" tIns="46038" rIns="92075" bIns="46038" rtlCol="0" anchor="b">
            <a:normAutofit/>
          </a:bodyPr>
          <a:lstStyle/>
          <a:p>
            <a:pPr eaLnBrk="1" hangingPunct="1"/>
            <a:r>
              <a:rPr lang="ru-RU" altLang="ru-RU" i="1"/>
              <a:t>Нормальное распределение</a:t>
            </a:r>
          </a:p>
        </p:txBody>
      </p:sp>
      <p:pic>
        <p:nvPicPr>
          <p:cNvPr id="5" name="Рисунок 4" descr="normal_1.emf">
            <a:extLst>
              <a:ext uri="{FF2B5EF4-FFF2-40B4-BE49-F238E27FC236}">
                <a16:creationId xmlns:a16="http://schemas.microsoft.com/office/drawing/2014/main" id="{D6C164AE-B974-B349-8099-3BBBF471C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2714625"/>
            <a:ext cx="71501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AC7CEB-6709-2643-A0FE-3BABC0905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5" y="2714626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µ =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σ</a:t>
            </a: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 = 2</a:t>
            </a:r>
          </a:p>
        </p:txBody>
      </p:sp>
      <p:pic>
        <p:nvPicPr>
          <p:cNvPr id="6" name="Рисунок 5" descr="normal_2.emf">
            <a:extLst>
              <a:ext uri="{FF2B5EF4-FFF2-40B4-BE49-F238E27FC236}">
                <a16:creationId xmlns:a16="http://schemas.microsoft.com/office/drawing/2014/main" id="{A32E6E7B-429F-7B4D-96BA-6D59587DF1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2714625"/>
            <a:ext cx="71501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08B8C7-A9FD-484C-A113-5591F2F1D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5" y="2714626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µ =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σ</a:t>
            </a: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 = 1</a:t>
            </a:r>
          </a:p>
        </p:txBody>
      </p:sp>
      <p:pic>
        <p:nvPicPr>
          <p:cNvPr id="7" name="Рисунок 6" descr="normal_3.emf">
            <a:extLst>
              <a:ext uri="{FF2B5EF4-FFF2-40B4-BE49-F238E27FC236}">
                <a16:creationId xmlns:a16="http://schemas.microsoft.com/office/drawing/2014/main" id="{6BB48B3F-B1CF-204E-A45D-8F87BAC22A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349501"/>
            <a:ext cx="76327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D98988-794D-054C-8E6F-6187D562A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5" y="2714626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µ =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σ</a:t>
            </a: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 = 2</a:t>
            </a:r>
          </a:p>
        </p:txBody>
      </p:sp>
      <p:sp>
        <p:nvSpPr>
          <p:cNvPr id="83979" name="Номер слайда 13">
            <a:extLst>
              <a:ext uri="{FF2B5EF4-FFF2-40B4-BE49-F238E27FC236}">
                <a16:creationId xmlns:a16="http://schemas.microsoft.com/office/drawing/2014/main" id="{7C877AA7-60D2-D84B-A866-57F6F025DC83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3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3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>
            <a:extLst>
              <a:ext uri="{FF2B5EF4-FFF2-40B4-BE49-F238E27FC236}">
                <a16:creationId xmlns:a16="http://schemas.microsoft.com/office/drawing/2014/main" id="{DE30ED5B-D54A-6E49-80C9-634B60168E3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vert="horz" lIns="92075" tIns="46038" rIns="92075" bIns="46038" rtlCol="0" anchor="b">
            <a:normAutofit/>
          </a:bodyPr>
          <a:lstStyle/>
          <a:p>
            <a:pPr eaLnBrk="1" hangingPunct="1"/>
            <a:r>
              <a:rPr lang="ru-RU" altLang="ru-RU" i="1"/>
              <a:t>Некоторые свойства</a:t>
            </a:r>
          </a:p>
        </p:txBody>
      </p:sp>
      <p:sp>
        <p:nvSpPr>
          <p:cNvPr id="86019" name="Содержимое 2">
            <a:extLst>
              <a:ext uri="{FF2B5EF4-FFF2-40B4-BE49-F238E27FC236}">
                <a16:creationId xmlns:a16="http://schemas.microsoft.com/office/drawing/2014/main" id="{3080C4CA-BDF4-9443-B9EF-F303C855108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03388" y="2057400"/>
            <a:ext cx="4106862" cy="4300538"/>
          </a:xfrm>
        </p:spPr>
        <p:txBody>
          <a:bodyPr vert="horz" lIns="92075" tIns="46038" rIns="92075" bIns="46038" rtlCol="0"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68% значений отклоняются от среднего не более, чем на величину одного стандартного отклонения, 95% -- двух, 99,7% -- трех.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Распределение симметричное, эксцесс равен 0.</a:t>
            </a:r>
          </a:p>
        </p:txBody>
      </p:sp>
      <p:pic>
        <p:nvPicPr>
          <p:cNvPr id="86020" name="Рисунок 3" descr="norm.png">
            <a:extLst>
              <a:ext uri="{FF2B5EF4-FFF2-40B4-BE49-F238E27FC236}">
                <a16:creationId xmlns:a16="http://schemas.microsoft.com/office/drawing/2014/main" id="{A9230E43-A2EC-C049-85D4-BC2DBDF9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2071688"/>
            <a:ext cx="45148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Номер слайда 4">
            <a:extLst>
              <a:ext uri="{FF2B5EF4-FFF2-40B4-BE49-F238E27FC236}">
                <a16:creationId xmlns:a16="http://schemas.microsoft.com/office/drawing/2014/main" id="{9F306A53-D3B7-BC41-A13E-2C96F1C5033D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5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353A2-7516-D245-A64F-40A59F93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Проверка данных на нормальность распределения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54FB07-0854-4D41-BF91-7B65D1654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Демонстрация проверки данных на нормальность распределения в </a:t>
            </a:r>
            <a:r>
              <a:rPr lang="en-US" dirty="0"/>
              <a:t>SPSS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17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РАСПРЕДЕЛЕНИЕ ПРИЗНАКА. НОРМАЛЬНОЕ РАСПРЕДЕЛЕНИЕ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04" y="548680"/>
            <a:ext cx="9145016" cy="6309320"/>
          </a:xfrm>
        </p:spPr>
        <p:txBody>
          <a:bodyPr>
            <a:normAutofit/>
          </a:bodyPr>
          <a:lstStyle/>
          <a:p>
            <a:r>
              <a:rPr lang="ru-RU" sz="20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ПАРАМЕТРЫ РАСПРЕДЕЛЕНИЯ</a:t>
            </a:r>
            <a:endParaRPr lang="ru-RU" sz="2000" dirty="0"/>
          </a:p>
          <a:p>
            <a:r>
              <a:rPr lang="ru-RU" sz="2000" b="1" i="1" dirty="0"/>
              <a:t>Распределением признака</a:t>
            </a:r>
            <a:r>
              <a:rPr lang="ru-RU" sz="2000" dirty="0"/>
              <a:t> называется закономерность встречаемо­сти разных его значений (</a:t>
            </a:r>
            <a:r>
              <a:rPr lang="ru-RU" sz="2000" dirty="0" err="1"/>
              <a:t>Плохинский</a:t>
            </a:r>
            <a:r>
              <a:rPr lang="ru-RU" sz="2000" dirty="0"/>
              <a:t> Н.А., 1970, с. 12). </a:t>
            </a:r>
          </a:p>
          <a:p>
            <a:r>
              <a:rPr lang="ru-RU" sz="2000" b="1" i="1" dirty="0"/>
              <a:t>Параметры распределения</a:t>
            </a:r>
            <a:r>
              <a:rPr lang="ru-RU" sz="2000" dirty="0"/>
              <a:t> – это его числовые характеристики, указывающие, где «в среднем» располагаются значения признака, на­сколько эти значения изменчивы и наблюдается ли преимущественное появление </a:t>
            </a:r>
            <a:r>
              <a:rPr lang="ru-RU" sz="2000" dirty="0" err="1"/>
              <a:t>определенных</a:t>
            </a:r>
            <a:r>
              <a:rPr lang="ru-RU" sz="2000" dirty="0"/>
              <a:t> значений признака. Наиболее практически важными параметрами являются математическое ожидание, дисперсия, показатели асимметрии и эксцесса.</a:t>
            </a:r>
          </a:p>
          <a:p>
            <a:r>
              <a:rPr lang="ru-RU" sz="2000" dirty="0"/>
              <a:t>В реальных психологических исследованиях мы оперируем не па­раметрами, а их приближенными значениями, так называемыми оценка­ми параметров. Это объясняется ограниченностью обследованных выбо­рок. Чем больше выборка, тем ближе может быть оценка параметра к его истинному значению. В дальнейшем, говоря о параметрах, мы будем иметь в виду их оценки.</a:t>
            </a:r>
          </a:p>
          <a:p>
            <a:r>
              <a:rPr lang="ru-RU" sz="2000" dirty="0"/>
              <a:t>В психологических исследованиях чаще всего ссылаются на нор­мальное распределение.</a:t>
            </a:r>
          </a:p>
        </p:txBody>
      </p:sp>
    </p:spTree>
    <p:extLst>
      <p:ext uri="{BB962C8B-B14F-4D97-AF65-F5344CB8AC3E}">
        <p14:creationId xmlns:p14="http://schemas.microsoft.com/office/powerpoint/2010/main" val="374486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476672"/>
          </a:xfrm>
        </p:spPr>
        <p:txBody>
          <a:bodyPr>
            <a:normAutofit/>
          </a:bodyPr>
          <a:lstStyle/>
          <a:p>
            <a:r>
              <a:rPr lang="ru-RU" sz="20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НОРМАЛЬНОЕ РАСПРЕДЕЛЕНИЕ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04" y="620688"/>
            <a:ext cx="9036496" cy="6237312"/>
          </a:xfrm>
        </p:spPr>
        <p:txBody>
          <a:bodyPr>
            <a:normAutofit/>
          </a:bodyPr>
          <a:lstStyle/>
          <a:p>
            <a:r>
              <a:rPr lang="ru-RU" sz="3000" dirty="0"/>
              <a:t> </a:t>
            </a:r>
            <a:r>
              <a:rPr lang="ru-RU" sz="1900" b="1" i="1" dirty="0"/>
              <a:t>Нормальное распределение</a:t>
            </a:r>
            <a:r>
              <a:rPr lang="ru-RU" sz="1900" dirty="0"/>
              <a:t> характеризуется тем, что крайние зна­чения признака в нем встречаются достаточно редко, а значения, близ­кие к средней величине, </a:t>
            </a:r>
            <a:r>
              <a:rPr lang="ru-RU" sz="1900" b="1" dirty="0"/>
              <a:t>– </a:t>
            </a:r>
            <a:r>
              <a:rPr lang="ru-RU" sz="1900" dirty="0"/>
              <a:t>достаточно часто. Нормальным такое распре­деление называется потому, что оно очень часто встречалось в естест­венно-научных исследованиях и казалось «нормой» всякого массового случайного проявления признаков. </a:t>
            </a:r>
            <a:endParaRPr lang="ru-RU" sz="1900" b="1" dirty="0"/>
          </a:p>
          <a:p>
            <a:r>
              <a:rPr lang="ru-RU" sz="1900" dirty="0"/>
              <a:t>Это распределение следует закону, открытому тремя </a:t>
            </a:r>
            <a:r>
              <a:rPr lang="ru-RU" sz="1900" dirty="0" err="1"/>
              <a:t>учеными</a:t>
            </a:r>
            <a:r>
              <a:rPr lang="ru-RU" sz="1900" dirty="0"/>
              <a:t> в разное время: Муавром в 1733 г. в Англии, Гауссом в 1809 г. в Германии и Лапласом в 1812 г. во Франции (</a:t>
            </a:r>
            <a:r>
              <a:rPr lang="ru-RU" sz="1900" dirty="0" err="1"/>
              <a:t>Плохинский</a:t>
            </a:r>
            <a:r>
              <a:rPr lang="ru-RU" sz="1900" dirty="0"/>
              <a:t> Н.А., 1970, с.17). График нормального распределения представляет собой привычную глазу психолога-исследователя так на­зываемую колоколообразную кривую.</a:t>
            </a:r>
            <a:r>
              <a:rPr lang="ru-RU" sz="2000" dirty="0"/>
              <a:t> Рис.5.1. График распределения вероятности получения </a:t>
            </a:r>
            <a:r>
              <a:rPr lang="ru-RU" sz="2000" dirty="0" err="1"/>
              <a:t>определенного</a:t>
            </a:r>
            <a:r>
              <a:rPr lang="ru-RU" sz="2000" dirty="0"/>
              <a:t> числа «орлов» при  бросаниях правильной монеты.</a:t>
            </a:r>
          </a:p>
          <a:p>
            <a:endParaRPr lang="ru-RU" sz="1900" b="1" dirty="0"/>
          </a:p>
          <a:p>
            <a:endParaRPr lang="ru-RU" dirty="0"/>
          </a:p>
        </p:txBody>
      </p:sp>
      <p:graphicFrame>
        <p:nvGraphicFramePr>
          <p:cNvPr id="4" name="Объект 78"/>
          <p:cNvGraphicFramePr>
            <a:graphicFrameLocks noChangeAspect="1"/>
          </p:cNvGraphicFramePr>
          <p:nvPr/>
        </p:nvGraphicFramePr>
        <p:xfrm>
          <a:off x="3287688" y="4238029"/>
          <a:ext cx="6480720" cy="215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45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АСИММЕТРИЯ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548680"/>
            <a:ext cx="9144000" cy="6309320"/>
          </a:xfrm>
        </p:spPr>
        <p:txBody>
          <a:bodyPr>
            <a:normAutofit/>
          </a:bodyPr>
          <a:lstStyle/>
          <a:p>
            <a:r>
              <a:rPr lang="ru-RU" sz="1800" dirty="0"/>
              <a:t>В тех случаях, когда какие-либо причины благоприятствуют более частому появлению значений, которые выше или, наоборот, ниже среднего, образуются асимметричные распределения. При </a:t>
            </a:r>
            <a:r>
              <a:rPr lang="ru-RU" sz="1800" b="1" i="1" dirty="0"/>
              <a:t>левосторон­ней</a:t>
            </a:r>
            <a:r>
              <a:rPr lang="ru-RU" sz="1800" dirty="0"/>
              <a:t>, или </a:t>
            </a:r>
            <a:r>
              <a:rPr lang="ru-RU" sz="1800" b="1" i="1" dirty="0"/>
              <a:t>положительной</a:t>
            </a:r>
            <a:r>
              <a:rPr lang="ru-RU" sz="1800" dirty="0"/>
              <a:t>, </a:t>
            </a:r>
            <a:r>
              <a:rPr lang="ru-RU" sz="1800" b="1" i="1" dirty="0"/>
              <a:t>асимметрии</a:t>
            </a:r>
            <a:r>
              <a:rPr lang="ru-RU" sz="1800" dirty="0"/>
              <a:t> (рис. 5.5) в распределении чаще встречаются более низкие значения признака, а при </a:t>
            </a:r>
            <a:r>
              <a:rPr lang="ru-RU" sz="1800" b="1" i="1" dirty="0" err="1"/>
              <a:t>правос</a:t>
            </a:r>
            <a:endParaRPr lang="ru-RU" sz="1800" b="1" i="1" dirty="0"/>
          </a:p>
          <a:p>
            <a:r>
              <a:rPr lang="ru-RU" sz="1800" b="1" i="1" dirty="0" err="1"/>
              <a:t>торонней</a:t>
            </a:r>
            <a:r>
              <a:rPr lang="ru-RU" sz="1800" dirty="0"/>
              <a:t>, или </a:t>
            </a:r>
            <a:r>
              <a:rPr lang="ru-RU" sz="1800" b="1" i="1" dirty="0"/>
              <a:t>отрица­тельной</a:t>
            </a:r>
            <a:r>
              <a:rPr lang="ru-RU" sz="1800" dirty="0"/>
              <a:t> (рис. 5.5), – более высокие. </a:t>
            </a:r>
          </a:p>
          <a:p>
            <a:r>
              <a:rPr lang="ru-RU" sz="1800" dirty="0"/>
              <a:t>Асимметрия  распределений: </a:t>
            </a:r>
          </a:p>
          <a:p>
            <a:r>
              <a:rPr lang="ru-RU" sz="1800" dirty="0"/>
              <a:t>а) левая, положительная;</a:t>
            </a:r>
          </a:p>
          <a:p>
            <a:r>
              <a:rPr lang="ru-RU" sz="1800" dirty="0"/>
              <a:t>б) правая, отрицательная. </a:t>
            </a:r>
          </a:p>
          <a:p>
            <a:endParaRPr lang="ru-RU" sz="1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contrast="54000"/>
          </a:blip>
          <a:srcRect/>
          <a:stretch>
            <a:fillRect/>
          </a:stretch>
        </p:blipFill>
        <p:spPr bwMode="auto">
          <a:xfrm>
            <a:off x="2817703" y="3429001"/>
            <a:ext cx="5760640" cy="125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4939636"/>
            <a:ext cx="5616624" cy="151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36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EDA65104-D9AB-3444-B23F-7F75CDFCB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i="1">
                <a:latin typeface="Times New Roman" panose="02020603050405020304" pitchFamily="18" charset="0"/>
              </a:rPr>
              <a:t>Табличное и графическое представление данных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E8E6131D-24DC-504D-8F64-FC8E7ADA9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1" y="1700214"/>
            <a:ext cx="8893175" cy="49688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Для описания качественных данных используют: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3000">
                <a:latin typeface="Times New Roman" panose="02020603050405020304" pitchFamily="18" charset="0"/>
              </a:rPr>
              <a:t> распределение частот, распределение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 относительных частот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3000">
                <a:latin typeface="Times New Roman" panose="02020603050405020304" pitchFamily="18" charset="0"/>
              </a:rPr>
              <a:t> таблицы сопряженности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3000">
                <a:latin typeface="Times New Roman" panose="02020603050405020304" pitchFamily="18" charset="0"/>
              </a:rPr>
              <a:t> линейчатые и  секторные диаграммы. </a:t>
            </a:r>
          </a:p>
        </p:txBody>
      </p:sp>
    </p:spTree>
    <p:extLst>
      <p:ext uri="{BB962C8B-B14F-4D97-AF65-F5344CB8AC3E}">
        <p14:creationId xmlns:p14="http://schemas.microsoft.com/office/powerpoint/2010/main" val="87066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26119D92-8E7C-DD48-9FF4-3517D69728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i="1">
                <a:latin typeface="Times New Roman" panose="02020603050405020304" pitchFamily="18" charset="0"/>
              </a:rPr>
              <a:t>Гистограмма стартовой зарплаты выпускников с дипломом МВА</a:t>
            </a:r>
          </a:p>
        </p:txBody>
      </p:sp>
      <p:graphicFrame>
        <p:nvGraphicFramePr>
          <p:cNvPr id="69635" name="Object 3">
            <a:extLst>
              <a:ext uri="{FF2B5EF4-FFF2-40B4-BE49-F238E27FC236}">
                <a16:creationId xmlns:a16="http://schemas.microsoft.com/office/drawing/2014/main" id="{9CA69AF1-7B0B-E749-9C7A-8FDB2EDE953E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566988" y="1773238"/>
          <a:ext cx="7345362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Диаграмма" r:id="rId3" imgW="2870200" imgH="1765300" progId="Excel.Chart.8">
                  <p:embed/>
                </p:oleObj>
              </mc:Choice>
              <mc:Fallback>
                <p:oleObj name="Диаграмма" r:id="rId3" imgW="2870200" imgH="1765300" progId="Excel.Chart.8">
                  <p:embed/>
                  <p:pic>
                    <p:nvPicPr>
                      <p:cNvPr id="69635" name="Object 3">
                        <a:extLst>
                          <a:ext uri="{FF2B5EF4-FFF2-40B4-BE49-F238E27FC236}">
                            <a16:creationId xmlns:a16="http://schemas.microsoft.com/office/drawing/2014/main" id="{9CA69AF1-7B0B-E749-9C7A-8FDB2EDE95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1773238"/>
                        <a:ext cx="7345362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1700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7E02E1B7-9C9F-FB4B-A145-4AC0B2383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57201"/>
            <a:ext cx="8229600" cy="10271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i="1">
                <a:latin typeface="Times New Roman" panose="02020603050405020304" pitchFamily="18" charset="0"/>
              </a:rPr>
              <a:t>Гистограмма возраста служащих компании</a:t>
            </a:r>
          </a:p>
        </p:txBody>
      </p:sp>
      <p:graphicFrame>
        <p:nvGraphicFramePr>
          <p:cNvPr id="70659" name="Object 3">
            <a:extLst>
              <a:ext uri="{FF2B5EF4-FFF2-40B4-BE49-F238E27FC236}">
                <a16:creationId xmlns:a16="http://schemas.microsoft.com/office/drawing/2014/main" id="{DB54018F-5154-7347-86AE-35F1A49B79C9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782889" y="1557339"/>
          <a:ext cx="7058025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Диаграмма" r:id="rId3" imgW="2870200" imgH="1765300" progId="Excel.Chart.8">
                  <p:embed/>
                </p:oleObj>
              </mc:Choice>
              <mc:Fallback>
                <p:oleObj name="Диаграмма" r:id="rId3" imgW="2870200" imgH="1765300" progId="Excel.Chart.8">
                  <p:embed/>
                  <p:pic>
                    <p:nvPicPr>
                      <p:cNvPr id="70659" name="Object 3">
                        <a:extLst>
                          <a:ext uri="{FF2B5EF4-FFF2-40B4-BE49-F238E27FC236}">
                            <a16:creationId xmlns:a16="http://schemas.microsoft.com/office/drawing/2014/main" id="{DB54018F-5154-7347-86AE-35F1A49B79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9" y="1557339"/>
                        <a:ext cx="7058025" cy="475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6712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26F65E9A-13DA-E64F-BF86-7CF7D6C13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i="1">
                <a:latin typeface="Times New Roman" panose="02020603050405020304" pitchFamily="18" charset="0"/>
              </a:rPr>
              <a:t>Активы некоторых коммерческих банков</a:t>
            </a:r>
            <a:r>
              <a:rPr lang="ru-RU" altLang="ru-RU" sz="2800"/>
              <a:t> </a:t>
            </a:r>
          </a:p>
        </p:txBody>
      </p:sp>
      <p:graphicFrame>
        <p:nvGraphicFramePr>
          <p:cNvPr id="71683" name="Object 3">
            <a:extLst>
              <a:ext uri="{FF2B5EF4-FFF2-40B4-BE49-F238E27FC236}">
                <a16:creationId xmlns:a16="http://schemas.microsoft.com/office/drawing/2014/main" id="{96BEC08E-D362-A244-B82B-2E70EE6998DB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711450" y="1844675"/>
          <a:ext cx="67691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Диаграмма" r:id="rId3" imgW="2870200" imgH="1765300" progId="Excel.Chart.8">
                  <p:embed/>
                </p:oleObj>
              </mc:Choice>
              <mc:Fallback>
                <p:oleObj name="Диаграмма" r:id="rId3" imgW="2870200" imgH="1765300" progId="Excel.Chart.8">
                  <p:embed/>
                  <p:pic>
                    <p:nvPicPr>
                      <p:cNvPr id="71683" name="Object 3">
                        <a:extLst>
                          <a:ext uri="{FF2B5EF4-FFF2-40B4-BE49-F238E27FC236}">
                            <a16:creationId xmlns:a16="http://schemas.microsoft.com/office/drawing/2014/main" id="{96BEC08E-D362-A244-B82B-2E70EE6998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1844675"/>
                        <a:ext cx="676910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5822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C1EC86BA-336A-5C4D-81D4-7ACA4D02A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i="1">
                <a:latin typeface="Times New Roman" panose="02020603050405020304" pitchFamily="18" charset="0"/>
              </a:rPr>
              <a:t>Гистограммы бимодальных распределений</a:t>
            </a:r>
            <a:r>
              <a:rPr lang="ru-RU" altLang="ru-RU" sz="2400"/>
              <a:t> </a:t>
            </a:r>
          </a:p>
        </p:txBody>
      </p:sp>
      <p:graphicFrame>
        <p:nvGraphicFramePr>
          <p:cNvPr id="72707" name="Object 3">
            <a:extLst>
              <a:ext uri="{FF2B5EF4-FFF2-40B4-BE49-F238E27FC236}">
                <a16:creationId xmlns:a16="http://schemas.microsoft.com/office/drawing/2014/main" id="{C4014CDF-03AC-5741-A1D6-45E55B6E86A8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774826" y="1844675"/>
          <a:ext cx="4244975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Диаграмма" r:id="rId3" imgW="2870200" imgH="1765300" progId="Excel.Chart.8">
                  <p:embed/>
                </p:oleObj>
              </mc:Choice>
              <mc:Fallback>
                <p:oleObj name="Диаграмма" r:id="rId3" imgW="2870200" imgH="1765300" progId="Excel.Chart.8">
                  <p:embed/>
                  <p:pic>
                    <p:nvPicPr>
                      <p:cNvPr id="72707" name="Object 3">
                        <a:extLst>
                          <a:ext uri="{FF2B5EF4-FFF2-40B4-BE49-F238E27FC236}">
                            <a16:creationId xmlns:a16="http://schemas.microsoft.com/office/drawing/2014/main" id="{C4014CDF-03AC-5741-A1D6-45E55B6E86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6" y="1844675"/>
                        <a:ext cx="4244975" cy="446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>
            <a:extLst>
              <a:ext uri="{FF2B5EF4-FFF2-40B4-BE49-F238E27FC236}">
                <a16:creationId xmlns:a16="http://schemas.microsoft.com/office/drawing/2014/main" id="{4CA52B78-2899-6042-8DC2-51B39A533F21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172201" y="1844675"/>
          <a:ext cx="4244975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Диаграмма" r:id="rId5" imgW="2870200" imgH="1765300" progId="Excel.Chart.8">
                  <p:embed/>
                </p:oleObj>
              </mc:Choice>
              <mc:Fallback>
                <p:oleObj name="Диаграмма" r:id="rId5" imgW="2870200" imgH="1765300" progId="Excel.Chart.8">
                  <p:embed/>
                  <p:pic>
                    <p:nvPicPr>
                      <p:cNvPr id="72708" name="Object 4">
                        <a:extLst>
                          <a:ext uri="{FF2B5EF4-FFF2-40B4-BE49-F238E27FC236}">
                            <a16:creationId xmlns:a16="http://schemas.microsoft.com/office/drawing/2014/main" id="{4CA52B78-2899-6042-8DC2-51B39A533F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1844675"/>
                        <a:ext cx="4244975" cy="446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14513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638</Words>
  <Application>Microsoft Macintosh PowerPoint</Application>
  <PresentationFormat>Широкоэкранный</PresentationFormat>
  <Paragraphs>86</Paragraphs>
  <Slides>17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 Cyr</vt:lpstr>
      <vt:lpstr>Calibri</vt:lpstr>
      <vt:lpstr>Calibri Light</vt:lpstr>
      <vt:lpstr>Times New Roman</vt:lpstr>
      <vt:lpstr>Wingdings</vt:lpstr>
      <vt:lpstr>Тема Office</vt:lpstr>
      <vt:lpstr>Диаграмма</vt:lpstr>
      <vt:lpstr>Формула</vt:lpstr>
      <vt:lpstr>Лекция 6. Нормальное распределение исследовательских данных. Форма учета результатов исследований. </vt:lpstr>
      <vt:lpstr>РАСПРЕДЕЛЕНИЕ ПРИЗНАКА. НОРМАЛЬНОЕ РАСПРЕДЕЛЕНИЕ </vt:lpstr>
      <vt:lpstr>НОРМАЛЬНОЕ РАСПРЕДЕЛЕНИЕ</vt:lpstr>
      <vt:lpstr>АСИММЕТРИЯ </vt:lpstr>
      <vt:lpstr>Табличное и графическое представление данных</vt:lpstr>
      <vt:lpstr>Гистограмма стартовой зарплаты выпускников с дипломом МВА</vt:lpstr>
      <vt:lpstr>Гистограмма возраста служащих компании</vt:lpstr>
      <vt:lpstr>Активы некоторых коммерческих банков </vt:lpstr>
      <vt:lpstr>Гистограммы бимодальных распределений </vt:lpstr>
      <vt:lpstr>Графическое представление данных</vt:lpstr>
      <vt:lpstr>Асимметрия</vt:lpstr>
      <vt:lpstr>Эксцесс</vt:lpstr>
      <vt:lpstr>Эксцесс</vt:lpstr>
      <vt:lpstr>Нормальное распределение</vt:lpstr>
      <vt:lpstr>Нормальное распределение</vt:lpstr>
      <vt:lpstr>Некоторые свойства</vt:lpstr>
      <vt:lpstr>Проверка данных на нормальность распределения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4</cp:revision>
  <dcterms:created xsi:type="dcterms:W3CDTF">2023-11-01T16:54:33Z</dcterms:created>
  <dcterms:modified xsi:type="dcterms:W3CDTF">2023-11-05T06:02:23Z</dcterms:modified>
</cp:coreProperties>
</file>